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16"/>
  </p:notesMasterIdLst>
  <p:sldIdLst>
    <p:sldId id="280" r:id="rId2"/>
    <p:sldId id="282" r:id="rId3"/>
    <p:sldId id="284" r:id="rId4"/>
    <p:sldId id="308" r:id="rId5"/>
    <p:sldId id="286" r:id="rId6"/>
    <p:sldId id="302" r:id="rId7"/>
    <p:sldId id="303" r:id="rId8"/>
    <p:sldId id="301" r:id="rId9"/>
    <p:sldId id="306" r:id="rId10"/>
    <p:sldId id="300" r:id="rId11"/>
    <p:sldId id="305" r:id="rId12"/>
    <p:sldId id="299" r:id="rId13"/>
    <p:sldId id="307" r:id="rId14"/>
    <p:sldId id="285" r:id="rId15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A39"/>
    <a:srgbClr val="0288D1"/>
    <a:srgbClr val="89CA62"/>
    <a:srgbClr val="2D8EC3"/>
    <a:srgbClr val="5382A1"/>
    <a:srgbClr val="F8981D"/>
    <a:srgbClr val="61A546"/>
    <a:srgbClr val="31007B"/>
    <a:srgbClr val="390091"/>
    <a:srgbClr val="9F7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7" autoAdjust="0"/>
    <p:restoredTop sz="94660"/>
  </p:normalViewPr>
  <p:slideViewPr>
    <p:cSldViewPr snapToGrid="0">
      <p:cViewPr>
        <p:scale>
          <a:sx n="75" d="100"/>
          <a:sy n="75" d="100"/>
        </p:scale>
        <p:origin x="13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5599D-1CAD-4478-878F-3B810E8E556A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AD60E-BF8C-42C9-994D-2604B17E8A0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00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E6C80-0B46-4C9B-BFC2-733AA8EE9EBE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540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E6C80-0B46-4C9B-BFC2-733AA8EE9EBE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20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E6C80-0B46-4C9B-BFC2-733AA8EE9EBE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932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E6C80-0B46-4C9B-BFC2-733AA8EE9EBE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128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E6C80-0B46-4C9B-BFC2-733AA8EE9EBE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6333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08CDF5-27C6-4D10-844D-A8262A0EE0D9}" type="datetimeFigureOut">
              <a:rPr lang="pt-BR" smtClean="0"/>
              <a:pPr>
                <a:defRPr/>
              </a:pPr>
              <a:t>14/11/2019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CEA337-2BE6-4AE2-848A-A45FE8CF1F5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72370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27F2A-5F33-47A9-9997-CAA10BD88C60}" type="datetimeFigureOut">
              <a:rPr lang="pt-BR" smtClean="0"/>
              <a:pPr>
                <a:defRPr/>
              </a:pPr>
              <a:t>14/11/2019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672370-6F2A-48CA-B65C-6C4510F521B2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60969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139FE7-548B-4BFA-BEDB-486F988F7C2E}" type="datetimeFigureOut">
              <a:rPr lang="pt-BR" smtClean="0"/>
              <a:pPr>
                <a:defRPr/>
              </a:pPr>
              <a:t>14/11/2019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22D353-3BD8-448E-9231-2A47F9F9F39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328603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243A5D-E7DA-4F25-8956-AB9A560C1462}" type="datetimeFigureOut">
              <a:rPr lang="pt-BR" smtClean="0"/>
              <a:pPr>
                <a:defRPr/>
              </a:pPr>
              <a:t>14/11/2019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A741C-FE85-4207-8EC1-D0ACF8D923D2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97044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DA77BE-FAD7-4BA5-8449-22463D69A466}" type="datetimeFigureOut">
              <a:rPr lang="pt-BR" smtClean="0"/>
              <a:pPr>
                <a:defRPr/>
              </a:pPr>
              <a:t>14/11/2019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EFA224-A7E4-4381-AF18-F0D83F019D3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092063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193BB1-A4A9-4FF9-9CA5-937F5C6A7123}" type="datetimeFigureOut">
              <a:rPr lang="pt-BR" smtClean="0"/>
              <a:pPr>
                <a:defRPr/>
              </a:pPr>
              <a:t>14/11/2019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08169A-6927-4218-98A4-FC32378B43C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4164335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A09148-1F47-46A6-8D74-05B287F77970}" type="datetimeFigureOut">
              <a:rPr lang="pt-BR" smtClean="0"/>
              <a:pPr>
                <a:defRPr/>
              </a:pPr>
              <a:t>14/11/2019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92011B-A3B2-4B7A-90BD-D0D631619D2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090046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D72DAF-2FBC-4B7D-8CDF-FF24C1B92477}" type="datetimeFigureOut">
              <a:rPr lang="pt-BR" smtClean="0"/>
              <a:pPr>
                <a:defRPr/>
              </a:pPr>
              <a:t>14/11/2019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B9365D-2303-49B7-B4AB-8E957693AC47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6425002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9067CC-3179-4BD9-BB14-8FE6D3D6C3C4}" type="datetimeFigureOut">
              <a:rPr lang="pt-BR" smtClean="0"/>
              <a:pPr>
                <a:defRPr/>
              </a:pPr>
              <a:t>14/11/2019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77BFD6-4932-4477-9A8D-6170F1CEDD1F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711820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FE10A-037A-4C9D-914C-3DBF9C87B25F}" type="datetimeFigureOut">
              <a:rPr lang="pt-BR" smtClean="0"/>
              <a:pPr>
                <a:defRPr/>
              </a:pPr>
              <a:t>14/11/2019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B663C-513E-43EC-9B98-C3FA4D59DF8E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06441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6CF538-026C-4AD5-9191-71D938835064}" type="datetimeFigureOut">
              <a:rPr lang="pt-BR" smtClean="0"/>
              <a:pPr>
                <a:defRPr/>
              </a:pPr>
              <a:t>14/11/2019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BE3B4C-B159-481A-B93C-085B408C035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245941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A1AC45D-29F0-44AB-8631-A99270BDA919}" type="datetimeFigureOut">
              <a:rPr lang="pt-BR" smtClean="0"/>
              <a:pPr>
                <a:defRPr/>
              </a:pPr>
              <a:t>14/11/2019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5E5C6E-F3DE-4DEA-AEFC-2A584F49C35D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3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037" y="1045028"/>
            <a:ext cx="6160897" cy="2187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Espaço Reservado para Conteúdo 1">
            <a:extLst>
              <a:ext uri="{FF2B5EF4-FFF2-40B4-BE49-F238E27FC236}">
                <a16:creationId xmlns:a16="http://schemas.microsoft.com/office/drawing/2014/main" id="{8B910C98-3191-4144-A52B-56CC2409CEF2}"/>
              </a:ext>
            </a:extLst>
          </p:cNvPr>
          <p:cNvSpPr txBox="1">
            <a:spLocks/>
          </p:cNvSpPr>
          <p:nvPr/>
        </p:nvSpPr>
        <p:spPr>
          <a:xfrm>
            <a:off x="1288271" y="5492647"/>
            <a:ext cx="9530477" cy="1210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>
                <a:srgbClr val="0288D1"/>
              </a:buClr>
            </a:pPr>
            <a:r>
              <a:rPr lang="pt-BR" altLang="pt-BR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Ederson </a:t>
            </a:r>
            <a:r>
              <a:rPr lang="pt-BR" altLang="pt-B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Gonzaga – </a:t>
            </a:r>
            <a:r>
              <a:rPr lang="pt-BR" altLang="pt-BR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Nº7  Gabriel </a:t>
            </a:r>
            <a:r>
              <a:rPr lang="pt-BR" altLang="pt-B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Gameiro – </a:t>
            </a:r>
            <a:r>
              <a:rPr lang="pt-BR" altLang="pt-BR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Nº13      Leonardo </a:t>
            </a:r>
            <a:r>
              <a:rPr lang="pt-BR" altLang="pt-B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– </a:t>
            </a:r>
            <a:r>
              <a:rPr lang="pt-BR" altLang="pt-BR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Nº26</a:t>
            </a:r>
            <a:endParaRPr lang="pt-BR" altLang="pt-BR" sz="20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fontAlgn="auto">
              <a:spcAft>
                <a:spcPts val="0"/>
              </a:spcAft>
              <a:buClr>
                <a:srgbClr val="0288D1"/>
              </a:buClr>
            </a:pPr>
            <a:r>
              <a:rPr lang="pt-BR" altLang="pt-BR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Gustavo </a:t>
            </a:r>
            <a:r>
              <a:rPr lang="pt-BR" altLang="pt-B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Honda – </a:t>
            </a:r>
            <a:r>
              <a:rPr lang="pt-BR" altLang="pt-BR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Nº16   </a:t>
            </a:r>
            <a:r>
              <a:rPr lang="pt-BR" altLang="pt-BR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Jean-Luc </a:t>
            </a:r>
            <a:r>
              <a:rPr lang="pt-BR" altLang="pt-BR" sz="2000" b="1" dirty="0" err="1">
                <a:solidFill>
                  <a:schemeClr val="bg1"/>
                </a:solidFill>
                <a:sym typeface="Wingdings" panose="05000000000000000000" pitchFamily="2" charset="2"/>
              </a:rPr>
              <a:t>Bonnet</a:t>
            </a:r>
            <a:r>
              <a:rPr lang="pt-BR" altLang="pt-B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 – Nº20 </a:t>
            </a:r>
            <a:r>
              <a:rPr lang="pt-BR" altLang="pt-BR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Nicolas – Nº31</a:t>
            </a:r>
          </a:p>
          <a:p>
            <a:pPr fontAlgn="auto">
              <a:spcAft>
                <a:spcPts val="0"/>
              </a:spcAft>
              <a:buClr>
                <a:srgbClr val="0288D1"/>
              </a:buClr>
            </a:pPr>
            <a:r>
              <a:rPr lang="pt-BR" altLang="pt-BR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Rafael </a:t>
            </a:r>
            <a:r>
              <a:rPr lang="pt-BR" altLang="pt-BR" sz="20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Hadzic</a:t>
            </a:r>
            <a:r>
              <a:rPr lang="pt-BR" altLang="pt-BR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– Nº35</a:t>
            </a:r>
          </a:p>
          <a:p>
            <a:pPr fontAlgn="auto">
              <a:spcAft>
                <a:spcPts val="0"/>
              </a:spcAft>
              <a:buClr>
                <a:srgbClr val="0288D1"/>
              </a:buClr>
              <a:buFont typeface="Arial" panose="020B0604020202020204" pitchFamily="34" charset="0"/>
              <a:buChar char="•"/>
            </a:pPr>
            <a:endParaRPr lang="pt-BR" altLang="pt-BR" sz="2000" b="1" dirty="0">
              <a:solidFill>
                <a:schemeClr val="bg1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164DE77-1441-497A-99FB-1F66934F532C}"/>
              </a:ext>
            </a:extLst>
          </p:cNvPr>
          <p:cNvSpPr txBox="1">
            <a:spLocks/>
          </p:cNvSpPr>
          <p:nvPr/>
        </p:nvSpPr>
        <p:spPr>
          <a:xfrm>
            <a:off x="0" y="3310675"/>
            <a:ext cx="12192000" cy="1578813"/>
          </a:xfrm>
          <a:prstGeom prst="rect">
            <a:avLst/>
          </a:prstGeom>
          <a:noFill/>
          <a:ln>
            <a:noFill/>
          </a:ln>
          <a:effectLst>
            <a:outerShdw dist="38100" dir="2700000" sx="1000" sy="1000" algn="tl" rotWithShape="0">
              <a:schemeClr val="bg1"/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pt-BR" sz="13800" b="1" i="1" dirty="0" smtClean="0">
                <a:ln w="0">
                  <a:solidFill>
                    <a:srgbClr val="2D8EC3"/>
                  </a:solidFill>
                </a:ln>
                <a:solidFill>
                  <a:srgbClr val="0288D1"/>
                </a:solidFill>
                <a:effectLst>
                  <a:glow rad="101600">
                    <a:schemeClr val="tx1">
                      <a:alpha val="1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Auto Socorro</a:t>
            </a:r>
            <a:endParaRPr lang="pt-BR" sz="13800" b="1" i="1" dirty="0">
              <a:ln w="0">
                <a:solidFill>
                  <a:srgbClr val="2D8EC3"/>
                </a:solidFill>
              </a:ln>
              <a:solidFill>
                <a:srgbClr val="0288D1"/>
              </a:solidFill>
              <a:effectLst>
                <a:glow rad="101600">
                  <a:schemeClr val="tx1">
                    <a:alpha val="15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287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5" y="6044296"/>
            <a:ext cx="1818290" cy="64553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164DE77-1441-497A-99FB-1F66934F532C}"/>
              </a:ext>
            </a:extLst>
          </p:cNvPr>
          <p:cNvSpPr txBox="1">
            <a:spLocks/>
          </p:cNvSpPr>
          <p:nvPr/>
        </p:nvSpPr>
        <p:spPr>
          <a:xfrm>
            <a:off x="10842" y="383628"/>
            <a:ext cx="12192000" cy="80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pt-BR" b="1" dirty="0" err="1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Use-Case</a:t>
            </a:r>
            <a:r>
              <a:rPr lang="pt-BR" b="1" dirty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 </a:t>
            </a:r>
            <a:r>
              <a:rPr lang="pt-BR" altLang="pt-BR" b="1" dirty="0" smtClean="0">
                <a:solidFill>
                  <a:srgbClr val="0288D1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–</a:t>
            </a:r>
            <a:r>
              <a:rPr lang="pt-BR" altLang="pt-BR" b="1" dirty="0" err="1" smtClean="0">
                <a:solidFill>
                  <a:srgbClr val="0288D1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Android</a:t>
            </a:r>
            <a:endParaRPr lang="pt-BR" b="1" dirty="0">
              <a:ln>
                <a:solidFill>
                  <a:srgbClr val="0288D1"/>
                </a:solidFill>
              </a:ln>
              <a:solidFill>
                <a:srgbClr val="0288D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716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5CA39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164DE77-1441-497A-99FB-1F66934F532C}"/>
              </a:ext>
            </a:extLst>
          </p:cNvPr>
          <p:cNvSpPr txBox="1">
            <a:spLocks/>
          </p:cNvSpPr>
          <p:nvPr/>
        </p:nvSpPr>
        <p:spPr>
          <a:xfrm>
            <a:off x="445881" y="2960610"/>
            <a:ext cx="7865781" cy="1480159"/>
          </a:xfrm>
          <a:prstGeom prst="rect">
            <a:avLst/>
          </a:prstGeom>
          <a:noFill/>
          <a:ln>
            <a:noFill/>
          </a:ln>
          <a:effectLst>
            <a:outerShdw blurRad="50800" dist="50800" dir="21540000" algn="ctr" rotWithShape="0">
              <a:schemeClr val="tx1">
                <a:alpha val="0"/>
              </a:schemeClr>
            </a:outerShdw>
          </a:effectLst>
        </p:spPr>
        <p:txBody>
          <a:bodyPr vert="horz" lIns="91440" tIns="45720" rIns="91440" bIns="45720" rtlCol="0" anchor="b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pt-BR" sz="11500" b="1" i="1" dirty="0" smtClean="0">
                <a:ln w="0"/>
                <a:effectLst>
                  <a:glow rad="101600">
                    <a:schemeClr val="tx1">
                      <a:alpha val="1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ANDROID</a:t>
            </a:r>
            <a:endParaRPr lang="pt-BR" sz="9600" b="1" i="1" dirty="0">
              <a:ln w="0"/>
              <a:effectLst>
                <a:glow rad="101600">
                  <a:schemeClr val="tx1">
                    <a:alpha val="15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5" y="6044296"/>
            <a:ext cx="1818290" cy="645538"/>
          </a:xfrm>
          <a:prstGeom prst="rect">
            <a:avLst/>
          </a:prstGeom>
          <a:effectLst>
            <a:outerShdw blurRad="50800" dist="50800" dir="4320000" algn="ctr" rotWithShape="0">
              <a:schemeClr val="tx1">
                <a:alpha val="57000"/>
              </a:schemeClr>
            </a:outerShdw>
          </a:effectLst>
        </p:spPr>
      </p:pic>
      <p:pic>
        <p:nvPicPr>
          <p:cNvPr id="2052" name="Picture 4" descr="https://docmanagement.com.br/wp-content/uploads/2016/01/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1" r="16310"/>
          <a:stretch/>
        </p:blipFill>
        <p:spPr bwMode="auto">
          <a:xfrm>
            <a:off x="8470900" y="1266291"/>
            <a:ext cx="3523156" cy="4319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055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5" y="6044296"/>
            <a:ext cx="1818290" cy="64553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164DE77-1441-497A-99FB-1F66934F532C}"/>
              </a:ext>
            </a:extLst>
          </p:cNvPr>
          <p:cNvSpPr txBox="1">
            <a:spLocks/>
          </p:cNvSpPr>
          <p:nvPr/>
        </p:nvSpPr>
        <p:spPr>
          <a:xfrm>
            <a:off x="-14558" y="383628"/>
            <a:ext cx="12192000" cy="80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pt-BR" b="1" dirty="0" err="1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Use-Case</a:t>
            </a:r>
            <a:r>
              <a:rPr lang="pt-BR" b="1" dirty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 </a:t>
            </a:r>
            <a:r>
              <a:rPr lang="pt-BR" altLang="pt-BR" b="1" dirty="0">
                <a:solidFill>
                  <a:srgbClr val="0288D1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–</a:t>
            </a:r>
            <a:r>
              <a:rPr lang="pt-BR" b="1" dirty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 </a:t>
            </a:r>
            <a:r>
              <a:rPr lang="pt-BR" b="1" dirty="0" smtClean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Java</a:t>
            </a:r>
            <a:endParaRPr lang="pt-BR" b="1" dirty="0">
              <a:ln>
                <a:solidFill>
                  <a:srgbClr val="0288D1"/>
                </a:solidFill>
              </a:ln>
              <a:solidFill>
                <a:srgbClr val="0288D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659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82A1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164DE77-1441-497A-99FB-1F66934F532C}"/>
              </a:ext>
            </a:extLst>
          </p:cNvPr>
          <p:cNvSpPr txBox="1">
            <a:spLocks/>
          </p:cNvSpPr>
          <p:nvPr/>
        </p:nvSpPr>
        <p:spPr>
          <a:xfrm>
            <a:off x="105910" y="2960611"/>
            <a:ext cx="7865781" cy="1480159"/>
          </a:xfrm>
          <a:prstGeom prst="rect">
            <a:avLst/>
          </a:prstGeom>
          <a:noFill/>
          <a:ln>
            <a:noFill/>
          </a:ln>
          <a:effectLst>
            <a:outerShdw blurRad="50800" dist="50800" dir="21540000" algn="ctr" rotWithShape="0">
              <a:schemeClr val="tx1">
                <a:alpha val="0"/>
              </a:schemeClr>
            </a:outerShdw>
          </a:effectLst>
        </p:spPr>
        <p:txBody>
          <a:bodyPr vert="horz" lIns="91440" tIns="45720" rIns="91440" bIns="45720" rtlCol="0" anchor="b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pt-BR" sz="11500" b="1" i="1" dirty="0" smtClean="0">
                <a:ln w="0"/>
                <a:effectLst>
                  <a:glow rad="101600">
                    <a:schemeClr val="tx1">
                      <a:alpha val="1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JAVA</a:t>
            </a:r>
            <a:endParaRPr lang="pt-BR" sz="9600" b="1" i="1" dirty="0">
              <a:ln w="0"/>
              <a:effectLst>
                <a:glow rad="101600">
                  <a:schemeClr val="tx1">
                    <a:alpha val="15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5" y="6044296"/>
            <a:ext cx="1818290" cy="645538"/>
          </a:xfrm>
          <a:prstGeom prst="rect">
            <a:avLst/>
          </a:prstGeom>
          <a:effectLst>
            <a:outerShdw blurRad="50800" dist="50800" dir="4320000" algn="ctr" rotWithShape="0">
              <a:schemeClr val="tx1">
                <a:alpha val="57000"/>
              </a:schemeClr>
            </a:outerShdw>
          </a:effectLst>
        </p:spPr>
      </p:pic>
      <p:pic>
        <p:nvPicPr>
          <p:cNvPr id="7" name="Picture 2" descr="Image result for java logo">
            <a:extLst>
              <a:ext uri="{FF2B5EF4-FFF2-40B4-BE49-F238E27FC236}">
                <a16:creationId xmlns:a16="http://schemas.microsoft.com/office/drawing/2014/main" id="{4F3DAB83-8AA8-4B87-8B16-950D277E8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" t="-267" r="-2" b="29358"/>
          <a:stretch/>
        </p:blipFill>
        <p:spPr bwMode="auto">
          <a:xfrm>
            <a:off x="7971691" y="372306"/>
            <a:ext cx="3955933" cy="5345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164DE77-1441-497A-99FB-1F66934F532C}"/>
              </a:ext>
            </a:extLst>
          </p:cNvPr>
          <p:cNvSpPr txBox="1">
            <a:spLocks/>
          </p:cNvSpPr>
          <p:nvPr/>
        </p:nvSpPr>
        <p:spPr>
          <a:xfrm>
            <a:off x="628979" y="2960611"/>
            <a:ext cx="5792841" cy="14801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pt-BR" sz="9600" b="1" i="1" dirty="0">
              <a:ln w="0"/>
              <a:effectLst>
                <a:glow rad="101600">
                  <a:schemeClr val="tx1">
                    <a:alpha val="15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74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1">
            <a:extLst>
              <a:ext uri="{FF2B5EF4-FFF2-40B4-BE49-F238E27FC236}">
                <a16:creationId xmlns:a16="http://schemas.microsoft.com/office/drawing/2014/main" id="{D4011F97-6246-4392-8DE4-6EDF812C6309}"/>
              </a:ext>
            </a:extLst>
          </p:cNvPr>
          <p:cNvSpPr txBox="1">
            <a:spLocks/>
          </p:cNvSpPr>
          <p:nvPr/>
        </p:nvSpPr>
        <p:spPr bwMode="auto">
          <a:xfrm>
            <a:off x="370743" y="1519853"/>
            <a:ext cx="11541512" cy="457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90488" indent="-90488" defTabSz="914400" ea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288D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400" b="1" dirty="0">
                <a:latin typeface="+mn-lt"/>
              </a:rPr>
              <a:t>O sistema integrado que temos a oferecer deve solucionar o problema de registro de dados e comunicação;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0488" marR="0" lvl="0" indent="-90488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288D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pt-BR" alt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90488" indent="-90488" defTabSz="914400" ea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288D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400" b="1" dirty="0">
                <a:ea typeface="MS PGothic" pitchFamily="34" charset="-128"/>
              </a:rPr>
              <a:t>Ao integrar o atendimento por </a:t>
            </a:r>
            <a:r>
              <a:rPr lang="pt-BR" sz="2400" b="1" dirty="0" smtClean="0">
                <a:ea typeface="MS PGothic" pitchFamily="34" charset="-128"/>
              </a:rPr>
              <a:t>telefone com </a:t>
            </a:r>
            <a:r>
              <a:rPr lang="pt-BR" sz="2400" b="1" dirty="0">
                <a:ea typeface="MS PGothic" pitchFamily="34" charset="-128"/>
              </a:rPr>
              <a:t>o </a:t>
            </a:r>
            <a:r>
              <a:rPr lang="pt-BR" sz="2400" b="1" dirty="0" smtClean="0">
                <a:ea typeface="MS PGothic" pitchFamily="34" charset="-128"/>
              </a:rPr>
              <a:t>nosso sistema devemos </a:t>
            </a:r>
            <a:r>
              <a:rPr lang="pt-BR" sz="2400" b="1" dirty="0">
                <a:ea typeface="MS PGothic" pitchFamily="34" charset="-128"/>
              </a:rPr>
              <a:t>ser capazes de atender a todos os clientes possíveis;</a:t>
            </a:r>
          </a:p>
          <a:p>
            <a:pPr marL="90488" indent="-90488" defTabSz="914400" ea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288D1"/>
              </a:buClr>
              <a:buSzPct val="100000"/>
              <a:buFont typeface="Arial" panose="020B0604020202020204" pitchFamily="34" charset="0"/>
              <a:buChar char="•"/>
            </a:pPr>
            <a:endParaRPr lang="pt-BR" sz="2400" b="1" dirty="0">
              <a:ea typeface="MS PGothic" pitchFamily="34" charset="-128"/>
            </a:endParaRPr>
          </a:p>
          <a:p>
            <a:pPr marL="90488" indent="-90488" defTabSz="914400" ea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288D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400" b="1" dirty="0">
                <a:ea typeface="MS PGothic" pitchFamily="34" charset="-128"/>
              </a:rPr>
              <a:t>Em conclusão o acreditamos que a empresa pode crescer no mercado e com o uso dos nossos serviços seus serviços podem ser mais rápidos e eficientes.</a:t>
            </a:r>
            <a:endParaRPr kumimoji="0" lang="pt-BR" alt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288D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pt-BR" alt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5" y="6044296"/>
            <a:ext cx="1818290" cy="64553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C164DE77-1441-497A-99FB-1F66934F532C}"/>
              </a:ext>
            </a:extLst>
          </p:cNvPr>
          <p:cNvSpPr txBox="1">
            <a:spLocks/>
          </p:cNvSpPr>
          <p:nvPr/>
        </p:nvSpPr>
        <p:spPr>
          <a:xfrm>
            <a:off x="-14558" y="383628"/>
            <a:ext cx="12192000" cy="80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pt-BR" b="1" dirty="0" smtClean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Conclusões Finais</a:t>
            </a:r>
            <a:endParaRPr lang="pt-BR" b="1" dirty="0">
              <a:ln>
                <a:solidFill>
                  <a:srgbClr val="0288D1"/>
                </a:solidFill>
              </a:ln>
              <a:solidFill>
                <a:srgbClr val="0288D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047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C164DE77-1441-497A-99FB-1F66934F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8" y="231228"/>
            <a:ext cx="12192000" cy="80474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Introdução</a:t>
            </a:r>
          </a:p>
        </p:txBody>
      </p:sp>
      <p:sp>
        <p:nvSpPr>
          <p:cNvPr id="16387" name="Espaço Reservado para Conteúdo 1">
            <a:extLst>
              <a:ext uri="{FF2B5EF4-FFF2-40B4-BE49-F238E27FC236}">
                <a16:creationId xmlns:a16="http://schemas.microsoft.com/office/drawing/2014/main" id="{D4011F97-6246-4392-8DE4-6EDF812C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386" y="1697735"/>
            <a:ext cx="11541512" cy="4197834"/>
          </a:xfrm>
        </p:spPr>
        <p:txBody>
          <a:bodyPr/>
          <a:lstStyle/>
          <a:p>
            <a:pPr eaLnBrk="1" hangingPunct="1">
              <a:buClr>
                <a:srgbClr val="0288D1"/>
              </a:buClr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</a:rPr>
              <a:t>A empresa contratadora é uma transportadora de veículos (Auto Socorro);</a:t>
            </a:r>
          </a:p>
          <a:p>
            <a:pPr eaLnBrk="1" hangingPunct="1">
              <a:buClr>
                <a:srgbClr val="0288D1"/>
              </a:buClr>
              <a:buFont typeface="Arial" panose="020B0604020202020204" pitchFamily="34" charset="0"/>
              <a:buChar char="•"/>
            </a:pPr>
            <a:endParaRPr lang="pt-BR" altLang="pt-BR" sz="2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eaLnBrk="1" hangingPunct="1">
              <a:buClr>
                <a:srgbClr val="0288D1"/>
              </a:buClr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</a:rPr>
              <a:t>Com um sistema desenvolvido pela nossa equipe, eles terão uma melhor interação com seus clientes e uma melhor organização interna; </a:t>
            </a:r>
          </a:p>
          <a:p>
            <a:pPr eaLnBrk="1" hangingPunct="1">
              <a:buClr>
                <a:srgbClr val="0288D1"/>
              </a:buClr>
              <a:buFont typeface="Arial" panose="020B0604020202020204" pitchFamily="34" charset="0"/>
              <a:buChar char="•"/>
            </a:pPr>
            <a:endParaRPr lang="pt-BR" altLang="pt-BR" sz="2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eaLnBrk="1" hangingPunct="1">
              <a:buClr>
                <a:srgbClr val="0288D1"/>
              </a:buClr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</a:rPr>
              <a:t>Um aplicativo que otimize a velocidade  do serviço para o motorista; </a:t>
            </a:r>
          </a:p>
          <a:p>
            <a:pPr eaLnBrk="1" hangingPunct="1">
              <a:buClr>
                <a:srgbClr val="0288D1"/>
              </a:buClr>
              <a:buFont typeface="Arial" panose="020B0604020202020204" pitchFamily="34" charset="0"/>
              <a:buChar char="•"/>
            </a:pPr>
            <a:endParaRPr lang="pt-BR" altLang="pt-BR" sz="2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eaLnBrk="1" hangingPunct="1">
              <a:buClr>
                <a:srgbClr val="0288D1"/>
              </a:buClr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</a:rPr>
              <a:t>Visamos ultrapassar outros guinchos autônomo e seguradoras com caminhões próprios;</a:t>
            </a:r>
          </a:p>
          <a:p>
            <a:pPr defTabSz="914400" eaLnBrk="1" hangingPunct="1">
              <a:buClr>
                <a:srgbClr val="0288D1"/>
              </a:buClr>
              <a:buFont typeface="Arial" panose="020B0604020202020204" pitchFamily="34" charset="0"/>
              <a:buChar char="•"/>
            </a:pPr>
            <a:endParaRPr lang="pt-BR" altLang="pt-BR" sz="2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eaLnBrk="1" hangingPunct="1">
              <a:buClr>
                <a:srgbClr val="0288D1"/>
              </a:buClr>
              <a:buFont typeface="Arial" panose="020B0604020202020204" pitchFamily="34" charset="0"/>
              <a:buChar char="•"/>
            </a:pPr>
            <a:endParaRPr lang="pt-BR" altLang="pt-BR" sz="2400" b="1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5" y="6044296"/>
            <a:ext cx="1818290" cy="645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Hadzic</a:t>
            </a:r>
            <a:r>
              <a:rPr lang="pt-BR" dirty="0"/>
              <a:t>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5" y="6044296"/>
            <a:ext cx="1818290" cy="645538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164DE77-1441-497A-99FB-1F66934F532C}"/>
              </a:ext>
            </a:extLst>
          </p:cNvPr>
          <p:cNvSpPr txBox="1">
            <a:spLocks/>
          </p:cNvSpPr>
          <p:nvPr/>
        </p:nvSpPr>
        <p:spPr>
          <a:xfrm>
            <a:off x="-1858" y="231228"/>
            <a:ext cx="12192000" cy="80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pt-BR" b="1" dirty="0" smtClean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MER</a:t>
            </a:r>
            <a:endParaRPr lang="pt-BR" b="1" dirty="0">
              <a:ln>
                <a:solidFill>
                  <a:srgbClr val="0288D1"/>
                </a:solidFill>
              </a:ln>
              <a:solidFill>
                <a:srgbClr val="0288D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09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5" y="6044296"/>
            <a:ext cx="1818290" cy="645538"/>
          </a:xfrm>
          <a:prstGeom prst="rect">
            <a:avLst/>
          </a:prstGeom>
        </p:spPr>
      </p:pic>
      <p:pic>
        <p:nvPicPr>
          <p:cNvPr id="8" name="Picture 4" descr="Image result for Android STudio logo">
            <a:extLst>
              <a:ext uri="{FF2B5EF4-FFF2-40B4-BE49-F238E27FC236}">
                <a16:creationId xmlns:a16="http://schemas.microsoft.com/office/drawing/2014/main" id="{3088DDE1-9D7E-4E26-9DEE-5DF8DEA62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r="11448"/>
          <a:stretch/>
        </p:blipFill>
        <p:spPr bwMode="auto">
          <a:xfrm>
            <a:off x="9716387" y="1866396"/>
            <a:ext cx="1633363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sql server management studio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509" y="1908972"/>
            <a:ext cx="2661426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visual studio 2017 logo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057" y="1908972"/>
            <a:ext cx="2160000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netbeans 8.2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5" y="1908972"/>
            <a:ext cx="2160000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m para notepad++ logo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70" y="4220128"/>
            <a:ext cx="2655144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m para visio logo png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037" y="4220128"/>
            <a:ext cx="2160000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m para dbdesigner 4 logo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" r="52766" b="20727"/>
          <a:stretch/>
        </p:blipFill>
        <p:spPr bwMode="auto">
          <a:xfrm>
            <a:off x="7787360" y="4220128"/>
            <a:ext cx="2421040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C164DE77-1441-497A-99FB-1F66934F532C}"/>
              </a:ext>
            </a:extLst>
          </p:cNvPr>
          <p:cNvSpPr txBox="1">
            <a:spLocks/>
          </p:cNvSpPr>
          <p:nvPr/>
        </p:nvSpPr>
        <p:spPr>
          <a:xfrm>
            <a:off x="10842" y="383628"/>
            <a:ext cx="12192000" cy="80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pt-BR" b="1" dirty="0" smtClean="0">
                <a:solidFill>
                  <a:srgbClr val="0288D1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Ferramentas Utilizadas</a:t>
            </a:r>
            <a:endParaRPr lang="pt-BR" b="1" dirty="0">
              <a:ln>
                <a:solidFill>
                  <a:srgbClr val="0288D1"/>
                </a:solidFill>
              </a:ln>
              <a:solidFill>
                <a:srgbClr val="0288D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773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Conector Angulado 74"/>
          <p:cNvCxnSpPr>
            <a:endCxn id="10" idx="1"/>
          </p:cNvCxnSpPr>
          <p:nvPr/>
        </p:nvCxnSpPr>
        <p:spPr>
          <a:xfrm flipV="1">
            <a:off x="7429500" y="4642057"/>
            <a:ext cx="1052456" cy="302476"/>
          </a:xfrm>
          <a:prstGeom prst="bentConnector3">
            <a:avLst>
              <a:gd name="adj1" fmla="val 50000"/>
            </a:avLst>
          </a:prstGeom>
          <a:ln>
            <a:solidFill>
              <a:srgbClr val="0288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5" y="6044296"/>
            <a:ext cx="1818290" cy="64553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/>
          <a:srcRect t="-2" r="1124" b="272"/>
          <a:stretch/>
        </p:blipFill>
        <p:spPr>
          <a:xfrm>
            <a:off x="4044652" y="804744"/>
            <a:ext cx="3562648" cy="5869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CaixaDeTexto 9"/>
          <p:cNvSpPr txBox="1"/>
          <p:nvPr/>
        </p:nvSpPr>
        <p:spPr>
          <a:xfrm>
            <a:off x="8481956" y="4488168"/>
            <a:ext cx="1392128" cy="307777"/>
          </a:xfrm>
          <a:prstGeom prst="rect">
            <a:avLst/>
          </a:prstGeom>
          <a:noFill/>
          <a:ln>
            <a:solidFill>
              <a:srgbClr val="0288D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Sala do Servidor</a:t>
            </a:r>
            <a:endParaRPr lang="pt-BR" sz="1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753773" y="3153531"/>
            <a:ext cx="1414648" cy="307777"/>
          </a:xfrm>
          <a:prstGeom prst="rect">
            <a:avLst/>
          </a:prstGeom>
          <a:noFill/>
          <a:ln>
            <a:solidFill>
              <a:srgbClr val="0288D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Garagem  190m²</a:t>
            </a:r>
            <a:endParaRPr lang="pt-BR" sz="1400" dirty="0"/>
          </a:p>
        </p:txBody>
      </p:sp>
      <p:cxnSp>
        <p:nvCxnSpPr>
          <p:cNvPr id="21" name="Conector Angulado 20"/>
          <p:cNvCxnSpPr>
            <a:stCxn id="9" idx="1"/>
            <a:endCxn id="17" idx="3"/>
          </p:cNvCxnSpPr>
          <p:nvPr/>
        </p:nvCxnSpPr>
        <p:spPr>
          <a:xfrm rot="10800000">
            <a:off x="3168422" y="3307421"/>
            <a:ext cx="876231" cy="431877"/>
          </a:xfrm>
          <a:prstGeom prst="bentConnector3">
            <a:avLst>
              <a:gd name="adj1" fmla="val 50000"/>
            </a:avLst>
          </a:prstGeom>
          <a:ln>
            <a:solidFill>
              <a:srgbClr val="0288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7803941" y="5066157"/>
            <a:ext cx="2422624" cy="1384995"/>
          </a:xfrm>
          <a:prstGeom prst="rect">
            <a:avLst/>
          </a:prstGeom>
          <a:ln>
            <a:solidFill>
              <a:srgbClr val="0288D1"/>
            </a:solidFill>
          </a:ln>
        </p:spPr>
        <p:txBody>
          <a:bodyPr wrap="square">
            <a:spAutoFit/>
          </a:bodyPr>
          <a:lstStyle/>
          <a:p>
            <a:r>
              <a:rPr lang="pt-BR" sz="1050" dirty="0">
                <a:solidFill>
                  <a:srgbClr val="000000"/>
                </a:solidFill>
              </a:rPr>
              <a:t>Dimensões da faixa</a:t>
            </a:r>
          </a:p>
          <a:p>
            <a:r>
              <a:rPr lang="pt-BR" sz="1050" dirty="0">
                <a:solidFill>
                  <a:srgbClr val="000000"/>
                </a:solidFill>
              </a:rPr>
              <a:t>15000mm x 3000mm</a:t>
            </a:r>
          </a:p>
          <a:p>
            <a:endParaRPr lang="pt-BR" sz="1050" dirty="0">
              <a:solidFill>
                <a:srgbClr val="000000"/>
              </a:solidFill>
            </a:endParaRPr>
          </a:p>
          <a:p>
            <a:r>
              <a:rPr lang="pt-BR" sz="1050" dirty="0">
                <a:solidFill>
                  <a:srgbClr val="000000"/>
                </a:solidFill>
              </a:rPr>
              <a:t>Largura da vaga	1500mm</a:t>
            </a:r>
          </a:p>
          <a:p>
            <a:r>
              <a:rPr lang="pt-BR" sz="1050" dirty="0">
                <a:solidFill>
                  <a:srgbClr val="000000"/>
                </a:solidFill>
              </a:rPr>
              <a:t>Comprimento da vaga	3000mm</a:t>
            </a:r>
          </a:p>
          <a:p>
            <a:r>
              <a:rPr lang="pt-BR" sz="1050" dirty="0">
                <a:solidFill>
                  <a:srgbClr val="000000"/>
                </a:solidFill>
              </a:rPr>
              <a:t>Ângulo da vaga	90grau</a:t>
            </a:r>
          </a:p>
          <a:p>
            <a:endParaRPr lang="pt-BR" sz="1050" dirty="0">
              <a:solidFill>
                <a:srgbClr val="000000"/>
              </a:solidFill>
            </a:endParaRPr>
          </a:p>
          <a:p>
            <a:r>
              <a:rPr lang="pt-BR" sz="1050" dirty="0">
                <a:solidFill>
                  <a:srgbClr val="000000"/>
                </a:solidFill>
              </a:rPr>
              <a:t> Nº de vagas	10</a:t>
            </a:r>
            <a:endParaRPr lang="pt-BR" sz="1050" dirty="0"/>
          </a:p>
        </p:txBody>
      </p:sp>
      <p:cxnSp>
        <p:nvCxnSpPr>
          <p:cNvPr id="40" name="Conector Angulado 39"/>
          <p:cNvCxnSpPr>
            <a:stCxn id="9" idx="2"/>
            <a:endCxn id="38" idx="2"/>
          </p:cNvCxnSpPr>
          <p:nvPr/>
        </p:nvCxnSpPr>
        <p:spPr>
          <a:xfrm rot="5400000" flipH="1" flipV="1">
            <a:off x="7309265" y="4967862"/>
            <a:ext cx="222698" cy="3189277"/>
          </a:xfrm>
          <a:prstGeom prst="bentConnector3">
            <a:avLst>
              <a:gd name="adj1" fmla="val -102650"/>
            </a:avLst>
          </a:prstGeom>
          <a:ln>
            <a:solidFill>
              <a:srgbClr val="0288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ítulo 1">
            <a:extLst>
              <a:ext uri="{FF2B5EF4-FFF2-40B4-BE49-F238E27FC236}">
                <a16:creationId xmlns:a16="http://schemas.microsoft.com/office/drawing/2014/main" id="{C164DE77-1441-497A-99FB-1F66934F532C}"/>
              </a:ext>
            </a:extLst>
          </p:cNvPr>
          <p:cNvSpPr txBox="1">
            <a:spLocks/>
          </p:cNvSpPr>
          <p:nvPr/>
        </p:nvSpPr>
        <p:spPr>
          <a:xfrm>
            <a:off x="-1858" y="73578"/>
            <a:ext cx="12192000" cy="80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pt-BR" b="1" dirty="0" smtClean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Planta</a:t>
            </a:r>
            <a:endParaRPr lang="pt-BR" b="1" dirty="0">
              <a:ln>
                <a:solidFill>
                  <a:srgbClr val="0288D1"/>
                </a:solidFill>
              </a:ln>
              <a:solidFill>
                <a:srgbClr val="0288D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450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5" y="6044296"/>
            <a:ext cx="1818290" cy="645538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164DE77-1441-497A-99FB-1F66934F532C}"/>
              </a:ext>
            </a:extLst>
          </p:cNvPr>
          <p:cNvSpPr txBox="1">
            <a:spLocks/>
          </p:cNvSpPr>
          <p:nvPr/>
        </p:nvSpPr>
        <p:spPr>
          <a:xfrm>
            <a:off x="-1858" y="231228"/>
            <a:ext cx="12192000" cy="80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pt-BR" b="1" dirty="0" smtClean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Use-Case </a:t>
            </a:r>
            <a:r>
              <a:rPr lang="pt-BR" altLang="pt-BR" b="1" dirty="0">
                <a:solidFill>
                  <a:srgbClr val="0288D1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–</a:t>
            </a:r>
            <a:r>
              <a:rPr lang="pt-BR" b="1" dirty="0" smtClean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 Asp.net</a:t>
            </a:r>
            <a:endParaRPr lang="pt-BR" b="1" dirty="0">
              <a:ln>
                <a:solidFill>
                  <a:srgbClr val="0288D1"/>
                </a:solidFill>
              </a:ln>
              <a:solidFill>
                <a:srgbClr val="0288D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74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ADE4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164DE77-1441-497A-99FB-1F66934F532C}"/>
              </a:ext>
            </a:extLst>
          </p:cNvPr>
          <p:cNvSpPr txBox="1">
            <a:spLocks/>
          </p:cNvSpPr>
          <p:nvPr/>
        </p:nvSpPr>
        <p:spPr>
          <a:xfrm>
            <a:off x="-128953" y="2911285"/>
            <a:ext cx="6564923" cy="1578813"/>
          </a:xfrm>
          <a:prstGeom prst="rect">
            <a:avLst/>
          </a:prstGeom>
          <a:noFill/>
          <a:ln>
            <a:noFill/>
          </a:ln>
          <a:effectLst>
            <a:outerShdw blurRad="50800" dist="50800" dir="21540000" algn="ctr" rotWithShape="0">
              <a:schemeClr val="tx1">
                <a:alpha val="0"/>
              </a:schemeClr>
            </a:outerShdw>
          </a:effectLst>
        </p:spPr>
        <p:txBody>
          <a:bodyPr vert="horz" lIns="91440" tIns="45720" rIns="91440" bIns="45720" rtlCol="0" anchor="b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pt-BR" sz="11500" b="1" i="1" dirty="0" smtClean="0">
                <a:ln w="0"/>
                <a:effectLst>
                  <a:glow rad="101600">
                    <a:schemeClr val="tx1">
                      <a:alpha val="1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ASP.NET</a:t>
            </a:r>
            <a:endParaRPr lang="pt-BR" sz="11500" b="1" i="1" dirty="0">
              <a:ln w="0"/>
              <a:effectLst>
                <a:glow rad="101600">
                  <a:schemeClr val="tx1">
                    <a:alpha val="15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5" y="6044296"/>
            <a:ext cx="1818290" cy="645538"/>
          </a:xfrm>
          <a:prstGeom prst="rect">
            <a:avLst/>
          </a:prstGeom>
          <a:effectLst>
            <a:outerShdw blurRad="50800" dist="50800" dir="4320000" algn="ctr" rotWithShape="0">
              <a:schemeClr val="tx1">
                <a:alpha val="57000"/>
              </a:schemeClr>
            </a:outerShdw>
          </a:effectLst>
        </p:spPr>
      </p:pic>
      <p:pic>
        <p:nvPicPr>
          <p:cNvPr id="1028" name="Picture 4" descr="Resultado de imagem para LOGO ASP.NET 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923" y="2225217"/>
            <a:ext cx="5483974" cy="226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54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5" y="6044296"/>
            <a:ext cx="1818290" cy="645538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164DE77-1441-497A-99FB-1F66934F532C}"/>
              </a:ext>
            </a:extLst>
          </p:cNvPr>
          <p:cNvSpPr txBox="1">
            <a:spLocks/>
          </p:cNvSpPr>
          <p:nvPr/>
        </p:nvSpPr>
        <p:spPr>
          <a:xfrm>
            <a:off x="-1858" y="231228"/>
            <a:ext cx="12192000" cy="80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endParaRPr lang="pt-BR" b="1" dirty="0">
              <a:ln>
                <a:solidFill>
                  <a:srgbClr val="0288D1"/>
                </a:solidFill>
              </a:ln>
              <a:solidFill>
                <a:srgbClr val="0288D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164DE77-1441-497A-99FB-1F66934F532C}"/>
              </a:ext>
            </a:extLst>
          </p:cNvPr>
          <p:cNvSpPr txBox="1">
            <a:spLocks/>
          </p:cNvSpPr>
          <p:nvPr/>
        </p:nvSpPr>
        <p:spPr>
          <a:xfrm>
            <a:off x="10842" y="383628"/>
            <a:ext cx="12192000" cy="80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pt-BR" b="1" dirty="0" err="1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Use-Case</a:t>
            </a:r>
            <a:r>
              <a:rPr lang="pt-BR" b="1" dirty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 </a:t>
            </a:r>
            <a:r>
              <a:rPr lang="pt-BR" altLang="pt-BR" b="1" dirty="0">
                <a:solidFill>
                  <a:srgbClr val="0288D1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–</a:t>
            </a:r>
            <a:r>
              <a:rPr lang="pt-BR" b="1" dirty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 C#</a:t>
            </a:r>
            <a:endParaRPr lang="pt-BR" b="1" dirty="0">
              <a:ln>
                <a:solidFill>
                  <a:srgbClr val="0288D1"/>
                </a:solidFill>
              </a:ln>
              <a:solidFill>
                <a:srgbClr val="0288D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72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007B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5" y="6044296"/>
            <a:ext cx="1818290" cy="645538"/>
          </a:xfrm>
          <a:prstGeom prst="rect">
            <a:avLst/>
          </a:prstGeom>
          <a:effectLst>
            <a:outerShdw blurRad="50800" dist="50800" dir="4320000" algn="ctr" rotWithShape="0">
              <a:schemeClr val="tx1">
                <a:alpha val="57000"/>
              </a:schemeClr>
            </a:outerShdw>
          </a:effectLst>
        </p:spPr>
      </p:pic>
      <p:pic>
        <p:nvPicPr>
          <p:cNvPr id="9" name="Picture 2" descr="Image result for C# logo">
            <a:extLst>
              <a:ext uri="{FF2B5EF4-FFF2-40B4-BE49-F238E27FC236}">
                <a16:creationId xmlns:a16="http://schemas.microsoft.com/office/drawing/2014/main" id="{6AC97A1D-87B5-45EA-B0E0-992EFB1E0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585" y="893390"/>
            <a:ext cx="4537448" cy="4876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C164DE77-1441-497A-99FB-1F66934F532C}"/>
              </a:ext>
            </a:extLst>
          </p:cNvPr>
          <p:cNvSpPr txBox="1">
            <a:spLocks/>
          </p:cNvSpPr>
          <p:nvPr/>
        </p:nvSpPr>
        <p:spPr>
          <a:xfrm>
            <a:off x="628979" y="2960611"/>
            <a:ext cx="5792841" cy="14801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pt-BR" sz="11500" b="1" i="1" dirty="0" smtClean="0">
                <a:ln w="0"/>
                <a:effectLst>
                  <a:glow rad="101600">
                    <a:schemeClr val="tx1">
                      <a:alpha val="15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C#</a:t>
            </a:r>
            <a:endParaRPr lang="pt-BR" sz="9600" b="1" i="1" dirty="0">
              <a:ln w="0"/>
              <a:effectLst>
                <a:glow rad="101600">
                  <a:schemeClr val="tx1">
                    <a:alpha val="15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92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Words>196</Words>
  <Application>Microsoft Office PowerPoint</Application>
  <PresentationFormat>Widescreen</PresentationFormat>
  <Paragraphs>45</Paragraphs>
  <Slides>14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MS PGothic</vt:lpstr>
      <vt:lpstr>Arial</vt:lpstr>
      <vt:lpstr>Calibri</vt:lpstr>
      <vt:lpstr>Calibri Light</vt:lpstr>
      <vt:lpstr>Century Gothic</vt:lpstr>
      <vt:lpstr>Wingdings</vt:lpstr>
      <vt:lpstr>1_Tema do Office</vt:lpstr>
      <vt:lpstr>Apresentação do PowerPoint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TI-Gear</dc:title>
  <dc:creator>GABRIEL GOMES GAMEIRO</dc:creator>
  <cp:lastModifiedBy>Lab</cp:lastModifiedBy>
  <cp:revision>89</cp:revision>
  <dcterms:created xsi:type="dcterms:W3CDTF">2018-09-25T00:15:29Z</dcterms:created>
  <dcterms:modified xsi:type="dcterms:W3CDTF">2019-11-14T15:31:18Z</dcterms:modified>
</cp:coreProperties>
</file>