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8.png" ContentType="image/png"/>
  <Override PartName="/ppt/media/image26.png" ContentType="image/png"/>
  <Override PartName="/ppt/media/image25.gif" ContentType="image/gif"/>
  <Override PartName="/ppt/media/image22.png" ContentType="image/png"/>
  <Override PartName="/ppt/media/image24.png" ContentType="image/png"/>
  <Override PartName="/ppt/media/image21.png" ContentType="image/png"/>
  <Override PartName="/ppt/media/image20.gif" ContentType="image/gif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1.jpeg" ContentType="image/jpe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27.jpeg" ContentType="image/jpe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458200" y="0"/>
            <a:ext cx="683280" cy="68554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458200" y="5486400"/>
            <a:ext cx="683280" cy="683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8458200" y="0"/>
            <a:ext cx="683280" cy="68554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8458200" y="5486400"/>
            <a:ext cx="683280" cy="683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458200" y="0"/>
            <a:ext cx="683280" cy="68554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2"/>
          <p:cNvSpPr/>
          <p:nvPr/>
        </p:nvSpPr>
        <p:spPr>
          <a:xfrm>
            <a:off x="8458200" y="5486400"/>
            <a:ext cx="683280" cy="683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gif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gif"/><Relationship Id="rId9" Type="http://schemas.openxmlformats.org/officeDocument/2006/relationships/image" Target="../media/image26.png"/><Relationship Id="rId10" Type="http://schemas.openxmlformats.org/officeDocument/2006/relationships/image" Target="../media/image27.jpeg"/><Relationship Id="rId1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11640" y="4581000"/>
            <a:ext cx="8062200" cy="213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1f497d"/>
                </a:solidFill>
                <a:latin typeface="Arial Black"/>
                <a:ea typeface="DejaVu Sans"/>
              </a:rPr>
              <a:t>ALUNOS:    Clara Lacerda Pardini    Leon David Fernandes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1f497d"/>
                </a:solidFill>
                <a:latin typeface="Arial Black"/>
                <a:ea typeface="DejaVu Sans"/>
              </a:rPr>
              <a:t>                    </a:t>
            </a:r>
            <a:r>
              <a:rPr lang="pt-BR" strike="noStrike">
                <a:solidFill>
                  <a:srgbClr val="1f497d"/>
                </a:solidFill>
                <a:latin typeface="Arial Black"/>
                <a:ea typeface="DejaVu Sans"/>
              </a:rPr>
              <a:t>Neillon Cesar Medeiros Moura</a:t>
            </a:r>
            <a:r>
              <a:rPr lang="pt-BR" strike="noStrike">
                <a:solidFill>
                  <a:srgbClr val="1f497d"/>
                </a:solidFill>
                <a:latin typeface="Arial Black"/>
                <a:ea typeface="DejaVu Sans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1f497d"/>
                </a:solidFill>
                <a:latin typeface="Arial Black"/>
                <a:ea typeface="DejaVu Sans"/>
              </a:rPr>
              <a:t> </a:t>
            </a:r>
            <a:r>
              <a:rPr lang="pt-BR" strike="noStrike">
                <a:solidFill>
                  <a:srgbClr val="1f497d"/>
                </a:solidFill>
                <a:latin typeface="Arial Black"/>
                <a:ea typeface="DejaVu Sans"/>
              </a:rPr>
              <a:t>ORIENTADOR:            Willyan Michel Ferreira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1f497d"/>
                </a:solidFill>
                <a:latin typeface="Arial Black"/>
                <a:ea typeface="DejaVu Sans"/>
              </a:rPr>
              <a:t> </a:t>
            </a:r>
            <a:r>
              <a:rPr lang="pt-BR" strike="noStrike">
                <a:solidFill>
                  <a:srgbClr val="1f497d"/>
                </a:solidFill>
                <a:latin typeface="Arial Black"/>
                <a:ea typeface="DejaVu Sans"/>
              </a:rPr>
              <a:t>CO-ORIENTADOR:     Eduardo Habib Bechelane Maia</a:t>
            </a:r>
            <a:endParaRPr/>
          </a:p>
        </p:txBody>
      </p:sp>
      <p:pic>
        <p:nvPicPr>
          <p:cNvPr id="115" name="Imagem 5" descr=""/>
          <p:cNvPicPr/>
          <p:nvPr/>
        </p:nvPicPr>
        <p:blipFill>
          <a:blip r:embed="rId1"/>
          <a:stretch/>
        </p:blipFill>
        <p:spPr>
          <a:xfrm>
            <a:off x="1835640" y="576000"/>
            <a:ext cx="4931280" cy="326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454760" y="6156000"/>
            <a:ext cx="5683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Figura 4 – Diagrama de entidade e relacionamento SGSG, visão geral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1115640" y="1917000"/>
            <a:ext cx="5614200" cy="5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72360" y="500400"/>
            <a:ext cx="8278200" cy="547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360000" y="360000"/>
            <a:ext cx="7686000" cy="5952240"/>
          </a:xfrm>
          <a:prstGeom prst="rect">
            <a:avLst/>
          </a:prstGeom>
          <a:ln>
            <a:noFill/>
          </a:ln>
        </p:spPr>
      </p:pic>
      <p:sp>
        <p:nvSpPr>
          <p:cNvPr id="136" name="CustomShape 1"/>
          <p:cNvSpPr/>
          <p:nvPr/>
        </p:nvSpPr>
        <p:spPr>
          <a:xfrm>
            <a:off x="1452960" y="6156000"/>
            <a:ext cx="5683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Figura 5 – Diagrama de tabelas relacionais SGSG, visão geral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450440" y="6156000"/>
            <a:ext cx="5683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Figura 6 – Diagrama de tabelas relacionais SGSG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1728000" y="72000"/>
            <a:ext cx="5247720" cy="610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450440" y="6156000"/>
            <a:ext cx="5683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Figura 7 – Diagrama de tabelas relacionais SGSG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936000" y="127080"/>
            <a:ext cx="6480360" cy="588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450440" y="6156000"/>
            <a:ext cx="5683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Figura 8 – Diagrama de tabelas relacionais SGSG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2021040" y="1922760"/>
            <a:ext cx="5123880" cy="302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450440" y="6156000"/>
            <a:ext cx="5683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Figura 9 – Diagrama de tabelas relacionais SGSG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2259000" y="2580120"/>
            <a:ext cx="4647600" cy="171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2520000" y="6156000"/>
            <a:ext cx="46141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Figura 10 – Mapa mental SGSG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1155600" y="144000"/>
            <a:ext cx="6620400" cy="590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274680"/>
            <a:ext cx="761760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1f497d"/>
                </a:solidFill>
                <a:latin typeface="Arial Black"/>
                <a:ea typeface="DejaVu Sans"/>
              </a:rPr>
              <a:t>Ferramentas</a:t>
            </a:r>
            <a:endParaRPr/>
          </a:p>
        </p:txBody>
      </p:sp>
      <p:pic>
        <p:nvPicPr>
          <p:cNvPr id="148" name="Imagem 13" descr=""/>
          <p:cNvPicPr/>
          <p:nvPr/>
        </p:nvPicPr>
        <p:blipFill>
          <a:blip r:embed="rId1"/>
          <a:stretch/>
        </p:blipFill>
        <p:spPr>
          <a:xfrm>
            <a:off x="3808080" y="3583080"/>
            <a:ext cx="886680" cy="353160"/>
          </a:xfrm>
          <a:prstGeom prst="rect">
            <a:avLst/>
          </a:prstGeom>
          <a:ln>
            <a:noFill/>
          </a:ln>
        </p:spPr>
      </p:pic>
      <p:pic>
        <p:nvPicPr>
          <p:cNvPr id="149" name="Imagem 14" descr=""/>
          <p:cNvPicPr/>
          <p:nvPr/>
        </p:nvPicPr>
        <p:blipFill>
          <a:blip r:embed="rId2"/>
          <a:stretch/>
        </p:blipFill>
        <p:spPr>
          <a:xfrm>
            <a:off x="2639520" y="1533960"/>
            <a:ext cx="2543760" cy="1129320"/>
          </a:xfrm>
          <a:prstGeom prst="rect">
            <a:avLst/>
          </a:prstGeom>
          <a:ln>
            <a:noFill/>
          </a:ln>
        </p:spPr>
      </p:pic>
      <p:pic>
        <p:nvPicPr>
          <p:cNvPr id="150" name="Imagem 15" descr=""/>
          <p:cNvPicPr/>
          <p:nvPr/>
        </p:nvPicPr>
        <p:blipFill>
          <a:blip r:embed="rId3"/>
          <a:stretch/>
        </p:blipFill>
        <p:spPr>
          <a:xfrm>
            <a:off x="5362560" y="1694880"/>
            <a:ext cx="1872360" cy="966240"/>
          </a:xfrm>
          <a:prstGeom prst="rect">
            <a:avLst/>
          </a:prstGeom>
          <a:ln>
            <a:noFill/>
          </a:ln>
        </p:spPr>
      </p:pic>
      <p:pic>
        <p:nvPicPr>
          <p:cNvPr id="151" name="Imagem 16" descr=""/>
          <p:cNvPicPr/>
          <p:nvPr/>
        </p:nvPicPr>
        <p:blipFill>
          <a:blip r:embed="rId4"/>
          <a:stretch/>
        </p:blipFill>
        <p:spPr>
          <a:xfrm>
            <a:off x="5544000" y="5022360"/>
            <a:ext cx="1463040" cy="1312560"/>
          </a:xfrm>
          <a:prstGeom prst="rect">
            <a:avLst/>
          </a:prstGeom>
          <a:ln>
            <a:noFill/>
          </a:ln>
        </p:spPr>
      </p:pic>
      <p:pic>
        <p:nvPicPr>
          <p:cNvPr id="152" name="Imagem 17" descr=""/>
          <p:cNvPicPr/>
          <p:nvPr/>
        </p:nvPicPr>
        <p:blipFill>
          <a:blip r:embed="rId5"/>
          <a:stretch/>
        </p:blipFill>
        <p:spPr>
          <a:xfrm>
            <a:off x="5114160" y="3776400"/>
            <a:ext cx="2647080" cy="772920"/>
          </a:xfrm>
          <a:prstGeom prst="rect">
            <a:avLst/>
          </a:prstGeom>
          <a:ln>
            <a:noFill/>
          </a:ln>
        </p:spPr>
      </p:pic>
      <p:pic>
        <p:nvPicPr>
          <p:cNvPr id="153" name="Imagem 4" descr=""/>
          <p:cNvPicPr/>
          <p:nvPr/>
        </p:nvPicPr>
        <p:blipFill>
          <a:blip r:embed="rId6"/>
          <a:stretch/>
        </p:blipFill>
        <p:spPr>
          <a:xfrm>
            <a:off x="325440" y="3115440"/>
            <a:ext cx="3417480" cy="1707480"/>
          </a:xfrm>
          <a:prstGeom prst="rect">
            <a:avLst/>
          </a:prstGeom>
          <a:ln>
            <a:noFill/>
          </a:ln>
        </p:spPr>
      </p:pic>
      <p:pic>
        <p:nvPicPr>
          <p:cNvPr id="154" name="Imagem 5" descr=""/>
          <p:cNvPicPr/>
          <p:nvPr/>
        </p:nvPicPr>
        <p:blipFill>
          <a:blip r:embed="rId7"/>
          <a:stretch/>
        </p:blipFill>
        <p:spPr>
          <a:xfrm>
            <a:off x="5114160" y="3218760"/>
            <a:ext cx="2369160" cy="740520"/>
          </a:xfrm>
          <a:prstGeom prst="rect">
            <a:avLst/>
          </a:prstGeom>
          <a:ln>
            <a:noFill/>
          </a:ln>
        </p:spPr>
      </p:pic>
      <p:pic>
        <p:nvPicPr>
          <p:cNvPr id="155" name="Imagem 6" descr=""/>
          <p:cNvPicPr/>
          <p:nvPr/>
        </p:nvPicPr>
        <p:blipFill>
          <a:blip r:embed="rId8"/>
          <a:stretch/>
        </p:blipFill>
        <p:spPr>
          <a:xfrm>
            <a:off x="1224000" y="5040000"/>
            <a:ext cx="1822320" cy="1294920"/>
          </a:xfrm>
          <a:prstGeom prst="rect">
            <a:avLst/>
          </a:prstGeom>
          <a:ln>
            <a:noFill/>
          </a:ln>
        </p:spPr>
      </p:pic>
      <p:pic>
        <p:nvPicPr>
          <p:cNvPr id="156" name="Imagem 21" descr=""/>
          <p:cNvPicPr/>
          <p:nvPr/>
        </p:nvPicPr>
        <p:blipFill>
          <a:blip r:embed="rId9"/>
          <a:stretch/>
        </p:blipFill>
        <p:spPr>
          <a:xfrm>
            <a:off x="1059480" y="1313640"/>
            <a:ext cx="1545120" cy="154512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10"/>
          <a:stretch/>
        </p:blipFill>
        <p:spPr>
          <a:xfrm>
            <a:off x="3384000" y="4608000"/>
            <a:ext cx="1871280" cy="187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7200" y="274680"/>
            <a:ext cx="761760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t-BR" sz="4600" strike="noStrike">
                <a:solidFill>
                  <a:srgbClr val="1f497d"/>
                </a:solidFill>
                <a:latin typeface="Arial Black"/>
                <a:ea typeface="DejaVu Sans"/>
              </a:rPr>
              <a:t>Cronograma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457200" y="1600200"/>
            <a:ext cx="7617600" cy="479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1198440" y="1644840"/>
            <a:ext cx="6504480" cy="454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57200" y="274680"/>
            <a:ext cx="761760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t-BR" sz="4600" strike="noStrike">
                <a:solidFill>
                  <a:srgbClr val="1f497d"/>
                </a:solidFill>
                <a:latin typeface="Arial Black"/>
                <a:ea typeface="DejaVu Sans"/>
              </a:rPr>
              <a:t>Resultados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457200" y="1600200"/>
            <a:ext cx="7617600" cy="479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  <a:ea typeface="DejaVu Sans"/>
              </a:rPr>
              <a:t>Construção do projeto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  <a:ea typeface="DejaVu Sans"/>
              </a:rPr>
              <a:t>Embasamento teórico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  <a:ea typeface="DejaVu Sans"/>
              </a:rPr>
              <a:t>Diagramas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  <a:ea typeface="DejaVu Sans"/>
              </a:rPr>
              <a:t>Protótipo de telas – Administrador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4680"/>
            <a:ext cx="761760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t-BR" sz="4600" strike="noStrike">
                <a:solidFill>
                  <a:srgbClr val="1f497d"/>
                </a:solidFill>
                <a:latin typeface="Arial Black"/>
                <a:ea typeface="DejaVu Sans"/>
              </a:rPr>
              <a:t>Introdução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457200" y="1600200"/>
            <a:ext cx="7617600" cy="479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  <a:ea typeface="DejaVu Sans"/>
              </a:rPr>
              <a:t>Desenvolvimento do SGSG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  <a:ea typeface="DejaVu Sans"/>
              </a:rPr>
              <a:t>Aplicação no setor de estágios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  <a:ea typeface="DejaVu Sans"/>
              </a:rPr>
              <a:t>Facilita a gestão dos seminários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274680"/>
            <a:ext cx="761760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t-BR" sz="4600" strike="noStrike">
                <a:solidFill>
                  <a:srgbClr val="1f497d"/>
                </a:solidFill>
                <a:latin typeface="Arial Black"/>
                <a:ea typeface="DejaVu Sans"/>
              </a:rPr>
              <a:t>Referências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457200" y="1600200"/>
            <a:ext cx="7617600" cy="479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2000" strike="noStrike">
                <a:solidFill>
                  <a:srgbClr val="000000"/>
                </a:solidFill>
                <a:latin typeface="Arial"/>
                <a:ea typeface="DejaVu Sans"/>
              </a:rPr>
              <a:t>Engholm Jr, Hélio. Engenharia de Software na prática. Novatec Editora, 2010.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2000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lang="pt-BR" sz="2000" strike="noStrike">
                <a:solidFill>
                  <a:srgbClr val="000000"/>
                </a:solidFill>
                <a:latin typeface="Arial"/>
                <a:ea typeface="DejaVu Sans"/>
              </a:rPr>
              <a:t>Java - &lt;https://www.java.com/pt_BR/about/ &gt; Acesso em: 14 de maio de 2015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20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000" strike="noStrike">
                <a:solidFill>
                  <a:srgbClr val="000000"/>
                </a:solidFill>
                <a:latin typeface="Arial"/>
                <a:ea typeface="DejaVu Sans"/>
              </a:rPr>
              <a:t>TER - &lt;http://www.tre-pa.jus.br/institucional/seminarios-e-eventos/inscricoes-eventos&gt;Acesso em: 20 de junho de 2015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20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000" strike="noStrike">
                <a:solidFill>
                  <a:srgbClr val="000000"/>
                </a:solidFill>
                <a:latin typeface="Arial"/>
                <a:ea typeface="DejaVu Sans"/>
              </a:rPr>
              <a:t>Microsoft - &lt;https://msdn.microsoft.com/en-us/library/ff649643.aspx&gt; Acesso em: 20 dejunho de 2015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2800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74680"/>
            <a:ext cx="761760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t-BR" sz="4600" strike="noStrike">
                <a:solidFill>
                  <a:srgbClr val="1f497d"/>
                </a:solidFill>
                <a:latin typeface="Arial Black"/>
                <a:ea typeface="DejaVu Sans"/>
              </a:rPr>
              <a:t>Objetivos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457200" y="1600200"/>
            <a:ext cx="7617600" cy="479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Arial"/>
                <a:ea typeface="DejaVu Sans"/>
              </a:rPr>
              <a:t>Sanar dificuldades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Arial"/>
                <a:ea typeface="DejaVu Sans"/>
              </a:rPr>
              <a:t>Informatizar 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pt-BR" sz="2800" strike="noStrike">
                <a:solidFill>
                  <a:srgbClr val="000000"/>
                </a:solidFill>
                <a:latin typeface="Arial"/>
                <a:ea typeface="DejaVu Sans"/>
              </a:rPr>
              <a:t>Economia de tempo e papel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pt-BR" sz="2800" strike="noStrike">
                <a:solidFill>
                  <a:srgbClr val="000000"/>
                </a:solidFill>
                <a:latin typeface="Arial"/>
                <a:ea typeface="DejaVu Sans"/>
              </a:rPr>
              <a:t>Agilidade na comunicação setor/aluno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pt-BR" sz="2800" strike="noStrike">
                <a:solidFill>
                  <a:srgbClr val="000000"/>
                </a:solidFill>
                <a:latin typeface="Arial"/>
                <a:ea typeface="DejaVu Sans"/>
              </a:rPr>
              <a:t>Segurança e organização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74680"/>
            <a:ext cx="761760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t-BR" sz="4600" strike="noStrike">
                <a:solidFill>
                  <a:srgbClr val="1f497d"/>
                </a:solidFill>
                <a:latin typeface="Arial Black"/>
                <a:ea typeface="DejaVu Sans"/>
              </a:rPr>
              <a:t>Escopo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457200" y="1600200"/>
            <a:ext cx="7617600" cy="479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  <a:ea typeface="DejaVu Sans"/>
              </a:rPr>
              <a:t>Cadastro comum aos usuários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  <a:ea typeface="DejaVu Sans"/>
              </a:rPr>
              <a:t>Seminários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pt-BR" sz="2800" strike="noStrike">
                <a:solidFill>
                  <a:srgbClr val="000000"/>
                </a:solidFill>
                <a:latin typeface="Calibri"/>
                <a:ea typeface="DejaVu Sans"/>
              </a:rPr>
              <a:t>Gerenciamento do calendário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pt-BR" sz="2800" strike="noStrike">
                <a:solidFill>
                  <a:srgbClr val="000000"/>
                </a:solidFill>
                <a:latin typeface="Calibri"/>
                <a:ea typeface="DejaVu Sans"/>
              </a:rPr>
              <a:t>Gerenciamento das palestras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  <a:ea typeface="DejaVu Sans"/>
              </a:rPr>
              <a:t>Eleição do paraninfo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  <a:ea typeface="DejaVu Sans"/>
              </a:rPr>
              <a:t>Gerar relatórios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4680"/>
            <a:ext cx="761760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t-BR" sz="4600" strike="noStrike">
                <a:solidFill>
                  <a:srgbClr val="1f497d"/>
                </a:solidFill>
                <a:latin typeface="Arial Black"/>
                <a:ea typeface="DejaVu Sans"/>
              </a:rPr>
              <a:t>Funcionalidades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457200" y="1600200"/>
            <a:ext cx="7617600" cy="479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Arial "/>
                <a:ea typeface="DejaVu Sans"/>
              </a:rPr>
              <a:t>Gerência de: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pt-BR" sz="2800" strike="noStrike">
                <a:solidFill>
                  <a:srgbClr val="000000"/>
                </a:solidFill>
                <a:latin typeface="Calibri"/>
                <a:ea typeface="DejaVu Sans"/>
              </a:rPr>
              <a:t>Usuários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pt-BR" sz="2800" strike="noStrike">
                <a:solidFill>
                  <a:srgbClr val="000000"/>
                </a:solidFill>
                <a:latin typeface="Calibri"/>
                <a:ea typeface="DejaVu Sans"/>
              </a:rPr>
              <a:t>Seminários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pt-BR" sz="2800" strike="noStrike">
                <a:solidFill>
                  <a:srgbClr val="000000"/>
                </a:solidFill>
                <a:latin typeface="Calibri"/>
                <a:ea typeface="DejaVu Sans"/>
              </a:rPr>
              <a:t>Relatórios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pt-BR" sz="2800" strike="noStrike">
                <a:solidFill>
                  <a:srgbClr val="000000"/>
                </a:solidFill>
                <a:latin typeface="Calibri"/>
                <a:ea typeface="DejaVu Sans"/>
              </a:rPr>
              <a:t>Eleição dos Paraninfos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pt-BR" sz="2800" strike="noStrike">
                <a:solidFill>
                  <a:srgbClr val="000000"/>
                </a:solidFill>
                <a:latin typeface="Calibri"/>
                <a:ea typeface="DejaVu Sans"/>
              </a:rPr>
              <a:t>Questionários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761760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t-BR" sz="4600" strike="noStrike">
                <a:solidFill>
                  <a:srgbClr val="1f497d"/>
                </a:solidFill>
                <a:latin typeface="Arial Black"/>
                <a:ea typeface="DejaVu Sans"/>
              </a:rPr>
              <a:t>Diagramas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457200" y="1600200"/>
            <a:ext cx="7617600" cy="479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Arial "/>
                <a:ea typeface="DejaVu Sans"/>
              </a:rPr>
              <a:t>Caso de uso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Arial "/>
                <a:ea typeface="DejaVu Sans"/>
              </a:rPr>
              <a:t>Entidade-relacionamento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Arial "/>
                <a:ea typeface="DejaVu Sans"/>
              </a:rPr>
              <a:t>Diagrama de Tabelas Relacionais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Arial "/>
                <a:ea typeface="DejaVu Sans"/>
              </a:rPr>
              <a:t>Mapa Mental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51640" y="6093360"/>
            <a:ext cx="79902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Figura 1 – Diagrama de caso de uso SGSG, visão geral</a:t>
            </a:r>
            <a:endParaRPr/>
          </a:p>
        </p:txBody>
      </p:sp>
      <p:pic>
        <p:nvPicPr>
          <p:cNvPr id="127" name="Picture" descr=""/>
          <p:cNvPicPr/>
          <p:nvPr/>
        </p:nvPicPr>
        <p:blipFill>
          <a:blip r:embed="rId1"/>
          <a:stretch/>
        </p:blipFill>
        <p:spPr>
          <a:xfrm>
            <a:off x="683280" y="548280"/>
            <a:ext cx="7272360" cy="54702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251640" y="6093360"/>
            <a:ext cx="79902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Figura 2 – Diagrama de caso de uso SGSG, ator administrador</a:t>
            </a:r>
            <a:endParaRPr/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1512000" y="576000"/>
            <a:ext cx="5493600" cy="464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251640" y="6093360"/>
            <a:ext cx="79902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Figura 3 – Diagrama de caso de uso SGSG, atores aluno e palestrante</a:t>
            </a:r>
            <a:endParaRPr/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360000" y="1656000"/>
            <a:ext cx="8056080" cy="294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4802</TotalTime>
  <Application>LibreOffice/4.4.2.2$Linux_X86_64 LibreOffice_project/40m0$Build-2</Application>
  <Paragraphs>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2015-06-28T13:38:48Z</dcterms:created>
  <dc:creator>Angelo</dc:creator>
  <dc:language>pt-BR</dc:language>
  <dcterms:modified xsi:type="dcterms:W3CDTF">2015-07-08T20:40:02Z</dcterms:modified>
  <cp:revision>82</cp:revision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