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72" r:id="rId12"/>
    <p:sldId id="273" r:id="rId13"/>
    <p:sldId id="274" r:id="rId14"/>
    <p:sldId id="275" r:id="rId15"/>
    <p:sldId id="269" r:id="rId16"/>
    <p:sldId id="276" r:id="rId17"/>
    <p:sldId id="277" r:id="rId18"/>
    <p:sldId id="270" r:id="rId19"/>
    <p:sldId id="279" r:id="rId20"/>
    <p:sldId id="280" r:id="rId21"/>
    <p:sldId id="278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F4F9-6857-46F0-9F4D-09E8F9C8B415}" type="datetimeFigureOut">
              <a:rPr lang="pt-BR" smtClean="0"/>
              <a:t>27/10/2014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E5AF-A910-4E99-BCD0-8E7E2EBCB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E5AF-A910-4E99-BCD0-8E7E2EBCB11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9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3156-5B48-4741-B3F0-1792E0BFD8DC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8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818C-9381-435F-8F7A-8ABDA88A8ECF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 smtClean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5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AD9-6A2B-43A1-8291-8EAAFDD9E17A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61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1B6-DAC0-4EAC-942E-B35C91439EB3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3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68F1-65D0-4E11-811A-829B367373B3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289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BF4-E26C-404B-A673-21DEF4A300E8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3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AA7F-E375-4AD2-A472-DB63AF809722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6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6EF0-E660-4886-ADBF-60D92C3D81D5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4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47337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8227"/>
            <a:ext cx="8915400" cy="448299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1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AC73-5D9C-494C-8CB3-7140F14FF551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8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509490"/>
            <a:ext cx="4313864" cy="440173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509490"/>
            <a:ext cx="4313864" cy="439435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6EC6-5B52-48A8-A8BA-D75A162C89F6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48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DE80-0BC8-4702-BD03-EC84CB2EB748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7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490-8BD0-45F9-9A55-BF35229E34F8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9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D06F-5B9E-4398-AC54-14F2833C6D20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 smtClean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9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26219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226220"/>
            <a:ext cx="5181600" cy="5634832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221672"/>
            <a:ext cx="3505199" cy="46393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1726-EF45-47BE-9F8C-9C1551F05828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 smtClean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0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6F43-8995-4F82-B278-D5BF3E8EAA16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9212" y="2286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09490"/>
            <a:ext cx="8915400" cy="4510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E9C8-F0EC-4E23-B0CD-B62B5B5D33BF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2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agofg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EJB + JPA – Enterprise </a:t>
            </a:r>
            <a:r>
              <a:rPr lang="pt-BR" dirty="0" err="1"/>
              <a:t>JavaBeans</a:t>
            </a:r>
            <a:r>
              <a:rPr lang="pt-BR" dirty="0"/>
              <a:t> + Java </a:t>
            </a:r>
            <a:r>
              <a:rPr lang="pt-BR" dirty="0" err="1"/>
              <a:t>Persistence</a:t>
            </a:r>
            <a:r>
              <a:rPr lang="pt-BR" dirty="0"/>
              <a:t> API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Tiago Alves de Oliveira</a:t>
            </a:r>
          </a:p>
          <a:p>
            <a:r>
              <a:rPr lang="pt-BR" dirty="0" smtClean="0">
                <a:hlinkClick r:id="rId3"/>
              </a:rPr>
              <a:t>tiagofga@gmail.com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F7E3-5E7E-4147-8D24-03A5E2C83B3C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Crie 3 páginas JSF com os nomes </a:t>
            </a:r>
            <a:r>
              <a:rPr lang="pt-BR" sz="2400" dirty="0" err="1" smtClean="0"/>
              <a:t>login.xhtml</a:t>
            </a:r>
            <a:r>
              <a:rPr lang="pt-BR" sz="2400" dirty="0" smtClean="0"/>
              <a:t>, </a:t>
            </a:r>
            <a:r>
              <a:rPr lang="pt-BR" sz="2400" dirty="0" err="1" smtClean="0"/>
              <a:t>erro.xhtml</a:t>
            </a:r>
            <a:r>
              <a:rPr lang="pt-BR" sz="2400" dirty="0"/>
              <a:t> </a:t>
            </a:r>
            <a:r>
              <a:rPr lang="pt-BR" sz="2400" dirty="0" smtClean="0"/>
              <a:t>e </a:t>
            </a:r>
            <a:r>
              <a:rPr lang="pt-BR" sz="2400" dirty="0" err="1" smtClean="0"/>
              <a:t>index.xhtml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Copie o código do </a:t>
            </a:r>
            <a:r>
              <a:rPr lang="pt-BR" sz="2400" dirty="0" err="1" smtClean="0"/>
              <a:t>dropbox</a:t>
            </a:r>
            <a:r>
              <a:rPr lang="pt-BR" sz="2400" dirty="0" smtClean="0"/>
              <a:t> e cole nessas páginas.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6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login.xhtml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9" name="Espaço Reservado para Conteú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01" y="1884113"/>
            <a:ext cx="8735481" cy="38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8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erro.xhtml</a:t>
            </a:r>
            <a:endParaRPr lang="pt-BR" sz="24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876208"/>
            <a:ext cx="7826005" cy="36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index.xhtml</a:t>
            </a:r>
            <a:r>
              <a:rPr lang="pt-BR" sz="2400" dirty="0" smtClean="0"/>
              <a:t> (1)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23" y="1980519"/>
            <a:ext cx="9831172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0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index.xhtml</a:t>
            </a:r>
            <a:r>
              <a:rPr lang="pt-BR" sz="2400" dirty="0" smtClean="0"/>
              <a:t> (2)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41" y="1942414"/>
            <a:ext cx="9097645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Crie </a:t>
            </a:r>
            <a:r>
              <a:rPr lang="pt-BR" sz="2400" dirty="0"/>
              <a:t>um pacote </a:t>
            </a:r>
            <a:r>
              <a:rPr lang="pt-BR" sz="2400" dirty="0" err="1" smtClean="0"/>
              <a:t>com.model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Crie 2 Classes de Entidades chamadas Estudante e </a:t>
            </a:r>
            <a:r>
              <a:rPr lang="pt-BR" sz="2400" dirty="0" err="1" smtClean="0"/>
              <a:t>Login</a:t>
            </a:r>
            <a:r>
              <a:rPr lang="pt-BR" sz="2400" dirty="0" smtClean="0"/>
              <a:t> </a:t>
            </a:r>
            <a:r>
              <a:rPr lang="pt-BR" sz="2400" dirty="0"/>
              <a:t>(Botão Direito no projeto Novo </a:t>
            </a:r>
            <a:r>
              <a:rPr lang="pt-BR" sz="2400" dirty="0" smtClean="0"/>
              <a:t>-&gt; Outros -&gt; Persistência -&gt; Classe de Entidade).</a:t>
            </a:r>
          </a:p>
          <a:p>
            <a:endParaRPr lang="pt-BR" sz="2400" dirty="0"/>
          </a:p>
          <a:p>
            <a:r>
              <a:rPr lang="pt-BR" sz="2400" dirty="0" smtClean="0"/>
              <a:t>Cole o código do </a:t>
            </a:r>
            <a:r>
              <a:rPr lang="pt-BR" sz="2400" dirty="0" err="1" smtClean="0"/>
              <a:t>dropbox</a:t>
            </a:r>
            <a:r>
              <a:rPr lang="pt-BR" sz="2400" dirty="0" smtClean="0"/>
              <a:t> nelas.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4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Login.java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7" y="1935988"/>
            <a:ext cx="8742842" cy="40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7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Estudante.java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4" y="2048485"/>
            <a:ext cx="10058400" cy="480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Crie </a:t>
            </a:r>
            <a:r>
              <a:rPr lang="pt-BR" sz="2400" dirty="0"/>
              <a:t>um pacote </a:t>
            </a:r>
            <a:r>
              <a:rPr lang="pt-BR" sz="2400" dirty="0" err="1" smtClean="0"/>
              <a:t>com.dao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Crie 2 </a:t>
            </a:r>
            <a:r>
              <a:rPr lang="pt-BR" sz="2400" dirty="0" err="1" smtClean="0"/>
              <a:t>Bean</a:t>
            </a:r>
            <a:r>
              <a:rPr lang="pt-BR" sz="2400" dirty="0" smtClean="0"/>
              <a:t> de Sessão, locais e sem estado, chamados </a:t>
            </a:r>
            <a:r>
              <a:rPr lang="pt-BR" sz="2400" dirty="0" err="1" smtClean="0"/>
              <a:t>EstudanteDAO</a:t>
            </a:r>
            <a:r>
              <a:rPr lang="pt-BR" sz="2400" dirty="0" smtClean="0"/>
              <a:t> e </a:t>
            </a:r>
            <a:r>
              <a:rPr lang="pt-BR" sz="2400" dirty="0" err="1" smtClean="0"/>
              <a:t>LoginDAO</a:t>
            </a:r>
            <a:r>
              <a:rPr lang="pt-BR" sz="2400" dirty="0" smtClean="0"/>
              <a:t> (Botão Direito no projeto Novo -&gt; Outros -&gt;Enterprise </a:t>
            </a:r>
            <a:r>
              <a:rPr lang="pt-BR" sz="2400" dirty="0" err="1" smtClean="0"/>
              <a:t>JavaBeans</a:t>
            </a:r>
            <a:r>
              <a:rPr lang="pt-BR" sz="2400" dirty="0" smtClean="0"/>
              <a:t> -&gt; </a:t>
            </a:r>
            <a:r>
              <a:rPr lang="pt-BR" sz="2400" dirty="0" err="1" smtClean="0"/>
              <a:t>Bean</a:t>
            </a:r>
            <a:r>
              <a:rPr lang="pt-BR" sz="2400" dirty="0" smtClean="0"/>
              <a:t> de Sessão).</a:t>
            </a:r>
          </a:p>
          <a:p>
            <a:endParaRPr lang="pt-BR" sz="2400" dirty="0"/>
          </a:p>
          <a:p>
            <a:r>
              <a:rPr lang="pt-BR" sz="2400" dirty="0" smtClean="0"/>
              <a:t>Coloque o código do </a:t>
            </a:r>
            <a:r>
              <a:rPr lang="pt-BR" sz="2400" dirty="0" err="1" smtClean="0"/>
              <a:t>dropbox</a:t>
            </a:r>
            <a:r>
              <a:rPr lang="pt-BR" sz="2400" dirty="0" smtClean="0"/>
              <a:t> neles.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4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LoginDAOLocal.java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37" y="2709117"/>
            <a:ext cx="9085848" cy="16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3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Hoje vamos criar um EJB </a:t>
            </a:r>
            <a:r>
              <a:rPr lang="pt-BR" sz="2400" dirty="0" smtClean="0"/>
              <a:t>juntamente com JPA.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smtClean="0"/>
              <a:t>Criaremos um exemplo de </a:t>
            </a:r>
            <a:r>
              <a:rPr lang="pt-BR" sz="2400" dirty="0" err="1" smtClean="0"/>
              <a:t>login</a:t>
            </a:r>
            <a:r>
              <a:rPr lang="pt-BR" sz="2400" dirty="0" smtClean="0"/>
              <a:t> e cadastro de Estudante.</a:t>
            </a:r>
          </a:p>
          <a:p>
            <a:endParaRPr lang="pt-BR" sz="2400" dirty="0" smtClean="0"/>
          </a:p>
          <a:p>
            <a:r>
              <a:rPr lang="pt-BR" sz="2400" dirty="0" smtClean="0"/>
              <a:t>Utilizaremos EJB no projeto, juntamente com persistência do Banco.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1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LoginDAO.java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8" y="2476231"/>
            <a:ext cx="11163167" cy="38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8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EstudanteDAOLocal.java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009308"/>
            <a:ext cx="6634999" cy="43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48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EstudanteDAOL.java (1)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43218"/>
            <a:ext cx="6843546" cy="4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4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EstudanteDAOL.java (2)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83" y="2164696"/>
            <a:ext cx="8183511" cy="36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7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Para finalizar crie um pacote com.	</a:t>
            </a:r>
            <a:r>
              <a:rPr lang="pt-BR" sz="2400" dirty="0" err="1" smtClean="0"/>
              <a:t>managedbean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Crie 2 </a:t>
            </a:r>
            <a:r>
              <a:rPr lang="pt-BR" sz="2400" dirty="0" err="1" smtClean="0"/>
              <a:t>Managed</a:t>
            </a:r>
            <a:r>
              <a:rPr lang="pt-BR" sz="2400" dirty="0" smtClean="0"/>
              <a:t> </a:t>
            </a:r>
            <a:r>
              <a:rPr lang="pt-BR" sz="2400" dirty="0" err="1" smtClean="0"/>
              <a:t>Beans</a:t>
            </a:r>
            <a:r>
              <a:rPr lang="pt-BR" sz="2400" dirty="0"/>
              <a:t> </a:t>
            </a:r>
            <a:r>
              <a:rPr lang="pt-BR" sz="2400" dirty="0" smtClean="0"/>
              <a:t>(Botão </a:t>
            </a:r>
            <a:r>
              <a:rPr lang="pt-BR" sz="2400" dirty="0"/>
              <a:t>Direito no projeto Novo </a:t>
            </a:r>
            <a:r>
              <a:rPr lang="pt-BR" sz="2400" dirty="0" smtClean="0"/>
              <a:t>-&gt; Outros -&gt; </a:t>
            </a:r>
            <a:r>
              <a:rPr lang="pt-BR" sz="2400" dirty="0" err="1" smtClean="0"/>
              <a:t>JavaServer</a:t>
            </a:r>
            <a:r>
              <a:rPr lang="pt-BR" sz="2400" dirty="0" smtClean="0"/>
              <a:t> Faces  -&gt; </a:t>
            </a:r>
            <a:r>
              <a:rPr lang="pt-BR" sz="2400" dirty="0" err="1" smtClean="0"/>
              <a:t>Bean</a:t>
            </a:r>
            <a:r>
              <a:rPr lang="pt-BR" sz="2400" dirty="0" smtClean="0"/>
              <a:t> Gerenciado JSF) chamados EstudanteMB.java e LoginMB.java.</a:t>
            </a:r>
          </a:p>
          <a:p>
            <a:endParaRPr lang="pt-BR" sz="2400" dirty="0"/>
          </a:p>
          <a:p>
            <a:r>
              <a:rPr lang="pt-BR" sz="2400" dirty="0" smtClean="0"/>
              <a:t>Copie o código do </a:t>
            </a:r>
            <a:r>
              <a:rPr lang="pt-BR" sz="2400" dirty="0" err="1" smtClean="0"/>
              <a:t>Dropbox</a:t>
            </a:r>
            <a:r>
              <a:rPr lang="pt-BR" sz="2400" dirty="0" smtClean="0"/>
              <a:t> nas classes.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52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7644" y="787782"/>
            <a:ext cx="8915400" cy="4482995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LoginMB.java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140102"/>
            <a:ext cx="8035507" cy="57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66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7644" y="787782"/>
            <a:ext cx="8915400" cy="4482995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EstudanteMB.java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65" y="1152907"/>
            <a:ext cx="9515580" cy="56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94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BR" sz="2800" b="1" dirty="0" err="1" smtClean="0"/>
              <a:t>Exercício</a:t>
            </a:r>
            <a:endParaRPr lang="en-US" altLang="pt-BR" sz="2800" b="1" dirty="0"/>
          </a:p>
          <a:p>
            <a:pPr lvl="1"/>
            <a:endParaRPr lang="en-US" altLang="pt-BR" sz="2800" b="1" dirty="0" smtClean="0"/>
          </a:p>
          <a:p>
            <a:pPr lvl="1"/>
            <a:r>
              <a:rPr lang="en-US" altLang="pt-BR" sz="2800" dirty="0" err="1" smtClean="0"/>
              <a:t>Termine</a:t>
            </a:r>
            <a:r>
              <a:rPr lang="en-US" altLang="pt-BR" sz="2800" dirty="0" smtClean="0"/>
              <a:t> de realizer o crud. </a:t>
            </a:r>
            <a:r>
              <a:rPr lang="en-US" altLang="pt-BR" sz="2800" dirty="0" err="1" smtClean="0"/>
              <a:t>Somente</a:t>
            </a:r>
            <a:r>
              <a:rPr lang="en-US" altLang="pt-BR" sz="2800" dirty="0" smtClean="0"/>
              <a:t> o </a:t>
            </a:r>
            <a:r>
              <a:rPr lang="en-US" altLang="pt-BR" sz="2800" dirty="0" err="1" smtClean="0"/>
              <a:t>método</a:t>
            </a: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adicionar</a:t>
            </a: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está</a:t>
            </a:r>
            <a:r>
              <a:rPr lang="en-US" altLang="pt-BR" sz="2800" dirty="0" smtClean="0"/>
              <a:t> pronto. As </a:t>
            </a:r>
            <a:r>
              <a:rPr lang="en-US" altLang="pt-BR" sz="2800" dirty="0" err="1" smtClean="0"/>
              <a:t>ações</a:t>
            </a:r>
            <a:r>
              <a:rPr lang="en-US" altLang="pt-BR" sz="2800" dirty="0" smtClean="0"/>
              <a:t> da </a:t>
            </a:r>
            <a:r>
              <a:rPr lang="en-US" altLang="pt-BR" sz="2800" dirty="0" err="1" smtClean="0"/>
              <a:t>persistência</a:t>
            </a: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já</a:t>
            </a: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está</a:t>
            </a: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corretas</a:t>
            </a:r>
            <a:r>
              <a:rPr lang="en-US" altLang="pt-BR" sz="2800" dirty="0" smtClean="0"/>
              <a:t>. </a:t>
            </a:r>
            <a:r>
              <a:rPr lang="en-US" altLang="pt-BR" sz="2800" dirty="0" err="1" smtClean="0"/>
              <a:t>Só</a:t>
            </a:r>
            <a:r>
              <a:rPr lang="en-US" altLang="pt-BR" sz="2800" dirty="0" smtClean="0"/>
              <a:t> é </a:t>
            </a:r>
            <a:r>
              <a:rPr lang="en-US" altLang="pt-BR" sz="2800" dirty="0" err="1" smtClean="0"/>
              <a:t>associar</a:t>
            </a:r>
            <a:r>
              <a:rPr lang="en-US" altLang="pt-BR" sz="2800" dirty="0" smtClean="0"/>
              <a:t> as </a:t>
            </a:r>
            <a:r>
              <a:rPr lang="en-US" altLang="pt-BR" sz="2800" dirty="0" err="1" smtClean="0"/>
              <a:t>operações</a:t>
            </a:r>
            <a:r>
              <a:rPr lang="en-US" altLang="pt-BR" sz="2800" dirty="0" smtClean="0"/>
              <a:t> </a:t>
            </a:r>
            <a:r>
              <a:rPr lang="en-US" altLang="pt-BR" sz="2800" dirty="0" err="1" smtClean="0"/>
              <a:t>corretamente</a:t>
            </a:r>
            <a:r>
              <a:rPr lang="en-US" altLang="pt-BR" sz="2800" smtClean="0"/>
              <a:t>.</a:t>
            </a:r>
            <a:endParaRPr lang="en-US" alt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5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começar vamos criar o banco de dados.</a:t>
            </a:r>
          </a:p>
          <a:p>
            <a:r>
              <a:rPr lang="pt-BR" sz="2400" dirty="0"/>
              <a:t>Crie um </a:t>
            </a:r>
            <a:r>
              <a:rPr lang="pt-BR" sz="2400" dirty="0" err="1"/>
              <a:t>schema</a:t>
            </a:r>
            <a:r>
              <a:rPr lang="pt-BR" sz="2400" dirty="0"/>
              <a:t> chamado </a:t>
            </a:r>
            <a:r>
              <a:rPr lang="pt-BR" sz="2400" b="1" dirty="0" smtClean="0"/>
              <a:t>aula07</a:t>
            </a:r>
            <a:r>
              <a:rPr lang="pt-BR" sz="2400" dirty="0" smtClean="0"/>
              <a:t>.</a:t>
            </a:r>
            <a:endParaRPr lang="pt-BR" sz="2400" dirty="0"/>
          </a:p>
          <a:p>
            <a:r>
              <a:rPr lang="pt-BR" sz="2400" dirty="0" smtClean="0"/>
              <a:t>Crie a tabela </a:t>
            </a:r>
            <a:r>
              <a:rPr lang="pt-BR" sz="2400" b="1" dirty="0" err="1" smtClean="0"/>
              <a:t>login</a:t>
            </a:r>
            <a:r>
              <a:rPr lang="pt-BR" sz="2400" b="1" dirty="0" smtClean="0"/>
              <a:t> </a:t>
            </a:r>
            <a:r>
              <a:rPr lang="pt-BR" sz="2400" dirty="0" smtClean="0"/>
              <a:t>como abaixo: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27762"/>
              </p:ext>
            </p:extLst>
          </p:nvPr>
        </p:nvGraphicFramePr>
        <p:xfrm>
          <a:off x="3847071" y="3644098"/>
          <a:ext cx="4681838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40919"/>
                <a:gridCol w="234091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userId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userName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(45)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password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(45)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45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Agora crie a tabela estudante como abaixo: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29313"/>
              </p:ext>
            </p:extLst>
          </p:nvPr>
        </p:nvGraphicFramePr>
        <p:xfrm>
          <a:off x="3624649" y="3105666"/>
          <a:ext cx="4904260" cy="20217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52130"/>
                <a:gridCol w="2452130"/>
              </a:tblGrid>
              <a:tr h="505448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</a:tr>
              <a:tr h="505448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idestudante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</a:tr>
              <a:tr h="505448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(45)</a:t>
                      </a:r>
                      <a:endParaRPr lang="pt-BR" dirty="0"/>
                    </a:p>
                  </a:txBody>
                  <a:tcPr/>
                </a:tc>
              </a:tr>
              <a:tr h="505448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sobrenome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(45)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Agora vamos criar um projeto Java Web.</a:t>
            </a:r>
          </a:p>
          <a:p>
            <a:endParaRPr lang="pt-BR" sz="2400" dirty="0"/>
          </a:p>
          <a:p>
            <a:r>
              <a:rPr lang="pt-BR" sz="2400" dirty="0" smtClean="0"/>
              <a:t>Crie um projeto </a:t>
            </a:r>
            <a:r>
              <a:rPr lang="pt-BR" sz="2400" dirty="0" err="1" smtClean="0"/>
              <a:t>JavaWeb</a:t>
            </a:r>
            <a:r>
              <a:rPr lang="pt-BR" sz="2400" dirty="0" smtClean="0"/>
              <a:t> chamado </a:t>
            </a:r>
            <a:r>
              <a:rPr lang="pt-BR" sz="2400" b="1" dirty="0" err="1" smtClean="0"/>
              <a:t>exemploejbjpa</a:t>
            </a:r>
            <a:r>
              <a:rPr lang="pt-BR" sz="2400" b="1" dirty="0" smtClean="0"/>
              <a:t>.</a:t>
            </a:r>
          </a:p>
          <a:p>
            <a:endParaRPr lang="pt-BR" sz="2400" b="1" dirty="0"/>
          </a:p>
          <a:p>
            <a:r>
              <a:rPr lang="pt-BR" sz="2400" dirty="0" smtClean="0"/>
              <a:t>Selecione o </a:t>
            </a:r>
            <a:r>
              <a:rPr lang="pt-BR" sz="2400" dirty="0" err="1" smtClean="0"/>
              <a:t>Glassfish</a:t>
            </a:r>
            <a:r>
              <a:rPr lang="pt-BR" sz="2400" dirty="0" smtClean="0"/>
              <a:t> como servidor.</a:t>
            </a:r>
          </a:p>
          <a:p>
            <a:endParaRPr lang="pt-BR" sz="2400" dirty="0"/>
          </a:p>
          <a:p>
            <a:r>
              <a:rPr lang="pt-BR" sz="2400" dirty="0" smtClean="0"/>
              <a:t>Selecione </a:t>
            </a:r>
            <a:r>
              <a:rPr lang="pt-BR" sz="2400" dirty="0" err="1" smtClean="0"/>
              <a:t>JavaServer</a:t>
            </a:r>
            <a:r>
              <a:rPr lang="pt-BR" sz="2400" dirty="0" smtClean="0"/>
              <a:t> Faces e coloque como padrão de URL *.faces.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5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Clique com o botão direito do projeto e vá em Novo -&gt; Outros -&gt; </a:t>
            </a:r>
            <a:r>
              <a:rPr lang="pt-BR" sz="2400" dirty="0" err="1" smtClean="0"/>
              <a:t>Glassfish</a:t>
            </a:r>
            <a:r>
              <a:rPr lang="pt-BR" sz="2400" dirty="0" smtClean="0"/>
              <a:t> -&gt; Pool de Conexões JDBC.</a:t>
            </a:r>
          </a:p>
          <a:p>
            <a:endParaRPr lang="pt-BR" sz="2400" dirty="0"/>
          </a:p>
          <a:p>
            <a:r>
              <a:rPr lang="pt-BR" sz="2400" dirty="0" smtClean="0"/>
              <a:t>Deixe o nome como </a:t>
            </a:r>
            <a:r>
              <a:rPr lang="pt-BR" sz="2400" dirty="0" err="1" smtClean="0"/>
              <a:t>connectionPool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Selecione a opção Nova configuração usando banco de dados se selecione </a:t>
            </a:r>
            <a:r>
              <a:rPr lang="pt-BR" sz="2400" b="1" dirty="0" smtClean="0"/>
              <a:t>MySQL (Driver MM MySQL)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Clique em próximo.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0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Altere a </a:t>
            </a:r>
            <a:r>
              <a:rPr lang="pt-BR" sz="2400" dirty="0"/>
              <a:t>URL para </a:t>
            </a:r>
            <a:r>
              <a:rPr lang="pt-BR" sz="2400" dirty="0" err="1"/>
              <a:t>jdbc:mysql</a:t>
            </a:r>
            <a:r>
              <a:rPr lang="pt-BR" sz="2400" dirty="0"/>
              <a:t>://</a:t>
            </a:r>
            <a:r>
              <a:rPr lang="pt-BR" sz="2400" dirty="0" smtClean="0"/>
              <a:t>localhost:3306/aula07.</a:t>
            </a:r>
          </a:p>
          <a:p>
            <a:endParaRPr lang="pt-BR" sz="2400" dirty="0"/>
          </a:p>
          <a:p>
            <a:r>
              <a:rPr lang="pt-BR" sz="2400" dirty="0" smtClean="0"/>
              <a:t>Coloque o usuário e senha do MYSQL e finalize.</a:t>
            </a:r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5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Agora vamos criar o Recurso JDBC.</a:t>
            </a:r>
          </a:p>
          <a:p>
            <a:endParaRPr lang="pt-BR" sz="2400" dirty="0"/>
          </a:p>
          <a:p>
            <a:r>
              <a:rPr lang="pt-BR" sz="2400" dirty="0"/>
              <a:t>Clique com o botão direito do mouse e clique em Novo -&gt; Outros -&gt; </a:t>
            </a:r>
            <a:r>
              <a:rPr lang="pt-BR" sz="2400" dirty="0" err="1"/>
              <a:t>Glassfish</a:t>
            </a:r>
            <a:r>
              <a:rPr lang="pt-BR" sz="2400" dirty="0"/>
              <a:t> -&gt; Recurso JDBC.</a:t>
            </a:r>
          </a:p>
          <a:p>
            <a:endParaRPr lang="pt-BR" sz="2400" dirty="0"/>
          </a:p>
          <a:p>
            <a:r>
              <a:rPr lang="pt-BR" sz="2400" dirty="0"/>
              <a:t>Selecione a opção Usar Pool de Conexão </a:t>
            </a:r>
            <a:r>
              <a:rPr lang="pt-BR" sz="2400" dirty="0" smtClean="0"/>
              <a:t>JDBC existente.</a:t>
            </a:r>
          </a:p>
          <a:p>
            <a:endParaRPr lang="pt-BR" sz="2400" dirty="0"/>
          </a:p>
          <a:p>
            <a:r>
              <a:rPr lang="pt-BR" sz="2400" dirty="0" smtClean="0"/>
              <a:t>Coloque o </a:t>
            </a:r>
            <a:r>
              <a:rPr lang="pt-BR" sz="2400" dirty="0" err="1" smtClean="0"/>
              <a:t>connectionPool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Coloque </a:t>
            </a:r>
            <a:r>
              <a:rPr lang="pt-BR" sz="2400" dirty="0"/>
              <a:t>o nome </a:t>
            </a:r>
            <a:r>
              <a:rPr lang="pt-BR" sz="2400" dirty="0" smtClean="0"/>
              <a:t>de </a:t>
            </a:r>
            <a:r>
              <a:rPr lang="pt-BR" sz="2400" b="1" dirty="0" err="1" smtClean="0"/>
              <a:t>jdbc</a:t>
            </a:r>
            <a:r>
              <a:rPr lang="pt-BR" sz="2400" b="1" dirty="0" smtClean="0"/>
              <a:t>/</a:t>
            </a:r>
            <a:r>
              <a:rPr lang="pt-BR" sz="2400" b="1" dirty="0" err="1" smtClean="0"/>
              <a:t>meuRecursoEJBJPA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9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+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Agora </a:t>
            </a:r>
            <a:r>
              <a:rPr lang="pt-BR" sz="2400" dirty="0" smtClean="0"/>
              <a:t>vamos criar uma Unidade de Persistência.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Clique com o botão direito do mouse e clique em Novo -&gt; Outros -&gt; </a:t>
            </a:r>
            <a:r>
              <a:rPr lang="pt-BR" sz="2400" dirty="0" smtClean="0"/>
              <a:t>Persistência -&gt; Unidade de Persistência.</a:t>
            </a:r>
          </a:p>
          <a:p>
            <a:endParaRPr lang="pt-BR" sz="2400" dirty="0"/>
          </a:p>
          <a:p>
            <a:r>
              <a:rPr lang="pt-BR" sz="2400" dirty="0" smtClean="0"/>
              <a:t>Coloque </a:t>
            </a:r>
            <a:r>
              <a:rPr lang="pt-BR" sz="2400" dirty="0"/>
              <a:t>no nome como </a:t>
            </a:r>
            <a:r>
              <a:rPr lang="pt-BR" sz="2400" b="1" dirty="0" err="1" smtClean="0"/>
              <a:t>exemploEJBJPAPU</a:t>
            </a:r>
            <a:r>
              <a:rPr lang="pt-BR" sz="2400" dirty="0" smtClean="0"/>
              <a:t>.</a:t>
            </a:r>
          </a:p>
          <a:p>
            <a:endParaRPr lang="pt-BR" sz="2400" b="1" dirty="0"/>
          </a:p>
          <a:p>
            <a:r>
              <a:rPr lang="pt-BR" sz="2400" dirty="0" smtClean="0"/>
              <a:t>Em Origem de Dados coloque </a:t>
            </a:r>
            <a:r>
              <a:rPr lang="pt-BR" sz="2400" b="1" dirty="0" err="1" smtClean="0"/>
              <a:t>jdbc</a:t>
            </a:r>
            <a:r>
              <a:rPr lang="pt-BR" sz="2400" b="1" dirty="0" smtClean="0"/>
              <a:t>/</a:t>
            </a:r>
            <a:r>
              <a:rPr lang="pt-BR" sz="2400" b="1" dirty="0" err="1" smtClean="0"/>
              <a:t>meuRecursoEJBJPA</a:t>
            </a:r>
            <a:r>
              <a:rPr lang="pt-BR" sz="2400" b="1" dirty="0" smtClean="0"/>
              <a:t>.</a:t>
            </a:r>
            <a:endParaRPr lang="pt-BR" sz="2400" b="1" dirty="0"/>
          </a:p>
          <a:p>
            <a:endParaRPr lang="pt-BR" sz="2400" dirty="0"/>
          </a:p>
          <a:p>
            <a:r>
              <a:rPr lang="pt-BR" sz="2400" dirty="0" smtClean="0"/>
              <a:t>Em Estratégia de Geração de Tabelas deixe como nenhum.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4973-D808-4E50-8331-A09A06027899}" type="datetime1">
              <a:rPr lang="pt-BR" smtClean="0"/>
              <a:t>27/10/2014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tiagofga@gmail.com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1350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.potx" id="{52DB5080-3AD5-427A-B462-B717E4716DA4}" vid="{8DF99289-729E-45FB-A9B2-02C3706DC35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Apresentação1</Template>
  <TotalTime>84</TotalTime>
  <Words>613</Words>
  <Application>Microsoft Office PowerPoint</Application>
  <PresentationFormat>Widescreen</PresentationFormat>
  <Paragraphs>211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Cacho</vt:lpstr>
      <vt:lpstr>EJB + JPA – Enterprise JavaBeans + Java Persistence API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  <vt:lpstr>EJB + JPA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EJB + JPA – Enterprise JavaBeans + Java Persistence API</dc:title>
  <dc:creator>Tiago Alves de Oliveira</dc:creator>
  <cp:lastModifiedBy>Tiago Alves de Oliveira</cp:lastModifiedBy>
  <cp:revision>11</cp:revision>
  <dcterms:created xsi:type="dcterms:W3CDTF">2014-10-27T20:11:52Z</dcterms:created>
  <dcterms:modified xsi:type="dcterms:W3CDTF">2014-10-27T21:44:49Z</dcterms:modified>
</cp:coreProperties>
</file>