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263" r:id="rId5"/>
    <p:sldId id="257" r:id="rId6"/>
    <p:sldId id="315" r:id="rId7"/>
    <p:sldId id="338" r:id="rId8"/>
    <p:sldId id="361" r:id="rId9"/>
    <p:sldId id="278" r:id="rId10"/>
    <p:sldId id="274" r:id="rId11"/>
    <p:sldId id="384" r:id="rId12"/>
    <p:sldId id="404" r:id="rId13"/>
    <p:sldId id="287" r:id="rId14"/>
    <p:sldId id="272" r:id="rId15"/>
    <p:sldId id="286" r:id="rId16"/>
    <p:sldId id="273" r:id="rId17"/>
    <p:sldId id="424" r:id="rId18"/>
    <p:sldId id="285" r:id="rId19"/>
    <p:sldId id="425" r:id="rId20"/>
    <p:sldId id="426" r:id="rId21"/>
    <p:sldId id="427" r:id="rId22"/>
    <p:sldId id="443" r:id="rId23"/>
    <p:sldId id="444" r:id="rId24"/>
    <p:sldId id="446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428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hyperlink" Target="http://www.hewebgl.com/" TargetMode="External"/><Relationship Id="rId3" Type="http://schemas.openxmlformats.org/officeDocument/2006/relationships/hyperlink" Target="https://developers.weixin.qq.com/miniprogram/dev/index.html" TargetMode="External"/><Relationship Id="rId2" Type="http://schemas.openxmlformats.org/officeDocument/2006/relationships/hyperlink" Target="https://postcss.org/" TargetMode="Externa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cnblogs.com/" TargetMode="External"/><Relationship Id="rId8" Type="http://schemas.openxmlformats.org/officeDocument/2006/relationships/hyperlink" Target="https://www.csdn.net/" TargetMode="External"/><Relationship Id="rId7" Type="http://schemas.openxmlformats.org/officeDocument/2006/relationships/hyperlink" Target="http://www.runoob.com/" TargetMode="External"/><Relationship Id="rId6" Type="http://schemas.openxmlformats.org/officeDocument/2006/relationships/hyperlink" Target="https://developer.mozilla.org/zh-CN/" TargetMode="External"/><Relationship Id="rId5" Type="http://schemas.openxmlformats.org/officeDocument/2006/relationships/hyperlink" Target="http://www.w3school.com.cn/" TargetMode="External"/><Relationship Id="rId4" Type="http://schemas.openxmlformats.org/officeDocument/2006/relationships/hyperlink" Target="https://www.bilibili.com/" TargetMode="External"/><Relationship Id="rId3" Type="http://schemas.openxmlformats.org/officeDocument/2006/relationships/hyperlink" Target="https://ke.qq.com/" TargetMode="External"/><Relationship Id="rId2" Type="http://schemas.openxmlformats.org/officeDocument/2006/relationships/hyperlink" Target="https://www.imooc.com/" TargetMode="Externa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2.xml"/><Relationship Id="rId13" Type="http://schemas.openxmlformats.org/officeDocument/2006/relationships/hyperlink" Target="http://uyi2.com/" TargetMode="External"/><Relationship Id="rId12" Type="http://schemas.openxmlformats.org/officeDocument/2006/relationships/hyperlink" Target="https://www.qdfuns.com/" TargetMode="External"/><Relationship Id="rId11" Type="http://schemas.openxmlformats.org/officeDocument/2006/relationships/hyperlink" Target="http://www.w3cplus.com/" TargetMode="External"/><Relationship Id="rId10" Type="http://schemas.openxmlformats.org/officeDocument/2006/relationships/hyperlink" Target="https://www.jianshu.com/" TargetMode="Externa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emmet.io/cheat-sheet/" TargetMode="Externa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hyperlink" Target="&#20498;&#35745;&#26102;.aep" TargetMode="External"/><Relationship Id="rId5" Type="http://schemas.openxmlformats.org/officeDocument/2006/relationships/hyperlink" Target="http://weex.apache.org/cn/index.html" TargetMode="External"/><Relationship Id="rId4" Type="http://schemas.openxmlformats.org/officeDocument/2006/relationships/hyperlink" Target="https://reactnative.cn/" TargetMode="External"/><Relationship Id="rId3" Type="http://schemas.openxmlformats.org/officeDocument/2006/relationships/hyperlink" Target="http://electronjs.org/" TargetMode="External"/><Relationship Id="rId2" Type="http://schemas.openxmlformats.org/officeDocument/2006/relationships/hyperlink" Target="https://www.cocos.com/docs/js/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openxmlformats.org/officeDocument/2006/relationships/hyperlink" Target="http://www.css88.com/doc/parcel/" TargetMode="External"/><Relationship Id="rId4" Type="http://schemas.openxmlformats.org/officeDocument/2006/relationships/hyperlink" Target="http://www.typescriptlang.org/index.html" TargetMode="External"/><Relationship Id="rId3" Type="http://schemas.openxmlformats.org/officeDocument/2006/relationships/hyperlink" Target="https://webassembly.org/" TargetMode="External"/><Relationship Id="rId2" Type="http://schemas.openxmlformats.org/officeDocument/2006/relationships/hyperlink" Target="https://developers.google.com/web/progressive-web-apps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1334" y="256044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  <a:ea typeface="微软雅黑" panose="020B0503020204020204" charset="-122"/>
              </a:rPr>
              <a:t>前端漫谈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4496" y="1970471"/>
            <a:ext cx="24085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FRONT-END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9908" y="3273183"/>
            <a:ext cx="3377732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五彩缤纷百花齐放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1254" y="4107360"/>
              <a:ext cx="95504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BY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xiashui</a:t>
              </a:r>
              <a:endParaRPr lang="en-US" altLang="zh-CN" sz="11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1ide-Freeform: Shape 95"/>
          <p:cNvSpPr>
            <a:spLocks noChangeAspect="1"/>
          </p:cNvSpPr>
          <p:nvPr/>
        </p:nvSpPr>
        <p:spPr bwMode="auto">
          <a:xfrm>
            <a:off x="3132770" y="2307710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30" name="iS1ide-Freeform: Shape 98"/>
          <p:cNvSpPr>
            <a:spLocks noChangeAspect="1"/>
          </p:cNvSpPr>
          <p:nvPr/>
        </p:nvSpPr>
        <p:spPr bwMode="auto">
          <a:xfrm>
            <a:off x="8641655" y="2307710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31" name="iS1ide-Freeform: Shape 99"/>
          <p:cNvSpPr>
            <a:spLocks noChangeAspect="1"/>
          </p:cNvSpPr>
          <p:nvPr/>
        </p:nvSpPr>
        <p:spPr bwMode="auto">
          <a:xfrm>
            <a:off x="3132770" y="5195543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32" name="iS1ide-Freeform: Shape 100"/>
          <p:cNvSpPr>
            <a:spLocks noChangeAspect="1"/>
          </p:cNvSpPr>
          <p:nvPr/>
        </p:nvSpPr>
        <p:spPr bwMode="auto">
          <a:xfrm>
            <a:off x="8641655" y="5195543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grpSp>
        <p:nvGrpSpPr>
          <p:cNvPr id="44" name="组合 43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45" name="文本框 44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紧跟时代的步伐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6152" y="470811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前端发展趋势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8475369" y="2364294"/>
            <a:ext cx="2841919" cy="1105479"/>
            <a:chOff x="874713" y="1114425"/>
            <a:chExt cx="2841919" cy="1105479"/>
          </a:xfrm>
        </p:grpSpPr>
        <p:sp>
          <p:nvSpPr>
            <p:cNvPr id="54" name="矩形 53"/>
            <p:cNvSpPr/>
            <p:nvPr/>
          </p:nvSpPr>
          <p:spPr>
            <a:xfrm>
              <a:off x="874713" y="1464889"/>
              <a:ext cx="2841919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三驾马车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前端找工作必会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632245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/>
                <a:t>react,angular,vue</a:t>
              </a:r>
              <a:endParaRPr lang="zh-CN" altLang="en-US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475369" y="4080969"/>
            <a:ext cx="2841919" cy="883864"/>
            <a:chOff x="874713" y="1114425"/>
            <a:chExt cx="2841919" cy="883864"/>
          </a:xfrm>
        </p:grpSpPr>
        <p:sp>
          <p:nvSpPr>
            <p:cNvPr id="57" name="矩形 56"/>
            <p:cNvSpPr/>
            <p:nvPr/>
          </p:nvSpPr>
          <p:spPr>
            <a:xfrm>
              <a:off x="874713" y="1464889"/>
              <a:ext cx="2841919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PostCSS是一款使用插件去转换CSS的工具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632245" y="1114425"/>
              <a:ext cx="2084387" cy="7556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ym typeface="+mn-ea"/>
                  <a:hlinkClick r:id="rId2" action="ppaction://hlinkfile"/>
                </a:rPr>
                <a:t>PostCSS</a:t>
              </a:r>
              <a:endParaRPr lang="zh-CN" altLang="en-US" b="1" dirty="0"/>
            </a:p>
            <a:p>
              <a:pPr algn="r">
                <a:lnSpc>
                  <a:spcPct val="120000"/>
                </a:lnSpc>
              </a:pPr>
              <a:endParaRPr lang="zh-CN" altLang="en-US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19116" y="2364294"/>
            <a:ext cx="2841919" cy="1105479"/>
            <a:chOff x="874713" y="1114425"/>
            <a:chExt cx="2841919" cy="1105479"/>
          </a:xfrm>
        </p:grpSpPr>
        <p:sp>
          <p:nvSpPr>
            <p:cNvPr id="60" name="矩形 59"/>
            <p:cNvSpPr/>
            <p:nvPr/>
          </p:nvSpPr>
          <p:spPr>
            <a:xfrm>
              <a:off x="874713" y="1464889"/>
              <a:ext cx="2841919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小程序是一种新的开放能力,可以在微信内被便捷地获取和传播,同时具有出色的使用体验。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74713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hlinkClick r:id="rId3" action="ppaction://hlinkfile"/>
                </a:rPr>
                <a:t>小程序</a:t>
              </a:r>
              <a:endParaRPr lang="zh-CN" altLang="en-US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19116" y="4080969"/>
            <a:ext cx="2841919" cy="1105479"/>
            <a:chOff x="874713" y="1114425"/>
            <a:chExt cx="2841919" cy="1105479"/>
          </a:xfrm>
        </p:grpSpPr>
        <p:sp>
          <p:nvSpPr>
            <p:cNvPr id="63" name="矩形 62"/>
            <p:cNvSpPr/>
            <p:nvPr/>
          </p:nvSpPr>
          <p:spPr>
            <a:xfrm>
              <a:off x="874713" y="1464889"/>
              <a:ext cx="2841919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WebGL (Web图形库) 是一种JavaScript API,用于在任何兼容的Web浏览器中呈现交互式3D和2D图形,而无需使用插件。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74713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hlinkClick r:id="rId4"/>
                </a:rPr>
                <a:t>WebGL</a:t>
              </a:r>
              <a:endParaRPr lang="zh-CN" altLang="en-US" b="1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443625" y="2422882"/>
            <a:ext cx="5090115" cy="3023999"/>
            <a:chOff x="3443625" y="2422882"/>
            <a:chExt cx="5090115" cy="3023999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4584358" y="2422882"/>
              <a:ext cx="3023284" cy="3023999"/>
              <a:chOff x="943" y="1000"/>
              <a:chExt cx="2696" cy="2695"/>
            </a:xfrm>
          </p:grpSpPr>
          <p:sp>
            <p:nvSpPr>
              <p:cNvPr id="35" name="iS1ide-Freeform: Shape 41"/>
              <p:cNvSpPr/>
              <p:nvPr/>
            </p:nvSpPr>
            <p:spPr bwMode="auto">
              <a:xfrm>
                <a:off x="2362" y="1002"/>
                <a:ext cx="1277" cy="1544"/>
              </a:xfrm>
              <a:custGeom>
                <a:avLst/>
                <a:gdLst>
                  <a:gd name="T0" fmla="*/ 0 w 539"/>
                  <a:gd name="T1" fmla="*/ 322 h 652"/>
                  <a:gd name="T2" fmla="*/ 218 w 539"/>
                  <a:gd name="T3" fmla="*/ 564 h 652"/>
                  <a:gd name="T4" fmla="*/ 379 w 539"/>
                  <a:gd name="T5" fmla="*/ 652 h 652"/>
                  <a:gd name="T6" fmla="*/ 539 w 539"/>
                  <a:gd name="T7" fmla="*/ 564 h 652"/>
                  <a:gd name="T8" fmla="*/ 2 w 539"/>
                  <a:gd name="T9" fmla="*/ 0 h 652"/>
                  <a:gd name="T10" fmla="*/ 89 w 539"/>
                  <a:gd name="T11" fmla="*/ 158 h 652"/>
                  <a:gd name="T12" fmla="*/ 0 w 539"/>
                  <a:gd name="T13" fmla="*/ 32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9" h="652">
                    <a:moveTo>
                      <a:pt x="0" y="322"/>
                    </a:moveTo>
                    <a:cubicBezTo>
                      <a:pt x="122" y="337"/>
                      <a:pt x="216" y="439"/>
                      <a:pt x="218" y="564"/>
                    </a:cubicBezTo>
                    <a:cubicBezTo>
                      <a:pt x="379" y="652"/>
                      <a:pt x="379" y="652"/>
                      <a:pt x="379" y="652"/>
                    </a:cubicBezTo>
                    <a:cubicBezTo>
                      <a:pt x="539" y="564"/>
                      <a:pt x="539" y="564"/>
                      <a:pt x="539" y="564"/>
                    </a:cubicBezTo>
                    <a:cubicBezTo>
                      <a:pt x="536" y="263"/>
                      <a:pt x="300" y="17"/>
                      <a:pt x="2" y="0"/>
                    </a:cubicBezTo>
                    <a:cubicBezTo>
                      <a:pt x="89" y="158"/>
                      <a:pt x="89" y="158"/>
                      <a:pt x="89" y="158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S1ide-Freeform: Shape 42"/>
              <p:cNvSpPr/>
              <p:nvPr/>
            </p:nvSpPr>
            <p:spPr bwMode="auto">
              <a:xfrm>
                <a:off x="943" y="1000"/>
                <a:ext cx="1545" cy="1276"/>
              </a:xfrm>
              <a:custGeom>
                <a:avLst/>
                <a:gdLst>
                  <a:gd name="T0" fmla="*/ 322 w 652"/>
                  <a:gd name="T1" fmla="*/ 539 h 539"/>
                  <a:gd name="T2" fmla="*/ 564 w 652"/>
                  <a:gd name="T3" fmla="*/ 321 h 539"/>
                  <a:gd name="T4" fmla="*/ 652 w 652"/>
                  <a:gd name="T5" fmla="*/ 160 h 539"/>
                  <a:gd name="T6" fmla="*/ 564 w 652"/>
                  <a:gd name="T7" fmla="*/ 0 h 539"/>
                  <a:gd name="T8" fmla="*/ 0 w 652"/>
                  <a:gd name="T9" fmla="*/ 537 h 539"/>
                  <a:gd name="T10" fmla="*/ 159 w 652"/>
                  <a:gd name="T11" fmla="*/ 450 h 539"/>
                  <a:gd name="T12" fmla="*/ 322 w 652"/>
                  <a:gd name="T13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9">
                    <a:moveTo>
                      <a:pt x="322" y="539"/>
                    </a:moveTo>
                    <a:cubicBezTo>
                      <a:pt x="337" y="417"/>
                      <a:pt x="439" y="323"/>
                      <a:pt x="564" y="321"/>
                    </a:cubicBezTo>
                    <a:cubicBezTo>
                      <a:pt x="652" y="160"/>
                      <a:pt x="652" y="160"/>
                      <a:pt x="652" y="160"/>
                    </a:cubicBezTo>
                    <a:cubicBezTo>
                      <a:pt x="564" y="0"/>
                      <a:pt x="564" y="0"/>
                      <a:pt x="564" y="0"/>
                    </a:cubicBezTo>
                    <a:cubicBezTo>
                      <a:pt x="263" y="3"/>
                      <a:pt x="17" y="239"/>
                      <a:pt x="0" y="537"/>
                    </a:cubicBezTo>
                    <a:cubicBezTo>
                      <a:pt x="159" y="450"/>
                      <a:pt x="159" y="450"/>
                      <a:pt x="159" y="450"/>
                    </a:cubicBezTo>
                    <a:lnTo>
                      <a:pt x="322" y="5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S1ide-Freeform: Shape 43"/>
              <p:cNvSpPr/>
              <p:nvPr/>
            </p:nvSpPr>
            <p:spPr bwMode="auto">
              <a:xfrm>
                <a:off x="2092" y="2421"/>
                <a:ext cx="1544" cy="1274"/>
              </a:xfrm>
              <a:custGeom>
                <a:avLst/>
                <a:gdLst>
                  <a:gd name="T0" fmla="*/ 652 w 652"/>
                  <a:gd name="T1" fmla="*/ 2 h 538"/>
                  <a:gd name="T2" fmla="*/ 494 w 652"/>
                  <a:gd name="T3" fmla="*/ 89 h 538"/>
                  <a:gd name="T4" fmla="*/ 330 w 652"/>
                  <a:gd name="T5" fmla="*/ 0 h 538"/>
                  <a:gd name="T6" fmla="*/ 88 w 652"/>
                  <a:gd name="T7" fmla="*/ 218 h 538"/>
                  <a:gd name="T8" fmla="*/ 0 w 652"/>
                  <a:gd name="T9" fmla="*/ 379 h 538"/>
                  <a:gd name="T10" fmla="*/ 88 w 652"/>
                  <a:gd name="T11" fmla="*/ 538 h 538"/>
                  <a:gd name="T12" fmla="*/ 652 w 652"/>
                  <a:gd name="T13" fmla="*/ 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8">
                    <a:moveTo>
                      <a:pt x="652" y="2"/>
                    </a:moveTo>
                    <a:cubicBezTo>
                      <a:pt x="494" y="89"/>
                      <a:pt x="494" y="89"/>
                      <a:pt x="494" y="8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15" y="122"/>
                      <a:pt x="213" y="216"/>
                      <a:pt x="88" y="218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88" y="538"/>
                      <a:pt x="88" y="538"/>
                      <a:pt x="88" y="538"/>
                    </a:cubicBezTo>
                    <a:cubicBezTo>
                      <a:pt x="389" y="536"/>
                      <a:pt x="635" y="300"/>
                      <a:pt x="6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iS1ide-Freeform: Shape 44"/>
              <p:cNvSpPr/>
              <p:nvPr/>
            </p:nvSpPr>
            <p:spPr bwMode="auto">
              <a:xfrm>
                <a:off x="943" y="2151"/>
                <a:ext cx="1275" cy="1544"/>
              </a:xfrm>
              <a:custGeom>
                <a:avLst/>
                <a:gdLst>
                  <a:gd name="T0" fmla="*/ 538 w 538"/>
                  <a:gd name="T1" fmla="*/ 330 h 652"/>
                  <a:gd name="T2" fmla="*/ 320 w 538"/>
                  <a:gd name="T3" fmla="*/ 88 h 652"/>
                  <a:gd name="T4" fmla="*/ 159 w 538"/>
                  <a:gd name="T5" fmla="*/ 0 h 652"/>
                  <a:gd name="T6" fmla="*/ 0 w 538"/>
                  <a:gd name="T7" fmla="*/ 88 h 652"/>
                  <a:gd name="T8" fmla="*/ 536 w 538"/>
                  <a:gd name="T9" fmla="*/ 652 h 652"/>
                  <a:gd name="T10" fmla="*/ 449 w 538"/>
                  <a:gd name="T11" fmla="*/ 493 h 652"/>
                  <a:gd name="T12" fmla="*/ 538 w 538"/>
                  <a:gd name="T13" fmla="*/ 33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8" h="652">
                    <a:moveTo>
                      <a:pt x="538" y="330"/>
                    </a:moveTo>
                    <a:cubicBezTo>
                      <a:pt x="416" y="315"/>
                      <a:pt x="322" y="213"/>
                      <a:pt x="320" y="8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2" y="389"/>
                      <a:pt x="238" y="635"/>
                      <a:pt x="536" y="652"/>
                    </a:cubicBezTo>
                    <a:cubicBezTo>
                      <a:pt x="449" y="493"/>
                      <a:pt x="449" y="493"/>
                      <a:pt x="449" y="493"/>
                    </a:cubicBezTo>
                    <a:lnTo>
                      <a:pt x="538" y="33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5" name="iS1ide-Straight Connector 46"/>
            <p:cNvCxnSpPr/>
            <p:nvPr/>
          </p:nvCxnSpPr>
          <p:spPr>
            <a:xfrm flipV="1">
              <a:off x="6950945" y="2454581"/>
              <a:ext cx="281165" cy="3463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S1ide-Straight Connector 47"/>
            <p:cNvCxnSpPr/>
            <p:nvPr/>
          </p:nvCxnSpPr>
          <p:spPr>
            <a:xfrm>
              <a:off x="7232110" y="2454582"/>
              <a:ext cx="13016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iS1ide-Straight Connector 49"/>
            <p:cNvCxnSpPr/>
            <p:nvPr/>
          </p:nvCxnSpPr>
          <p:spPr>
            <a:xfrm>
              <a:off x="6823184" y="4963860"/>
              <a:ext cx="376247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S1ide-Straight Connector 50"/>
            <p:cNvCxnSpPr/>
            <p:nvPr/>
          </p:nvCxnSpPr>
          <p:spPr>
            <a:xfrm>
              <a:off x="7199431" y="5351264"/>
              <a:ext cx="13343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iS1ide-Straight Connector 52"/>
            <p:cNvCxnSpPr/>
            <p:nvPr/>
          </p:nvCxnSpPr>
          <p:spPr>
            <a:xfrm flipH="1" flipV="1">
              <a:off x="4867312" y="2454582"/>
              <a:ext cx="340964" cy="41664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53"/>
            <p:cNvCxnSpPr/>
            <p:nvPr/>
          </p:nvCxnSpPr>
          <p:spPr>
            <a:xfrm flipH="1">
              <a:off x="3443625" y="2454582"/>
              <a:ext cx="142368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55"/>
            <p:cNvCxnSpPr/>
            <p:nvPr/>
          </p:nvCxnSpPr>
          <p:spPr>
            <a:xfrm flipH="1">
              <a:off x="4940640" y="4963860"/>
              <a:ext cx="373520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56"/>
            <p:cNvCxnSpPr/>
            <p:nvPr/>
          </p:nvCxnSpPr>
          <p:spPr>
            <a:xfrm flipH="1">
              <a:off x="3443625" y="5351264"/>
              <a:ext cx="1497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19606375">
              <a:off x="5036639" y="298433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3036447">
              <a:off x="6154096" y="326164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 rot="8702632">
              <a:off x="5835765" y="4252312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07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 rot="13716171">
              <a:off x="4816475" y="4102050"/>
              <a:ext cx="1217305" cy="46036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08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知道的多，不知道的更多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3265" y="441909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学习方法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02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6" name="文本框 25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学如逆水行舟，不进则退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6152" y="4708118"/>
              <a:ext cx="160782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学习方法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7881" y="2087286"/>
            <a:ext cx="2084387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lang="zh-CN" altLang="en-US" b="1" dirty="0"/>
              <a:t>视频网站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138833" y="2802897"/>
            <a:ext cx="208407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文档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140103" y="4232917"/>
            <a:ext cx="208407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分析源码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139468" y="3517907"/>
            <a:ext cx="208407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博客、论坛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140738" y="4947927"/>
            <a:ext cx="208407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/>
              <a:t>阅读书籍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4061460" y="2143125"/>
            <a:ext cx="6570345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file"/>
              </a:rPr>
              <a:t>幕客网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file"/>
              </a:rPr>
              <a:t>腾讯课堂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 action="ppaction://hlinkfile"/>
              </a:rPr>
              <a:t>哔哩哔哩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1460" y="2858770"/>
            <a:ext cx="6570345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w3school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 action="ppaction://hlinkfile"/>
              </a:rPr>
              <a:t>MDN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菜鸟教程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1460" y="3573780"/>
            <a:ext cx="6570345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8" action="ppaction://hlinkfile"/>
              </a:rPr>
              <a:t>CSDN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9" action="ppaction://hlinkfile"/>
              </a:rPr>
              <a:t>博客园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10" action="ppaction://hlinkfile"/>
              </a:rPr>
              <a:t>简书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11"/>
              </a:rPr>
              <a:t>W3cplus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12" action="ppaction://hlinkfile"/>
              </a:rPr>
              <a:t>前端网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ue2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1460" y="4288155"/>
            <a:ext cx="6570345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Underscore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vue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1460" y="5003165"/>
            <a:ext cx="6570345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深入PostCSS Web设计</a:t>
            </a: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、js忍者秘籍、css世界</a:t>
            </a: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7422" y="5282502"/>
            <a:ext cx="6242852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不积跬步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无以至千里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；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不积小流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无以成江海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3265" y="441909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工作技巧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03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18" name="文本框 17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快速书写代码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976152" y="4708118"/>
              <a:ext cx="125158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编辑器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Shape 2645"/>
          <p:cNvSpPr/>
          <p:nvPr/>
        </p:nvSpPr>
        <p:spPr>
          <a:xfrm>
            <a:off x="1302485" y="2381945"/>
            <a:ext cx="379308" cy="27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3" name="Shape 2688"/>
          <p:cNvSpPr/>
          <p:nvPr/>
        </p:nvSpPr>
        <p:spPr>
          <a:xfrm>
            <a:off x="1302485" y="3469458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4" name="Shape 2784"/>
          <p:cNvSpPr/>
          <p:nvPr/>
        </p:nvSpPr>
        <p:spPr>
          <a:xfrm>
            <a:off x="1302485" y="4661344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grpSp>
        <p:nvGrpSpPr>
          <p:cNvPr id="5" name="组合 4"/>
          <p:cNvGrpSpPr/>
          <p:nvPr/>
        </p:nvGrpSpPr>
        <p:grpSpPr>
          <a:xfrm>
            <a:off x="1944691" y="2089577"/>
            <a:ext cx="4811709" cy="858464"/>
            <a:chOff x="874713" y="1139825"/>
            <a:chExt cx="4811709" cy="858464"/>
          </a:xfrm>
        </p:grpSpPr>
        <p:sp>
          <p:nvSpPr>
            <p:cNvPr id="6" name="矩形 5"/>
            <p:cNvSpPr/>
            <p:nvPr/>
          </p:nvSpPr>
          <p:spPr>
            <a:xfrm>
              <a:off x="874713" y="1464889"/>
              <a:ext cx="4811709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tab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shift+tab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command+d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command+f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command+delete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左键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74713" y="11398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快捷键</a:t>
              </a:r>
              <a:endParaRPr lang="zh-CN" altLang="en-US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44691" y="3228814"/>
            <a:ext cx="4811709" cy="637484"/>
            <a:chOff x="874713" y="1139825"/>
            <a:chExt cx="4811709" cy="637484"/>
          </a:xfrm>
        </p:grpSpPr>
        <p:sp>
          <p:nvSpPr>
            <p:cNvPr id="24" name="矩形 23"/>
            <p:cNvSpPr/>
            <p:nvPr/>
          </p:nvSpPr>
          <p:spPr>
            <a:xfrm>
              <a:off x="874713" y="1464889"/>
              <a:ext cx="4811709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设置、键盘快捷方式、用户代码段、搜索、扩展、文件比较</a:t>
              </a:r>
              <a:endPara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74713" y="11398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常用功能</a:t>
              </a:r>
              <a:endParaRPr lang="zh-CN" altLang="en-US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44691" y="4420700"/>
            <a:ext cx="4811709" cy="637484"/>
            <a:chOff x="874713" y="1139825"/>
            <a:chExt cx="4811709" cy="637484"/>
          </a:xfrm>
        </p:grpSpPr>
        <p:sp>
          <p:nvSpPr>
            <p:cNvPr id="27" name="矩形 26"/>
            <p:cNvSpPr/>
            <p:nvPr/>
          </p:nvSpPr>
          <p:spPr>
            <a:xfrm>
              <a:off x="874713" y="1464889"/>
              <a:ext cx="4811709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！、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.head+.body+.footer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tac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74713" y="11398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hlinkClick r:id="rId2" action="ppaction://hlinkfile"/>
                </a:rPr>
                <a:t>Emmet语法</a:t>
              </a:r>
              <a:endParaRPr lang="zh-CN" alt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18" name="文本框 17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快速解决问题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976152" y="4708118"/>
              <a:ext cx="160782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处理问题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Shape 2645"/>
          <p:cNvSpPr/>
          <p:nvPr/>
        </p:nvSpPr>
        <p:spPr>
          <a:xfrm>
            <a:off x="1302485" y="2381945"/>
            <a:ext cx="379308" cy="27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3" name="Shape 2688"/>
          <p:cNvSpPr/>
          <p:nvPr/>
        </p:nvSpPr>
        <p:spPr>
          <a:xfrm>
            <a:off x="1302485" y="3469458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4" name="Shape 2784"/>
          <p:cNvSpPr/>
          <p:nvPr/>
        </p:nvSpPr>
        <p:spPr>
          <a:xfrm>
            <a:off x="1302485" y="4661344"/>
            <a:ext cx="379308" cy="379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grpSp>
        <p:nvGrpSpPr>
          <p:cNvPr id="5" name="组合 4"/>
          <p:cNvGrpSpPr/>
          <p:nvPr/>
        </p:nvGrpSpPr>
        <p:grpSpPr>
          <a:xfrm>
            <a:off x="1944691" y="2089577"/>
            <a:ext cx="4811709" cy="637484"/>
            <a:chOff x="874713" y="1139825"/>
            <a:chExt cx="4811709" cy="637484"/>
          </a:xfrm>
        </p:grpSpPr>
        <p:sp>
          <p:nvSpPr>
            <p:cNvPr id="6" name="矩形 5"/>
            <p:cNvSpPr/>
            <p:nvPr/>
          </p:nvSpPr>
          <p:spPr>
            <a:xfrm>
              <a:off x="874713" y="1464889"/>
              <a:ext cx="4811709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确定问题，明白造成的后果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74713" y="11398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是什么问题</a:t>
              </a:r>
              <a:endParaRPr lang="zh-CN" altLang="en-US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44691" y="3228814"/>
            <a:ext cx="4811709" cy="637484"/>
            <a:chOff x="874713" y="1139825"/>
            <a:chExt cx="4811709" cy="637484"/>
          </a:xfrm>
        </p:grpSpPr>
        <p:sp>
          <p:nvSpPr>
            <p:cNvPr id="24" name="矩形 23"/>
            <p:cNvSpPr/>
            <p:nvPr/>
          </p:nvSpPr>
          <p:spPr>
            <a:xfrm>
              <a:off x="874713" y="1464889"/>
              <a:ext cx="4811709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假设、推测因为什么原因</a:t>
              </a:r>
              <a:endPara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74713" y="11398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因为什么产生</a:t>
              </a:r>
              <a:endParaRPr lang="zh-CN" altLang="en-US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44691" y="4420700"/>
            <a:ext cx="4811709" cy="637484"/>
            <a:chOff x="874713" y="1139825"/>
            <a:chExt cx="4811709" cy="637484"/>
          </a:xfrm>
        </p:grpSpPr>
        <p:sp>
          <p:nvSpPr>
            <p:cNvPr id="27" name="矩形 26"/>
            <p:cNvSpPr/>
            <p:nvPr/>
          </p:nvSpPr>
          <p:spPr>
            <a:xfrm>
              <a:off x="874713" y="1464889"/>
              <a:ext cx="4811709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比较、调试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74713" y="11398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解决并验证</a:t>
              </a:r>
              <a:endParaRPr lang="zh-CN" alt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4247" y="5282502"/>
            <a:ext cx="6242852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工欲善其事，必先利其器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3265" y="441909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插件分享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04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9" name="文本框 28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只有想不到，没有做不到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76152" y="4708118"/>
              <a:ext cx="19640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浏览器插件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6460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777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7094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7411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394692" y="3021534"/>
            <a:ext cx="2127298" cy="662884"/>
            <a:chOff x="874713" y="1114425"/>
            <a:chExt cx="2127298" cy="662884"/>
          </a:xfrm>
        </p:grpSpPr>
        <p:sp>
          <p:nvSpPr>
            <p:cNvPr id="37" name="矩形 36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包含一些前端实用的工具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FeHelper</a:t>
              </a:r>
              <a:endParaRPr lang="zh-CN" altLang="en-US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854037" y="3021534"/>
            <a:ext cx="2127298" cy="662884"/>
            <a:chOff x="874713" y="1114425"/>
            <a:chExt cx="2127298" cy="662884"/>
          </a:xfrm>
        </p:grpSpPr>
        <p:sp>
          <p:nvSpPr>
            <p:cNvPr id="40" name="矩形 39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vue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调试工具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Vue.js devtools</a:t>
              </a:r>
              <a:endParaRPr lang="zh-CN" altLang="en-US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64532" y="3021534"/>
            <a:ext cx="2127298" cy="662884"/>
            <a:chOff x="874713" y="1114425"/>
            <a:chExt cx="2127298" cy="662884"/>
          </a:xfrm>
        </p:grpSpPr>
        <p:sp>
          <p:nvSpPr>
            <p:cNvPr id="43" name="矩形 42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接口调试插件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ApiDebug</a:t>
              </a:r>
              <a:endParaRPr lang="zh-CN" altLang="en-US" b="1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39156" y="3021534"/>
            <a:ext cx="2127298" cy="662884"/>
            <a:chOff x="874713" y="1114425"/>
            <a:chExt cx="2127298" cy="662884"/>
          </a:xfrm>
        </p:grpSpPr>
        <p:sp>
          <p:nvSpPr>
            <p:cNvPr id="46" name="矩形 45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Todo &amp; 任务提醒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滴答清单</a:t>
              </a:r>
              <a:endParaRPr lang="zh-CN" altLang="en-US" b="1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36" y="1624965"/>
            <a:ext cx="842010" cy="842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86" y="1624965"/>
            <a:ext cx="842400" cy="842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981" y="1698625"/>
            <a:ext cx="842400" cy="842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605" y="1610995"/>
            <a:ext cx="842400" cy="842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7095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7412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01042" y="5477079"/>
            <a:ext cx="2127298" cy="662884"/>
            <a:chOff x="874713" y="1114425"/>
            <a:chExt cx="2127298" cy="662884"/>
          </a:xfrm>
        </p:grpSpPr>
        <p:sp>
          <p:nvSpPr>
            <p:cNvPr id="20" name="矩形 19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接口调试插件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Postman</a:t>
              </a:r>
              <a:endParaRPr lang="zh-CN" altLang="en-US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60387" y="5477079"/>
            <a:ext cx="2127298" cy="662884"/>
            <a:chOff x="874713" y="1114425"/>
            <a:chExt cx="2127298" cy="662884"/>
          </a:xfrm>
        </p:grpSpPr>
        <p:sp>
          <p:nvSpPr>
            <p:cNvPr id="23" name="矩形 22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新标签页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Infinity </a:t>
              </a:r>
              <a:endParaRPr lang="zh-CN" altLang="en-US" b="1" dirty="0"/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445" y="4066540"/>
            <a:ext cx="842400" cy="8424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5480" y="4066540"/>
            <a:ext cx="842400" cy="8424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9" name="文本框 28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插件即是亮点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76152" y="4708118"/>
              <a:ext cx="19640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编辑器插件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6460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777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7094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7411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394692" y="3021534"/>
            <a:ext cx="2127298" cy="662884"/>
            <a:chOff x="874713" y="1114425"/>
            <a:chExt cx="2127298" cy="662884"/>
          </a:xfrm>
        </p:grpSpPr>
        <p:sp>
          <p:nvSpPr>
            <p:cNvPr id="37" name="矩形 36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美化代码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Beautify</a:t>
              </a:r>
              <a:endParaRPr lang="zh-CN" altLang="en-US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20255" y="3021534"/>
            <a:ext cx="3751580" cy="662884"/>
            <a:chOff x="521018" y="1114425"/>
            <a:chExt cx="3751580" cy="662884"/>
          </a:xfrm>
        </p:grpSpPr>
        <p:sp>
          <p:nvSpPr>
            <p:cNvPr id="40" name="矩形 39"/>
            <p:cNvSpPr/>
            <p:nvPr/>
          </p:nvSpPr>
          <p:spPr>
            <a:xfrm>
              <a:off x="1333159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对括号对进行着色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1018" y="1114425"/>
              <a:ext cx="3751580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Bracket Pair Colorizer</a:t>
              </a:r>
              <a:endParaRPr lang="zh-CN" altLang="en-US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65167" y="3021534"/>
            <a:ext cx="2374265" cy="662940"/>
            <a:chOff x="875348" y="1114425"/>
            <a:chExt cx="2374265" cy="662940"/>
          </a:xfrm>
        </p:grpSpPr>
        <p:sp>
          <p:nvSpPr>
            <p:cNvPr id="43" name="矩形 42"/>
            <p:cNvSpPr/>
            <p:nvPr/>
          </p:nvSpPr>
          <p:spPr>
            <a:xfrm>
              <a:off x="875348" y="1464945"/>
              <a:ext cx="237426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显示文件最近的 commit 和作者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GitLens</a:t>
              </a:r>
              <a:endParaRPr lang="zh-CN" altLang="en-US" b="1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39156" y="3021534"/>
            <a:ext cx="2127298" cy="662884"/>
            <a:chOff x="874713" y="1114425"/>
            <a:chExt cx="2127298" cy="662884"/>
          </a:xfrm>
        </p:grpSpPr>
        <p:sp>
          <p:nvSpPr>
            <p:cNvPr id="46" name="矩形 45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HTML片段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HTML Snippets</a:t>
              </a:r>
              <a:endParaRPr lang="zh-CN" altLang="en-US" b="1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7095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7412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7729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8046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01042" y="5477079"/>
            <a:ext cx="2127298" cy="662884"/>
            <a:chOff x="874713" y="1114425"/>
            <a:chExt cx="2127298" cy="662884"/>
          </a:xfrm>
        </p:grpSpPr>
        <p:sp>
          <p:nvSpPr>
            <p:cNvPr id="20" name="矩形 19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自动路径补全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Path Intellisense</a:t>
              </a:r>
              <a:endParaRPr lang="zh-CN" altLang="en-US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60387" y="5477079"/>
            <a:ext cx="2127298" cy="662884"/>
            <a:chOff x="874713" y="1114425"/>
            <a:chExt cx="2127298" cy="662884"/>
          </a:xfrm>
        </p:grpSpPr>
        <p:sp>
          <p:nvSpPr>
            <p:cNvPr id="23" name="矩形 22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VS Code的Vue工具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Vetur </a:t>
              </a:r>
              <a:endParaRPr lang="zh-CN" altLang="en-US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70882" y="5477079"/>
            <a:ext cx="2127298" cy="662884"/>
            <a:chOff x="874713" y="1114425"/>
            <a:chExt cx="2127298" cy="662884"/>
          </a:xfrm>
        </p:grpSpPr>
        <p:sp>
          <p:nvSpPr>
            <p:cNvPr id="26" name="矩形 25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浏览器中查看html文件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View In Browser</a:t>
              </a:r>
              <a:endParaRPr lang="zh-CN" altLang="en-US" b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645506" y="5477079"/>
            <a:ext cx="2127298" cy="662884"/>
            <a:chOff x="874713" y="1114425"/>
            <a:chExt cx="2127298" cy="662884"/>
          </a:xfrm>
        </p:grpSpPr>
        <p:sp>
          <p:nvSpPr>
            <p:cNvPr id="49" name="矩形 48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vscode图标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vscode-icons</a:t>
              </a:r>
              <a:endParaRPr lang="zh-CN" altLang="en-US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0" y="1610995"/>
            <a:ext cx="842400" cy="842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45" y="1610995"/>
            <a:ext cx="842400" cy="842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45" y="1610995"/>
            <a:ext cx="842400" cy="84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160" y="1610995"/>
            <a:ext cx="842400" cy="84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430" y="4066540"/>
            <a:ext cx="842400" cy="84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210" y="4066540"/>
            <a:ext cx="842400" cy="84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6260" y="4066540"/>
            <a:ext cx="842400" cy="84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8145" y="4066540"/>
            <a:ext cx="842400" cy="8424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9" name="文本框 28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插件即是亮点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76152" y="4708118"/>
              <a:ext cx="19640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编辑器插件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6460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777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7094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7411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20255" y="3021534"/>
            <a:ext cx="3751580" cy="662884"/>
            <a:chOff x="521018" y="1114425"/>
            <a:chExt cx="3751580" cy="662884"/>
          </a:xfrm>
        </p:grpSpPr>
        <p:sp>
          <p:nvSpPr>
            <p:cNvPr id="40" name="矩形 39"/>
            <p:cNvSpPr/>
            <p:nvPr/>
          </p:nvSpPr>
          <p:spPr>
            <a:xfrm>
              <a:off x="1333159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添加注释到文件头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1018" y="1114425"/>
              <a:ext cx="3751580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vscode-FileHeader</a:t>
              </a:r>
              <a:endParaRPr lang="zh-CN" altLang="en-US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65167" y="3021534"/>
            <a:ext cx="2374265" cy="662940"/>
            <a:chOff x="875348" y="1114425"/>
            <a:chExt cx="2374265" cy="662940"/>
          </a:xfrm>
        </p:grpSpPr>
        <p:sp>
          <p:nvSpPr>
            <p:cNvPr id="43" name="矩形 42"/>
            <p:cNvSpPr/>
            <p:nvPr/>
          </p:nvSpPr>
          <p:spPr>
            <a:xfrm>
              <a:off x="875348" y="1464945"/>
              <a:ext cx="237426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wxml 语法支持及代码片段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vscode wxml</a:t>
              </a:r>
              <a:endParaRPr lang="zh-CN" altLang="en-US" b="1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39156" y="3021534"/>
            <a:ext cx="2127298" cy="662884"/>
            <a:chOff x="874713" y="1114425"/>
            <a:chExt cx="2127298" cy="662884"/>
          </a:xfrm>
        </p:grpSpPr>
        <p:sp>
          <p:nvSpPr>
            <p:cNvPr id="46" name="矩形 45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微信小程序智能补全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minapp</a:t>
              </a:r>
              <a:endParaRPr lang="zh-CN" altLang="en-US" b="1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7095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01042" y="5477079"/>
            <a:ext cx="2127298" cy="662884"/>
            <a:chOff x="874713" y="1114425"/>
            <a:chExt cx="2127298" cy="662884"/>
          </a:xfrm>
        </p:grpSpPr>
        <p:sp>
          <p:nvSpPr>
            <p:cNvPr id="20" name="矩形 19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微信小程序代码片段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wechat-snippet</a:t>
              </a:r>
              <a:endParaRPr lang="zh-CN" altLang="en-US" b="1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10" y="1610995"/>
            <a:ext cx="842400" cy="84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2706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28972" y="3021534"/>
            <a:ext cx="2127298" cy="662884"/>
            <a:chOff x="874713" y="1114425"/>
            <a:chExt cx="2127298" cy="662884"/>
          </a:xfrm>
        </p:grpSpPr>
        <p:sp>
          <p:nvSpPr>
            <p:cNvPr id="12" name="矩形 11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Vue 2代码片段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Vue 2 Snippets </a:t>
              </a:r>
              <a:endParaRPr lang="zh-CN" altLang="en-US" b="1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95" y="1610995"/>
            <a:ext cx="842400" cy="8424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60" y="1610995"/>
            <a:ext cx="842400" cy="8424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145" y="1610995"/>
            <a:ext cx="842400" cy="8424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795" y="4066540"/>
            <a:ext cx="842400" cy="842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931204" y="1452784"/>
            <a:ext cx="3766991" cy="604970"/>
            <a:chOff x="2976152" y="4708118"/>
            <a:chExt cx="3766991" cy="604970"/>
          </a:xfrm>
        </p:grpSpPr>
        <p:sp>
          <p:nvSpPr>
            <p:cNvPr id="13" name="文本框 12"/>
            <p:cNvSpPr txBox="1"/>
            <p:nvPr/>
          </p:nvSpPr>
          <p:spPr>
            <a:xfrm>
              <a:off x="2976152" y="5067978"/>
              <a:ext cx="3766991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路漫漫其修远兮 吾将上下而求索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76152" y="4708118"/>
              <a:ext cx="14046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前端漫谈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31204" y="2485958"/>
            <a:ext cx="3766991" cy="604970"/>
            <a:chOff x="2976152" y="4708118"/>
            <a:chExt cx="3766991" cy="604970"/>
          </a:xfrm>
        </p:grpSpPr>
        <p:sp>
          <p:nvSpPr>
            <p:cNvPr id="22" name="文本框 21"/>
            <p:cNvSpPr txBox="1"/>
            <p:nvPr/>
          </p:nvSpPr>
          <p:spPr>
            <a:xfrm>
              <a:off x="2976152" y="5067978"/>
              <a:ext cx="3766991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学习没有捷径,惟一的可行之路就是勤奋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76152" y="4708118"/>
              <a:ext cx="14046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学习方法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931204" y="3519132"/>
            <a:ext cx="3766991" cy="604970"/>
            <a:chOff x="2976152" y="4708118"/>
            <a:chExt cx="3766991" cy="604970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067978"/>
              <a:ext cx="3766991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经验不是偶然得来的，它是从无数次的错误中积累的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14046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工作技巧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31204" y="4552307"/>
            <a:ext cx="3766991" cy="604970"/>
            <a:chOff x="2976152" y="4708118"/>
            <a:chExt cx="3766991" cy="604970"/>
          </a:xfrm>
        </p:grpSpPr>
        <p:sp>
          <p:nvSpPr>
            <p:cNvPr id="28" name="文本框 27"/>
            <p:cNvSpPr txBox="1"/>
            <p:nvPr/>
          </p:nvSpPr>
          <p:spPr>
            <a:xfrm>
              <a:off x="2976152" y="5067978"/>
              <a:ext cx="3766991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工欲善其事，必先利其器</a:t>
              </a:r>
              <a:endPara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76152" y="4708118"/>
              <a:ext cx="14046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插件分享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9" name="文本框 28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也许你只是缺少这些软件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76152" y="4708118"/>
              <a:ext cx="158623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</a:t>
              </a: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软件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6460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777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7094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7411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20255" y="3021534"/>
            <a:ext cx="3751580" cy="662884"/>
            <a:chOff x="521018" y="1114425"/>
            <a:chExt cx="3751580" cy="662884"/>
          </a:xfrm>
        </p:grpSpPr>
        <p:sp>
          <p:nvSpPr>
            <p:cNvPr id="40" name="矩形 39"/>
            <p:cNvSpPr/>
            <p:nvPr/>
          </p:nvSpPr>
          <p:spPr>
            <a:xfrm>
              <a:off x="1333159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开源免费跨平台代码编辑器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1018" y="1114425"/>
              <a:ext cx="3751580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Visual Studio Code</a:t>
              </a:r>
              <a:endParaRPr lang="zh-CN" altLang="en-US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65167" y="3021534"/>
            <a:ext cx="2374265" cy="662940"/>
            <a:chOff x="875348" y="1114425"/>
            <a:chExt cx="2374265" cy="662940"/>
          </a:xfrm>
        </p:grpSpPr>
        <p:sp>
          <p:nvSpPr>
            <p:cNvPr id="43" name="矩形 42"/>
            <p:cNvSpPr/>
            <p:nvPr/>
          </p:nvSpPr>
          <p:spPr>
            <a:xfrm>
              <a:off x="875348" y="1464945"/>
              <a:ext cx="237426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HTTP代理服务器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Charles</a:t>
              </a:r>
              <a:endParaRPr lang="zh-CN" altLang="en-US" b="1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39156" y="3021534"/>
            <a:ext cx="2127298" cy="662884"/>
            <a:chOff x="874713" y="1114425"/>
            <a:chExt cx="2127298" cy="662884"/>
          </a:xfrm>
        </p:grpSpPr>
        <p:sp>
          <p:nvSpPr>
            <p:cNvPr id="46" name="矩形 45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微信开发者工具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微信开发者工具</a:t>
              </a:r>
              <a:endParaRPr lang="zh-CN" altLang="en-US" b="1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7095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7412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7729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80461" y="5089892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01042" y="5477079"/>
            <a:ext cx="2127298" cy="662884"/>
            <a:chOff x="874713" y="1114425"/>
            <a:chExt cx="2127298" cy="662884"/>
          </a:xfrm>
        </p:grpSpPr>
        <p:sp>
          <p:nvSpPr>
            <p:cNvPr id="20" name="矩形 19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图像处理软件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Photoshop</a:t>
              </a:r>
              <a:endParaRPr lang="zh-CN" altLang="en-US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60387" y="5477079"/>
            <a:ext cx="2127298" cy="662884"/>
            <a:chOff x="874713" y="1114425"/>
            <a:chExt cx="2127298" cy="662884"/>
          </a:xfrm>
        </p:grpSpPr>
        <p:sp>
          <p:nvSpPr>
            <p:cNvPr id="23" name="矩形 22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Markdown编辑器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Typora </a:t>
              </a:r>
              <a:endParaRPr lang="zh-CN" altLang="en-US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70882" y="5477079"/>
            <a:ext cx="2127298" cy="662884"/>
            <a:chOff x="874713" y="1114425"/>
            <a:chExt cx="2127298" cy="662884"/>
          </a:xfrm>
        </p:grpSpPr>
        <p:sp>
          <p:nvSpPr>
            <p:cNvPr id="26" name="矩形 25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福昕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PDF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阅读器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FoxitReader</a:t>
              </a:r>
              <a:endParaRPr lang="zh-CN" altLang="en-US" b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645506" y="5477079"/>
            <a:ext cx="2127298" cy="662884"/>
            <a:chOff x="874713" y="1114425"/>
            <a:chExt cx="2127298" cy="662884"/>
          </a:xfrm>
        </p:grpSpPr>
        <p:sp>
          <p:nvSpPr>
            <p:cNvPr id="49" name="矩形 48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思维导图软件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XMind</a:t>
              </a:r>
              <a:endParaRPr lang="zh-CN" altLang="en-US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42706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28972" y="3021534"/>
            <a:ext cx="2127298" cy="662884"/>
            <a:chOff x="874713" y="1114425"/>
            <a:chExt cx="2127298" cy="662884"/>
          </a:xfrm>
        </p:grpSpPr>
        <p:sp>
          <p:nvSpPr>
            <p:cNvPr id="12" name="矩形 11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飞速编码的极客工具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HBuilder </a:t>
              </a:r>
              <a:endParaRPr lang="zh-CN" altLang="en-US" b="1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10" y="1610995"/>
            <a:ext cx="842400" cy="84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35" y="1610995"/>
            <a:ext cx="750835" cy="84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85" y="1610995"/>
            <a:ext cx="837200" cy="8424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145" y="1610995"/>
            <a:ext cx="842400" cy="8424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780" y="4066540"/>
            <a:ext cx="842400" cy="8424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210" y="4066540"/>
            <a:ext cx="842400" cy="8424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5785" y="4066540"/>
            <a:ext cx="842400" cy="8424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8145" y="4066540"/>
            <a:ext cx="842400" cy="8424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15" grpId="0"/>
      <p:bldP spid="16" grpId="0"/>
      <p:bldP spid="17" grpId="0"/>
      <p:bldP spid="18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9" name="文本框 28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也许你只是缺少这些软件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76152" y="4708118"/>
              <a:ext cx="158623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</a:t>
              </a: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软件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6460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777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7094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7411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20255" y="3021534"/>
            <a:ext cx="3751580" cy="662884"/>
            <a:chOff x="521018" y="1114425"/>
            <a:chExt cx="3751580" cy="662884"/>
          </a:xfrm>
        </p:grpSpPr>
        <p:sp>
          <p:nvSpPr>
            <p:cNvPr id="40" name="矩形 39"/>
            <p:cNvSpPr/>
            <p:nvPr/>
          </p:nvSpPr>
          <p:spPr>
            <a:xfrm>
              <a:off x="1333159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笔记软件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1018" y="1114425"/>
              <a:ext cx="3751580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有道云笔记</a:t>
              </a:r>
              <a:endParaRPr lang="zh-CN" altLang="en-US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31817" y="3021534"/>
            <a:ext cx="2374265" cy="662940"/>
            <a:chOff x="875348" y="1114425"/>
            <a:chExt cx="2374265" cy="662940"/>
          </a:xfrm>
        </p:grpSpPr>
        <p:sp>
          <p:nvSpPr>
            <p:cNvPr id="43" name="矩形 42"/>
            <p:cNvSpPr/>
            <p:nvPr/>
          </p:nvSpPr>
          <p:spPr>
            <a:xfrm>
              <a:off x="875348" y="1464945"/>
              <a:ext cx="237426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精确度量工具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2062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XScope</a:t>
              </a:r>
              <a:endParaRPr lang="zh-CN" altLang="en-US" b="1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39156" y="3021534"/>
            <a:ext cx="2127298" cy="662884"/>
            <a:chOff x="874713" y="1114425"/>
            <a:chExt cx="2127298" cy="662884"/>
          </a:xfrm>
        </p:grpSpPr>
        <p:sp>
          <p:nvSpPr>
            <p:cNvPr id="46" name="矩形 45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原型设计工具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Axure RP</a:t>
              </a:r>
              <a:endParaRPr lang="zh-CN" altLang="en-US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42706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28972" y="3021534"/>
            <a:ext cx="2127298" cy="662884"/>
            <a:chOff x="874713" y="1114425"/>
            <a:chExt cx="2127298" cy="662884"/>
          </a:xfrm>
        </p:grpSpPr>
        <p:sp>
          <p:nvSpPr>
            <p:cNvPr id="12" name="矩形 11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矢量绘图软件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Sketch </a:t>
              </a:r>
              <a:endParaRPr lang="zh-CN" altLang="en-US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1610995"/>
            <a:ext cx="824087" cy="84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10" y="1610995"/>
            <a:ext cx="842400" cy="84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840" y="1610995"/>
            <a:ext cx="902165" cy="842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795" y="1610995"/>
            <a:ext cx="842400" cy="842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9" name="文本框 28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包罗万象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76152" y="4708118"/>
              <a:ext cx="13290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NPM</a:t>
              </a: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包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6460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01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777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7094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03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74111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04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20255" y="3021534"/>
            <a:ext cx="3751580" cy="662884"/>
            <a:chOff x="521018" y="1114425"/>
            <a:chExt cx="3751580" cy="662884"/>
          </a:xfrm>
        </p:grpSpPr>
        <p:sp>
          <p:nvSpPr>
            <p:cNvPr id="40" name="矩形 39"/>
            <p:cNvSpPr/>
            <p:nvPr/>
          </p:nvSpPr>
          <p:spPr>
            <a:xfrm>
              <a:off x="1333159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服务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1018" y="1114425"/>
              <a:ext cx="3751580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live-server</a:t>
              </a:r>
              <a:endParaRPr lang="zh-CN" altLang="en-US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31817" y="3021534"/>
            <a:ext cx="2374265" cy="662940"/>
            <a:chOff x="875348" y="1114425"/>
            <a:chExt cx="2374265" cy="662940"/>
          </a:xfrm>
        </p:grpSpPr>
        <p:sp>
          <p:nvSpPr>
            <p:cNvPr id="43" name="矩形 42"/>
            <p:cNvSpPr/>
            <p:nvPr/>
          </p:nvSpPr>
          <p:spPr>
            <a:xfrm>
              <a:off x="875348" y="1464945"/>
              <a:ext cx="237426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包管理工具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2062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yarn</a:t>
              </a:r>
              <a:endParaRPr lang="zh-CN" altLang="en-US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42706" y="2634347"/>
            <a:ext cx="20573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PART 02</a:t>
            </a:r>
            <a:endParaRPr lang="en-US" altLang="zh-CN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28972" y="3021534"/>
            <a:ext cx="2127298" cy="662884"/>
            <a:chOff x="874713" y="1114425"/>
            <a:chExt cx="2127298" cy="662884"/>
          </a:xfrm>
        </p:grpSpPr>
        <p:sp>
          <p:nvSpPr>
            <p:cNvPr id="12" name="矩形 11"/>
            <p:cNvSpPr/>
            <p:nvPr/>
          </p:nvSpPr>
          <p:spPr>
            <a:xfrm>
              <a:off x="874713" y="1464889"/>
              <a:ext cx="2127298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6169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20000"/>
                </a:lnSpc>
              </a:pPr>
              <a:r>
                <a:rPr lang="zh-CN" altLang="en-US" b="1" dirty="0"/>
                <a:t>i5ting_toc </a:t>
              </a:r>
              <a:endParaRPr lang="zh-CN" altLang="en-US" b="1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05" y="1610995"/>
            <a:ext cx="842400" cy="84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10" y="1610995"/>
            <a:ext cx="842400" cy="84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60" y="1610995"/>
            <a:ext cx="1878419" cy="842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256044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7124" y="1970471"/>
            <a:ext cx="10033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END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9908" y="3273183"/>
            <a:ext cx="3377732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夏雨雨人，上善若水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1254" y="4107360"/>
              <a:ext cx="95504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BY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xiashui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28913" y="5282565"/>
            <a:ext cx="673417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any application that can be written in JavaScript, will eventually be written in JavaScript.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3265" y="441909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前端漫谈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万变不离其宗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89535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89605" y="3920752"/>
            <a:ext cx="2187686" cy="29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结构标准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41255" y="3598863"/>
            <a:ext cx="2084387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/>
              <a:t>HTML</a:t>
            </a:r>
            <a:endParaRPr lang="en-US" altLang="zh-CN" sz="1600" b="1" dirty="0"/>
          </a:p>
        </p:txBody>
      </p:sp>
      <p:sp>
        <p:nvSpPr>
          <p:cNvPr id="14" name="矩形 13"/>
          <p:cNvSpPr/>
          <p:nvPr/>
        </p:nvSpPr>
        <p:spPr>
          <a:xfrm>
            <a:off x="5002157" y="3920752"/>
            <a:ext cx="2187686" cy="29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样式标准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53807" y="3598863"/>
            <a:ext cx="2084387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/>
              <a:t>CSS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8014709" y="3920752"/>
            <a:ext cx="2187686" cy="29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行为标准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66359" y="3598863"/>
            <a:ext cx="2084387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 smtClean="0"/>
              <a:t>JS</a:t>
            </a:r>
            <a:endParaRPr lang="en-US" altLang="zh-CN" sz="1600" b="1" dirty="0" smtClean="0"/>
          </a:p>
        </p:txBody>
      </p:sp>
      <p:sp>
        <p:nvSpPr>
          <p:cNvPr id="19" name="椭圆 18"/>
          <p:cNvSpPr/>
          <p:nvPr/>
        </p:nvSpPr>
        <p:spPr>
          <a:xfrm>
            <a:off x="1506930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19482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32034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HT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2581275"/>
            <a:ext cx="651600" cy="651600"/>
          </a:xfrm>
          <a:prstGeom prst="rect">
            <a:avLst/>
          </a:prstGeom>
        </p:spPr>
      </p:pic>
      <p:pic>
        <p:nvPicPr>
          <p:cNvPr id="22" name="图片 21" descr="C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10" y="2581275"/>
            <a:ext cx="651600" cy="651600"/>
          </a:xfrm>
          <a:prstGeom prst="rect">
            <a:avLst/>
          </a:prstGeom>
        </p:spPr>
      </p:pic>
      <p:pic>
        <p:nvPicPr>
          <p:cNvPr id="23" name="图片 22" descr="J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2581275"/>
            <a:ext cx="651600" cy="65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8" grpId="0"/>
      <p:bldP spid="19" grpId="0" bldLvl="0" animBg="1"/>
      <p:bldP spid="20" grpId="0" bldLvl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6" name="文本框 25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HTML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CSS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JS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6152" y="470811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前端发展简史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2789628"/>
            <a:ext cx="12192000" cy="2133495"/>
            <a:chOff x="434340" y="2789628"/>
            <a:chExt cx="12192000" cy="2133495"/>
          </a:xfrm>
        </p:grpSpPr>
        <p:sp>
          <p:nvSpPr>
            <p:cNvPr id="7" name="Triangle 6"/>
            <p:cNvSpPr/>
            <p:nvPr/>
          </p:nvSpPr>
          <p:spPr>
            <a:xfrm rot="10800000">
              <a:off x="1646351" y="3780888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3036646" y="3941309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00350" y="4558207"/>
              <a:ext cx="62992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1994</a:t>
              </a:r>
              <a:endPara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53716" y="3107286"/>
              <a:ext cx="5969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 smtClean="0">
                  <a:solidFill>
                    <a:schemeClr val="accent1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rPr>
                <a:t>01</a:t>
              </a:r>
              <a:endParaRPr lang="en-US" sz="2400" spc="3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0697" y="3527884"/>
              <a:ext cx="62992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1990</a:t>
              </a:r>
              <a:endPara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4800" y="4226393"/>
              <a:ext cx="5410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spc="300">
                  <a:solidFill>
                    <a:schemeClr val="tx2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defRPr>
              </a:lvl1pPr>
            </a:lstStyle>
            <a:p>
              <a:r>
                <a:rPr lang="en-US" dirty="0" smtClean="0">
                  <a:solidFill>
                    <a:schemeClr val="accent1"/>
                  </a:solidFill>
                </a:rPr>
                <a:t>02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riangle 32"/>
            <p:cNvSpPr/>
            <p:nvPr/>
          </p:nvSpPr>
          <p:spPr>
            <a:xfrm rot="10800000">
              <a:off x="7052666" y="3780888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" name="Triangle 33"/>
            <p:cNvSpPr/>
            <p:nvPr/>
          </p:nvSpPr>
          <p:spPr>
            <a:xfrm>
              <a:off x="8576858" y="3941309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63228" y="4558207"/>
              <a:ext cx="1195705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1998~1999</a:t>
              </a:r>
              <a:endPara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75179" y="3107286"/>
              <a:ext cx="5410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spc="300">
                  <a:solidFill>
                    <a:schemeClr val="tx2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defRPr>
              </a:lvl1pPr>
            </a:lstStyle>
            <a:p>
              <a:r>
                <a:rPr lang="en-US" dirty="0" smtClean="0">
                  <a:solidFill>
                    <a:schemeClr val="accent1"/>
                  </a:solidFill>
                </a:rPr>
                <a:t>05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0729" y="3520264"/>
              <a:ext cx="62992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1997</a:t>
              </a:r>
              <a:endPara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90570" y="4226393"/>
              <a:ext cx="5410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spc="300">
                  <a:solidFill>
                    <a:schemeClr val="tx2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defRPr>
              </a:lvl1pPr>
            </a:lstStyle>
            <a:p>
              <a:r>
                <a:rPr lang="en-US" dirty="0" smtClean="0">
                  <a:solidFill>
                    <a:schemeClr val="accent1"/>
                  </a:solidFill>
                </a:rPr>
                <a:t>06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34340" y="3949331"/>
              <a:ext cx="12192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57835" y="4168213"/>
              <a:ext cx="254571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诞生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038613" y="4168108"/>
              <a:ext cx="2214151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HTML3.2发布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 4.0规范发布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ECMAScript 1.0规范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22145" y="2995368"/>
              <a:ext cx="2386330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HTML 2.0规范发布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W3C成立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554004" y="2789628"/>
              <a:ext cx="2214151" cy="975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 4.01发布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ECMAScript 2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规范发布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ECMAScript 3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规范发布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CSS2.0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riangle 32"/>
          <p:cNvSpPr/>
          <p:nvPr/>
        </p:nvSpPr>
        <p:spPr>
          <a:xfrm rot="10800000">
            <a:off x="10928706" y="3770728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36"/>
          <p:cNvSpPr txBox="1"/>
          <p:nvPr/>
        </p:nvSpPr>
        <p:spPr>
          <a:xfrm>
            <a:off x="10751219" y="3097126"/>
            <a:ext cx="541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spc="300">
                <a:solidFill>
                  <a:schemeClr val="tx2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08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10706769" y="3510104"/>
            <a:ext cx="62992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rPr>
              <a:t>2008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14653" y="4157948"/>
            <a:ext cx="2214151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HTML5发布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riangle 32"/>
          <p:cNvSpPr/>
          <p:nvPr/>
        </p:nvSpPr>
        <p:spPr>
          <a:xfrm rot="10800000">
            <a:off x="3990696" y="3782158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TextBox 36"/>
          <p:cNvSpPr txBox="1"/>
          <p:nvPr/>
        </p:nvSpPr>
        <p:spPr>
          <a:xfrm>
            <a:off x="3813209" y="3108556"/>
            <a:ext cx="541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spc="300">
                <a:solidFill>
                  <a:schemeClr val="tx2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03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37"/>
          <p:cNvSpPr txBox="1"/>
          <p:nvPr/>
        </p:nvSpPr>
        <p:spPr>
          <a:xfrm>
            <a:off x="3768759" y="3521534"/>
            <a:ext cx="62992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rPr>
              <a:t>1995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6643" y="4169378"/>
            <a:ext cx="2214151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JavaScript诞生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riangle 22"/>
          <p:cNvSpPr/>
          <p:nvPr/>
        </p:nvSpPr>
        <p:spPr>
          <a:xfrm>
            <a:off x="5221046" y="3954009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TextBox 39"/>
          <p:cNvSpPr txBox="1"/>
          <p:nvPr/>
        </p:nvSpPr>
        <p:spPr>
          <a:xfrm>
            <a:off x="4984750" y="4570907"/>
            <a:ext cx="62992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rPr>
              <a:t>1996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5029200" y="4239093"/>
            <a:ext cx="541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spc="300">
                <a:solidFill>
                  <a:schemeClr val="tx2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04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6545" y="3236668"/>
            <a:ext cx="2386330" cy="5334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CSS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诞生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riangle 32"/>
          <p:cNvSpPr/>
          <p:nvPr/>
        </p:nvSpPr>
        <p:spPr>
          <a:xfrm rot="10800000">
            <a:off x="9558376" y="3771998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TextBox 36"/>
          <p:cNvSpPr txBox="1"/>
          <p:nvPr/>
        </p:nvSpPr>
        <p:spPr>
          <a:xfrm>
            <a:off x="9380889" y="3098396"/>
            <a:ext cx="541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spc="300">
                <a:solidFill>
                  <a:schemeClr val="tx2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07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37"/>
          <p:cNvSpPr txBox="1"/>
          <p:nvPr/>
        </p:nvSpPr>
        <p:spPr>
          <a:xfrm>
            <a:off x="9336439" y="3511374"/>
            <a:ext cx="62992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rPr>
              <a:t>2001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44323" y="4159218"/>
            <a:ext cx="2214151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CSS3.0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发布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6" name="文本框 25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HTML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CSS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JS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6152" y="470811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前端发展简史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3107286"/>
            <a:ext cx="12192000" cy="1703651"/>
            <a:chOff x="434340" y="3107286"/>
            <a:chExt cx="12192000" cy="1703651"/>
          </a:xfrm>
        </p:grpSpPr>
        <p:sp>
          <p:nvSpPr>
            <p:cNvPr id="7" name="Triangle 6"/>
            <p:cNvSpPr/>
            <p:nvPr/>
          </p:nvSpPr>
          <p:spPr>
            <a:xfrm rot="10800000">
              <a:off x="1646351" y="3780888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3422726" y="3941309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6430" y="4558207"/>
              <a:ext cx="62992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2011</a:t>
              </a:r>
              <a:endPara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53716" y="3107286"/>
              <a:ext cx="5969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 smtClean="0">
                  <a:solidFill>
                    <a:schemeClr val="accent1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rPr>
                <a:t>09</a:t>
              </a:r>
              <a:endParaRPr lang="en-US" sz="2400" spc="3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0697" y="3527884"/>
              <a:ext cx="62992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2009</a:t>
              </a:r>
              <a:endPara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0880" y="4226393"/>
              <a:ext cx="5410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spc="300">
                  <a:solidFill>
                    <a:schemeClr val="tx2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34340" y="3949331"/>
              <a:ext cx="12192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57835" y="4168213"/>
              <a:ext cx="254571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ECMAScript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5.0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规范发布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08225" y="3269688"/>
              <a:ext cx="2386330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ECMAScript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5.1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规范发布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" name="Triangle 32"/>
          <p:cNvSpPr/>
          <p:nvPr/>
        </p:nvSpPr>
        <p:spPr>
          <a:xfrm rot="10800000">
            <a:off x="4992091" y="3782158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TextBox 36"/>
          <p:cNvSpPr txBox="1"/>
          <p:nvPr/>
        </p:nvSpPr>
        <p:spPr>
          <a:xfrm>
            <a:off x="4814604" y="3108556"/>
            <a:ext cx="541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spc="300">
                <a:solidFill>
                  <a:schemeClr val="tx2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11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37"/>
          <p:cNvSpPr txBox="1"/>
          <p:nvPr/>
        </p:nvSpPr>
        <p:spPr>
          <a:xfrm>
            <a:off x="4770154" y="3521534"/>
            <a:ext cx="62992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</a:rPr>
              <a:t>2013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78038" y="4169378"/>
            <a:ext cx="2214151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TypeScript 0.9 正式版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7" name="Triangle 22"/>
          <p:cNvSpPr/>
          <p:nvPr/>
        </p:nvSpPr>
        <p:spPr>
          <a:xfrm>
            <a:off x="7013174" y="3954009"/>
            <a:ext cx="168443" cy="1684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TextBox 39"/>
          <p:cNvSpPr txBox="1"/>
          <p:nvPr/>
        </p:nvSpPr>
        <p:spPr>
          <a:xfrm>
            <a:off x="6782435" y="4570907"/>
            <a:ext cx="62992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Playfair Display SC" charset="0"/>
                <a:cs typeface="Playfair Display SC" charset="0"/>
                <a:sym typeface="+mn-ea"/>
              </a:rPr>
              <a:t>2015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6826885" y="4239093"/>
            <a:ext cx="541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spc="300">
                <a:solidFill>
                  <a:schemeClr val="tx2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12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04230" y="3465903"/>
            <a:ext cx="2386330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ECMAScript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6.0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规范发布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847"/>
          <p:cNvSpPr/>
          <p:nvPr/>
        </p:nvSpPr>
        <p:spPr>
          <a:xfrm>
            <a:off x="2577627" y="3915628"/>
            <a:ext cx="483547" cy="483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41" name="Shape 2836"/>
          <p:cNvSpPr/>
          <p:nvPr/>
        </p:nvSpPr>
        <p:spPr>
          <a:xfrm>
            <a:off x="9207027" y="1927155"/>
            <a:ext cx="483547" cy="351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42" name="Shape 2841"/>
          <p:cNvSpPr/>
          <p:nvPr/>
        </p:nvSpPr>
        <p:spPr>
          <a:xfrm>
            <a:off x="2577627" y="1927155"/>
            <a:ext cx="483547" cy="395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45" name="Shape 2856"/>
          <p:cNvSpPr/>
          <p:nvPr/>
        </p:nvSpPr>
        <p:spPr>
          <a:xfrm>
            <a:off x="5876474" y="1883174"/>
            <a:ext cx="483784" cy="483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46" name="Shape 2858"/>
          <p:cNvSpPr/>
          <p:nvPr/>
        </p:nvSpPr>
        <p:spPr>
          <a:xfrm>
            <a:off x="5934838" y="3915628"/>
            <a:ext cx="395630" cy="483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sp>
        <p:nvSpPr>
          <p:cNvPr id="11" name="Shape 2645"/>
          <p:cNvSpPr/>
          <p:nvPr/>
        </p:nvSpPr>
        <p:spPr>
          <a:xfrm>
            <a:off x="9125969" y="3915628"/>
            <a:ext cx="666218" cy="48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/>
          </a:p>
        </p:txBody>
      </p:sp>
      <p:grpSp>
        <p:nvGrpSpPr>
          <p:cNvPr id="24" name="组合 23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查漏补缺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338899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前端工程师必备技能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638299" y="2451952"/>
            <a:ext cx="2362202" cy="1233114"/>
            <a:chOff x="1095604" y="1133475"/>
            <a:chExt cx="2362202" cy="1233114"/>
          </a:xfrm>
        </p:grpSpPr>
        <p:sp>
          <p:nvSpPr>
            <p:cNvPr id="29" name="矩形 28"/>
            <p:cNvSpPr/>
            <p:nvPr/>
          </p:nvSpPr>
          <p:spPr>
            <a:xfrm>
              <a:off x="1095604" y="1464889"/>
              <a:ext cx="2362202" cy="9017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HTML/HTML5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CSS/CSS3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Sass/Less/Postcss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PhotoShop/Fireworks/Sketch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4511" y="1133475"/>
              <a:ext cx="2084387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页面编写</a:t>
              </a:r>
              <a:endParaRPr lang="zh-CN" altLang="en-US" sz="16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38299" y="4532520"/>
            <a:ext cx="2362202" cy="827984"/>
            <a:chOff x="1095604" y="1133475"/>
            <a:chExt cx="2362202" cy="827984"/>
          </a:xfrm>
        </p:grpSpPr>
        <p:sp>
          <p:nvSpPr>
            <p:cNvPr id="32" name="矩形 31"/>
            <p:cNvSpPr/>
            <p:nvPr/>
          </p:nvSpPr>
          <p:spPr>
            <a:xfrm>
              <a:off x="1095604" y="1464889"/>
              <a:ext cx="2362202" cy="4965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Firebug/Chrome Dev Tools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Fiddler/WireShark/Charles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34511" y="1133475"/>
              <a:ext cx="2084387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调试工具</a:t>
              </a:r>
              <a:endParaRPr lang="zh-CN" altLang="en-US" sz="16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20873" y="2451952"/>
            <a:ext cx="2362202" cy="625419"/>
            <a:chOff x="1095604" y="1133475"/>
            <a:chExt cx="2362202" cy="625419"/>
          </a:xfrm>
        </p:grpSpPr>
        <p:sp>
          <p:nvSpPr>
            <p:cNvPr id="35" name="矩形 34"/>
            <p:cNvSpPr/>
            <p:nvPr/>
          </p:nvSpPr>
          <p:spPr>
            <a:xfrm>
              <a:off x="1095604" y="1464889"/>
              <a:ext cx="2362202" cy="29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javaScript/Node.js/TypeScript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34511" y="1133475"/>
              <a:ext cx="2084387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编程语言</a:t>
              </a:r>
              <a:endParaRPr lang="zh-CN" altLang="en-US" sz="1600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20873" y="4532520"/>
            <a:ext cx="2362202" cy="1233114"/>
            <a:chOff x="1095604" y="1133475"/>
            <a:chExt cx="2362202" cy="1233114"/>
          </a:xfrm>
        </p:grpSpPr>
        <p:sp>
          <p:nvSpPr>
            <p:cNvPr id="38" name="矩形 37"/>
            <p:cNvSpPr/>
            <p:nvPr/>
          </p:nvSpPr>
          <p:spPr>
            <a:xfrm>
              <a:off x="1095604" y="1464889"/>
              <a:ext cx="2362202" cy="9017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HTTP/ECMAScript/BOM/DOM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HTML/CSS3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CommonJS/AMD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34511" y="1133475"/>
              <a:ext cx="2084387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标准、规范</a:t>
              </a:r>
              <a:endParaRPr lang="zh-CN" altLang="en-US" sz="16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87923" y="2451952"/>
            <a:ext cx="2952750" cy="828040"/>
            <a:chOff x="800329" y="1133475"/>
            <a:chExt cx="2952750" cy="828040"/>
          </a:xfrm>
        </p:grpSpPr>
        <p:sp>
          <p:nvSpPr>
            <p:cNvPr id="48" name="矩形 47"/>
            <p:cNvSpPr/>
            <p:nvPr/>
          </p:nvSpPr>
          <p:spPr>
            <a:xfrm>
              <a:off x="800329" y="1464945"/>
              <a:ext cx="2952750" cy="4965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Sublime/NodePed++/EditPlus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/WebStorm/Visual StudioCode/HBuilder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34511" y="1133475"/>
              <a:ext cx="2084387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开发工具</a:t>
              </a:r>
              <a:endParaRPr lang="zh-CN" altLang="en-US" sz="1600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83198" y="4532520"/>
            <a:ext cx="2362202" cy="1030549"/>
            <a:chOff x="1095604" y="1133475"/>
            <a:chExt cx="2362202" cy="1030549"/>
          </a:xfrm>
        </p:grpSpPr>
        <p:sp>
          <p:nvSpPr>
            <p:cNvPr id="51" name="矩形 50"/>
            <p:cNvSpPr/>
            <p:nvPr/>
          </p:nvSpPr>
          <p:spPr>
            <a:xfrm>
              <a:off x="1095604" y="1464889"/>
              <a:ext cx="2362202" cy="6991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jQuery/Zeptojs/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Bootstrap/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AngularJS/React/Vue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CommonJS/SeaJS/RequireJS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34511" y="1133475"/>
              <a:ext cx="2084387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/>
                <a:t>框架、库</a:t>
              </a:r>
              <a:endParaRPr lang="zh-CN" altLang="en-US" sz="16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2" grpId="0" animBg="1"/>
      <p:bldP spid="45" grpId="0" animBg="1"/>
      <p:bldP spid="46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一切皆有可能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338899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前端还可以做什么？</a:t>
              </a:r>
              <a:endPara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181095" y="1996356"/>
            <a:ext cx="7829810" cy="662884"/>
            <a:chOff x="2038089" y="1705495"/>
            <a:chExt cx="7829810" cy="662884"/>
          </a:xfrm>
        </p:grpSpPr>
        <p:sp>
          <p:nvSpPr>
            <p:cNvPr id="2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65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2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534258" y="1705495"/>
              <a:ext cx="7333641" cy="662884"/>
              <a:chOff x="874712" y="1114425"/>
              <a:chExt cx="7333641" cy="66288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74712" y="1464889"/>
                <a:ext cx="7333641" cy="3124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HTML5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游戏、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hlinkClick r:id="rId2" action="ppaction://hlinkfile"/>
                  </a:rPr>
                  <a:t>cocos2d-js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74713" y="1114425"/>
                <a:ext cx="2084387" cy="4235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游戏开发</a:t>
                </a:r>
                <a:endParaRPr lang="zh-CN" altLang="en-US" b="1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181095" y="3351902"/>
            <a:ext cx="7829810" cy="622244"/>
            <a:chOff x="2038089" y="3346364"/>
            <a:chExt cx="7829810" cy="622244"/>
          </a:xfrm>
        </p:grpSpPr>
        <p:sp>
          <p:nvSpPr>
            <p:cNvPr id="3" name="Shape 2539"/>
            <p:cNvSpPr/>
            <p:nvPr/>
          </p:nvSpPr>
          <p:spPr>
            <a:xfrm>
              <a:off x="2038089" y="365603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65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28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534258" y="3346364"/>
              <a:ext cx="7333641" cy="622244"/>
              <a:chOff x="874712" y="1114425"/>
              <a:chExt cx="7333641" cy="62224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74712" y="1424249"/>
                <a:ext cx="7333641" cy="3124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桌面程序(</a:t>
                </a: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hlinkClick r:id="rId3"/>
                  </a:rPr>
                  <a:t>Electron</a:t>
                </a: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App(Cordova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Hbuilder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hlinkClick r:id="rId4" action="ppaction://hlinkfile"/>
                  </a:rPr>
                  <a:t>React Native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hlinkClick r:id="rId5"/>
                  </a:rPr>
                  <a:t>Weex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74713" y="1114425"/>
                <a:ext cx="2084387" cy="4235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应用程序</a:t>
                </a:r>
                <a:endParaRPr lang="zh-CN" altLang="en-US" b="1" dirty="0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2181095" y="4707448"/>
            <a:ext cx="7829810" cy="662884"/>
            <a:chOff x="2038089" y="4987234"/>
            <a:chExt cx="7829810" cy="662884"/>
          </a:xfrm>
        </p:grpSpPr>
        <p:sp>
          <p:nvSpPr>
            <p:cNvPr id="4" name="Shape 2539"/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65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28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34258" y="4987234"/>
              <a:ext cx="7333641" cy="662884"/>
              <a:chOff x="874712" y="1114425"/>
              <a:chExt cx="7333641" cy="66288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74712" y="1464889"/>
                <a:ext cx="7333641" cy="3124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hlinkClick r:id="rId6" action="ppaction://hlinkfile"/>
                  </a:rPr>
                  <a:t>AE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hlinkClick r:id="rId6" action="ppaction://hlinkfile"/>
                  </a:rPr>
                  <a:t>表达式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AE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PS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VScode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插件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74713" y="1114425"/>
                <a:ext cx="2084387" cy="4235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插件、脚本</a:t>
                </a:r>
                <a:endParaRPr lang="zh-CN" altLang="en-US" b="1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1ide-Freeform: Shape 95"/>
          <p:cNvSpPr>
            <a:spLocks noChangeAspect="1"/>
          </p:cNvSpPr>
          <p:nvPr/>
        </p:nvSpPr>
        <p:spPr bwMode="auto">
          <a:xfrm>
            <a:off x="3132770" y="2307710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30" name="iS1ide-Freeform: Shape 98"/>
          <p:cNvSpPr>
            <a:spLocks noChangeAspect="1"/>
          </p:cNvSpPr>
          <p:nvPr/>
        </p:nvSpPr>
        <p:spPr bwMode="auto">
          <a:xfrm>
            <a:off x="8641655" y="2307710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31" name="iS1ide-Freeform: Shape 99"/>
          <p:cNvSpPr>
            <a:spLocks noChangeAspect="1"/>
          </p:cNvSpPr>
          <p:nvPr/>
        </p:nvSpPr>
        <p:spPr bwMode="auto">
          <a:xfrm>
            <a:off x="3132770" y="5195543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32" name="iS1ide-Freeform: Shape 100"/>
          <p:cNvSpPr>
            <a:spLocks noChangeAspect="1"/>
          </p:cNvSpPr>
          <p:nvPr/>
        </p:nvSpPr>
        <p:spPr bwMode="auto">
          <a:xfrm>
            <a:off x="8641655" y="5195543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grpSp>
        <p:nvGrpSpPr>
          <p:cNvPr id="44" name="组合 43"/>
          <p:cNvGrpSpPr/>
          <p:nvPr/>
        </p:nvGrpSpPr>
        <p:grpSpPr>
          <a:xfrm>
            <a:off x="1784239" y="354939"/>
            <a:ext cx="3766991" cy="716500"/>
            <a:chOff x="2976152" y="4708118"/>
            <a:chExt cx="3766991" cy="716500"/>
          </a:xfrm>
        </p:grpSpPr>
        <p:sp>
          <p:nvSpPr>
            <p:cNvPr id="45" name="文本框 44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紧跟时代的步伐</a:t>
              </a:r>
              <a:endPara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6152" y="4708118"/>
              <a:ext cx="23202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前端发展趋势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8475369" y="2364294"/>
            <a:ext cx="2841919" cy="1326459"/>
            <a:chOff x="874713" y="1114425"/>
            <a:chExt cx="2841919" cy="1326459"/>
          </a:xfrm>
        </p:grpSpPr>
        <p:sp>
          <p:nvSpPr>
            <p:cNvPr id="54" name="矩形 53"/>
            <p:cNvSpPr/>
            <p:nvPr/>
          </p:nvSpPr>
          <p:spPr>
            <a:xfrm>
              <a:off x="874713" y="1464889"/>
              <a:ext cx="2841919" cy="975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PWA(Progressive Web Apps)由谷歌提出，PWA就是一个网页, 可以通过前沿的技术开发出一个网页应用。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632245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hlinkClick r:id="rId2" action="ppaction://hlinkfile"/>
                </a:rPr>
                <a:t>PWA</a:t>
              </a:r>
              <a:endParaRPr lang="zh-CN" altLang="en-US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475369" y="4080969"/>
            <a:ext cx="2841919" cy="1105479"/>
            <a:chOff x="874713" y="1114425"/>
            <a:chExt cx="2841919" cy="1105479"/>
          </a:xfrm>
        </p:grpSpPr>
        <p:sp>
          <p:nvSpPr>
            <p:cNvPr id="57" name="矩形 56"/>
            <p:cNvSpPr/>
            <p:nvPr/>
          </p:nvSpPr>
          <p:spPr>
            <a:xfrm>
              <a:off x="874713" y="1464889"/>
              <a:ext cx="2841919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由谷歌, 微软, Mozilla，苹果等公司合作的一个面向Web的通用二进制和文本格式的项目。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632245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hlinkClick r:id="rId3" action="ppaction://hlinkfile"/>
                </a:rPr>
                <a:t>WebAssembly</a:t>
              </a:r>
              <a:endParaRPr lang="zh-CN" altLang="en-US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19116" y="2364294"/>
            <a:ext cx="2841919" cy="883864"/>
            <a:chOff x="874713" y="1114425"/>
            <a:chExt cx="2841919" cy="883864"/>
          </a:xfrm>
        </p:grpSpPr>
        <p:sp>
          <p:nvSpPr>
            <p:cNvPr id="60" name="矩形 59"/>
            <p:cNvSpPr/>
            <p:nvPr/>
          </p:nvSpPr>
          <p:spPr>
            <a:xfrm>
              <a:off x="874713" y="1464889"/>
              <a:ext cx="2841919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TypeScript由微软开发。它是JavaScript的一个超集，自由和开源的编程语言。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74713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hlinkClick r:id="rId4"/>
                </a:rPr>
                <a:t>TypeScript</a:t>
              </a:r>
              <a:endParaRPr lang="zh-CN" altLang="en-US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19116" y="4080969"/>
            <a:ext cx="2841919" cy="883864"/>
            <a:chOff x="874713" y="1114425"/>
            <a:chExt cx="2841919" cy="883864"/>
          </a:xfrm>
        </p:grpSpPr>
        <p:sp>
          <p:nvSpPr>
            <p:cNvPr id="63" name="矩形 62"/>
            <p:cNvSpPr/>
            <p:nvPr/>
          </p:nvSpPr>
          <p:spPr>
            <a:xfrm>
              <a:off x="874713" y="1464889"/>
              <a:ext cx="2841919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Parcel：一个快速，零配置的 Web 应用打包工具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74713" y="1114425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hlinkClick r:id="rId5"/>
                </a:rPr>
                <a:t>parcel</a:t>
              </a:r>
              <a:endParaRPr lang="zh-CN" altLang="en-US" b="1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443625" y="2422882"/>
            <a:ext cx="5090115" cy="3023999"/>
            <a:chOff x="3443625" y="2422882"/>
            <a:chExt cx="5090115" cy="3023999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4584358" y="2422882"/>
              <a:ext cx="3023284" cy="3023999"/>
              <a:chOff x="943" y="1000"/>
              <a:chExt cx="2696" cy="2695"/>
            </a:xfrm>
          </p:grpSpPr>
          <p:sp>
            <p:nvSpPr>
              <p:cNvPr id="35" name="iS1ide-Freeform: Shape 41"/>
              <p:cNvSpPr/>
              <p:nvPr/>
            </p:nvSpPr>
            <p:spPr bwMode="auto">
              <a:xfrm>
                <a:off x="2362" y="1002"/>
                <a:ext cx="1277" cy="1544"/>
              </a:xfrm>
              <a:custGeom>
                <a:avLst/>
                <a:gdLst>
                  <a:gd name="T0" fmla="*/ 0 w 539"/>
                  <a:gd name="T1" fmla="*/ 322 h 652"/>
                  <a:gd name="T2" fmla="*/ 218 w 539"/>
                  <a:gd name="T3" fmla="*/ 564 h 652"/>
                  <a:gd name="T4" fmla="*/ 379 w 539"/>
                  <a:gd name="T5" fmla="*/ 652 h 652"/>
                  <a:gd name="T6" fmla="*/ 539 w 539"/>
                  <a:gd name="T7" fmla="*/ 564 h 652"/>
                  <a:gd name="T8" fmla="*/ 2 w 539"/>
                  <a:gd name="T9" fmla="*/ 0 h 652"/>
                  <a:gd name="T10" fmla="*/ 89 w 539"/>
                  <a:gd name="T11" fmla="*/ 158 h 652"/>
                  <a:gd name="T12" fmla="*/ 0 w 539"/>
                  <a:gd name="T13" fmla="*/ 32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9" h="652">
                    <a:moveTo>
                      <a:pt x="0" y="322"/>
                    </a:moveTo>
                    <a:cubicBezTo>
                      <a:pt x="122" y="337"/>
                      <a:pt x="216" y="439"/>
                      <a:pt x="218" y="564"/>
                    </a:cubicBezTo>
                    <a:cubicBezTo>
                      <a:pt x="379" y="652"/>
                      <a:pt x="379" y="652"/>
                      <a:pt x="379" y="652"/>
                    </a:cubicBezTo>
                    <a:cubicBezTo>
                      <a:pt x="539" y="564"/>
                      <a:pt x="539" y="564"/>
                      <a:pt x="539" y="564"/>
                    </a:cubicBezTo>
                    <a:cubicBezTo>
                      <a:pt x="536" y="263"/>
                      <a:pt x="300" y="17"/>
                      <a:pt x="2" y="0"/>
                    </a:cubicBezTo>
                    <a:cubicBezTo>
                      <a:pt x="89" y="158"/>
                      <a:pt x="89" y="158"/>
                      <a:pt x="89" y="158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S1ide-Freeform: Shape 42"/>
              <p:cNvSpPr/>
              <p:nvPr/>
            </p:nvSpPr>
            <p:spPr bwMode="auto">
              <a:xfrm>
                <a:off x="943" y="1000"/>
                <a:ext cx="1545" cy="1276"/>
              </a:xfrm>
              <a:custGeom>
                <a:avLst/>
                <a:gdLst>
                  <a:gd name="T0" fmla="*/ 322 w 652"/>
                  <a:gd name="T1" fmla="*/ 539 h 539"/>
                  <a:gd name="T2" fmla="*/ 564 w 652"/>
                  <a:gd name="T3" fmla="*/ 321 h 539"/>
                  <a:gd name="T4" fmla="*/ 652 w 652"/>
                  <a:gd name="T5" fmla="*/ 160 h 539"/>
                  <a:gd name="T6" fmla="*/ 564 w 652"/>
                  <a:gd name="T7" fmla="*/ 0 h 539"/>
                  <a:gd name="T8" fmla="*/ 0 w 652"/>
                  <a:gd name="T9" fmla="*/ 537 h 539"/>
                  <a:gd name="T10" fmla="*/ 159 w 652"/>
                  <a:gd name="T11" fmla="*/ 450 h 539"/>
                  <a:gd name="T12" fmla="*/ 322 w 652"/>
                  <a:gd name="T13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9">
                    <a:moveTo>
                      <a:pt x="322" y="539"/>
                    </a:moveTo>
                    <a:cubicBezTo>
                      <a:pt x="337" y="417"/>
                      <a:pt x="439" y="323"/>
                      <a:pt x="564" y="321"/>
                    </a:cubicBezTo>
                    <a:cubicBezTo>
                      <a:pt x="652" y="160"/>
                      <a:pt x="652" y="160"/>
                      <a:pt x="652" y="160"/>
                    </a:cubicBezTo>
                    <a:cubicBezTo>
                      <a:pt x="564" y="0"/>
                      <a:pt x="564" y="0"/>
                      <a:pt x="564" y="0"/>
                    </a:cubicBezTo>
                    <a:cubicBezTo>
                      <a:pt x="263" y="3"/>
                      <a:pt x="17" y="239"/>
                      <a:pt x="0" y="537"/>
                    </a:cubicBezTo>
                    <a:cubicBezTo>
                      <a:pt x="159" y="450"/>
                      <a:pt x="159" y="450"/>
                      <a:pt x="159" y="450"/>
                    </a:cubicBezTo>
                    <a:lnTo>
                      <a:pt x="322" y="5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S1ide-Freeform: Shape 43"/>
              <p:cNvSpPr/>
              <p:nvPr/>
            </p:nvSpPr>
            <p:spPr bwMode="auto">
              <a:xfrm>
                <a:off x="2092" y="2421"/>
                <a:ext cx="1544" cy="1274"/>
              </a:xfrm>
              <a:custGeom>
                <a:avLst/>
                <a:gdLst>
                  <a:gd name="T0" fmla="*/ 652 w 652"/>
                  <a:gd name="T1" fmla="*/ 2 h 538"/>
                  <a:gd name="T2" fmla="*/ 494 w 652"/>
                  <a:gd name="T3" fmla="*/ 89 h 538"/>
                  <a:gd name="T4" fmla="*/ 330 w 652"/>
                  <a:gd name="T5" fmla="*/ 0 h 538"/>
                  <a:gd name="T6" fmla="*/ 88 w 652"/>
                  <a:gd name="T7" fmla="*/ 218 h 538"/>
                  <a:gd name="T8" fmla="*/ 0 w 652"/>
                  <a:gd name="T9" fmla="*/ 379 h 538"/>
                  <a:gd name="T10" fmla="*/ 88 w 652"/>
                  <a:gd name="T11" fmla="*/ 538 h 538"/>
                  <a:gd name="T12" fmla="*/ 652 w 652"/>
                  <a:gd name="T13" fmla="*/ 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8">
                    <a:moveTo>
                      <a:pt x="652" y="2"/>
                    </a:moveTo>
                    <a:cubicBezTo>
                      <a:pt x="494" y="89"/>
                      <a:pt x="494" y="89"/>
                      <a:pt x="494" y="8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15" y="122"/>
                      <a:pt x="213" y="216"/>
                      <a:pt x="88" y="218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88" y="538"/>
                      <a:pt x="88" y="538"/>
                      <a:pt x="88" y="538"/>
                    </a:cubicBezTo>
                    <a:cubicBezTo>
                      <a:pt x="389" y="536"/>
                      <a:pt x="635" y="300"/>
                      <a:pt x="6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iS1ide-Freeform: Shape 44"/>
              <p:cNvSpPr/>
              <p:nvPr/>
            </p:nvSpPr>
            <p:spPr bwMode="auto">
              <a:xfrm>
                <a:off x="943" y="2151"/>
                <a:ext cx="1275" cy="1544"/>
              </a:xfrm>
              <a:custGeom>
                <a:avLst/>
                <a:gdLst>
                  <a:gd name="T0" fmla="*/ 538 w 538"/>
                  <a:gd name="T1" fmla="*/ 330 h 652"/>
                  <a:gd name="T2" fmla="*/ 320 w 538"/>
                  <a:gd name="T3" fmla="*/ 88 h 652"/>
                  <a:gd name="T4" fmla="*/ 159 w 538"/>
                  <a:gd name="T5" fmla="*/ 0 h 652"/>
                  <a:gd name="T6" fmla="*/ 0 w 538"/>
                  <a:gd name="T7" fmla="*/ 88 h 652"/>
                  <a:gd name="T8" fmla="*/ 536 w 538"/>
                  <a:gd name="T9" fmla="*/ 652 h 652"/>
                  <a:gd name="T10" fmla="*/ 449 w 538"/>
                  <a:gd name="T11" fmla="*/ 493 h 652"/>
                  <a:gd name="T12" fmla="*/ 538 w 538"/>
                  <a:gd name="T13" fmla="*/ 33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8" h="652">
                    <a:moveTo>
                      <a:pt x="538" y="330"/>
                    </a:moveTo>
                    <a:cubicBezTo>
                      <a:pt x="416" y="315"/>
                      <a:pt x="322" y="213"/>
                      <a:pt x="320" y="8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2" y="389"/>
                      <a:pt x="238" y="635"/>
                      <a:pt x="536" y="652"/>
                    </a:cubicBezTo>
                    <a:cubicBezTo>
                      <a:pt x="449" y="493"/>
                      <a:pt x="449" y="493"/>
                      <a:pt x="449" y="493"/>
                    </a:cubicBezTo>
                    <a:lnTo>
                      <a:pt x="538" y="33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5" name="iS1ide-Straight Connector 46"/>
            <p:cNvCxnSpPr/>
            <p:nvPr/>
          </p:nvCxnSpPr>
          <p:spPr>
            <a:xfrm flipV="1">
              <a:off x="6950945" y="2454581"/>
              <a:ext cx="281165" cy="3463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S1ide-Straight Connector 47"/>
            <p:cNvCxnSpPr/>
            <p:nvPr/>
          </p:nvCxnSpPr>
          <p:spPr>
            <a:xfrm>
              <a:off x="7232110" y="2454582"/>
              <a:ext cx="13016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iS1ide-Straight Connector 49"/>
            <p:cNvCxnSpPr/>
            <p:nvPr/>
          </p:nvCxnSpPr>
          <p:spPr>
            <a:xfrm>
              <a:off x="6823184" y="4963860"/>
              <a:ext cx="376247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S1ide-Straight Connector 50"/>
            <p:cNvCxnSpPr/>
            <p:nvPr/>
          </p:nvCxnSpPr>
          <p:spPr>
            <a:xfrm>
              <a:off x="7199431" y="5351264"/>
              <a:ext cx="13343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iS1ide-Straight Connector 52"/>
            <p:cNvCxnSpPr/>
            <p:nvPr/>
          </p:nvCxnSpPr>
          <p:spPr>
            <a:xfrm flipH="1" flipV="1">
              <a:off x="4867312" y="2454582"/>
              <a:ext cx="340964" cy="41664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53"/>
            <p:cNvCxnSpPr/>
            <p:nvPr/>
          </p:nvCxnSpPr>
          <p:spPr>
            <a:xfrm flipH="1">
              <a:off x="3443625" y="2454582"/>
              <a:ext cx="142368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55"/>
            <p:cNvCxnSpPr/>
            <p:nvPr/>
          </p:nvCxnSpPr>
          <p:spPr>
            <a:xfrm flipH="1">
              <a:off x="4940640" y="4963860"/>
              <a:ext cx="373520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56"/>
            <p:cNvCxnSpPr/>
            <p:nvPr/>
          </p:nvCxnSpPr>
          <p:spPr>
            <a:xfrm flipH="1">
              <a:off x="3443625" y="5351264"/>
              <a:ext cx="1497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19606375">
              <a:off x="5036639" y="298433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3036447">
              <a:off x="6154096" y="326164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 rot="8702632">
              <a:off x="5835765" y="4252312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 rot="13716171">
              <a:off x="4816475" y="4102050"/>
              <a:ext cx="1217305" cy="46036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0" grpId="0" bldLvl="0" animBg="1"/>
      <p:bldP spid="31" grpId="0" bldLvl="0" animBg="1"/>
      <p:bldP spid="32" grpId="0" bldLvl="0" animBg="1"/>
    </p:bldLst>
  </p:timing>
</p:sld>
</file>

<file path=ppt/tags/tag1.xml><?xml version="1.0" encoding="utf-8"?>
<p:tagLst xmlns:p="http://schemas.openxmlformats.org/presentationml/2006/main">
  <p:tag name="ISLIDE.DIAGRAM" val="58dd2056-292b-4f9c-8e53-2657d3afde17"/>
</p:tagLst>
</file>

<file path=ppt/tags/tag2.xml><?xml version="1.0" encoding="utf-8"?>
<p:tagLst xmlns:p="http://schemas.openxmlformats.org/presentationml/2006/main">
  <p:tag name="ISLIDE.DIAGRAM" val="58dd2056-292b-4f9c-8e53-2657d3afde17"/>
</p:tagLst>
</file>

<file path=ppt/tags/tag3.xml><?xml version="1.0" encoding="utf-8"?>
<p:tagLst xmlns:p="http://schemas.openxmlformats.org/presentationml/2006/main">
  <p:tag name="ISLIDE.DIAGRAM" val="0303f056-f6ef-4406-8009-c90050541b5b"/>
</p:tagLst>
</file>

<file path=ppt/tags/tag4.xml><?xml version="1.0" encoding="utf-8"?>
<p:tagLst xmlns:p="http://schemas.openxmlformats.org/presentationml/2006/main">
  <p:tag name="ISLIDE.DIAGRAM" val="0303f056-f6ef-4406-8009-c90050541b5b"/>
</p:tagLst>
</file>

<file path=ppt/tags/tag5.xml><?xml version="1.0" encoding="utf-8"?>
<p:tagLst xmlns:p="http://schemas.openxmlformats.org/presentationml/2006/main">
  <p:tag name="ISLIDE.DIAGRAM" val="0303f056-f6ef-4406-8009-c90050541b5b"/>
</p:tagLst>
</file>

<file path=ppt/tags/tag6.xml><?xml version="1.0" encoding="utf-8"?>
<p:tagLst xmlns:p="http://schemas.openxmlformats.org/presentationml/2006/main">
  <p:tag name="ISLIDE.DIAGRAM" val="0303f056-f6ef-4406-8009-c90050541b5b"/>
</p:tagLst>
</file>

<file path=ppt/tags/tag7.xml><?xml version="1.0" encoding="utf-8"?>
<p:tagLst xmlns:p="http://schemas.openxmlformats.org/presentationml/2006/main">
  <p:tag name="ISLIDE.DIAGRAM" val="0303f056-f6ef-4406-8009-c90050541b5b"/>
</p:tagLst>
</file>

<file path=ppt/tags/tag8.xml><?xml version="1.0" encoding="utf-8"?>
<p:tagLst xmlns:p="http://schemas.openxmlformats.org/presentationml/2006/main">
  <p:tag name="ISLIDE.DIAGRAM" val="0303f056-f6ef-4406-8009-c90050541b5b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2890</Words>
  <Application>WPS 演示</Application>
  <PresentationFormat>自定义</PresentationFormat>
  <Paragraphs>568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方正书宋_GBK</vt:lpstr>
      <vt:lpstr>Wingdings</vt:lpstr>
      <vt:lpstr>Calibri</vt:lpstr>
      <vt:lpstr>宋体</vt:lpstr>
      <vt:lpstr>Arial</vt:lpstr>
      <vt:lpstr>微软雅黑</vt:lpstr>
      <vt:lpstr>Century Gothic</vt:lpstr>
      <vt:lpstr>Playfair Display SC</vt:lpstr>
      <vt:lpstr>Montserrat</vt:lpstr>
      <vt:lpstr>Gill Sans</vt:lpstr>
      <vt:lpstr>Arial Unicode MS</vt:lpstr>
      <vt:lpstr>等线</vt:lpstr>
      <vt:lpstr>苹方-简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xiashui</cp:lastModifiedBy>
  <cp:revision>212</cp:revision>
  <dcterms:created xsi:type="dcterms:W3CDTF">2018-11-08T01:35:22Z</dcterms:created>
  <dcterms:modified xsi:type="dcterms:W3CDTF">2018-11-08T01:35:22Z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