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18" r:id="rId3"/>
    <p:sldId id="443" r:id="rId4"/>
    <p:sldId id="444" r:id="rId5"/>
    <p:sldId id="445" r:id="rId6"/>
    <p:sldId id="436" r:id="rId7"/>
    <p:sldId id="437" r:id="rId8"/>
    <p:sldId id="441" r:id="rId9"/>
    <p:sldId id="440" r:id="rId10"/>
    <p:sldId id="442" r:id="rId11"/>
    <p:sldId id="446" r:id="rId12"/>
    <p:sldId id="447" r:id="rId13"/>
    <p:sldId id="43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0"/>
    <p:restoredTop sz="94630"/>
  </p:normalViewPr>
  <p:slideViewPr>
    <p:cSldViewPr snapToGrid="0">
      <p:cViewPr varScale="1">
        <p:scale>
          <a:sx n="77" d="100"/>
          <a:sy n="77" d="100"/>
        </p:scale>
        <p:origin x="192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2020/9/28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138793" y="99517"/>
            <a:ext cx="6801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play.google.com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/store/apps/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details?id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jp.co.namura.magnifier&amp;hl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zh_HK</a:t>
            </a:r>
            <a:endParaRPr lang="en" altLang="zh-TW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www.pngfind.com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mpng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iRhTJTh_tux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-logo-start-menu-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-icons-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hd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30" name="Picture 6" descr="Start Menu Icon Linux , Transparent Cartoon - Jing.fm">
            <a:extLst>
              <a:ext uri="{FF2B5EF4-FFF2-40B4-BE49-F238E27FC236}">
                <a16:creationId xmlns:a16="http://schemas.microsoft.com/office/drawing/2014/main" id="{3F7E32D3-BFDD-8E40-8E19-199F41384D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61" y="-316307"/>
            <a:ext cx="3522859" cy="35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放大鏡- Google Play 應用程式">
            <a:extLst>
              <a:ext uri="{FF2B5EF4-FFF2-40B4-BE49-F238E27FC236}">
                <a16:creationId xmlns:a16="http://schemas.microsoft.com/office/drawing/2014/main" id="{FFBC0034-AF4F-BE4C-87E2-1AE1BC8BD7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84" y="-1001909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71986">
                <a:schemeClr val="accent5">
                  <a:lumMod val="75000"/>
                </a:schemeClr>
              </a:gs>
              <a:gs pos="5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0515600" cy="6242515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48000">
                <a:srgbClr val="C00000"/>
              </a:gs>
              <a:gs pos="0">
                <a:srgbClr val="C00000"/>
              </a:gs>
              <a:gs pos="81000">
                <a:schemeClr val="bg1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TW" altLang="en-US" dirty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</a:defRPr>
            </a:lvl1pPr>
          </a:lstStyle>
          <a:p>
            <a:pPr lvl="0"/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cu.edu.tw/~shiwulo/course/2020-osd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illywu3513@gmail.com" TargetMode="External"/><Relationship Id="rId2" Type="http://schemas.openxmlformats.org/officeDocument/2006/relationships/hyperlink" Target="https://github.com/shiwulo/osdi/tree/master/hw0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chapman.org/posts/Linux_System_Call_Table_for_x86_64/" TargetMode="External"/><Relationship Id="rId2" Type="http://schemas.openxmlformats.org/officeDocument/2006/relationships/hyperlink" Target="https://syscalls.kernelgr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ium.googlesource.com/chromiumos/docs/+/master/constants/syscalls.md#x86_64-64_b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作業三：</a:t>
            </a:r>
            <a:br>
              <a:rPr kumimoji="1" lang="en-US" altLang="zh-CN" dirty="0"/>
            </a:br>
            <a:r>
              <a:rPr kumimoji="1" lang="zh-TW" altLang="en-US" dirty="0"/>
              <a:t>系統呼叫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399238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16E1C-147E-7740-9450-20401E95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05075-9AA2-E843-BC53-B2E87CE9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使用組合語言呼叫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，從</a:t>
            </a:r>
            <a:r>
              <a:rPr kumimoji="1" lang="en-US" altLang="zh-TW" dirty="0"/>
              <a:t>stdin</a:t>
            </a:r>
            <a:r>
              <a:rPr kumimoji="1" lang="zh-CN" altLang="en-US" dirty="0"/>
              <a:t>讀進一個字元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15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6FA6A-A1BA-7248-B50E-9BBB4A1B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X86</a:t>
            </a:r>
            <a:r>
              <a:rPr kumimoji="1" lang="zh-TW" altLang="en-US" dirty="0"/>
              <a:t>的特權指令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D57919-696E-BD44-8356-64BCBA12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0064" cy="4351338"/>
          </a:xfrm>
        </p:spPr>
        <p:txBody>
          <a:bodyPr/>
          <a:lstStyle/>
          <a:p>
            <a:r>
              <a:rPr lang="en" altLang="zh-TW" dirty="0"/>
              <a:t>http://</a:t>
            </a:r>
            <a:r>
              <a:rPr lang="en" altLang="zh-TW" dirty="0" err="1"/>
              <a:t>www.brokenthorn.com</a:t>
            </a:r>
            <a:r>
              <a:rPr lang="en" altLang="zh-TW" dirty="0"/>
              <a:t>/Resources/OSDev23.html</a:t>
            </a:r>
          </a:p>
          <a:p>
            <a:r>
              <a:rPr lang="zh-TW" altLang="en-US" dirty="0"/>
              <a:t>注意，右表中的</a:t>
            </a:r>
            <a:r>
              <a:rPr lang="en-US" altLang="zh-TW" dirty="0"/>
              <a:t>RDTSC</a:t>
            </a:r>
            <a:r>
              <a:rPr lang="zh-TW" altLang="en-US" dirty="0"/>
              <a:t>歸類是：特權指令。</a:t>
            </a:r>
            <a:endParaRPr lang="en-US" altLang="zh-TW" dirty="0"/>
          </a:p>
          <a:p>
            <a:r>
              <a:rPr lang="zh-TW" altLang="en-US" dirty="0"/>
              <a:t>存取核心資訊的，</a:t>
            </a:r>
            <a:r>
              <a:rPr lang="en-US" altLang="zh-TW" dirty="0">
                <a:solidFill>
                  <a:srgbClr val="FF0000"/>
                </a:solidFill>
              </a:rPr>
              <a:t>『</a:t>
            </a:r>
            <a:r>
              <a:rPr lang="zh-TW" altLang="en-US" dirty="0">
                <a:solidFill>
                  <a:srgbClr val="FF0000"/>
                </a:solidFill>
              </a:rPr>
              <a:t>應該要</a:t>
            </a:r>
            <a:r>
              <a:rPr lang="en-US" altLang="zh-TW" dirty="0">
                <a:solidFill>
                  <a:srgbClr val="FF0000"/>
                </a:solidFill>
              </a:rPr>
              <a:t>』</a:t>
            </a:r>
            <a:r>
              <a:rPr lang="zh-TW" altLang="en-US" dirty="0"/>
              <a:t>算是特權指令</a:t>
            </a:r>
            <a:endParaRPr lang="en-US" altLang="zh-TW" dirty="0"/>
          </a:p>
        </p:txBody>
      </p: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42E96EBA-F0FB-F046-A417-C1400D7E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00" y="1211263"/>
            <a:ext cx="6045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8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27336-ECC7-2C44-B827-132BD650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934EE-89C4-C14F-8679-32254E45921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&amp;a;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("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xor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 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\n");    </a:t>
            </a:r>
            <a:r>
              <a:rPr lang="en" altLang="zh-TW" dirty="0">
                <a:solidFill>
                  <a:srgbClr val="5D6C79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第一種寫法，簡單</a:t>
            </a:r>
            <a:endParaRPr lang="zh-TW" altLang="en-US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("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xor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\n":::);     </a:t>
            </a:r>
            <a:r>
              <a:rPr lang="en" altLang="zh-TW" dirty="0">
                <a:solidFill>
                  <a:srgbClr val="5D6C79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第二種寫法，彈性</a:t>
            </a:r>
            <a:endParaRPr lang="zh-TW" altLang="en-US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dirty="0">
                <a:solidFill>
                  <a:srgbClr val="5D6C7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hlt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5D6C79"/>
                </a:solidFill>
                <a:latin typeface="Menlo" panose="020B0609030804020204" pitchFamily="49" charset="0"/>
              </a:rPr>
              <a:t>);               //</a:t>
            </a: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停止</a:t>
            </a:r>
            <a:r>
              <a:rPr lang="zh-TW" altLang="en" dirty="0">
                <a:solidFill>
                  <a:srgbClr val="5D6C79"/>
                </a:solidFill>
                <a:latin typeface="Menlo" panose="020B0609030804020204" pitchFamily="49" charset="0"/>
              </a:rPr>
              <a:t>ＣＰＵ</a:t>
            </a: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運行。這一行會因為「使用者模式」無法執行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dirty="0">
                <a:solidFill>
                  <a:srgbClr val="5D6C79"/>
                </a:solidFill>
                <a:latin typeface="Menlo" panose="020B0609030804020204" pitchFamily="49" charset="0"/>
              </a:rPr>
              <a:t>(                      //</a:t>
            </a:r>
            <a:r>
              <a:rPr lang="zh-TW" altLang="en-US" dirty="0">
                <a:solidFill>
                  <a:srgbClr val="5D6C79"/>
                </a:solidFill>
                <a:latin typeface="Menlo" panose="020B0609030804020204" pitchFamily="49" charset="0"/>
              </a:rPr>
              <a:t>刷掉ＭＭＵ內的快取，這一行也會因為「使用者模式」無法執行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INVLPG %0\n"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: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: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: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80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0C6F7-9809-2441-8AED-E00B5BB9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繳交期限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240B1-D221-0743-B161-73CDA36D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https://www.cs.ccu.edu.tw/~shiwulo/course/2020-osdi/</a:t>
            </a:r>
            <a:endParaRPr kumimoji="1" lang="en" altLang="zh-TW" dirty="0"/>
          </a:p>
          <a:p>
            <a:r>
              <a:rPr kumimoji="1" lang="zh-TW" altLang="en-US" dirty="0"/>
              <a:t>當天晚上</a:t>
            </a:r>
            <a:r>
              <a:rPr kumimoji="1" lang="en-US" altLang="zh-TW" dirty="0"/>
              <a:t>11:59:59</a:t>
            </a:r>
          </a:p>
          <a:p>
            <a:r>
              <a:rPr kumimoji="1" lang="zh-TW" altLang="en-US" dirty="0"/>
              <a:t>不能遲交</a:t>
            </a:r>
          </a:p>
        </p:txBody>
      </p:sp>
    </p:spTree>
    <p:extLst>
      <p:ext uri="{BB962C8B-B14F-4D97-AF65-F5344CB8AC3E}">
        <p14:creationId xmlns:p14="http://schemas.microsoft.com/office/powerpoint/2010/main" val="4586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system call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與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function call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的不同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32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位元和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64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位元的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system call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有何不同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了解如何傳遞參數給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Linux kernel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程式碼在：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" altLang="zh-TW" dirty="0">
                <a:hlinkClick r:id="rId2"/>
              </a:rPr>
              <a:t>https://github.com/shiwulo/osdi/tree/master/hw03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負責助教：</a:t>
            </a:r>
            <a:r>
              <a:rPr lang="zh-TW" altLang="en-US" dirty="0"/>
              <a:t>吳竺嶧（</a:t>
            </a:r>
            <a:r>
              <a:rPr lang="en" altLang="zh-TW" dirty="0">
                <a:hlinkClick r:id="rId3"/>
              </a:rPr>
              <a:t>billywu3513@gmail.com</a:t>
            </a:r>
            <a:r>
              <a:rPr lang="zh-TW" altLang="en-US" dirty="0"/>
              <a:t>）</a:t>
            </a:r>
            <a:endParaRPr kumimoji="1" lang="en-US" altLang="zh-TW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5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D583D-A93B-8C4D-8D39-3DFC382E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的參數傳遞方式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5EB4C-EDA7-4E43-803D-4070E73A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7845" cy="4351338"/>
          </a:xfrm>
        </p:spPr>
        <p:txBody>
          <a:bodyPr/>
          <a:lstStyle/>
          <a:p>
            <a:r>
              <a:rPr kumimoji="1" lang="zh-TW" altLang="en-US" dirty="0"/>
              <a:t>直接用暫存器傳遞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的編號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簡單的變數（例如：資料長度）</a:t>
            </a:r>
            <a:endParaRPr kumimoji="1" lang="en-US" altLang="zh-TW" dirty="0"/>
          </a:p>
          <a:p>
            <a:r>
              <a:rPr kumimoji="1" lang="zh-TW" altLang="en-US" dirty="0"/>
              <a:t>使用暫存器傳遞「指標」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例如：指向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的指標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指向「其他參數」的指標（通常用於暫存器極少的處理器上，如：</a:t>
            </a:r>
            <a:r>
              <a:rPr kumimoji="1" lang="en-US" altLang="zh-TW" dirty="0"/>
              <a:t>x86-32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通常傳遞「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」編號的暫存器，也是回傳值的暫存器</a:t>
            </a:r>
            <a:endParaRPr kumimoji="1" lang="en-US" altLang="zh-TW" dirty="0"/>
          </a:p>
          <a:p>
            <a:r>
              <a:rPr kumimoji="1" lang="zh-TW" altLang="en-US" dirty="0"/>
              <a:t>注意：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的回傳值不一定就是「對應的</a:t>
            </a:r>
            <a:r>
              <a:rPr kumimoji="1" lang="en-US" altLang="zh-TW" dirty="0" err="1"/>
              <a:t>libc</a:t>
            </a:r>
            <a:r>
              <a:rPr kumimoji="1" lang="zh-TW" altLang="en-US" dirty="0"/>
              <a:t>」的回傳值，例如：</a:t>
            </a:r>
            <a:r>
              <a:rPr kumimoji="1" lang="en-US" altLang="zh-TW" dirty="0" err="1"/>
              <a:t>libc</a:t>
            </a:r>
            <a:r>
              <a:rPr kumimoji="1" lang="zh-TW" altLang="en-US" dirty="0"/>
              <a:t>可能會將錯誤進行額外的處理，如：</a:t>
            </a:r>
            <a:r>
              <a:rPr kumimoji="1" lang="en-US" altLang="zh-TW" dirty="0" err="1"/>
              <a:t>errno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3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E6AAC-5A07-2C47-A43F-ABE82816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32/64</a:t>
            </a:r>
            <a:r>
              <a:rPr kumimoji="1" lang="zh-TW" altLang="en-US" dirty="0"/>
              <a:t>位元對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DC5E-55A0-5846-A1D4-A3A4B176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很多情況下</a:t>
            </a:r>
            <a:r>
              <a:rPr kumimoji="1" lang="en-US" altLang="zh-TW" dirty="0"/>
              <a:t>32</a:t>
            </a:r>
            <a:r>
              <a:rPr kumimoji="1" lang="zh-TW" altLang="en-US" dirty="0"/>
              <a:t>位元的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並無法直接套用到</a:t>
            </a:r>
            <a:r>
              <a:rPr kumimoji="1" lang="en-US" altLang="zh-TW" dirty="0"/>
              <a:t>64</a:t>
            </a:r>
            <a:r>
              <a:rPr kumimoji="1" lang="zh-TW" altLang="en-US" dirty="0"/>
              <a:t>位元的電腦</a:t>
            </a:r>
            <a:endParaRPr kumimoji="1" lang="en-US" altLang="zh-TW" dirty="0"/>
          </a:p>
          <a:p>
            <a:r>
              <a:rPr kumimoji="1" lang="zh-TW" altLang="en-US" dirty="0"/>
              <a:t>從</a:t>
            </a:r>
            <a:r>
              <a:rPr kumimoji="1" lang="en-US" altLang="zh-TW" dirty="0"/>
              <a:t>32</a:t>
            </a:r>
            <a:r>
              <a:rPr kumimoji="1" lang="zh-TW" altLang="en-US" dirty="0"/>
              <a:t>位元邁向</a:t>
            </a:r>
            <a:r>
              <a:rPr kumimoji="1" lang="en-US" altLang="zh-TW" dirty="0"/>
              <a:t>64</a:t>
            </a:r>
            <a:r>
              <a:rPr kumimoji="1" lang="zh-TW" altLang="en-US" dirty="0"/>
              <a:t>位元的主要目的是：增加定址空間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記憶體的定址空間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檔案的定址空間（例如：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en-US" altLang="zh-TW" dirty="0"/>
              <a:t>32</a:t>
            </a:r>
            <a:r>
              <a:rPr kumimoji="1" lang="zh-TW" altLang="en-US" dirty="0"/>
              <a:t>位元作業系統無法</a:t>
            </a:r>
            <a:r>
              <a:rPr kumimoji="1" lang="en-US" altLang="zh-TW" dirty="0"/>
              <a:t>『</a:t>
            </a:r>
            <a:r>
              <a:rPr kumimoji="1" lang="zh-TW" altLang="en-US" dirty="0"/>
              <a:t>非常彈性的</a:t>
            </a:r>
            <a:r>
              <a:rPr kumimoji="1" lang="en-US" altLang="zh-TW" dirty="0"/>
              <a:t>』</a:t>
            </a:r>
            <a:r>
              <a:rPr kumimoji="1" lang="zh-TW" altLang="en-US" dirty="0"/>
              <a:t>使用超過</a:t>
            </a:r>
            <a:r>
              <a:rPr kumimoji="1" lang="en-US" altLang="zh-TW" dirty="0"/>
              <a:t>2GB</a:t>
            </a:r>
            <a:r>
              <a:rPr kumimoji="1" lang="zh-TW" altLang="en-US" dirty="0"/>
              <a:t>的記憶體（</a:t>
            </a:r>
            <a:r>
              <a:rPr kumimoji="1" lang="en-US" altLang="zh-TW" dirty="0"/>
              <a:t>kernel/user space</a:t>
            </a:r>
            <a:r>
              <a:rPr kumimoji="1" lang="zh-TW" altLang="en-US" dirty="0"/>
              <a:t>各佔一半），此外也無法</a:t>
            </a:r>
            <a:r>
              <a:rPr kumimoji="1" lang="en-US" altLang="zh-TW" dirty="0"/>
              <a:t>『</a:t>
            </a:r>
            <a:r>
              <a:rPr kumimoji="1" lang="zh-TW" altLang="en-US" dirty="0"/>
              <a:t>非常有效率的</a:t>
            </a:r>
            <a:r>
              <a:rPr kumimoji="1" lang="en-US" altLang="zh-TW" dirty="0"/>
              <a:t>』</a:t>
            </a:r>
            <a:r>
              <a:rPr kumimoji="1" lang="zh-TW" altLang="en-US" dirty="0"/>
              <a:t>處理</a:t>
            </a:r>
            <a:r>
              <a:rPr kumimoji="1" lang="en-US" altLang="zh-TW" dirty="0"/>
              <a:t>2GB</a:t>
            </a:r>
            <a:r>
              <a:rPr kumimoji="1" lang="zh-TW" altLang="en-US" dirty="0"/>
              <a:t>以上的檔案（因為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的</a:t>
            </a:r>
            <a:r>
              <a:rPr kumimoji="1" lang="en-US" altLang="zh-TW" dirty="0"/>
              <a:t>offset</a:t>
            </a:r>
            <a:r>
              <a:rPr kumimoji="1" lang="zh-TW" altLang="en-US" dirty="0"/>
              <a:t>帶正負號）</a:t>
            </a:r>
            <a:endParaRPr kumimoji="1" lang="en-US" altLang="zh-TW" dirty="0"/>
          </a:p>
          <a:p>
            <a:r>
              <a:rPr kumimoji="1" lang="zh-TW" altLang="en-US" dirty="0"/>
              <a:t>基於上處理由，</a:t>
            </a:r>
            <a:r>
              <a:rPr kumimoji="1" lang="en-US" altLang="zh-TW" dirty="0"/>
              <a:t>64</a:t>
            </a:r>
            <a:r>
              <a:rPr kumimoji="1" lang="zh-TW" altLang="en-US" dirty="0"/>
              <a:t>位元的作業系統會重新設計一些參數，已加大定址空間等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673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D3026-167A-CA48-9542-A9AE80C6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注意：「</a:t>
            </a:r>
            <a:r>
              <a:rPr kumimoji="1" lang="en-US" altLang="zh-TW" dirty="0"/>
              <a:t>int</a:t>
            </a:r>
            <a:r>
              <a:rPr kumimoji="1" lang="zh-TW" altLang="en-US" dirty="0"/>
              <a:t>」的長度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D8543-2E93-404C-BAD0-FF7F5E0A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在Ｃ語言中並沒有規定「</a:t>
            </a:r>
            <a:r>
              <a:rPr kumimoji="1" lang="en-US" altLang="zh-TW" dirty="0"/>
              <a:t>int</a:t>
            </a:r>
            <a:r>
              <a:rPr kumimoji="1" lang="zh-TW" altLang="en-US" dirty="0"/>
              <a:t>」的表示方式（例如：</a:t>
            </a:r>
            <a:r>
              <a:rPr kumimoji="1" lang="en" altLang="zh-TW" dirty="0"/>
              <a:t>o</a:t>
            </a:r>
            <a:r>
              <a:rPr lang="en" altLang="zh-TW" dirty="0"/>
              <a:t>nes‘ complement</a:t>
            </a:r>
            <a:r>
              <a:rPr lang="zh-TW" altLang="en-US" dirty="0"/>
              <a:t>、</a:t>
            </a:r>
            <a:r>
              <a:rPr lang="en" altLang="zh-TW" dirty="0"/>
              <a:t>two's complement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也沒規定</a:t>
            </a:r>
            <a:r>
              <a:rPr kumimoji="1" lang="en-US" altLang="zh-TW" dirty="0"/>
              <a:t>int</a:t>
            </a:r>
            <a:r>
              <a:rPr kumimoji="1" lang="zh-TW" altLang="en-US" dirty="0"/>
              <a:t>的長度</a:t>
            </a:r>
            <a:endParaRPr kumimoji="1" lang="en-US" altLang="zh-TW" dirty="0"/>
          </a:p>
          <a:p>
            <a:r>
              <a:rPr kumimoji="1" lang="zh-TW" altLang="en-US" dirty="0"/>
              <a:t>某些</a:t>
            </a:r>
            <a:r>
              <a:rPr kumimoji="1" lang="en-US" altLang="zh-TW" dirty="0"/>
              <a:t>compiler</a:t>
            </a:r>
            <a:r>
              <a:rPr kumimoji="1" lang="zh-TW" altLang="en-US" dirty="0"/>
              <a:t>將「</a:t>
            </a:r>
            <a:r>
              <a:rPr kumimoji="1" lang="en-US" altLang="zh-TW" dirty="0"/>
              <a:t>int</a:t>
            </a:r>
            <a:r>
              <a:rPr kumimoji="1" lang="zh-TW" altLang="en-US" dirty="0"/>
              <a:t>」定義為：該</a:t>
            </a:r>
            <a:r>
              <a:rPr kumimoji="1" lang="en-US" altLang="zh-TW" dirty="0"/>
              <a:t>CPU</a:t>
            </a:r>
            <a:r>
              <a:rPr kumimoji="1" lang="zh-TW" altLang="en-US" dirty="0"/>
              <a:t>上「符合暫存器長度」的「帶正負號數」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zh-TW" altLang="en-US" dirty="0"/>
              <a:t>在</a:t>
            </a:r>
            <a:r>
              <a:rPr kumimoji="1" lang="en-US" altLang="zh-TW" dirty="0"/>
              <a:t>x86-64</a:t>
            </a:r>
            <a:r>
              <a:rPr kumimoji="1" lang="zh-TW" altLang="en-US" dirty="0"/>
              <a:t>上，「</a:t>
            </a:r>
            <a:r>
              <a:rPr kumimoji="1" lang="en-US" altLang="zh-TW" dirty="0"/>
              <a:t>int</a:t>
            </a:r>
            <a:r>
              <a:rPr kumimoji="1" lang="zh-TW" altLang="en-US" dirty="0"/>
              <a:t>」為「</a:t>
            </a:r>
            <a:r>
              <a:rPr kumimoji="1" lang="en-US" altLang="zh-TW" dirty="0"/>
              <a:t>32bit</a:t>
            </a:r>
            <a:r>
              <a:rPr kumimoji="1" lang="zh-TW" altLang="en-US" dirty="0"/>
              <a:t>」的正負符號整數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-2147483648</a:t>
            </a:r>
            <a:r>
              <a:rPr kumimoji="1" lang="zh-TW" altLang="en-US" dirty="0"/>
              <a:t>～</a:t>
            </a:r>
            <a:r>
              <a:rPr kumimoji="1" lang="en-US" altLang="zh-TW" dirty="0"/>
              <a:t>2147483647</a:t>
            </a:r>
          </a:p>
          <a:p>
            <a:r>
              <a:rPr kumimoji="1" lang="en-US" altLang="zh-TW" dirty="0"/>
              <a:t>『</a:t>
            </a:r>
            <a:r>
              <a:rPr kumimoji="1" lang="zh-TW" altLang="en-US" dirty="0"/>
              <a:t>不可以</a:t>
            </a:r>
            <a:r>
              <a:rPr kumimoji="1" lang="en-US" altLang="zh-TW" dirty="0"/>
              <a:t>』</a:t>
            </a:r>
            <a:r>
              <a:rPr kumimoji="1" lang="zh-TW" altLang="en-US" dirty="0"/>
              <a:t>假設「</a:t>
            </a:r>
            <a:r>
              <a:rPr kumimoji="1" lang="en-US" altLang="zh-TW" dirty="0"/>
              <a:t>pointer</a:t>
            </a:r>
            <a:r>
              <a:rPr kumimoji="1" lang="zh-TW" altLang="en-US" dirty="0"/>
              <a:t>」和「</a:t>
            </a:r>
            <a:r>
              <a:rPr kumimoji="1" lang="en-US" altLang="zh-TW" dirty="0"/>
              <a:t>int</a:t>
            </a:r>
            <a:r>
              <a:rPr kumimoji="1" lang="zh-TW" altLang="en-US" dirty="0"/>
              <a:t>」的長度是一樣的</a:t>
            </a:r>
          </a:p>
        </p:txBody>
      </p:sp>
    </p:spTree>
    <p:extLst>
      <p:ext uri="{BB962C8B-B14F-4D97-AF65-F5344CB8AC3E}">
        <p14:creationId xmlns:p14="http://schemas.microsoft.com/office/powerpoint/2010/main" val="84448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A4E4DE-1776-704F-A04B-F322520B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32</a:t>
            </a:r>
            <a:r>
              <a:rPr kumimoji="1" lang="zh-TW" altLang="en-US" dirty="0"/>
              <a:t>位元時代的</a:t>
            </a:r>
            <a:r>
              <a:rPr kumimoji="1" lang="en-US" altLang="zh-TW" dirty="0"/>
              <a:t>system call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606DE0-3D80-BB4F-A08B-804086DB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35"/>
            <a:ext cx="10515600" cy="504059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hello =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"hello world\n"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strlen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(hello)+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使用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'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int 0x80' 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呼叫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system call\n"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“mov $4,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\n”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//write</a:t>
            </a:r>
            <a:r>
              <a:rPr lang="zh-CN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是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第</a:t>
            </a:r>
            <a:r>
              <a:rPr lang="en-US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4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號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system call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stdout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 size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"int $0x80\n"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發出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system call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//system call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的回傳值放在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ax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(ret)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(hello),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回傳值是：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</p:txBody>
      </p:sp>
    </p:spTree>
    <p:extLst>
      <p:ext uri="{BB962C8B-B14F-4D97-AF65-F5344CB8AC3E}">
        <p14:creationId xmlns:p14="http://schemas.microsoft.com/office/powerpoint/2010/main" val="326989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23BF8-DBC7-7945-AA89-AD767AEC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64</a:t>
            </a:r>
            <a:r>
              <a:rPr kumimoji="1" lang="zh-TW" altLang="en-US" dirty="0"/>
              <a:t>位元時代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D3AD3-450B-A04C-94EA-37A001EA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58" y="1475535"/>
            <a:ext cx="11326483" cy="509437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全世界，你好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strlen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)+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注意我宣告為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long</a:t>
            </a:r>
            <a:r>
              <a:rPr lang="zh-TW" altLang="en" i="1" dirty="0">
                <a:solidFill>
                  <a:srgbClr val="536579"/>
                </a:solidFill>
                <a:latin typeface="Menlo" panose="020B0609030804020204" pitchFamily="49" charset="0"/>
              </a:rPr>
              <a:t>，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因為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long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是</a:t>
            </a:r>
            <a:r>
              <a:rPr lang="en-US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64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位元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使用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'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' 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呼叫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system call\n"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//write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是第</a:t>
            </a:r>
            <a:r>
              <a:rPr lang="en-US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1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號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system call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rdi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//stderr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rsi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 size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使用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syscall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比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int 0x80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快</a:t>
            </a:r>
            <a:endParaRPr lang="zh-TW" altLang="en-US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//system call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的回傳值依然放在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AX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(ret)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回傳值是：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</p:txBody>
      </p:sp>
    </p:spTree>
    <p:extLst>
      <p:ext uri="{BB962C8B-B14F-4D97-AF65-F5344CB8AC3E}">
        <p14:creationId xmlns:p14="http://schemas.microsoft.com/office/powerpoint/2010/main" val="39811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6DC62F-DA4E-5849-B726-A79DBEE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ADDE4D0-66C3-0341-A821-DE9A5D67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/hw03$ ./</a:t>
            </a:r>
            <a:r>
              <a:rPr kumimoji="1" lang="en" altLang="zh-TW" dirty="0" err="1"/>
              <a:t>syscall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zh-TW" altLang="en-US" dirty="0"/>
              <a:t>使用 </a:t>
            </a:r>
            <a:r>
              <a:rPr kumimoji="1" lang="en-US" altLang="zh-TW" dirty="0"/>
              <a:t>'</a:t>
            </a:r>
            <a:r>
              <a:rPr kumimoji="1" lang="en" altLang="zh-TW" dirty="0"/>
              <a:t>int 0x80' </a:t>
            </a:r>
            <a:r>
              <a:rPr kumimoji="1" lang="zh-TW" altLang="en-US" dirty="0"/>
              <a:t>呼叫</a:t>
            </a:r>
            <a:r>
              <a:rPr kumimoji="1" lang="en" altLang="zh-TW" dirty="0"/>
              <a:t>system call</a:t>
            </a:r>
          </a:p>
          <a:p>
            <a:pPr marL="0" indent="0">
              <a:buNone/>
            </a:pPr>
            <a:r>
              <a:rPr kumimoji="1" lang="en" altLang="zh-TW" dirty="0"/>
              <a:t>hello world</a:t>
            </a:r>
          </a:p>
          <a:p>
            <a:pPr marL="0" indent="0">
              <a:buNone/>
            </a:pPr>
            <a:r>
              <a:rPr kumimoji="1" lang="zh-TW" altLang="en-US" dirty="0"/>
              <a:t>回傳值是：</a:t>
            </a:r>
            <a:r>
              <a:rPr kumimoji="1" lang="en-US" altLang="zh-TW" dirty="0"/>
              <a:t>13</a:t>
            </a:r>
          </a:p>
          <a:p>
            <a:pPr marL="0" indent="0">
              <a:buNone/>
            </a:pPr>
            <a:r>
              <a:rPr kumimoji="1" lang="zh-TW" altLang="en-US" dirty="0"/>
              <a:t>使用 </a:t>
            </a:r>
            <a:r>
              <a:rPr kumimoji="1" lang="en-US" altLang="zh-TW" dirty="0"/>
              <a:t>'</a:t>
            </a:r>
            <a:r>
              <a:rPr kumimoji="1" lang="en" altLang="zh-TW" dirty="0" err="1"/>
              <a:t>syscall</a:t>
            </a:r>
            <a:r>
              <a:rPr kumimoji="1" lang="en" altLang="zh-TW" dirty="0"/>
              <a:t>' </a:t>
            </a:r>
            <a:r>
              <a:rPr kumimoji="1" lang="zh-TW" altLang="en-US" dirty="0"/>
              <a:t>呼叫</a:t>
            </a:r>
            <a:r>
              <a:rPr kumimoji="1" lang="en" altLang="zh-TW" dirty="0"/>
              <a:t>system call</a:t>
            </a:r>
          </a:p>
          <a:p>
            <a:pPr marL="0" indent="0">
              <a:buNone/>
            </a:pPr>
            <a:r>
              <a:rPr kumimoji="1" lang="zh-TW" altLang="en-US" dirty="0"/>
              <a:t>全世界，你好</a:t>
            </a:r>
          </a:p>
          <a:p>
            <a:pPr marL="0" indent="0">
              <a:buNone/>
            </a:pPr>
            <a:r>
              <a:rPr kumimoji="1" lang="zh-TW" altLang="en-US" dirty="0"/>
              <a:t>回傳值是：</a:t>
            </a:r>
            <a:r>
              <a:rPr kumimoji="1" lang="en-US" altLang="zh-TW" dirty="0"/>
              <a:t>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72636ED-BD36-C64E-85CA-17B5CFAB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call</a:t>
            </a:r>
            <a:r>
              <a:rPr kumimoji="1" lang="zh-CN" altLang="en-US" dirty="0"/>
              <a:t>在</a:t>
            </a:r>
            <a:r>
              <a:rPr kumimoji="1" lang="en-US" altLang="zh-CN" dirty="0"/>
              <a:t>x86-32/64</a:t>
            </a:r>
            <a:r>
              <a:rPr kumimoji="1" lang="zh-CN" altLang="en-US" dirty="0"/>
              <a:t>的形式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143DAD7-6A21-4743-AB39-061AF375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底下是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位元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的編號及參數順序</a:t>
            </a:r>
            <a:endParaRPr kumimoji="1" lang="en-US" altLang="zh-CN" dirty="0"/>
          </a:p>
          <a:p>
            <a:pPr lvl="1"/>
            <a:r>
              <a:rPr lang="en" altLang="zh-TW" dirty="0">
                <a:hlinkClick r:id="rId2"/>
              </a:rPr>
              <a:t>https://syscalls.kernelgrok.com/</a:t>
            </a:r>
            <a:endParaRPr lang="en" altLang="zh-TW" dirty="0"/>
          </a:p>
          <a:p>
            <a:r>
              <a:rPr kumimoji="1" lang="zh-CN" altLang="en-US" dirty="0"/>
              <a:t>底下是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位元的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的編號和參數傳遞的順序</a:t>
            </a:r>
            <a:endParaRPr kumimoji="1" lang="en-US" altLang="zh-CN" dirty="0"/>
          </a:p>
          <a:p>
            <a:pPr lvl="1"/>
            <a:r>
              <a:rPr lang="en" altLang="zh-TW" dirty="0">
                <a:hlinkClick r:id="rId3"/>
              </a:rPr>
              <a:t>https://blog.rchapman.org/posts/Linux_System_Call_Table_for_x86_64/</a:t>
            </a:r>
            <a:endParaRPr lang="en" altLang="zh-TW" dirty="0"/>
          </a:p>
          <a:p>
            <a:r>
              <a:rPr kumimoji="1" lang="zh-TW" altLang="en-US" dirty="0"/>
              <a:t>底下是</a:t>
            </a:r>
            <a:r>
              <a:rPr kumimoji="1" lang="en-US" altLang="zh-TW" dirty="0"/>
              <a:t>Google</a:t>
            </a:r>
            <a:r>
              <a:rPr kumimoji="1" lang="zh-TW" altLang="en-US" dirty="0"/>
              <a:t>寫的</a:t>
            </a:r>
            <a:r>
              <a:rPr kumimoji="1" lang="en-US" altLang="zh-TW" dirty="0"/>
              <a:t>system call table</a:t>
            </a:r>
          </a:p>
          <a:p>
            <a:pPr lvl="1"/>
            <a:r>
              <a:rPr kumimoji="1" lang="en" altLang="zh-TW" dirty="0">
                <a:hlinkClick r:id="rId4"/>
              </a:rPr>
              <a:t>https://chromium.googlesource.com/chromiumos/docs/+/master/constants/syscalls.md#x86_64-64_bit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56101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1248</Words>
  <Application>Microsoft Macintosh PowerPoint</Application>
  <PresentationFormat>寬螢幕</PresentationFormat>
  <Paragraphs>105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Microsoft JhengHei Light</vt:lpstr>
      <vt:lpstr>Microsoft YaHei Light</vt:lpstr>
      <vt:lpstr>Noto Sans CJK SC Light</vt:lpstr>
      <vt:lpstr>PingFang TC Thin</vt:lpstr>
      <vt:lpstr>Arial</vt:lpstr>
      <vt:lpstr>Consolas</vt:lpstr>
      <vt:lpstr>Menlo</vt:lpstr>
      <vt:lpstr>Office 佈景主題</vt:lpstr>
      <vt:lpstr>作業三： 系統呼叫</vt:lpstr>
      <vt:lpstr>作業目標及負責助教</vt:lpstr>
      <vt:lpstr>Linux的參數傳遞方式</vt:lpstr>
      <vt:lpstr>32/64位元對system call的影響</vt:lpstr>
      <vt:lpstr>注意：「int」的長度</vt:lpstr>
      <vt:lpstr>32位元時代的system call</vt:lpstr>
      <vt:lpstr>64位元時代</vt:lpstr>
      <vt:lpstr>輸出結果</vt:lpstr>
      <vt:lpstr>system call在x86-32/64的形式</vt:lpstr>
      <vt:lpstr>作業</vt:lpstr>
      <vt:lpstr>X86的特權指令</vt:lpstr>
      <vt:lpstr>PowerPoint 簡報</vt:lpstr>
      <vt:lpstr>繳交期限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66</cp:revision>
  <dcterms:created xsi:type="dcterms:W3CDTF">2018-12-19T10:35:55Z</dcterms:created>
  <dcterms:modified xsi:type="dcterms:W3CDTF">2020-09-28T04:05:56Z</dcterms:modified>
</cp:coreProperties>
</file>