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13"/>
  </p:notesMasterIdLst>
  <p:sldIdLst>
    <p:sldId id="256" r:id="rId2"/>
    <p:sldId id="257" r:id="rId3"/>
    <p:sldId id="275" r:id="rId4"/>
    <p:sldId id="276" r:id="rId5"/>
    <p:sldId id="258" r:id="rId6"/>
    <p:sldId id="259" r:id="rId7"/>
    <p:sldId id="273" r:id="rId8"/>
    <p:sldId id="260" r:id="rId9"/>
    <p:sldId id="261" r:id="rId10"/>
    <p:sldId id="270" r:id="rId11"/>
    <p:sldId id="277" r:id="rId12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16" autoAdjust="0"/>
    <p:restoredTop sz="94669" autoAdjust="0"/>
  </p:normalViewPr>
  <p:slideViewPr>
    <p:cSldViewPr>
      <p:cViewPr varScale="1">
        <p:scale>
          <a:sx n="111" d="100"/>
          <a:sy n="111" d="100"/>
        </p:scale>
        <p:origin x="205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F964A-70FE-4B99-AA3C-752D52556F80}" type="datetimeFigureOut">
              <a:rPr lang="zh-TW" altLang="en-US" smtClean="0"/>
              <a:pPr/>
              <a:t>2020/2/28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A3177-79DB-46E5-AC7C-89E24805CF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47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A3177-79DB-46E5-AC7C-89E24805CFD4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671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A3177-79DB-46E5-AC7C-89E24805CFD4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096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A3177-79DB-46E5-AC7C-89E24805CFD4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080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A3177-79DB-46E5-AC7C-89E24805CFD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340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A3177-79DB-46E5-AC7C-89E24805CFD4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786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A3177-79DB-46E5-AC7C-89E24805CFD4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336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A3177-79DB-46E5-AC7C-89E24805CFD4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779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A3177-79DB-46E5-AC7C-89E24805CFD4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18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A3177-79DB-46E5-AC7C-89E24805CFD4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31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A3177-79DB-46E5-AC7C-89E24805CFD4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45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FCCEA09-3578-49B6-BBF9-7102F22634D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64F35-92BA-4664-A2F6-F0E9201C119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49A371-E3D9-43A8-AECC-F1AC6708107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5783C-106B-48FD-A2FB-598099D0C90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47C461-FB4F-4FA9-A000-3089F25BBE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C8EA6-021E-4344-BE5A-276D86DB1C73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 altLang="zh-TW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CB649AC7-DEA8-4114-ABD4-E3D5A97D0A2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CAE65664-0F58-4BDD-802B-6FD2926152C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A9350-16DA-4CCE-B6DA-5DC0B97B2AD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9705F-43A7-44B6-BACB-F10822A9A50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FB5A-1BB1-431D-9AF1-D290F2D6EE9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B764FA-E494-403D-B29A-BC470663441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._Richard_Steve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ir.salon.com/story/tech/feature/2000/09/01/rich_stevens/index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113" y="1268760"/>
            <a:ext cx="8458200" cy="2262113"/>
          </a:xfrm>
        </p:spPr>
        <p:txBody>
          <a:bodyPr>
            <a:normAutofit/>
          </a:bodyPr>
          <a:lstStyle/>
          <a:p>
            <a:r>
              <a:rPr lang="zh-TW" altLang="en-US" dirty="0"/>
              <a:t>系統程式</a:t>
            </a:r>
            <a:br>
              <a:rPr lang="zh-TW" altLang="en-US" dirty="0"/>
            </a:br>
            <a:r>
              <a:rPr lang="en-US" altLang="zh-TW" dirty="0"/>
              <a:t>System Programming</a:t>
            </a:r>
            <a:br>
              <a:rPr lang="en-US" altLang="zh-TW" dirty="0"/>
            </a:br>
            <a:r>
              <a:rPr lang="en-US" altLang="zh-TW" sz="3100" dirty="0"/>
              <a:t>http://ecourse2.ccu.edu.tw/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99938"/>
            <a:ext cx="7931224" cy="2697414"/>
          </a:xfrm>
        </p:spPr>
        <p:txBody>
          <a:bodyPr>
            <a:normAutofit/>
          </a:bodyPr>
          <a:lstStyle/>
          <a:p>
            <a:r>
              <a:rPr lang="zh-TW" altLang="en-US" dirty="0"/>
              <a:t>熊博安</a:t>
            </a:r>
          </a:p>
          <a:p>
            <a:r>
              <a:rPr lang="zh-TW" altLang="en-US" dirty="0"/>
              <a:t>國立中正大學資訊工程學系</a:t>
            </a:r>
          </a:p>
          <a:p>
            <a:r>
              <a:rPr lang="en-US" altLang="zh-TW" dirty="0" err="1"/>
              <a:t>pahsiung@csie.io</a:t>
            </a:r>
            <a:r>
              <a:rPr lang="en-US" altLang="zh-TW" dirty="0"/>
              <a:t>    </a:t>
            </a:r>
          </a:p>
          <a:p>
            <a:r>
              <a:rPr lang="en-US" altLang="zh-TW" dirty="0"/>
              <a:t>Class: </a:t>
            </a:r>
            <a:r>
              <a:rPr lang="zh-Hant" altLang="en-US" dirty="0"/>
              <a:t>創新</a:t>
            </a:r>
            <a:r>
              <a:rPr lang="en-US" altLang="zh-Hant" dirty="0"/>
              <a:t>341</a:t>
            </a:r>
            <a:endParaRPr lang="en-US" altLang="zh-TW" dirty="0"/>
          </a:p>
          <a:p>
            <a:r>
              <a:rPr lang="en-US" altLang="zh-TW" dirty="0"/>
              <a:t>Tel: (05)2720411 ext. 33119	    </a:t>
            </a:r>
          </a:p>
          <a:p>
            <a:r>
              <a:rPr lang="en-US" altLang="zh-TW" dirty="0"/>
              <a:t>Office: EA-517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System Programming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hlink"/>
                </a:solidFill>
                <a:latin typeface="Trebuchet MS" pitchFamily="34" charset="0"/>
              </a:rPr>
              <a:t>ENJOY THE COURSE!!!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可以先做的事情 </a:t>
            </a:r>
            <a:r>
              <a:rPr lang="en-US" altLang="zh-TW" dirty="0"/>
              <a:t>(</a:t>
            </a:r>
            <a:r>
              <a:rPr lang="zh-TW" altLang="en-US" dirty="0"/>
              <a:t>預習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使用一台有</a:t>
            </a:r>
            <a:r>
              <a:rPr lang="en-US" altLang="zh-TW" dirty="0"/>
              <a:t>Linux</a:t>
            </a:r>
            <a:r>
              <a:rPr lang="zh-TW" altLang="en-US" dirty="0"/>
              <a:t>作業系統的主機</a:t>
            </a:r>
            <a:endParaRPr lang="en-US" altLang="zh-TW" dirty="0"/>
          </a:p>
          <a:p>
            <a:pPr lvl="1"/>
            <a:r>
              <a:rPr lang="zh-TW" altLang="en-US" dirty="0"/>
              <a:t>用你的帳密登入</a:t>
            </a:r>
            <a:endParaRPr lang="en-US" altLang="zh-TW" dirty="0"/>
          </a:p>
          <a:p>
            <a:pPr lvl="1"/>
            <a:r>
              <a:rPr lang="zh-TW" altLang="en-US" dirty="0"/>
              <a:t>學會在系統中以下幾個指令：</a:t>
            </a:r>
            <a:endParaRPr lang="en-US" altLang="zh-TW" dirty="0"/>
          </a:p>
          <a:p>
            <a:pPr lvl="2"/>
            <a:r>
              <a:rPr lang="zh-TW" altLang="en-US" dirty="0"/>
              <a:t>資料夾處理指令：</a:t>
            </a:r>
            <a:r>
              <a:rPr lang="en-US" altLang="zh-TW" dirty="0" err="1"/>
              <a:t>ls</a:t>
            </a:r>
            <a:r>
              <a:rPr lang="en-US" altLang="zh-TW" dirty="0"/>
              <a:t>, </a:t>
            </a:r>
            <a:r>
              <a:rPr lang="en-US" altLang="zh-TW" dirty="0" err="1"/>
              <a:t>rm</a:t>
            </a:r>
            <a:r>
              <a:rPr lang="en-US" altLang="zh-TW" dirty="0"/>
              <a:t>, touch, </a:t>
            </a:r>
            <a:r>
              <a:rPr lang="en-US" altLang="zh-TW" dirty="0" err="1"/>
              <a:t>chdir</a:t>
            </a:r>
            <a:r>
              <a:rPr lang="en-US" altLang="zh-TW" dirty="0"/>
              <a:t>, </a:t>
            </a:r>
            <a:r>
              <a:rPr lang="en-US" altLang="zh-TW" dirty="0" err="1"/>
              <a:t>mkdir</a:t>
            </a:r>
            <a:r>
              <a:rPr lang="en-US" altLang="zh-TW" dirty="0"/>
              <a:t>, </a:t>
            </a:r>
            <a:r>
              <a:rPr lang="en-US" altLang="zh-TW" dirty="0" err="1"/>
              <a:t>rmdir</a:t>
            </a:r>
            <a:r>
              <a:rPr lang="en-US" altLang="zh-TW" dirty="0"/>
              <a:t>, …</a:t>
            </a:r>
          </a:p>
          <a:p>
            <a:pPr lvl="2"/>
            <a:r>
              <a:rPr lang="zh-TW" altLang="en-US" dirty="0"/>
              <a:t>文件編輯指令：</a:t>
            </a:r>
            <a:r>
              <a:rPr lang="en-US" altLang="zh-TW" dirty="0"/>
              <a:t>vi (vim), </a:t>
            </a:r>
            <a:r>
              <a:rPr lang="en-US" altLang="zh-TW" dirty="0" err="1"/>
              <a:t>joe</a:t>
            </a:r>
            <a:r>
              <a:rPr lang="en-US" altLang="zh-TW" dirty="0"/>
              <a:t>, …</a:t>
            </a:r>
          </a:p>
          <a:p>
            <a:pPr lvl="2"/>
            <a:r>
              <a:rPr lang="zh-TW" altLang="en-US" dirty="0"/>
              <a:t>程式編譯指令：</a:t>
            </a:r>
            <a:r>
              <a:rPr lang="en-US" altLang="zh-TW" dirty="0" err="1"/>
              <a:t>gcc</a:t>
            </a:r>
            <a:r>
              <a:rPr lang="en-US" altLang="zh-TW" dirty="0"/>
              <a:t>, make, …</a:t>
            </a:r>
          </a:p>
          <a:p>
            <a:pPr lvl="1"/>
            <a:r>
              <a:rPr lang="zh-TW" altLang="en-US" dirty="0"/>
              <a:t>學會製作 </a:t>
            </a:r>
            <a:r>
              <a:rPr lang="en-US" altLang="zh-TW" dirty="0" err="1"/>
              <a:t>makefile</a:t>
            </a:r>
            <a:endParaRPr lang="en-US" altLang="zh-TW" dirty="0"/>
          </a:p>
          <a:p>
            <a:pPr lvl="1"/>
            <a:r>
              <a:rPr lang="en-US" altLang="zh-TW" dirty="0"/>
              <a:t>3/11 </a:t>
            </a:r>
            <a:r>
              <a:rPr lang="zh-TW" altLang="en-US" dirty="0"/>
              <a:t>在課堂上還會教大家</a:t>
            </a:r>
            <a:r>
              <a:rPr lang="en-US" altLang="zh-TW" dirty="0"/>
              <a:t>Linux</a:t>
            </a:r>
            <a:r>
              <a:rPr lang="zh-TW" altLang="en-US" dirty="0"/>
              <a:t>的基本操作</a:t>
            </a:r>
          </a:p>
        </p:txBody>
      </p:sp>
    </p:spTree>
    <p:extLst>
      <p:ext uri="{BB962C8B-B14F-4D97-AF65-F5344CB8AC3E}">
        <p14:creationId xmlns:p14="http://schemas.microsoft.com/office/powerpoint/2010/main" val="6079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Text and Reference Book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Advanced Programming in the UNIX Environment, 3rd Edition, W. Richard Stevens, Stephen A. </a:t>
            </a:r>
            <a:r>
              <a:rPr lang="en-US" altLang="zh-TW" dirty="0" err="1"/>
              <a:t>Rago</a:t>
            </a:r>
            <a:r>
              <a:rPr lang="en-US" altLang="zh-TW" dirty="0"/>
              <a:t>, Addison Wesley, 2013, </a:t>
            </a:r>
            <a:r>
              <a:rPr lang="zh-TW" altLang="en-US" dirty="0"/>
              <a:t>開發代理 </a:t>
            </a:r>
            <a:r>
              <a:rPr lang="en-US" altLang="zh-TW" dirty="0"/>
              <a:t>(994 pages), “APUE” in short</a:t>
            </a:r>
          </a:p>
        </p:txBody>
      </p:sp>
      <p:pic>
        <p:nvPicPr>
          <p:cNvPr id="4100" name="Picture 5" descr="ap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4221163"/>
            <a:ext cx="10699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9" descr="ShowCo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9338" y="4221163"/>
            <a:ext cx="1400175" cy="185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10"/>
          <p:cNvSpPr txBox="1">
            <a:spLocks noChangeArrowheads="1"/>
          </p:cNvSpPr>
          <p:nvPr/>
        </p:nvSpPr>
        <p:spPr bwMode="auto">
          <a:xfrm>
            <a:off x="4716463" y="6092825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dirty="0"/>
              <a:t>2</a:t>
            </a:r>
            <a:r>
              <a:rPr lang="en-US" altLang="zh-TW" baseline="30000" dirty="0"/>
              <a:t>nd</a:t>
            </a:r>
            <a:r>
              <a:rPr lang="en-US" altLang="zh-TW" dirty="0"/>
              <a:t> Edition</a:t>
            </a:r>
          </a:p>
        </p:txBody>
      </p:sp>
      <p:sp>
        <p:nvSpPr>
          <p:cNvPr id="4103" name="Text Box 11"/>
          <p:cNvSpPr txBox="1">
            <a:spLocks noChangeArrowheads="1"/>
          </p:cNvSpPr>
          <p:nvPr/>
        </p:nvSpPr>
        <p:spPr bwMode="auto">
          <a:xfrm>
            <a:off x="7235825" y="5589588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1</a:t>
            </a:r>
            <a:r>
              <a:rPr lang="en-US" altLang="zh-TW" baseline="30000"/>
              <a:t>st</a:t>
            </a:r>
            <a:r>
              <a:rPr lang="en-US" altLang="zh-TW"/>
              <a:t> Edition</a:t>
            </a:r>
          </a:p>
        </p:txBody>
      </p:sp>
      <p:pic>
        <p:nvPicPr>
          <p:cNvPr id="1026" name="Picture 2" descr="Advanced Programming in the UNIX Environment, 3rd Edi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845" y="4224399"/>
            <a:ext cx="1905000" cy="201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267745" y="6237313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dirty="0"/>
              <a:t>3</a:t>
            </a:r>
            <a:r>
              <a:rPr lang="en-US" altLang="zh-TW" baseline="30000" dirty="0"/>
              <a:t>rd</a:t>
            </a:r>
            <a:r>
              <a:rPr lang="en-US" altLang="zh-TW" dirty="0"/>
              <a:t> Edition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About Rich Stevens</a:t>
            </a:r>
            <a:endParaRPr lang="zh-TW" altLang="en-US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On Wikipedia:</a:t>
            </a:r>
          </a:p>
          <a:p>
            <a:pPr lvl="1"/>
            <a:r>
              <a:rPr lang="en-US" altLang="zh-TW" sz="2400">
                <a:solidFill>
                  <a:srgbClr val="FF0000"/>
                </a:solidFill>
                <a:hlinkClick r:id="rId3"/>
              </a:rPr>
              <a:t>http://en.wikipedia.org/wiki/W._Richard_Stevens</a:t>
            </a:r>
            <a:endParaRPr lang="en-US" altLang="zh-TW" sz="2400">
              <a:solidFill>
                <a:srgbClr val="FF0000"/>
              </a:solidFill>
            </a:endParaRPr>
          </a:p>
          <a:p>
            <a:r>
              <a:rPr lang="en-US" altLang="zh-TW"/>
              <a:t>Guru of the UNIX gurus</a:t>
            </a:r>
          </a:p>
          <a:p>
            <a:pPr lvl="1"/>
            <a:r>
              <a:rPr lang="en-US" altLang="zh-TW">
                <a:solidFill>
                  <a:srgbClr val="FF0000"/>
                </a:solidFill>
                <a:hlinkClick r:id="rId4"/>
              </a:rPr>
              <a:t>http://dir.salon.com/story/tech/feature/2000/09/01/rich_stevens/index.html</a:t>
            </a:r>
            <a:endParaRPr lang="en-US" altLang="zh-TW">
              <a:solidFill>
                <a:srgbClr val="FF0000"/>
              </a:solidFill>
            </a:endParaRPr>
          </a:p>
          <a:p>
            <a:r>
              <a:rPr lang="en-US" altLang="zh-TW"/>
              <a:t>Usenix Lifetime Achievement Award, 2000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About Rich Stevens</a:t>
            </a:r>
            <a:endParaRPr lang="zh-TW" altLang="en-US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Stevens set an example for everyone in the Unix world. </a:t>
            </a:r>
          </a:p>
          <a:p>
            <a:pPr lvl="1"/>
            <a:r>
              <a:rPr lang="en-US" altLang="zh-TW" b="1" dirty="0">
                <a:solidFill>
                  <a:srgbClr val="C00000"/>
                </a:solidFill>
              </a:rPr>
              <a:t>What he didn't know, he determined to find out; what he did know, he strove to pass on to anyone who was interested.</a:t>
            </a:r>
            <a:r>
              <a:rPr lang="en-US" altLang="zh-TW" b="1" dirty="0">
                <a:solidFill>
                  <a:srgbClr val="FFFF00"/>
                </a:solidFill>
              </a:rPr>
              <a:t> </a:t>
            </a:r>
          </a:p>
          <a:p>
            <a:r>
              <a:rPr lang="en-US" altLang="zh-TW" dirty="0"/>
              <a:t>In 2000, a year after his death,</a:t>
            </a:r>
          </a:p>
          <a:p>
            <a:pPr lvl="1"/>
            <a:r>
              <a:rPr lang="en-US" altLang="zh-TW" dirty="0"/>
              <a:t>memories of one of the Unix community's most beloved experts are still fresh and vital. 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Syllabus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844675"/>
            <a:ext cx="8135937" cy="460851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zh-TW" sz="2000" b="1" dirty="0"/>
              <a:t>		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zh-TW" sz="2000" b="1" dirty="0"/>
              <a:t>	Topic			Chapter	Weeks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2000" dirty="0"/>
              <a:t>Overview 			1	    </a:t>
            </a:r>
            <a:r>
              <a:rPr lang="en-US" altLang="zh-TW" sz="2000" b="1" dirty="0"/>
              <a:t>	1~2</a:t>
            </a:r>
          </a:p>
          <a:p>
            <a:pPr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2000" dirty="0"/>
              <a:t>File I/O			3	    	</a:t>
            </a:r>
            <a:r>
              <a:rPr lang="en-US" altLang="zh-TW" sz="2000" b="1" dirty="0"/>
              <a:t>3~4</a:t>
            </a:r>
          </a:p>
          <a:p>
            <a:pPr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2000" dirty="0"/>
              <a:t>Files &amp; </a:t>
            </a:r>
            <a:r>
              <a:rPr lang="en-US" altLang="zh-TW" sz="2000" dirty="0" err="1"/>
              <a:t>Dirs</a:t>
            </a:r>
            <a:r>
              <a:rPr lang="en-US" altLang="zh-TW" sz="2000" dirty="0"/>
              <a:t>			4	    	</a:t>
            </a:r>
            <a:r>
              <a:rPr lang="en-US" altLang="zh-TW" sz="2000" b="1" dirty="0"/>
              <a:t>6~8</a:t>
            </a:r>
            <a:endParaRPr lang="en-US" altLang="zh-TW" sz="2000" dirty="0"/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2000" b="1" dirty="0">
                <a:solidFill>
                  <a:srgbClr val="C00000"/>
                </a:solidFill>
              </a:rPr>
              <a:t>Mid-Term Exam</a:t>
            </a:r>
            <a:r>
              <a:rPr lang="en-US" altLang="zh-TW" sz="2000" b="1" dirty="0">
                <a:solidFill>
                  <a:srgbClr val="C00000"/>
                </a:solidFill>
                <a:sym typeface="Symbol" pitchFamily="18" charset="2"/>
              </a:rPr>
              <a:t> 			    	9</a:t>
            </a:r>
            <a:endParaRPr lang="en-US" altLang="zh-TW" sz="2000" b="1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2000" dirty="0" err="1"/>
              <a:t>Stdio</a:t>
            </a:r>
            <a:r>
              <a:rPr lang="en-US" altLang="zh-TW" sz="2000" dirty="0"/>
              <a:t>			5	    	</a:t>
            </a:r>
            <a:r>
              <a:rPr lang="en-US" altLang="zh-TW" sz="2000" b="1" dirty="0"/>
              <a:t>10~11</a:t>
            </a:r>
            <a:endParaRPr lang="en-US" altLang="zh-TW" sz="2000" b="1" dirty="0"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2000" dirty="0">
                <a:sym typeface="Symbol" pitchFamily="18" charset="2"/>
              </a:rPr>
              <a:t>Process Env</a:t>
            </a:r>
            <a:r>
              <a:rPr lang="en-US" altLang="zh-TW" sz="2000" b="1" dirty="0">
                <a:sym typeface="Symbol" pitchFamily="18" charset="2"/>
              </a:rPr>
              <a:t>			</a:t>
            </a:r>
            <a:r>
              <a:rPr lang="en-US" altLang="zh-TW" sz="2000" dirty="0">
                <a:sym typeface="Symbol" pitchFamily="18" charset="2"/>
              </a:rPr>
              <a:t>7	</a:t>
            </a:r>
            <a:r>
              <a:rPr lang="en-US" altLang="zh-TW" sz="2000" b="1" dirty="0">
                <a:sym typeface="Symbol" pitchFamily="18" charset="2"/>
              </a:rPr>
              <a:t>    	12~13</a:t>
            </a:r>
            <a:endParaRPr lang="en-US" altLang="zh-TW" sz="2000" b="1" dirty="0"/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2000" dirty="0"/>
              <a:t>Process Control		8	    	</a:t>
            </a:r>
            <a:r>
              <a:rPr lang="en-US" altLang="zh-TW" sz="2000" b="1" dirty="0"/>
              <a:t>14~15</a:t>
            </a:r>
            <a:endParaRPr lang="en-US" altLang="zh-TW" sz="2000" b="1" dirty="0">
              <a:solidFill>
                <a:srgbClr val="FF3300"/>
              </a:solidFill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2000" dirty="0"/>
              <a:t>Signals			10</a:t>
            </a:r>
            <a:r>
              <a:rPr lang="en-US" altLang="zh-TW" sz="2000" b="1" dirty="0"/>
              <a:t>	    	</a:t>
            </a:r>
            <a:r>
              <a:rPr lang="zh-TW" altLang="en-US" sz="2000" b="1" dirty="0"/>
              <a:t>補課</a:t>
            </a:r>
            <a:endParaRPr lang="en-US" altLang="zh-TW" sz="2000" b="1" dirty="0"/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2000" b="1" dirty="0">
                <a:solidFill>
                  <a:srgbClr val="C00000"/>
                </a:solidFill>
                <a:sym typeface="Symbol" pitchFamily="18" charset="2"/>
              </a:rPr>
              <a:t>Final Exam			    	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Grading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291012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20000"/>
              </a:spcAft>
            </a:pPr>
            <a:r>
              <a:rPr lang="en-US" altLang="zh-TW" dirty="0"/>
              <a:t>Online quiz (7 chapters)		14%</a:t>
            </a:r>
          </a:p>
          <a:p>
            <a:pPr eaLnBrk="1" hangingPunct="1">
              <a:spcBef>
                <a:spcPct val="30000"/>
              </a:spcBef>
              <a:spcAft>
                <a:spcPct val="20000"/>
              </a:spcAft>
            </a:pPr>
            <a:r>
              <a:rPr lang="en-US" altLang="zh-TW" dirty="0"/>
              <a:t>Programming assignments (7)	35%</a:t>
            </a:r>
          </a:p>
          <a:p>
            <a:pPr eaLnBrk="1" hangingPunct="1">
              <a:spcBef>
                <a:spcPct val="30000"/>
              </a:spcBef>
              <a:spcAft>
                <a:spcPct val="20000"/>
              </a:spcAft>
            </a:pPr>
            <a:r>
              <a:rPr lang="en-US" altLang="zh-TW" dirty="0"/>
              <a:t>Mid-Term Exam	 		25%	</a:t>
            </a:r>
          </a:p>
          <a:p>
            <a:pPr eaLnBrk="1" hangingPunct="1">
              <a:spcBef>
                <a:spcPct val="30000"/>
              </a:spcBef>
              <a:spcAft>
                <a:spcPct val="20000"/>
              </a:spcAft>
            </a:pPr>
            <a:r>
              <a:rPr lang="en-US" altLang="zh-TW" dirty="0"/>
              <a:t>Final Exam				26%	</a:t>
            </a:r>
          </a:p>
          <a:p>
            <a:pPr eaLnBrk="1" hangingPunct="1">
              <a:spcBef>
                <a:spcPct val="30000"/>
              </a:spcBef>
              <a:spcAft>
                <a:spcPct val="20000"/>
              </a:spcAft>
            </a:pPr>
            <a:r>
              <a:rPr lang="en-US" altLang="zh-TW" dirty="0"/>
              <a:t>Bonus (Q/A, quiz, </a:t>
            </a:r>
            <a:r>
              <a:rPr lang="en-US" altLang="zh-TW" b="1" dirty="0">
                <a:solidFill>
                  <a:schemeClr val="hlink"/>
                </a:solidFill>
              </a:rPr>
              <a:t>attendance</a:t>
            </a:r>
            <a:r>
              <a:rPr lang="en-US" altLang="zh-TW" dirty="0"/>
              <a:t>, </a:t>
            </a:r>
            <a:r>
              <a:rPr lang="en-US" altLang="zh-TW" dirty="0">
                <a:latin typeface="Times New Roman" pitchFamily="18" charset="0"/>
              </a:rPr>
              <a:t>…</a:t>
            </a:r>
            <a:r>
              <a:rPr lang="en-US" altLang="zh-TW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Details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 dirty="0"/>
              <a:t>Midterm Exam</a:t>
            </a:r>
            <a:r>
              <a:rPr lang="en-US" altLang="zh-TW" dirty="0"/>
              <a:t>: 4/29 13:30~15:30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dirty="0"/>
              <a:t>Final Exam</a:t>
            </a:r>
            <a:r>
              <a:rPr lang="en-US" altLang="zh-TW" dirty="0"/>
              <a:t>: 6/17 13:30~15:30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dirty="0"/>
              <a:t>Programming Assignments (total 7)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To be done individually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To be submitted in-class or after-class (within 1 week after class)</a:t>
            </a:r>
          </a:p>
          <a:p>
            <a:pPr>
              <a:lnSpc>
                <a:spcPct val="90000"/>
              </a:lnSpc>
            </a:pPr>
            <a:r>
              <a:rPr lang="en-US" altLang="zh-TW" b="1" dirty="0"/>
              <a:t>Online Quiz (total 7)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To be done individually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To be submitted online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Rules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en-US" altLang="zh-TW" b="1" u="sng"/>
              <a:t>NO </a:t>
            </a:r>
            <a:r>
              <a:rPr lang="en-US" altLang="zh-TW" b="1" u="sng">
                <a:solidFill>
                  <a:schemeClr val="hlink"/>
                </a:solidFill>
              </a:rPr>
              <a:t>COPYING</a:t>
            </a:r>
            <a:r>
              <a:rPr lang="en-US" altLang="zh-TW"/>
              <a:t> of assignments/projects (a single case of copying </a:t>
            </a:r>
            <a:r>
              <a:rPr lang="en-US" altLang="zh-TW">
                <a:sym typeface="Wingdings" pitchFamily="2" charset="2"/>
              </a:rPr>
              <a:t> </a:t>
            </a:r>
            <a:br>
              <a:rPr lang="en-US" altLang="zh-TW">
                <a:sym typeface="Wingdings" pitchFamily="2" charset="2"/>
              </a:rPr>
            </a:br>
            <a:r>
              <a:rPr lang="en-US" altLang="zh-TW"/>
              <a:t>BOTH parties will get ZERO point for ALL assignments and projects)</a:t>
            </a:r>
            <a:endParaRPr lang="en-US" altLang="zh-TW" u="sng"/>
          </a:p>
          <a:p>
            <a:pPr eaLnBrk="1" hangingPunct="1"/>
            <a:r>
              <a:rPr lang="en-US" altLang="zh-TW" b="1" u="sng"/>
              <a:t>NO </a:t>
            </a:r>
            <a:r>
              <a:rPr lang="en-US" altLang="zh-TW" b="1" u="sng">
                <a:solidFill>
                  <a:schemeClr val="hlink"/>
                </a:solidFill>
              </a:rPr>
              <a:t>CHEATING</a:t>
            </a:r>
            <a:r>
              <a:rPr lang="en-US" altLang="zh-TW"/>
              <a:t> in exams </a:t>
            </a:r>
            <a:br>
              <a:rPr lang="en-US" altLang="zh-TW"/>
            </a:br>
            <a:r>
              <a:rPr lang="en-US" altLang="zh-TW"/>
              <a:t>(BOTH parties will get ZERO points for that exam)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Rules (cont</a:t>
            </a:r>
            <a:r>
              <a:rPr lang="en-US" altLang="zh-TW">
                <a:latin typeface="Times New Roman" pitchFamily="18" charset="0"/>
              </a:rPr>
              <a:t>’</a:t>
            </a:r>
            <a:r>
              <a:rPr lang="en-US" altLang="zh-TW"/>
              <a:t>d)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Class Quiz: </a:t>
            </a:r>
          </a:p>
          <a:p>
            <a:pPr lvl="1" eaLnBrk="1" hangingPunct="1"/>
            <a:r>
              <a:rPr lang="en-US" altLang="zh-TW" dirty="0"/>
              <a:t>Correct Answer </a:t>
            </a:r>
            <a:r>
              <a:rPr lang="en-US" altLang="zh-TW" dirty="0">
                <a:sym typeface="Wingdings" pitchFamily="2" charset="2"/>
              </a:rPr>
              <a:t> Bonus Points</a:t>
            </a: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</a:pPr>
            <a:r>
              <a:rPr lang="en-US" altLang="zh-TW" dirty="0">
                <a:sym typeface="Wingdings" pitchFamily="2" charset="2"/>
              </a:rPr>
              <a:t>Wrong or No Answer  Deduction Points</a:t>
            </a:r>
          </a:p>
          <a:p>
            <a:pPr eaLnBrk="1" hangingPunct="1"/>
            <a:r>
              <a:rPr lang="en-US" altLang="zh-TW" dirty="0"/>
              <a:t>Class Attendance:</a:t>
            </a:r>
          </a:p>
          <a:p>
            <a:pPr lvl="1" eaLnBrk="1" hangingPunct="1"/>
            <a:r>
              <a:rPr lang="en-US" altLang="zh-TW" dirty="0"/>
              <a:t>1 absence </a:t>
            </a:r>
            <a:r>
              <a:rPr lang="en-US" altLang="zh-TW" dirty="0">
                <a:sym typeface="Wingdings" pitchFamily="2" charset="2"/>
              </a:rPr>
              <a:t> Deduct 5%</a:t>
            </a:r>
          </a:p>
          <a:p>
            <a:pPr lvl="1" eaLnBrk="1" hangingPunct="1"/>
            <a:r>
              <a:rPr lang="en-US" altLang="zh-TW" dirty="0">
                <a:sym typeface="Wingdings" pitchFamily="2" charset="2"/>
              </a:rPr>
              <a:t>2 absences  Deduct 10%</a:t>
            </a:r>
          </a:p>
          <a:p>
            <a:pPr lvl="1" eaLnBrk="1" hangingPunct="1"/>
            <a:r>
              <a:rPr lang="en-US" altLang="zh-TW" dirty="0">
                <a:sym typeface="Wingdings" pitchFamily="2" charset="2"/>
              </a:rPr>
              <a:t>n absences  Deduct 5n%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1621</TotalTime>
  <Words>583</Words>
  <Application>Microsoft Office PowerPoint</Application>
  <PresentationFormat>如螢幕大小 (4:3)</PresentationFormat>
  <Paragraphs>82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2" baseType="lpstr">
      <vt:lpstr>微軟正黑體</vt:lpstr>
      <vt:lpstr>新細明體</vt:lpstr>
      <vt:lpstr>Calibri</vt:lpstr>
      <vt:lpstr>Georgia</vt:lpstr>
      <vt:lpstr>Symbol</vt:lpstr>
      <vt:lpstr>Tahoma</vt:lpstr>
      <vt:lpstr>Times New Roman</vt:lpstr>
      <vt:lpstr>Trebuchet MS</vt:lpstr>
      <vt:lpstr>Wingdings</vt:lpstr>
      <vt:lpstr>Wingdings 2</vt:lpstr>
      <vt:lpstr>都會</vt:lpstr>
      <vt:lpstr>系統程式 System Programming http://ecourse2.ccu.edu.tw/</vt:lpstr>
      <vt:lpstr>Text and Reference Book</vt:lpstr>
      <vt:lpstr>About Rich Stevens</vt:lpstr>
      <vt:lpstr>About Rich Stevens</vt:lpstr>
      <vt:lpstr>Syllabus</vt:lpstr>
      <vt:lpstr>Grading</vt:lpstr>
      <vt:lpstr>Details</vt:lpstr>
      <vt:lpstr>Rules</vt:lpstr>
      <vt:lpstr>Rules (cont’d)</vt:lpstr>
      <vt:lpstr>System Programming</vt:lpstr>
      <vt:lpstr>可以先做的事情 (預習)</vt:lpstr>
    </vt:vector>
  </TitlesOfParts>
  <Company>National Chung Cheng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Design 程式設計 http://www.cs.ccu.edu.tw/~pahsiung/courses/pd/</dc:title>
  <dc:creator>Pao-Ann Hsiung</dc:creator>
  <cp:lastModifiedBy>博安 熊</cp:lastModifiedBy>
  <cp:revision>125</cp:revision>
  <dcterms:created xsi:type="dcterms:W3CDTF">2001-09-11T15:04:58Z</dcterms:created>
  <dcterms:modified xsi:type="dcterms:W3CDTF">2020-02-28T04:45:56Z</dcterms:modified>
</cp:coreProperties>
</file>