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304" r:id="rId4"/>
    <p:sldId id="305" r:id="rId5"/>
    <p:sldId id="258" r:id="rId6"/>
    <p:sldId id="259" r:id="rId7"/>
    <p:sldId id="260" r:id="rId8"/>
    <p:sldId id="261" r:id="rId9"/>
    <p:sldId id="262" r:id="rId10"/>
    <p:sldId id="271" r:id="rId11"/>
    <p:sldId id="268" r:id="rId12"/>
    <p:sldId id="264" r:id="rId13"/>
    <p:sldId id="272" r:id="rId14"/>
    <p:sldId id="273" r:id="rId15"/>
    <p:sldId id="308" r:id="rId16"/>
    <p:sldId id="274" r:id="rId17"/>
    <p:sldId id="309" r:id="rId18"/>
    <p:sldId id="276" r:id="rId19"/>
    <p:sldId id="277" r:id="rId20"/>
    <p:sldId id="279" r:id="rId21"/>
    <p:sldId id="280" r:id="rId22"/>
    <p:sldId id="281" r:id="rId23"/>
    <p:sldId id="282" r:id="rId24"/>
    <p:sldId id="310" r:id="rId25"/>
    <p:sldId id="306" r:id="rId26"/>
    <p:sldId id="287" r:id="rId27"/>
    <p:sldId id="288" r:id="rId28"/>
    <p:sldId id="289" r:id="rId29"/>
    <p:sldId id="290" r:id="rId30"/>
    <p:sldId id="311" r:id="rId31"/>
    <p:sldId id="307" r:id="rId32"/>
    <p:sldId id="291" r:id="rId33"/>
    <p:sldId id="292" r:id="rId34"/>
    <p:sldId id="31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9144000" cy="6858000" type="screen4x3"/>
  <p:notesSz cx="7086600" cy="102235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875F586-DC88-4FB3-B5FD-F37C530EBB47}">
          <p14:sldIdLst>
            <p14:sldId id="256"/>
            <p14:sldId id="257"/>
            <p14:sldId id="304"/>
            <p14:sldId id="305"/>
            <p14:sldId id="258"/>
            <p14:sldId id="259"/>
            <p14:sldId id="260"/>
            <p14:sldId id="261"/>
            <p14:sldId id="262"/>
            <p14:sldId id="271"/>
            <p14:sldId id="268"/>
            <p14:sldId id="264"/>
            <p14:sldId id="272"/>
            <p14:sldId id="273"/>
            <p14:sldId id="308"/>
            <p14:sldId id="274"/>
            <p14:sldId id="309"/>
            <p14:sldId id="276"/>
            <p14:sldId id="277"/>
            <p14:sldId id="279"/>
            <p14:sldId id="280"/>
            <p14:sldId id="281"/>
          </p14:sldIdLst>
        </p14:section>
        <p14:section name="未命名的章節" id="{009EAA91-4B81-4257-B194-58838411E0C2}">
          <p14:sldIdLst>
            <p14:sldId id="282"/>
            <p14:sldId id="310"/>
            <p14:sldId id="306"/>
            <p14:sldId id="287"/>
            <p14:sldId id="288"/>
            <p14:sldId id="289"/>
            <p14:sldId id="290"/>
            <p14:sldId id="311"/>
            <p14:sldId id="307"/>
            <p14:sldId id="291"/>
            <p14:sldId id="292"/>
            <p14:sldId id="31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71" autoAdjust="0"/>
  </p:normalViewPr>
  <p:slideViewPr>
    <p:cSldViewPr>
      <p:cViewPr varScale="1">
        <p:scale>
          <a:sx n="86" d="100"/>
          <a:sy n="86" d="100"/>
        </p:scale>
        <p:origin x="17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4002" y="-114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imes New Roman" panose="02020603050405020304" pitchFamily="18" charset="0"/>
              </a:defRPr>
            </a:lvl1pPr>
          </a:lstStyle>
          <a:p>
            <a:fld id="{1BFB2AEE-D78B-4E74-8074-543D5B716257}" type="datetime1">
              <a:rPr lang="zh-TW" altLang="en-US"/>
              <a:pPr/>
              <a:t>2017/2/22</a:t>
            </a:fld>
            <a:endParaRPr lang="en-US" altLang="zh-TW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0738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10738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imes New Roman" panose="02020603050405020304" pitchFamily="18" charset="0"/>
              </a:defRPr>
            </a:lvl1pPr>
          </a:lstStyle>
          <a:p>
            <a:fld id="{687D47ED-3FC5-4718-A672-4D38F180788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1531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imes New Roman" panose="02020603050405020304" pitchFamily="18" charset="0"/>
              </a:defRPr>
            </a:lvl1pPr>
          </a:lstStyle>
          <a:p>
            <a:fld id="{909CC038-2533-4A28-A941-C0F1BC9D0D55}" type="datetime1">
              <a:rPr lang="zh-TW" altLang="en-US"/>
              <a:pPr/>
              <a:t>2017/2/22</a:t>
            </a:fld>
            <a:endParaRPr lang="en-US" altLang="zh-TW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54575"/>
            <a:ext cx="5670550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9710738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imes New Roman" panose="02020603050405020304" pitchFamily="18" charset="0"/>
              </a:defRPr>
            </a:lvl1pPr>
          </a:lstStyle>
          <a:p>
            <a:fld id="{4808D7A4-9B19-4976-945E-B3674041DB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9073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841B9A6-28E6-499D-97E5-4D0E624F5347}" type="datetime1">
              <a:rPr lang="zh-TW" altLang="en-US"/>
              <a:pPr/>
              <a:t>2017/2/22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E752F-87AE-40E7-BA09-C6F0DBAC330D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4266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F63833-F43B-45EC-8E9E-1411D8EE488D}" type="datetime1">
              <a:rPr lang="zh-TW" altLang="en-US"/>
              <a:pPr/>
              <a:t>2017/2/22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BF5BFE-8A84-4A10-B718-168AAD4EC904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8910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1258888" y="6248400"/>
            <a:ext cx="6945312" cy="457200"/>
          </a:xfrm>
        </p:spPr>
        <p:txBody>
          <a:bodyPr/>
          <a:lstStyle>
            <a:lvl1pPr>
              <a:defRPr sz="1000">
                <a:solidFill>
                  <a:schemeClr val="bg2"/>
                </a:solidFill>
                <a:ea typeface="+mn-ea"/>
              </a:defRPr>
            </a:lvl1pPr>
          </a:lstStyle>
          <a:p>
            <a:r>
              <a:rPr lang="en-US" altLang="zh-TW" dirty="0" smtClean="0"/>
              <a:t>Textbook: Advanced Programming in the UNIX Environment, 2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Ed., W. Richard Stevens, Stephen A. </a:t>
            </a:r>
            <a:r>
              <a:rPr lang="en-US" altLang="zh-TW" dirty="0" err="1" smtClean="0"/>
              <a:t>Rago</a:t>
            </a:r>
            <a:endParaRPr lang="en-US" altLang="zh-TW" dirty="0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57DAFB-DA47-40C0-9876-DC08E39EBC6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Slides©2014 </a:t>
            </a:r>
            <a:r>
              <a:rPr lang="en-US" altLang="zh-TW" dirty="0" err="1" smtClean="0"/>
              <a:t>Pao</a:t>
            </a:r>
            <a:r>
              <a:rPr lang="en-US" altLang="zh-TW" dirty="0" smtClean="0"/>
              <a:t>-Ann </a:t>
            </a:r>
            <a:r>
              <a:rPr lang="en-US" altLang="zh-TW" dirty="0" err="1" smtClean="0"/>
              <a:t>Hsiung</a:t>
            </a:r>
            <a:r>
              <a:rPr lang="en-US" altLang="zh-TW" dirty="0" smtClean="0"/>
              <a:t>, National Chung Cheng University, Taiwan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0A73C-977F-42DF-B312-1EF3D9EA640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233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Slides©2014 </a:t>
            </a:r>
            <a:r>
              <a:rPr lang="en-US" altLang="zh-TW" dirty="0" err="1" smtClean="0"/>
              <a:t>Pao</a:t>
            </a:r>
            <a:r>
              <a:rPr lang="en-US" altLang="zh-TW" dirty="0" smtClean="0"/>
              <a:t>-Ann </a:t>
            </a:r>
            <a:r>
              <a:rPr lang="en-US" altLang="zh-TW" dirty="0" err="1" smtClean="0"/>
              <a:t>Hsiung</a:t>
            </a:r>
            <a:r>
              <a:rPr lang="en-US" altLang="zh-TW" dirty="0" smtClean="0"/>
              <a:t>, National Chung Cheng University, Taiwan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8AE74-DA63-4943-AB3E-FF13AA7A72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936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Slides©2014 </a:t>
            </a:r>
            <a:r>
              <a:rPr lang="en-US" altLang="zh-TW" dirty="0" err="1" smtClean="0"/>
              <a:t>Pao</a:t>
            </a:r>
            <a:r>
              <a:rPr lang="en-US" altLang="zh-TW" dirty="0" smtClean="0"/>
              <a:t>-Ann </a:t>
            </a:r>
            <a:r>
              <a:rPr lang="en-US" altLang="zh-TW" dirty="0" err="1" smtClean="0"/>
              <a:t>Hsiung</a:t>
            </a:r>
            <a:r>
              <a:rPr lang="en-US" altLang="zh-TW" dirty="0" smtClean="0"/>
              <a:t>, National Chung Cheng University, Taiwan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68985-6459-4846-AD77-3B7306E4293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781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Slides©2014 </a:t>
            </a:r>
            <a:r>
              <a:rPr lang="en-US" altLang="zh-TW" dirty="0" err="1" smtClean="0"/>
              <a:t>Pao</a:t>
            </a:r>
            <a:r>
              <a:rPr lang="en-US" altLang="zh-TW" dirty="0" smtClean="0"/>
              <a:t>-Ann </a:t>
            </a:r>
            <a:r>
              <a:rPr lang="en-US" altLang="zh-TW" dirty="0" err="1" smtClean="0"/>
              <a:t>Hsiung</a:t>
            </a:r>
            <a:r>
              <a:rPr lang="en-US" altLang="zh-TW" dirty="0" smtClean="0"/>
              <a:t>, National Chung Cheng University, Taiwan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BD119-0156-47C1-B8D0-01E8541265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423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Slides©2014 </a:t>
            </a:r>
            <a:r>
              <a:rPr lang="en-US" altLang="zh-TW" dirty="0" err="1" smtClean="0"/>
              <a:t>Pao</a:t>
            </a:r>
            <a:r>
              <a:rPr lang="en-US" altLang="zh-TW" dirty="0" smtClean="0"/>
              <a:t>-Ann </a:t>
            </a:r>
            <a:r>
              <a:rPr lang="en-US" altLang="zh-TW" dirty="0" err="1" smtClean="0"/>
              <a:t>Hsiung</a:t>
            </a:r>
            <a:r>
              <a:rPr lang="en-US" altLang="zh-TW" dirty="0" smtClean="0"/>
              <a:t>, National Chung Cheng University, Taiwan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F5364-6D32-45FE-B4A8-5B31B76154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991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Slides©2014 </a:t>
            </a:r>
            <a:r>
              <a:rPr lang="en-US" altLang="zh-TW" dirty="0" err="1" smtClean="0"/>
              <a:t>Pao</a:t>
            </a:r>
            <a:r>
              <a:rPr lang="en-US" altLang="zh-TW" dirty="0" smtClean="0"/>
              <a:t>-Ann </a:t>
            </a:r>
            <a:r>
              <a:rPr lang="en-US" altLang="zh-TW" dirty="0" err="1" smtClean="0"/>
              <a:t>Hsiung</a:t>
            </a:r>
            <a:r>
              <a:rPr lang="en-US" altLang="zh-TW" dirty="0" smtClean="0"/>
              <a:t>, National Chung Cheng University, Taiwan</a:t>
            </a:r>
            <a:endParaRPr lang="en-US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58710-0A9B-48C9-8D8B-DD4E6D743A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31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Slides©2014 </a:t>
            </a:r>
            <a:r>
              <a:rPr lang="en-US" altLang="zh-TW" dirty="0" err="1" smtClean="0"/>
              <a:t>Pao</a:t>
            </a:r>
            <a:r>
              <a:rPr lang="en-US" altLang="zh-TW" dirty="0" smtClean="0"/>
              <a:t>-Ann </a:t>
            </a:r>
            <a:r>
              <a:rPr lang="en-US" altLang="zh-TW" dirty="0" err="1" smtClean="0"/>
              <a:t>Hsiung</a:t>
            </a:r>
            <a:r>
              <a:rPr lang="en-US" altLang="zh-TW" dirty="0" smtClean="0"/>
              <a:t>, National Chung Cheng University, Taiwan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2E2A5-FE4D-4DD5-BC38-777E5FAD82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865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Slides©2014 </a:t>
            </a:r>
            <a:r>
              <a:rPr lang="en-US" altLang="zh-TW" dirty="0" err="1" smtClean="0"/>
              <a:t>Pao</a:t>
            </a:r>
            <a:r>
              <a:rPr lang="en-US" altLang="zh-TW" dirty="0" smtClean="0"/>
              <a:t>-Ann </a:t>
            </a:r>
            <a:r>
              <a:rPr lang="en-US" altLang="zh-TW" dirty="0" err="1" smtClean="0"/>
              <a:t>Hsiung</a:t>
            </a:r>
            <a:r>
              <a:rPr lang="en-US" altLang="zh-TW" dirty="0" smtClean="0"/>
              <a:t>, National Chung Cheng University, Taiwan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29B4-6D56-43E1-8476-17FE8664E4B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52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Slides©2014 </a:t>
            </a:r>
            <a:r>
              <a:rPr lang="en-US" altLang="zh-TW" dirty="0" err="1" smtClean="0"/>
              <a:t>Pao</a:t>
            </a:r>
            <a:r>
              <a:rPr lang="en-US" altLang="zh-TW" dirty="0" smtClean="0"/>
              <a:t>-Ann </a:t>
            </a:r>
            <a:r>
              <a:rPr lang="en-US" altLang="zh-TW" dirty="0" err="1" smtClean="0"/>
              <a:t>Hsiung</a:t>
            </a:r>
            <a:r>
              <a:rPr lang="en-US" altLang="zh-TW" dirty="0" smtClean="0"/>
              <a:t>, National Chung Cheng University, Taiwan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4B3E4-12BF-4403-AAF8-8EC73C5852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938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Slides©2014 </a:t>
            </a:r>
            <a:r>
              <a:rPr lang="en-US" altLang="zh-TW" dirty="0" err="1" smtClean="0"/>
              <a:t>Pao</a:t>
            </a:r>
            <a:r>
              <a:rPr lang="en-US" altLang="zh-TW" dirty="0" smtClean="0"/>
              <a:t>-Ann </a:t>
            </a:r>
            <a:r>
              <a:rPr lang="en-US" altLang="zh-TW" dirty="0" err="1" smtClean="0"/>
              <a:t>Hsiung</a:t>
            </a:r>
            <a:r>
              <a:rPr lang="en-US" altLang="zh-TW" dirty="0" smtClean="0"/>
              <a:t>, National Chung Cheng University, Taiwan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992BB-C578-4EAB-B7AD-7511CBCD7E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132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24600"/>
            <a:ext cx="657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en-US" altLang="zh-TW" dirty="0" smtClean="0"/>
              <a:t>Slides©2014 </a:t>
            </a:r>
            <a:r>
              <a:rPr lang="en-US" altLang="zh-TW" dirty="0" err="1" smtClean="0"/>
              <a:t>Pao</a:t>
            </a:r>
            <a:r>
              <a:rPr lang="en-US" altLang="zh-TW" dirty="0" smtClean="0"/>
              <a:t>-Ann </a:t>
            </a:r>
            <a:r>
              <a:rPr lang="en-US" altLang="zh-TW" dirty="0" err="1" smtClean="0"/>
              <a:t>Hsiung</a:t>
            </a:r>
            <a:r>
              <a:rPr lang="en-US" altLang="zh-TW" dirty="0" smtClean="0"/>
              <a:t>, National Chung Cheng University, Taiwan</a:t>
            </a:r>
            <a:endParaRPr lang="en-US" altLang="zh-TW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C4F6049A-1C3A-43E8-9621-E295AF46D3E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ahsiung@cs.ccu.edu.t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/>
              <a:t>Textbook: Advanced Programming in the UNIX Environment, </a:t>
            </a:r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</a:t>
            </a:r>
            <a:r>
              <a:rPr lang="en-US" altLang="zh-TW" dirty="0"/>
              <a:t>Ed., W. Richard Stevens, Stephen A. </a:t>
            </a:r>
            <a:r>
              <a:rPr lang="en-US" altLang="zh-TW" dirty="0" err="1"/>
              <a:t>Rago</a:t>
            </a:r>
            <a:endParaRPr lang="en-US" altLang="zh-TW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48EF15F-ACE9-42EF-B01C-83DC08550AE0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772400" cy="1905000"/>
          </a:xfrm>
        </p:spPr>
        <p:txBody>
          <a:bodyPr/>
          <a:lstStyle/>
          <a:p>
            <a:r>
              <a:rPr lang="en-US" altLang="zh-TW" sz="4800">
                <a:ea typeface="標楷體" panose="03000509000000000000" pitchFamily="65" charset="-120"/>
              </a:rPr>
              <a:t>Chapter 1. Introduction</a:t>
            </a:r>
            <a:endParaRPr lang="en-US" altLang="zh-TW" sz="3000">
              <a:solidFill>
                <a:srgbClr val="FF33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886200"/>
            <a:ext cx="80645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>
                <a:ea typeface="標楷體" panose="03000509000000000000" pitchFamily="65" charset="-120"/>
              </a:rPr>
              <a:t>System Programming</a:t>
            </a:r>
          </a:p>
          <a:p>
            <a:pPr>
              <a:lnSpc>
                <a:spcPct val="80000"/>
              </a:lnSpc>
            </a:pPr>
            <a:r>
              <a:rPr lang="en-US" altLang="zh-TW" sz="2000" dirty="0">
                <a:ea typeface="標楷體" panose="03000509000000000000" pitchFamily="65" charset="-120"/>
              </a:rPr>
              <a:t>http</a:t>
            </a:r>
            <a:r>
              <a:rPr lang="en-US" altLang="zh-TW" sz="2000" dirty="0" smtClean="0">
                <a:ea typeface="標楷體" panose="03000509000000000000" pitchFamily="65" charset="-120"/>
              </a:rPr>
              <a:t>://ecourse.elearning.ccu.edu.tw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>
              <a:lnSpc>
                <a:spcPct val="80000"/>
              </a:lnSpc>
            </a:pPr>
            <a:r>
              <a:rPr lang="zh-TW" altLang="en-US" dirty="0">
                <a:ea typeface="標楷體" panose="03000509000000000000" pitchFamily="65" charset="-120"/>
              </a:rPr>
              <a:t>熊博安</a:t>
            </a:r>
          </a:p>
          <a:p>
            <a:pPr>
              <a:lnSpc>
                <a:spcPct val="80000"/>
              </a:lnSpc>
            </a:pPr>
            <a:r>
              <a:rPr lang="zh-TW" altLang="en-US" dirty="0">
                <a:ea typeface="標楷體" panose="03000509000000000000" pitchFamily="65" charset="-120"/>
              </a:rPr>
              <a:t>國立中正大學資訊工程學系</a:t>
            </a:r>
            <a:endParaRPr lang="zh-TW" altLang="en-US" sz="2400" dirty="0">
              <a:solidFill>
                <a:srgbClr val="FF3300"/>
              </a:solidFill>
              <a:ea typeface="標楷體" panose="03000509000000000000" pitchFamily="65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solidFill>
                  <a:srgbClr val="FF3300"/>
                </a:solidFill>
                <a:hlinkClick r:id="rId3"/>
              </a:rPr>
              <a:t>pahsiung@cs.ccu.edu.tw</a:t>
            </a:r>
            <a:r>
              <a:rPr lang="en-US" altLang="zh-TW" sz="2400" dirty="0">
                <a:solidFill>
                  <a:srgbClr val="FF3300"/>
                </a:solidFill>
              </a:rPr>
              <a:t>	</a:t>
            </a:r>
            <a:r>
              <a:rPr lang="en-US" altLang="zh-TW" sz="2400" dirty="0">
                <a:solidFill>
                  <a:schemeClr val="tx2"/>
                </a:solidFill>
              </a:rPr>
              <a:t>	Class: </a:t>
            </a:r>
            <a:r>
              <a:rPr lang="en-US" altLang="zh-TW" sz="2400" dirty="0" smtClean="0">
                <a:solidFill>
                  <a:schemeClr val="tx2"/>
                </a:solidFill>
              </a:rPr>
              <a:t>EA-001</a:t>
            </a:r>
            <a:endParaRPr lang="en-US" altLang="zh-TW" sz="24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>
                <a:solidFill>
                  <a:srgbClr val="FF3300"/>
                </a:solidFill>
              </a:rPr>
              <a:t>(05)2720411 ext. </a:t>
            </a:r>
            <a:r>
              <a:rPr lang="en-US" altLang="zh-TW" sz="2400" smtClean="0">
                <a:solidFill>
                  <a:srgbClr val="FF3300"/>
                </a:solidFill>
              </a:rPr>
              <a:t>33119</a:t>
            </a:r>
            <a:r>
              <a:rPr lang="en-US" altLang="zh-TW" sz="2400">
                <a:solidFill>
                  <a:srgbClr val="FF3300"/>
                </a:solidFill>
              </a:rPr>
              <a:t>	</a:t>
            </a:r>
            <a:r>
              <a:rPr lang="en-US" altLang="zh-TW" sz="2400" smtClean="0">
                <a:solidFill>
                  <a:srgbClr val="FF3300"/>
                </a:solidFill>
              </a:rPr>
              <a:t>	</a:t>
            </a:r>
            <a:r>
              <a:rPr lang="en-US" altLang="zh-TW" sz="2400" smtClean="0">
                <a:solidFill>
                  <a:schemeClr val="tx2"/>
                </a:solidFill>
              </a:rPr>
              <a:t>Office</a:t>
            </a:r>
            <a:r>
              <a:rPr lang="en-US" altLang="zh-TW" sz="2400">
                <a:solidFill>
                  <a:schemeClr val="tx2"/>
                </a:solidFill>
              </a:rPr>
              <a:t>: </a:t>
            </a:r>
            <a:r>
              <a:rPr lang="en-US" altLang="zh-TW" sz="2400" smtClean="0">
                <a:solidFill>
                  <a:schemeClr val="tx2"/>
                </a:solidFill>
              </a:rPr>
              <a:t>EA-512</a:t>
            </a:r>
            <a:endParaRPr lang="en-US" altLang="zh-TW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6D08-79D0-47AC-B879-BFE02A435772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813675" cy="1143000"/>
          </a:xfrm>
        </p:spPr>
        <p:txBody>
          <a:bodyPr/>
          <a:lstStyle/>
          <a:p>
            <a:r>
              <a:rPr lang="en-US" altLang="zh-TW" dirty="0" smtClean="0"/>
              <a:t>Figure </a:t>
            </a:r>
            <a:r>
              <a:rPr lang="en-US" altLang="zh-TW" dirty="0"/>
              <a:t>1.3:</a:t>
            </a:r>
            <a:br>
              <a:rPr lang="en-US" altLang="zh-TW" dirty="0"/>
            </a:br>
            <a:r>
              <a:rPr lang="en-US" altLang="zh-TW" sz="2800" dirty="0" smtClean="0"/>
              <a:t>(List all the files in a directory)</a:t>
            </a:r>
            <a:endParaRPr lang="en-US" altLang="zh-TW" sz="2800" dirty="0"/>
          </a:p>
        </p:txBody>
      </p:sp>
      <p:pic>
        <p:nvPicPr>
          <p:cNvPr id="6" name="Picture 7" descr="\\172.16.2.26\Art\OUTPUT\PTG\STEVENS-RAGO\Ch01\Stevens_fig01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154366" cy="416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 bwMode="auto">
          <a:xfrm>
            <a:off x="1763688" y="2152770"/>
            <a:ext cx="1008112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 flipV="1">
            <a:off x="2843808" y="2276872"/>
            <a:ext cx="108012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3909086" y="22561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Own header in Appendix B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1763688" y="2440802"/>
            <a:ext cx="1198562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 flipV="1">
            <a:off x="2968638" y="2636912"/>
            <a:ext cx="108012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4048338" y="2625468"/>
            <a:ext cx="362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For function prototypes</a:t>
            </a:r>
            <a:r>
              <a:rPr lang="zh-TW" altLang="en-US" sz="1800" dirty="0" smtClean="0">
                <a:solidFill>
                  <a:srgbClr val="FF0000"/>
                </a:solidFill>
              </a:rPr>
              <a:t> 函式雛</a:t>
            </a:r>
            <a:r>
              <a:rPr lang="zh-TW" altLang="en-US" sz="1800" dirty="0">
                <a:solidFill>
                  <a:srgbClr val="FF0000"/>
                </a:solidFill>
              </a:rPr>
              <a:t>型</a:t>
            </a:r>
            <a:r>
              <a:rPr lang="en-US" altLang="zh-TW" sz="1800" dirty="0" smtClean="0">
                <a:solidFill>
                  <a:srgbClr val="FF0000"/>
                </a:solidFill>
              </a:rPr>
              <a:t>: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opendir</a:t>
            </a:r>
            <a:r>
              <a:rPr lang="en-US" altLang="zh-TW" sz="1800" dirty="0" smtClean="0">
                <a:solidFill>
                  <a:srgbClr val="FF0000"/>
                </a:solidFill>
              </a:rPr>
              <a:t>(),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readdir</a:t>
            </a:r>
            <a:r>
              <a:rPr lang="en-US" altLang="zh-TW" sz="1800" dirty="0" smtClean="0">
                <a:solidFill>
                  <a:srgbClr val="FF0000"/>
                </a:solidFill>
              </a:rPr>
              <a:t>()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1770076" y="4408748"/>
            <a:ext cx="1289756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 bwMode="auto">
          <a:xfrm flipH="1" flipV="1">
            <a:off x="2622924" y="4829932"/>
            <a:ext cx="2906287" cy="66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5883186" y="4096306"/>
            <a:ext cx="168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Returns DIR *</a:t>
            </a:r>
          </a:p>
          <a:p>
            <a:r>
              <a:rPr lang="zh-TW" altLang="en-US" sz="1800" dirty="0" smtClean="0">
                <a:solidFill>
                  <a:srgbClr val="FF0000"/>
                </a:solidFill>
              </a:rPr>
              <a:t>資料夾結</a:t>
            </a:r>
            <a:r>
              <a:rPr lang="zh-TW" altLang="en-US" sz="1800" dirty="0">
                <a:solidFill>
                  <a:srgbClr val="FF0000"/>
                </a:solidFill>
              </a:rPr>
              <a:t>構</a:t>
            </a:r>
          </a:p>
        </p:txBody>
      </p:sp>
      <p:sp>
        <p:nvSpPr>
          <p:cNvPr id="19" name="橢圓 18"/>
          <p:cNvSpPr/>
          <p:nvPr/>
        </p:nvSpPr>
        <p:spPr bwMode="auto">
          <a:xfrm>
            <a:off x="2140818" y="4843731"/>
            <a:ext cx="1423069" cy="24145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20" name="直線單箭頭接點 19"/>
          <p:cNvCxnSpPr>
            <a:stCxn id="22" idx="1"/>
          </p:cNvCxnSpPr>
          <p:nvPr/>
        </p:nvCxnSpPr>
        <p:spPr bwMode="auto">
          <a:xfrm flipH="1" flipV="1">
            <a:off x="3059832" y="5125729"/>
            <a:ext cx="1692188" cy="599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4752020" y="540199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Returns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dirent</a:t>
            </a:r>
            <a:r>
              <a:rPr lang="en-US" altLang="zh-TW" sz="1800" dirty="0" smtClean="0">
                <a:solidFill>
                  <a:srgbClr val="FF0000"/>
                </a:solidFill>
              </a:rPr>
              <a:t> *</a:t>
            </a:r>
          </a:p>
          <a:p>
            <a:r>
              <a:rPr lang="zh-TW" altLang="en-US" sz="1800" dirty="0" smtClean="0">
                <a:solidFill>
                  <a:srgbClr val="FF0000"/>
                </a:solidFill>
              </a:rPr>
              <a:t>資料夾項</a:t>
            </a:r>
            <a:r>
              <a:rPr lang="zh-TW" altLang="en-US" sz="1800" dirty="0">
                <a:solidFill>
                  <a:srgbClr val="FF0000"/>
                </a:solidFill>
              </a:rPr>
              <a:t>目</a:t>
            </a:r>
          </a:p>
        </p:txBody>
      </p:sp>
      <p:sp>
        <p:nvSpPr>
          <p:cNvPr id="23" name="橢圓 22"/>
          <p:cNvSpPr/>
          <p:nvPr/>
        </p:nvSpPr>
        <p:spPr bwMode="auto">
          <a:xfrm>
            <a:off x="1622866" y="4094669"/>
            <a:ext cx="1004918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2633240" y="3888430"/>
            <a:ext cx="2880320" cy="246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字方塊 25"/>
          <p:cNvSpPr txBox="1"/>
          <p:nvPr/>
        </p:nvSpPr>
        <p:spPr>
          <a:xfrm>
            <a:off x="5529211" y="3369708"/>
            <a:ext cx="324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Defined in “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apue.h</a:t>
            </a:r>
            <a:r>
              <a:rPr lang="en-US" altLang="zh-TW" sz="1400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Fatal error </a:t>
            </a:r>
            <a:r>
              <a:rPr lang="en-US" altLang="zh-TW" sz="1400" b="1" dirty="0" smtClean="0">
                <a:solidFill>
                  <a:schemeClr val="accent1">
                    <a:lumMod val="75000"/>
                  </a:schemeClr>
                </a:solidFill>
              </a:rPr>
              <a:t>unrelated</a:t>
            </a:r>
            <a:r>
              <a:rPr lang="en-US" altLang="zh-TW" sz="1400" dirty="0" smtClean="0">
                <a:solidFill>
                  <a:srgbClr val="FF0000"/>
                </a:solidFill>
              </a:rPr>
              <a:t> to system call, print a message and terminate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1641621" y="4647341"/>
            <a:ext cx="1004918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547966" y="4696780"/>
            <a:ext cx="324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Defined in “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apue.h</a:t>
            </a:r>
            <a:r>
              <a:rPr lang="en-US" altLang="zh-TW" sz="1400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Fatal error </a:t>
            </a:r>
            <a:r>
              <a:rPr lang="en-US" altLang="zh-TW" sz="1400" b="1" dirty="0" smtClean="0">
                <a:solidFill>
                  <a:schemeClr val="accent1">
                    <a:lumMod val="75000"/>
                  </a:schemeClr>
                </a:solidFill>
              </a:rPr>
              <a:t>related</a:t>
            </a:r>
            <a:r>
              <a:rPr lang="en-US" altLang="zh-TW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to system call, print a message and terminate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 bwMode="auto">
          <a:xfrm flipH="1">
            <a:off x="3022829" y="4397647"/>
            <a:ext cx="2906286" cy="703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橢圓 36"/>
          <p:cNvSpPr/>
          <p:nvPr/>
        </p:nvSpPr>
        <p:spPr bwMode="auto">
          <a:xfrm>
            <a:off x="1258968" y="5560876"/>
            <a:ext cx="1004918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 flipV="1">
            <a:off x="1403350" y="5866990"/>
            <a:ext cx="358077" cy="295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17610" y="6124018"/>
            <a:ext cx="324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Return values: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0 </a:t>
            </a:r>
            <a:r>
              <a:rPr lang="en-US" altLang="zh-TW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OK!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1~255 </a:t>
            </a:r>
            <a:r>
              <a:rPr lang="en-US" altLang="zh-TW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error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9" grpId="0"/>
      <p:bldP spid="9" grpId="1"/>
      <p:bldP spid="12" grpId="0" animBg="1"/>
      <p:bldP spid="12" grpId="1" animBg="1"/>
      <p:bldP spid="14" grpId="0"/>
      <p:bldP spid="14" grpId="1"/>
      <p:bldP spid="15" grpId="0" animBg="1"/>
      <p:bldP spid="15" grpId="1" animBg="1"/>
      <p:bldP spid="18" grpId="0"/>
      <p:bldP spid="18" grpId="1"/>
      <p:bldP spid="19" grpId="0" animBg="1"/>
      <p:bldP spid="19" grpId="1" animBg="1"/>
      <p:bldP spid="22" grpId="0"/>
      <p:bldP spid="22" grpId="1"/>
      <p:bldP spid="23" grpId="0" animBg="1"/>
      <p:bldP spid="23" grpId="1" animBg="1"/>
      <p:bldP spid="26" grpId="0"/>
      <p:bldP spid="26" grpId="1"/>
      <p:bldP spid="27" grpId="0" animBg="1"/>
      <p:bldP spid="27" grpId="1" animBg="1"/>
      <p:bldP spid="34" grpId="0"/>
      <p:bldP spid="34" grpId="1"/>
      <p:bldP spid="37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BF94-D4F6-41BC-901C-640078E8C434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Executing program (Fig. 1.3)</a:t>
            </a:r>
            <a:endParaRPr lang="en-US" altLang="zh-TW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17713"/>
            <a:ext cx="7993062" cy="4114800"/>
          </a:xfrm>
        </p:spPr>
        <p:txBody>
          <a:bodyPr/>
          <a:lstStyle/>
          <a:p>
            <a:r>
              <a:rPr lang="en-US" altLang="zh-TW" sz="2800" dirty="0"/>
              <a:t>Edit and save in </a:t>
            </a:r>
            <a:r>
              <a:rPr lang="en-US" altLang="zh-TW" sz="2800" dirty="0" err="1"/>
              <a:t>myls.c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 dirty="0" smtClean="0">
                <a:latin typeface="Courier New" panose="02070309020205020404" pitchFamily="49" charset="0"/>
              </a:rPr>
              <a:t>$ </a:t>
            </a:r>
            <a:r>
              <a:rPr lang="en-US" altLang="zh-TW" sz="2800" b="1" dirty="0" smtClean="0">
                <a:latin typeface="Courier New" panose="02070309020205020404" pitchFamily="49" charset="0"/>
              </a:rPr>
              <a:t>cc </a:t>
            </a:r>
            <a:r>
              <a:rPr lang="en-US" altLang="zh-TW" sz="2800" b="1" dirty="0" err="1">
                <a:latin typeface="Courier New" panose="02070309020205020404" pitchFamily="49" charset="0"/>
              </a:rPr>
              <a:t>myls.c</a:t>
            </a:r>
            <a:r>
              <a:rPr lang="en-US" altLang="zh-TW" sz="2800" dirty="0"/>
              <a:t>	(output: </a:t>
            </a:r>
            <a:r>
              <a:rPr lang="en-US" altLang="zh-TW" sz="2800" dirty="0" err="1"/>
              <a:t>a.out</a:t>
            </a:r>
            <a:r>
              <a:rPr lang="en-US" altLang="zh-TW" sz="28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 dirty="0" smtClean="0">
                <a:latin typeface="Courier New" panose="02070309020205020404" pitchFamily="49" charset="0"/>
              </a:rPr>
              <a:t>$ </a:t>
            </a:r>
            <a:r>
              <a:rPr lang="en-US" altLang="zh-TW" sz="2800" b="1" dirty="0" smtClean="0">
                <a:latin typeface="Courier New" panose="02070309020205020404" pitchFamily="49" charset="0"/>
              </a:rPr>
              <a:t>./</a:t>
            </a:r>
            <a:r>
              <a:rPr lang="en-US" altLang="zh-TW" sz="2800" b="1" dirty="0" err="1">
                <a:latin typeface="Courier New" panose="02070309020205020404" pitchFamily="49" charset="0"/>
              </a:rPr>
              <a:t>a.out</a:t>
            </a:r>
            <a:r>
              <a:rPr lang="en-US" altLang="zh-TW" sz="2800" b="1" dirty="0">
                <a:latin typeface="Courier New" panose="02070309020205020404" pitchFamily="49" charset="0"/>
              </a:rPr>
              <a:t> /</a:t>
            </a:r>
            <a:r>
              <a:rPr lang="en-US" altLang="zh-TW" sz="2800" b="1" dirty="0" err="1">
                <a:latin typeface="Courier New" panose="02070309020205020404" pitchFamily="49" charset="0"/>
              </a:rPr>
              <a:t>dev</a:t>
            </a:r>
            <a:r>
              <a:rPr lang="en-US" altLang="zh-TW" sz="2800" dirty="0">
                <a:latin typeface="Courier New" panose="02070309020205020404" pitchFamily="49" charset="0"/>
              </a:rPr>
              <a:t>	</a:t>
            </a:r>
            <a:r>
              <a:rPr lang="en-US" altLang="zh-TW" sz="2800" dirty="0"/>
              <a:t>(output: . .. </a:t>
            </a:r>
            <a:r>
              <a:rPr lang="en-US" altLang="zh-TW" sz="2800" dirty="0">
                <a:latin typeface="Times New Roman" panose="02020603050405020304" pitchFamily="18" charset="0"/>
              </a:rPr>
              <a:t>………</a:t>
            </a:r>
            <a:r>
              <a:rPr lang="en-US" altLang="zh-TW" sz="28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 dirty="0" smtClean="0">
                <a:latin typeface="Courier New" panose="02070309020205020404" pitchFamily="49" charset="0"/>
              </a:rPr>
              <a:t>$ </a:t>
            </a:r>
            <a:r>
              <a:rPr lang="en-US" altLang="zh-TW" sz="2800" b="1" dirty="0" smtClean="0">
                <a:latin typeface="Courier New" panose="02070309020205020404" pitchFamily="49" charset="0"/>
              </a:rPr>
              <a:t>./</a:t>
            </a:r>
            <a:r>
              <a:rPr lang="en-US" altLang="zh-TW" sz="2800" b="1" dirty="0" err="1">
                <a:latin typeface="Courier New" panose="02070309020205020404" pitchFamily="49" charset="0"/>
              </a:rPr>
              <a:t>a.out</a:t>
            </a:r>
            <a:r>
              <a:rPr lang="en-US" altLang="zh-TW" sz="2800" b="1" dirty="0">
                <a:latin typeface="Courier New" panose="02070309020205020404" pitchFamily="49" charset="0"/>
              </a:rPr>
              <a:t> /</a:t>
            </a:r>
            <a:r>
              <a:rPr lang="en-US" altLang="zh-TW" sz="2800" b="1" dirty="0" err="1">
                <a:latin typeface="Courier New" panose="02070309020205020404" pitchFamily="49" charset="0"/>
              </a:rPr>
              <a:t>var</a:t>
            </a:r>
            <a:r>
              <a:rPr lang="en-US" altLang="zh-TW" sz="2800" b="1" dirty="0">
                <a:latin typeface="Courier New" panose="02070309020205020404" pitchFamily="49" charset="0"/>
              </a:rPr>
              <a:t>/spool/</a:t>
            </a:r>
            <a:r>
              <a:rPr lang="en-US" altLang="zh-TW" sz="2800" b="1" dirty="0" err="1">
                <a:latin typeface="Courier New" panose="02070309020205020404" pitchFamily="49" charset="0"/>
              </a:rPr>
              <a:t>mqueue</a:t>
            </a:r>
            <a:endParaRPr lang="en-US" altLang="zh-TW" sz="28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 dirty="0">
                <a:latin typeface="Courier New" panose="02070309020205020404" pitchFamily="49" charset="0"/>
              </a:rPr>
              <a:t>can’t open /</a:t>
            </a:r>
            <a:r>
              <a:rPr lang="en-US" altLang="zh-TW" sz="2800" dirty="0" err="1">
                <a:latin typeface="Courier New" panose="02070309020205020404" pitchFamily="49" charset="0"/>
              </a:rPr>
              <a:t>var</a:t>
            </a:r>
            <a:r>
              <a:rPr lang="en-US" altLang="zh-TW" sz="2800" dirty="0">
                <a:latin typeface="Courier New" panose="02070309020205020404" pitchFamily="49" charset="0"/>
              </a:rPr>
              <a:t>/spool/</a:t>
            </a:r>
            <a:r>
              <a:rPr lang="en-US" altLang="zh-TW" sz="2800" dirty="0" err="1">
                <a:latin typeface="Courier New" panose="02070309020205020404" pitchFamily="49" charset="0"/>
              </a:rPr>
              <a:t>mqueue</a:t>
            </a:r>
            <a:r>
              <a:rPr lang="en-US" altLang="zh-TW" sz="2800" dirty="0">
                <a:latin typeface="Courier New" panose="02070309020205020404" pitchFamily="49" charset="0"/>
              </a:rPr>
              <a:t>: Permission denied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 dirty="0" smtClean="0">
                <a:latin typeface="Courier New" panose="02070309020205020404" pitchFamily="49" charset="0"/>
              </a:rPr>
              <a:t>$ </a:t>
            </a:r>
            <a:r>
              <a:rPr lang="en-US" altLang="zh-TW" sz="2800" b="1" dirty="0" smtClean="0">
                <a:latin typeface="Courier New" panose="02070309020205020404" pitchFamily="49" charset="0"/>
              </a:rPr>
              <a:t>./</a:t>
            </a:r>
            <a:r>
              <a:rPr lang="en-US" altLang="zh-TW" sz="2800" b="1" dirty="0" err="1">
                <a:latin typeface="Courier New" panose="02070309020205020404" pitchFamily="49" charset="0"/>
              </a:rPr>
              <a:t>a.out</a:t>
            </a:r>
            <a:r>
              <a:rPr lang="en-US" altLang="zh-TW" sz="2800" b="1" dirty="0">
                <a:latin typeface="Courier New" panose="02070309020205020404" pitchFamily="49" charset="0"/>
              </a:rPr>
              <a:t> /</a:t>
            </a:r>
            <a:r>
              <a:rPr lang="en-US" altLang="zh-TW" sz="2800" b="1" dirty="0" err="1">
                <a:latin typeface="Courier New" panose="02070309020205020404" pitchFamily="49" charset="0"/>
              </a:rPr>
              <a:t>dev</a:t>
            </a:r>
            <a:r>
              <a:rPr lang="en-US" altLang="zh-TW" sz="2800" b="1" dirty="0">
                <a:latin typeface="Courier New" panose="02070309020205020404" pitchFamily="49" charset="0"/>
              </a:rPr>
              <a:t>/</a:t>
            </a:r>
            <a:r>
              <a:rPr lang="en-US" altLang="zh-TW" sz="2800" b="1" dirty="0" err="1">
                <a:latin typeface="Courier New" panose="02070309020205020404" pitchFamily="49" charset="0"/>
              </a:rPr>
              <a:t>tty</a:t>
            </a:r>
            <a:endParaRPr lang="en-US" altLang="zh-TW" sz="28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 dirty="0">
                <a:latin typeface="Courier New" panose="02070309020205020404" pitchFamily="49" charset="0"/>
              </a:rPr>
              <a:t>can’t open /</a:t>
            </a:r>
            <a:r>
              <a:rPr lang="en-US" altLang="zh-TW" sz="2800" dirty="0" err="1">
                <a:latin typeface="Courier New" panose="02070309020205020404" pitchFamily="49" charset="0"/>
              </a:rPr>
              <a:t>dev</a:t>
            </a:r>
            <a:r>
              <a:rPr lang="en-US" altLang="zh-TW" sz="2800" dirty="0">
                <a:latin typeface="Courier New" panose="02070309020205020404" pitchFamily="49" charset="0"/>
              </a:rPr>
              <a:t>/</a:t>
            </a:r>
            <a:r>
              <a:rPr lang="en-US" altLang="zh-TW" sz="2800" dirty="0" err="1">
                <a:latin typeface="Courier New" panose="02070309020205020404" pitchFamily="49" charset="0"/>
              </a:rPr>
              <a:t>tty</a:t>
            </a:r>
            <a:r>
              <a:rPr lang="en-US" altLang="zh-TW" sz="2800" dirty="0">
                <a:latin typeface="Courier New" panose="02070309020205020404" pitchFamily="49" charset="0"/>
              </a:rPr>
              <a:t>: Not a directory</a:t>
            </a:r>
          </a:p>
        </p:txBody>
      </p:sp>
      <p:cxnSp>
        <p:nvCxnSpPr>
          <p:cNvPr id="6" name="直線單箭頭接點 5"/>
          <p:cNvCxnSpPr>
            <a:stCxn id="7" idx="0"/>
          </p:cNvCxnSpPr>
          <p:nvPr/>
        </p:nvCxnSpPr>
        <p:spPr bwMode="auto">
          <a:xfrm flipV="1">
            <a:off x="741271" y="5373216"/>
            <a:ext cx="230329" cy="75265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3478" y="6125872"/>
            <a:ext cx="129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prompt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 bwMode="auto">
          <a:xfrm>
            <a:off x="900113" y="5013176"/>
            <a:ext cx="431527" cy="43204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70E8-47AE-41DA-9CC9-08459E950BC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1.4 Files and Directories</a:t>
            </a:r>
            <a:endParaRPr lang="en-US" altLang="zh-TW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844675"/>
            <a:ext cx="6989762" cy="4537075"/>
          </a:xfrm>
        </p:spPr>
        <p:txBody>
          <a:bodyPr/>
          <a:lstStyle/>
          <a:p>
            <a:r>
              <a:rPr lang="en-US" altLang="zh-TW" dirty="0" smtClean="0"/>
              <a:t>Current </a:t>
            </a:r>
            <a:r>
              <a:rPr lang="en-US" altLang="zh-TW" dirty="0"/>
              <a:t>working directory (CWD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工作資料夾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chdir</a:t>
            </a:r>
            <a:r>
              <a:rPr lang="en-US" altLang="zh-TW" dirty="0" smtClean="0"/>
              <a:t>(): change working directory</a:t>
            </a:r>
          </a:p>
          <a:p>
            <a:pPr lvl="1"/>
            <a:r>
              <a:rPr lang="zh-TW" altLang="en-US" dirty="0" smtClean="0"/>
              <a:t>相對路徑與工作資料夾有關</a:t>
            </a:r>
            <a:endParaRPr lang="en-US" altLang="zh-TW" dirty="0"/>
          </a:p>
          <a:p>
            <a:pPr lvl="2"/>
            <a:r>
              <a:rPr lang="en-US" altLang="zh-TW" dirty="0" err="1" smtClean="0"/>
              <a:t>Eg</a:t>
            </a:r>
            <a:r>
              <a:rPr lang="en-US" altLang="zh-TW" dirty="0"/>
              <a:t>: </a:t>
            </a:r>
            <a:r>
              <a:rPr lang="en-US" altLang="zh-TW" dirty="0" smtClean="0"/>
              <a:t>doc/my/file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3"/>
            <a:r>
              <a:rPr lang="en-US" altLang="zh-TW" dirty="0" smtClean="0"/>
              <a:t>file</a:t>
            </a:r>
            <a:r>
              <a:rPr lang="zh-TW" altLang="en-US" dirty="0" smtClean="0"/>
              <a:t>在</a:t>
            </a:r>
            <a:r>
              <a:rPr lang="en-US" altLang="zh-TW" dirty="0" smtClean="0"/>
              <a:t>my</a:t>
            </a:r>
            <a:r>
              <a:rPr lang="zh-TW" altLang="en-US" dirty="0" smtClean="0"/>
              <a:t>資料夾，</a:t>
            </a:r>
            <a:r>
              <a:rPr lang="en-US" altLang="zh-TW" dirty="0" smtClean="0"/>
              <a:t>my</a:t>
            </a:r>
            <a:r>
              <a:rPr lang="zh-TW" altLang="en-US" dirty="0" smtClean="0"/>
              <a:t>在</a:t>
            </a:r>
            <a:r>
              <a:rPr lang="en-US" altLang="zh-TW" dirty="0" smtClean="0"/>
              <a:t>doc</a:t>
            </a:r>
            <a:r>
              <a:rPr lang="zh-TW" altLang="en-US" dirty="0" smtClean="0"/>
              <a:t>資料夾，</a:t>
            </a:r>
            <a:r>
              <a:rPr lang="en-US" altLang="zh-TW" dirty="0" smtClean="0"/>
              <a:t>doc</a:t>
            </a:r>
            <a:r>
              <a:rPr lang="zh-TW" altLang="en-US" dirty="0" smtClean="0"/>
              <a:t>在目前的工作資料夾  </a:t>
            </a:r>
            <a:r>
              <a:rPr lang="en-US" altLang="zh-TW" dirty="0" smtClean="0"/>
              <a:t>(CWD)</a:t>
            </a:r>
          </a:p>
          <a:p>
            <a:pPr lvl="1"/>
            <a:r>
              <a:rPr lang="zh-TW" altLang="en-US" dirty="0" smtClean="0"/>
              <a:t>登入時，一開始會在家目錄 </a:t>
            </a:r>
            <a:r>
              <a:rPr lang="en-US" altLang="zh-TW" dirty="0" smtClean="0"/>
              <a:t>(home directory)</a:t>
            </a:r>
          </a:p>
          <a:p>
            <a:pPr lvl="2"/>
            <a:r>
              <a:rPr lang="en-US" altLang="zh-TW" dirty="0" smtClean="0"/>
              <a:t>Home directory is set in the password </a:t>
            </a:r>
            <a:r>
              <a:rPr lang="en-US" altLang="zh-TW" dirty="0"/>
              <a:t>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CA52-921C-4FDA-BD4A-6E6CF291B390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1.5 Input </a:t>
            </a:r>
            <a:r>
              <a:rPr lang="en-US" altLang="zh-TW" dirty="0"/>
              <a:t>and Output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05662" cy="41148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TW" dirty="0"/>
              <a:t>File Descriptors</a:t>
            </a:r>
          </a:p>
          <a:p>
            <a:pPr lvl="1">
              <a:spcBef>
                <a:spcPct val="30000"/>
              </a:spcBef>
            </a:pPr>
            <a:r>
              <a:rPr lang="en-US" altLang="zh-TW" dirty="0"/>
              <a:t>small non-negative integers that kernel uses to identify files being accessed by a </a:t>
            </a:r>
            <a:r>
              <a:rPr lang="en-US" altLang="zh-TW" dirty="0" smtClean="0"/>
              <a:t>process</a:t>
            </a:r>
          </a:p>
          <a:p>
            <a:pPr lvl="1">
              <a:spcBef>
                <a:spcPct val="30000"/>
              </a:spcBef>
            </a:pPr>
            <a:r>
              <a:rPr lang="en-US" altLang="zh-TW" dirty="0" smtClean="0"/>
              <a:t>Examples</a:t>
            </a:r>
          </a:p>
          <a:p>
            <a:pPr lvl="2">
              <a:spcBef>
                <a:spcPct val="30000"/>
              </a:spcBef>
            </a:pPr>
            <a:r>
              <a:rPr lang="en-US" altLang="zh-TW" dirty="0" smtClean="0"/>
              <a:t>0: Standard Input (</a:t>
            </a:r>
            <a:r>
              <a:rPr lang="en-US" altLang="zh-TW" dirty="0" err="1" smtClean="0"/>
              <a:t>stdin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>
              <a:spcBef>
                <a:spcPct val="30000"/>
              </a:spcBef>
            </a:pPr>
            <a:r>
              <a:rPr lang="en-US" altLang="zh-TW" dirty="0" smtClean="0"/>
              <a:t>1: Standard Output (</a:t>
            </a:r>
            <a:r>
              <a:rPr lang="en-US" altLang="zh-TW" dirty="0" err="1" smtClean="0"/>
              <a:t>stdout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>
              <a:spcBef>
                <a:spcPct val="30000"/>
              </a:spcBef>
            </a:pPr>
            <a:r>
              <a:rPr lang="en-US" altLang="zh-TW" dirty="0" smtClean="0"/>
              <a:t>2: Standard Error (</a:t>
            </a:r>
            <a:r>
              <a:rPr lang="en-US" altLang="zh-TW" dirty="0" err="1" smtClean="0"/>
              <a:t>stderr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9FCD-2ED3-4EF3-B35F-02C8EE67C5C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1.5 Input </a:t>
            </a:r>
            <a:r>
              <a:rPr lang="en-US" altLang="zh-TW" dirty="0"/>
              <a:t>and Output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844675"/>
            <a:ext cx="7772400" cy="4464050"/>
          </a:xfrm>
        </p:spPr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TW" dirty="0" err="1"/>
              <a:t>stdin</a:t>
            </a:r>
            <a:r>
              <a:rPr lang="en-US" altLang="zh-TW" dirty="0"/>
              <a:t>, </a:t>
            </a:r>
            <a:r>
              <a:rPr lang="en-US" altLang="zh-TW" dirty="0" err="1"/>
              <a:t>stdout</a:t>
            </a:r>
            <a:r>
              <a:rPr lang="en-US" altLang="zh-TW" dirty="0"/>
              <a:t>, </a:t>
            </a:r>
            <a:r>
              <a:rPr lang="en-US" altLang="zh-TW" dirty="0" err="1"/>
              <a:t>stderr</a:t>
            </a:r>
            <a:r>
              <a:rPr lang="en-US" altLang="zh-TW" dirty="0"/>
              <a:t>: </a:t>
            </a:r>
            <a:r>
              <a:rPr lang="en-US" altLang="zh-TW" dirty="0" smtClean="0"/>
              <a:t>all are </a:t>
            </a:r>
            <a:r>
              <a:rPr lang="en-US" altLang="zh-TW" dirty="0"/>
              <a:t>terminal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file.list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/>
              <a:t>stdout</a:t>
            </a:r>
            <a:r>
              <a:rPr lang="en-US" altLang="zh-TW" dirty="0" smtClean="0"/>
              <a:t> redirected to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file.list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回家學習：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How </a:t>
            </a:r>
            <a:r>
              <a:rPr lang="en-US" altLang="zh-TW" dirty="0"/>
              <a:t>to redirect </a:t>
            </a:r>
            <a:r>
              <a:rPr lang="en-US" altLang="zh-TW" b="1" dirty="0" err="1"/>
              <a:t>stderr</a:t>
            </a:r>
            <a:r>
              <a:rPr lang="en-US" altLang="zh-TW" dirty="0"/>
              <a:t> to a file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/>
              <a:t>How to redirect </a:t>
            </a:r>
            <a:r>
              <a:rPr lang="en-US" altLang="zh-TW" b="1" dirty="0" err="1"/>
              <a:t>stdin</a:t>
            </a:r>
            <a:r>
              <a:rPr lang="en-US" altLang="zh-TW" dirty="0"/>
              <a:t> from a file</a:t>
            </a:r>
            <a:r>
              <a:rPr lang="en-US" altLang="zh-TW" dirty="0" smtClean="0"/>
              <a:t>?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1.5 Input and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306887"/>
          </a:xfrm>
        </p:spPr>
        <p:txBody>
          <a:bodyPr/>
          <a:lstStyle/>
          <a:p>
            <a:r>
              <a:rPr lang="en-US" altLang="zh-TW" dirty="0" err="1" smtClean="0"/>
              <a:t>Unbuffered</a:t>
            </a:r>
            <a:r>
              <a:rPr lang="en-US" altLang="zh-TW" dirty="0" smtClean="0"/>
              <a:t> I/O </a:t>
            </a:r>
          </a:p>
          <a:p>
            <a:pPr lvl="1"/>
            <a:r>
              <a:rPr lang="zh-TW" altLang="en-US" dirty="0" smtClean="0"/>
              <a:t>系統</a:t>
            </a:r>
            <a:r>
              <a:rPr lang="zh-TW" altLang="en-US" dirty="0" smtClean="0">
                <a:solidFill>
                  <a:srgbClr val="FF0000"/>
                </a:solidFill>
              </a:rPr>
              <a:t>沒有</a:t>
            </a:r>
            <a:r>
              <a:rPr lang="zh-TW" altLang="en-US" dirty="0" smtClean="0"/>
              <a:t>自動配置緩衝空間 </a:t>
            </a:r>
            <a:r>
              <a:rPr lang="en-US" altLang="zh-TW" dirty="0" smtClean="0"/>
              <a:t>(buffer)</a:t>
            </a:r>
            <a:endParaRPr lang="en-US" altLang="zh-TW" dirty="0"/>
          </a:p>
          <a:p>
            <a:pPr lvl="1"/>
            <a:r>
              <a:rPr lang="zh-TW" altLang="en-US" dirty="0" smtClean="0"/>
              <a:t>需要使用者</a:t>
            </a:r>
            <a:r>
              <a:rPr lang="zh-TW" altLang="en-US" dirty="0" smtClean="0">
                <a:solidFill>
                  <a:srgbClr val="FF0000"/>
                </a:solidFill>
              </a:rPr>
              <a:t>自己配置</a:t>
            </a:r>
            <a:r>
              <a:rPr lang="en-US" altLang="zh-TW" dirty="0" smtClean="0"/>
              <a:t>buffer</a:t>
            </a:r>
          </a:p>
          <a:p>
            <a:pPr lvl="1"/>
            <a:r>
              <a:rPr lang="en-US" altLang="zh-TW" dirty="0" smtClean="0"/>
              <a:t>5 functions that work with file descriptors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  <a:p>
            <a:pPr lvl="2"/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ead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</a:p>
          <a:p>
            <a:pPr lvl="2"/>
            <a:r>
              <a:rPr lang="en-US" altLang="zh-TW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endParaRPr lang="en-US" altLang="zh-TW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lang="zh-TW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Slides©2014 Pao-Ann Hsiung, National Chung Cheng University, Taiwan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8985-6459-4846-AD77-3B7306E4293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37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6245-CAA2-455D-8283-2AB0A1903321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Figure 1.4</a:t>
            </a:r>
            <a:r>
              <a:rPr lang="en-US" altLang="zh-TW" dirty="0"/>
              <a:t>: </a:t>
            </a:r>
            <a:r>
              <a:rPr lang="en-US" altLang="zh-TW" dirty="0" smtClean="0"/>
              <a:t>Copy standard input to standard output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Picture 7" descr="\\172.16.2.26\Art\OUTPUT\PTG\STEVENS-RAGO\Ch01\Stevens_fig01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68" y="2017712"/>
            <a:ext cx="7861474" cy="40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 bwMode="auto">
          <a:xfrm>
            <a:off x="3419872" y="3861049"/>
            <a:ext cx="144016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>
            <a:off x="4499992" y="3501008"/>
            <a:ext cx="432048" cy="360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4919209" y="3184811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Constant 0 defined in </a:t>
            </a:r>
            <a:r>
              <a:rPr lang="en-US" altLang="zh-TW" dirty="0" err="1" smtClean="0">
                <a:solidFill>
                  <a:srgbClr val="FF0000"/>
                </a:solidFill>
              </a:rPr>
              <a:t>unistd.h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082136" y="4079386"/>
            <a:ext cx="1561872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 flipV="1">
            <a:off x="4644008" y="4250696"/>
            <a:ext cx="553760" cy="1167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4956134" y="429540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Constant 1 defined in </a:t>
            </a:r>
            <a:r>
              <a:rPr lang="en-US" altLang="zh-TW" dirty="0" err="1" smtClean="0">
                <a:solidFill>
                  <a:srgbClr val="FF0000"/>
                </a:solidFill>
              </a:rPr>
              <a:t>unistd.h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2123728" y="2010306"/>
            <a:ext cx="108012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223634" y="1952625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Includes </a:t>
            </a:r>
            <a:r>
              <a:rPr lang="en-US" altLang="zh-TW" dirty="0" err="1" smtClean="0">
                <a:solidFill>
                  <a:srgbClr val="FF0000"/>
                </a:solidFill>
              </a:rPr>
              <a:t>unistd.h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2866022" y="3537013"/>
            <a:ext cx="108012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H="1">
            <a:off x="3698011" y="3184811"/>
            <a:ext cx="432048" cy="360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4067943" y="2815164"/>
            <a:ext cx="487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Affects program efficiency (Sec.3.9)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076056" y="4753301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read() returns: 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FF0000"/>
                </a:solidFill>
              </a:rPr>
              <a:t>#</a:t>
            </a:r>
            <a:r>
              <a:rPr lang="en-US" altLang="zh-TW" sz="1600" dirty="0">
                <a:solidFill>
                  <a:srgbClr val="FF0000"/>
                </a:solidFill>
              </a:rPr>
              <a:t>bytes read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0 </a:t>
            </a:r>
            <a:r>
              <a:rPr lang="en-US" altLang="zh-TW" sz="1600" dirty="0" smtClean="0">
                <a:solidFill>
                  <a:srgbClr val="FF0000"/>
                </a:solidFill>
              </a:rPr>
              <a:t>  if </a:t>
            </a:r>
            <a:r>
              <a:rPr lang="en-US" altLang="zh-TW" sz="1600" dirty="0">
                <a:solidFill>
                  <a:srgbClr val="FF0000"/>
                </a:solidFill>
              </a:rPr>
              <a:t>EOF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-1 </a:t>
            </a:r>
            <a:r>
              <a:rPr lang="en-US" altLang="zh-TW" sz="1600" dirty="0" smtClean="0">
                <a:solidFill>
                  <a:srgbClr val="FF0000"/>
                </a:solidFill>
              </a:rPr>
              <a:t> if </a:t>
            </a:r>
            <a:r>
              <a:rPr lang="en-US" altLang="zh-TW" sz="16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22" name="橢圓 21"/>
          <p:cNvSpPr/>
          <p:nvPr/>
        </p:nvSpPr>
        <p:spPr bwMode="auto">
          <a:xfrm>
            <a:off x="2866022" y="3852833"/>
            <a:ext cx="55385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/>
      <p:bldP spid="9" grpId="1"/>
      <p:bldP spid="12" grpId="0" animBg="1"/>
      <p:bldP spid="12" grpId="1" animBg="1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20" grpId="0"/>
      <p:bldP spid="20" grpId="1"/>
      <p:bldP spid="21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1.5 Input and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如何使用前面哪支程式，將</a:t>
            </a:r>
            <a:r>
              <a:rPr lang="en-US" altLang="zh-TW" dirty="0" err="1" smtClean="0"/>
              <a:t>infile</a:t>
            </a:r>
            <a:r>
              <a:rPr lang="zh-TW" altLang="en-US" dirty="0" smtClean="0"/>
              <a:t>檔案的內容複製到</a:t>
            </a:r>
            <a:r>
              <a:rPr lang="en-US" altLang="zh-TW" dirty="0" err="1" smtClean="0"/>
              <a:t>outfile</a:t>
            </a:r>
            <a:r>
              <a:rPr lang="zh-TW" altLang="en-US" dirty="0" smtClean="0"/>
              <a:t>檔案？</a:t>
            </a:r>
            <a:endParaRPr lang="en-US" altLang="zh-TW" dirty="0" smtClean="0"/>
          </a:p>
          <a:p>
            <a:pPr lvl="1"/>
            <a:r>
              <a:rPr lang="en-US" altLang="zh-TW" sz="3200" b="1" dirty="0" smtClean="0"/>
              <a:t>./</a:t>
            </a:r>
            <a:r>
              <a:rPr lang="en-US" altLang="zh-TW" sz="3200" b="1" dirty="0" err="1" smtClean="0"/>
              <a:t>a.out</a:t>
            </a:r>
            <a:r>
              <a:rPr lang="en-US" altLang="zh-TW" sz="3200" b="1" dirty="0" smtClean="0"/>
              <a:t>  &lt;  </a:t>
            </a:r>
            <a:r>
              <a:rPr lang="en-US" altLang="zh-TW" sz="3200" b="1" dirty="0" err="1" smtClean="0"/>
              <a:t>infile</a:t>
            </a:r>
            <a:r>
              <a:rPr lang="en-US" altLang="zh-TW" sz="3200" b="1" dirty="0" smtClean="0"/>
              <a:t>  &gt;  </a:t>
            </a:r>
            <a:r>
              <a:rPr lang="en-US" altLang="zh-TW" sz="3200" b="1" dirty="0" err="1" smtClean="0"/>
              <a:t>outfile</a:t>
            </a:r>
            <a:endParaRPr lang="zh-TW" altLang="en-US" sz="3200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Slides©2014 Pao-Ann Hsiung, National Chung Cheng University, Taiwan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8985-6459-4846-AD77-3B7306E42934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6" name="橢圓形圖說文字 5"/>
          <p:cNvSpPr/>
          <p:nvPr/>
        </p:nvSpPr>
        <p:spPr bwMode="auto">
          <a:xfrm>
            <a:off x="2627784" y="4409606"/>
            <a:ext cx="1440160" cy="792088"/>
          </a:xfrm>
          <a:prstGeom prst="wedgeEllipseCallout">
            <a:avLst>
              <a:gd name="adj1" fmla="val 33859"/>
              <a:gd name="adj2" fmla="val -147048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導入</a:t>
            </a:r>
          </a:p>
        </p:txBody>
      </p:sp>
      <p:sp>
        <p:nvSpPr>
          <p:cNvPr id="7" name="橢圓形圖說文字 6"/>
          <p:cNvSpPr/>
          <p:nvPr/>
        </p:nvSpPr>
        <p:spPr bwMode="auto">
          <a:xfrm>
            <a:off x="5341640" y="4409606"/>
            <a:ext cx="1440160" cy="792088"/>
          </a:xfrm>
          <a:prstGeom prst="wedgeEllipseCallout">
            <a:avLst>
              <a:gd name="adj1" fmla="val -24605"/>
              <a:gd name="adj2" fmla="val -151620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導出</a:t>
            </a:r>
          </a:p>
        </p:txBody>
      </p:sp>
    </p:spTree>
    <p:extLst>
      <p:ext uri="{BB962C8B-B14F-4D97-AF65-F5344CB8AC3E}">
        <p14:creationId xmlns:p14="http://schemas.microsoft.com/office/powerpoint/2010/main" val="68926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85AC-51C9-4C3E-BD10-A3E064204374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Standard I/O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2"/>
            <a:ext cx="7772400" cy="436361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Buffered</a:t>
            </a:r>
            <a:r>
              <a:rPr lang="en-US" altLang="zh-TW" dirty="0" smtClean="0"/>
              <a:t> </a:t>
            </a:r>
            <a:r>
              <a:rPr lang="en-US" altLang="zh-TW" dirty="0"/>
              <a:t>interface</a:t>
            </a:r>
          </a:p>
          <a:p>
            <a:pPr lvl="1"/>
            <a:r>
              <a:rPr lang="en-US" altLang="zh-TW" dirty="0"/>
              <a:t>No need to worry about </a:t>
            </a:r>
            <a:r>
              <a:rPr lang="en-US" altLang="zh-TW" dirty="0" smtClean="0"/>
              <a:t>BUFFSIZE</a:t>
            </a:r>
          </a:p>
          <a:p>
            <a:pPr lvl="1"/>
            <a:r>
              <a:rPr lang="zh-TW" altLang="en-US" dirty="0" smtClean="0">
                <a:ea typeface="標楷體" panose="03000509000000000000" pitchFamily="65" charset="-120"/>
              </a:rPr>
              <a:t>因為標準輸出入程式庫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自動配置緩衝空間</a:t>
            </a:r>
            <a:r>
              <a:rPr lang="zh-TW" altLang="en-US" dirty="0" smtClean="0">
                <a:ea typeface="標楷體" panose="03000509000000000000" pitchFamily="65" charset="-120"/>
              </a:rPr>
              <a:t>，所以使用者不需要擔心要設多大的</a:t>
            </a:r>
            <a:r>
              <a:rPr lang="en-US" altLang="zh-TW" dirty="0" smtClean="0">
                <a:ea typeface="標楷體" panose="03000509000000000000" pitchFamily="65" charset="-120"/>
              </a:rPr>
              <a:t>buffer!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 smtClean="0"/>
              <a:t>Can deal </a:t>
            </a:r>
            <a:r>
              <a:rPr lang="en-US" altLang="zh-TW" dirty="0"/>
              <a:t>with </a:t>
            </a:r>
            <a:r>
              <a:rPr lang="en-US" altLang="zh-TW" dirty="0">
                <a:latin typeface="Times New Roman" panose="02020603050405020304" pitchFamily="18" charset="0"/>
              </a:rPr>
              <a:t>“</a:t>
            </a:r>
            <a:r>
              <a:rPr lang="en-US" altLang="zh-TW" dirty="0">
                <a:solidFill>
                  <a:srgbClr val="FF0000"/>
                </a:solidFill>
              </a:rPr>
              <a:t>lines of input</a:t>
            </a:r>
            <a:r>
              <a:rPr lang="en-US" altLang="zh-TW" dirty="0">
                <a:latin typeface="Times New Roman" panose="02020603050405020304" pitchFamily="18" charset="0"/>
              </a:rPr>
              <a:t>”</a:t>
            </a:r>
            <a:endParaRPr lang="en-US" altLang="zh-TW" dirty="0"/>
          </a:p>
          <a:p>
            <a:pPr lvl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dirty="0"/>
              <a:t>reads an entire </a:t>
            </a:r>
            <a:r>
              <a:rPr lang="en-US" altLang="zh-TW" dirty="0" smtClean="0"/>
              <a:t>line</a:t>
            </a:r>
          </a:p>
          <a:p>
            <a:r>
              <a:rPr lang="en-US" altLang="zh-TW" dirty="0" smtClean="0"/>
              <a:t>Example:</a:t>
            </a:r>
          </a:p>
          <a:p>
            <a:pPr algn="ctr"/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dirty="0"/>
              <a:t>	</a:t>
            </a:r>
            <a:r>
              <a:rPr lang="en-US" altLang="zh-TW" dirty="0" smtClean="0"/>
              <a:t>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4486-263E-4713-AC6D-7C98336694DD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04813"/>
            <a:ext cx="7793037" cy="1355725"/>
          </a:xfrm>
        </p:spPr>
        <p:txBody>
          <a:bodyPr/>
          <a:lstStyle/>
          <a:p>
            <a:r>
              <a:rPr lang="en-US" altLang="zh-TW" sz="4000" dirty="0" smtClean="0"/>
              <a:t>Figure </a:t>
            </a:r>
            <a:r>
              <a:rPr lang="en-US" altLang="zh-TW" sz="4000" dirty="0"/>
              <a:t>1.5: </a:t>
            </a:r>
            <a:r>
              <a:rPr lang="en-US" altLang="zh-TW" sz="3600" dirty="0" smtClean="0"/>
              <a:t>Copy </a:t>
            </a:r>
            <a:r>
              <a:rPr lang="en-US" altLang="zh-TW" sz="3600" dirty="0" err="1" smtClean="0"/>
              <a:t>stdin</a:t>
            </a:r>
            <a:r>
              <a:rPr lang="en-US" altLang="zh-TW" sz="3600" dirty="0" smtClean="0"/>
              <a:t> to </a:t>
            </a:r>
            <a:r>
              <a:rPr lang="en-US" altLang="zh-TW" sz="3600" dirty="0" err="1" smtClean="0"/>
              <a:t>stdout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using standard I/O</a:t>
            </a:r>
          </a:p>
        </p:txBody>
      </p:sp>
      <p:pic>
        <p:nvPicPr>
          <p:cNvPr id="6" name="Picture 7" descr="\\172.16.2.26\Art\OUTPUT\PTG\STEVENS-RAGO\Ch01\Stevens_fig01-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51893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 bwMode="auto">
          <a:xfrm>
            <a:off x="2555776" y="3645024"/>
            <a:ext cx="432048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8" name="直線單箭頭接點 7"/>
          <p:cNvCxnSpPr>
            <a:endCxn id="3" idx="7"/>
          </p:cNvCxnSpPr>
          <p:nvPr/>
        </p:nvCxnSpPr>
        <p:spPr bwMode="auto">
          <a:xfrm flipH="1">
            <a:off x="2924552" y="3356992"/>
            <a:ext cx="711344" cy="330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3510469" y="297296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Reads one char at a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2123728" y="3854170"/>
            <a:ext cx="432048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2555776" y="4077072"/>
            <a:ext cx="2304256" cy="42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803074" y="399541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Writes one char at a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4191006" y="3610521"/>
            <a:ext cx="432048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9" name="直線單箭頭接點 18"/>
          <p:cNvCxnSpPr>
            <a:stCxn id="21" idx="1"/>
          </p:cNvCxnSpPr>
          <p:nvPr/>
        </p:nvCxnSpPr>
        <p:spPr bwMode="auto">
          <a:xfrm flipH="1" flipV="1">
            <a:off x="4607997" y="3750672"/>
            <a:ext cx="229012" cy="13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4837009" y="3533747"/>
            <a:ext cx="384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Constant defined in </a:t>
            </a:r>
            <a:r>
              <a:rPr lang="en-US" altLang="zh-TW" dirty="0" err="1" smtClean="0">
                <a:solidFill>
                  <a:srgbClr val="FF0000"/>
                </a:solidFill>
              </a:rPr>
              <a:t>stdio.h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3045894" y="3632794"/>
            <a:ext cx="590002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000257" y="3854170"/>
            <a:ext cx="590002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55976" y="4561799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zh-TW" dirty="0" smtClean="0">
                <a:solidFill>
                  <a:srgbClr val="FF0000"/>
                </a:solidFill>
              </a:rPr>
              <a:t>: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Constants defined in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TW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/>
      <p:bldP spid="9" grpId="1"/>
      <p:bldP spid="13" grpId="0" animBg="1"/>
      <p:bldP spid="13" grpId="1" animBg="1"/>
      <p:bldP spid="16" grpId="0"/>
      <p:bldP spid="16" grpId="1"/>
      <p:bldP spid="18" grpId="0" animBg="1"/>
      <p:bldP spid="18" grpId="1" animBg="1"/>
      <p:bldP spid="21" grpId="0"/>
      <p:bldP spid="21" grpId="1"/>
      <p:bldP spid="24" grpId="0" animBg="1"/>
      <p:bldP spid="25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 err="1"/>
              <a:t>Pao</a:t>
            </a:r>
            <a:r>
              <a:rPr lang="en-US" altLang="zh-TW" dirty="0"/>
              <a:t>-Ann </a:t>
            </a:r>
            <a:r>
              <a:rPr lang="en-US" altLang="zh-TW" dirty="0" err="1"/>
              <a:t>Hsiung</a:t>
            </a:r>
            <a:r>
              <a:rPr lang="en-US" altLang="zh-TW" dirty="0"/>
              <a:t>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5B79-9E90-48C9-B4C4-18519CE2B9A9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 Introduction</a:t>
            </a: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5000"/>
              </a:spcAft>
            </a:pPr>
            <a:r>
              <a:rPr lang="en-US" altLang="zh-TW"/>
              <a:t>Whirlwind tour of UNIX from a programmer</a:t>
            </a:r>
            <a:r>
              <a:rPr lang="en-US" altLang="zh-TW">
                <a:latin typeface="Times New Roman" panose="02020603050405020304" pitchFamily="18" charset="0"/>
              </a:rPr>
              <a:t>’</a:t>
            </a:r>
            <a:r>
              <a:rPr lang="en-US" altLang="zh-TW"/>
              <a:t>s perspective</a:t>
            </a:r>
          </a:p>
          <a:p>
            <a:pPr>
              <a:spcAft>
                <a:spcPct val="25000"/>
              </a:spcAft>
            </a:pPr>
            <a:r>
              <a:rPr lang="en-US" altLang="zh-TW"/>
              <a:t>Brief descriptions and examples</a:t>
            </a:r>
          </a:p>
          <a:p>
            <a:pPr>
              <a:spcAft>
                <a:spcPct val="25000"/>
              </a:spcAft>
            </a:pPr>
            <a:r>
              <a:rPr lang="en-US" altLang="zh-TW"/>
              <a:t>Services provided by UNIX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38CB-4812-4530-9A28-07487FC0F1CC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1.6 Programs </a:t>
            </a:r>
            <a:r>
              <a:rPr lang="en-US" altLang="zh-TW" dirty="0"/>
              <a:t>and Processes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16832"/>
            <a:ext cx="7772400" cy="4407768"/>
          </a:xfrm>
        </p:spPr>
        <p:txBody>
          <a:bodyPr/>
          <a:lstStyle/>
          <a:p>
            <a:pPr>
              <a:lnSpc>
                <a:spcPts val="2700"/>
              </a:lnSpc>
              <a:spcBef>
                <a:spcPct val="40000"/>
              </a:spcBef>
            </a:pPr>
            <a:r>
              <a:rPr lang="en-US" altLang="zh-TW" dirty="0" smtClean="0"/>
              <a:t>Program</a:t>
            </a:r>
          </a:p>
          <a:p>
            <a:pPr lvl="1">
              <a:lnSpc>
                <a:spcPts val="2700"/>
              </a:lnSpc>
              <a:spcBef>
                <a:spcPct val="40000"/>
              </a:spcBef>
            </a:pPr>
            <a:r>
              <a:rPr lang="en-US" altLang="zh-TW" dirty="0" smtClean="0"/>
              <a:t>an </a:t>
            </a:r>
            <a:r>
              <a:rPr lang="en-US" altLang="zh-TW" dirty="0">
                <a:solidFill>
                  <a:schemeClr val="hlink"/>
                </a:solidFill>
              </a:rPr>
              <a:t>executable file</a:t>
            </a:r>
            <a:r>
              <a:rPr lang="en-US" altLang="zh-TW" dirty="0"/>
              <a:t> on disk</a:t>
            </a:r>
          </a:p>
          <a:p>
            <a:pPr>
              <a:lnSpc>
                <a:spcPts val="2700"/>
              </a:lnSpc>
              <a:spcBef>
                <a:spcPct val="40000"/>
              </a:spcBef>
            </a:pPr>
            <a:r>
              <a:rPr lang="en-US" altLang="zh-TW" dirty="0" smtClean="0"/>
              <a:t>Process</a:t>
            </a:r>
          </a:p>
          <a:p>
            <a:pPr lvl="1">
              <a:lnSpc>
                <a:spcPts val="2700"/>
              </a:lnSpc>
              <a:spcBef>
                <a:spcPct val="40000"/>
              </a:spcBef>
            </a:pPr>
            <a:r>
              <a:rPr lang="en-US" altLang="zh-TW" dirty="0" smtClean="0"/>
              <a:t>an </a:t>
            </a:r>
            <a:r>
              <a:rPr lang="en-US" altLang="zh-TW" dirty="0">
                <a:solidFill>
                  <a:schemeClr val="hlink"/>
                </a:solidFill>
              </a:rPr>
              <a:t>executing instance</a:t>
            </a:r>
            <a:r>
              <a:rPr lang="en-US" altLang="zh-TW" dirty="0"/>
              <a:t> of a program</a:t>
            </a:r>
          </a:p>
          <a:p>
            <a:pPr>
              <a:lnSpc>
                <a:spcPts val="2700"/>
              </a:lnSpc>
              <a:spcBef>
                <a:spcPct val="40000"/>
              </a:spcBef>
            </a:pPr>
            <a:r>
              <a:rPr lang="en-US" altLang="zh-TW" dirty="0"/>
              <a:t>Process also called </a:t>
            </a:r>
            <a:r>
              <a:rPr lang="en-US" altLang="zh-TW" dirty="0">
                <a:latin typeface="Times New Roman" panose="02020603050405020304" pitchFamily="18" charset="0"/>
              </a:rPr>
              <a:t>“</a:t>
            </a:r>
            <a:r>
              <a:rPr lang="en-US" altLang="zh-TW" dirty="0">
                <a:solidFill>
                  <a:srgbClr val="FF0000"/>
                </a:solidFill>
              </a:rPr>
              <a:t>task</a:t>
            </a:r>
            <a:r>
              <a:rPr lang="en-US" altLang="zh-TW" dirty="0">
                <a:latin typeface="Times New Roman" panose="02020603050405020304" pitchFamily="18" charset="0"/>
              </a:rPr>
              <a:t>”</a:t>
            </a:r>
            <a:r>
              <a:rPr lang="en-US" altLang="zh-TW" dirty="0"/>
              <a:t> by some </a:t>
            </a:r>
            <a:r>
              <a:rPr lang="en-US" altLang="zh-TW" dirty="0" smtClean="0"/>
              <a:t>OS</a:t>
            </a:r>
          </a:p>
          <a:p>
            <a:pPr lvl="1">
              <a:lnSpc>
                <a:spcPts val="2700"/>
              </a:lnSpc>
              <a:spcBef>
                <a:spcPct val="40000"/>
              </a:spcBef>
            </a:pPr>
            <a:r>
              <a:rPr lang="en-US" altLang="zh-TW" dirty="0" smtClean="0"/>
              <a:t>Example: Linux OS</a:t>
            </a:r>
            <a:endParaRPr lang="en-US" altLang="zh-TW" dirty="0"/>
          </a:p>
          <a:p>
            <a:pPr>
              <a:lnSpc>
                <a:spcPts val="2700"/>
              </a:lnSpc>
              <a:spcBef>
                <a:spcPct val="40000"/>
              </a:spcBef>
            </a:pPr>
            <a:r>
              <a:rPr lang="en-US" altLang="zh-TW" dirty="0" smtClean="0"/>
              <a:t>Process ID (</a:t>
            </a:r>
            <a:r>
              <a:rPr lang="en-US" altLang="zh-TW" dirty="0" err="1" smtClean="0"/>
              <a:t>pid</a:t>
            </a:r>
            <a:r>
              <a:rPr lang="en-US" altLang="zh-TW" dirty="0" smtClean="0"/>
              <a:t>)</a:t>
            </a:r>
          </a:p>
          <a:p>
            <a:pPr lvl="1">
              <a:lnSpc>
                <a:spcPts val="2700"/>
              </a:lnSpc>
              <a:spcBef>
                <a:spcPct val="40000"/>
              </a:spcBef>
            </a:pPr>
            <a:r>
              <a:rPr lang="en-US" altLang="zh-TW" dirty="0" smtClean="0"/>
              <a:t>Unique </a:t>
            </a:r>
            <a:r>
              <a:rPr lang="en-US" altLang="zh-TW" dirty="0">
                <a:solidFill>
                  <a:srgbClr val="FF0000"/>
                </a:solidFill>
              </a:rPr>
              <a:t>non-negative integer </a:t>
            </a:r>
            <a:r>
              <a:rPr lang="en-US" altLang="zh-TW" dirty="0"/>
              <a:t>identifier for each </a:t>
            </a:r>
            <a:r>
              <a:rPr lang="en-US" altLang="zh-TW" dirty="0" smtClean="0"/>
              <a:t>process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7877-0C38-4341-A103-04FF875E8B18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Figure 1.6</a:t>
            </a:r>
            <a:r>
              <a:rPr lang="en-US" altLang="zh-TW" dirty="0"/>
              <a:t>: </a:t>
            </a:r>
            <a:r>
              <a:rPr lang="en-US" altLang="zh-TW" dirty="0" smtClean="0"/>
              <a:t>Print process </a:t>
            </a:r>
            <a:r>
              <a:rPr lang="en-US" altLang="zh-TW" dirty="0"/>
              <a:t>ID</a:t>
            </a:r>
          </a:p>
        </p:txBody>
      </p:sp>
      <p:pic>
        <p:nvPicPr>
          <p:cNvPr id="6" name="Picture 7" descr="\\172.16.2.26\Art\OUTPUT\PTG\STEVENS-RAGO\Ch01\Stevens_fig01-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89" y="2780928"/>
            <a:ext cx="795476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 bwMode="auto">
          <a:xfrm>
            <a:off x="6660232" y="3789040"/>
            <a:ext cx="742528" cy="43204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>
            <a:off x="6382476" y="3488814"/>
            <a:ext cx="481608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3695732" y="2786385"/>
            <a:ext cx="296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To obtain process ID, returns </a:t>
            </a:r>
            <a:r>
              <a:rPr lang="en-US" altLang="zh-TW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zh-TW" sz="2000" dirty="0" smtClean="0">
                <a:solidFill>
                  <a:srgbClr val="FF0000"/>
                </a:solidFill>
              </a:rPr>
              <a:t> data type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997B-B514-4B71-9DF2-F269F9D4955E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Process Control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dirty="0"/>
              <a:t>Three functions</a:t>
            </a:r>
          </a:p>
          <a:p>
            <a:pPr lvl="1">
              <a:spcBef>
                <a:spcPct val="50000"/>
              </a:spcBef>
            </a:pP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</a:p>
          <a:p>
            <a:pPr lvl="1">
              <a:spcBef>
                <a:spcPct val="50000"/>
              </a:spcBef>
            </a:pP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altLang="zh-TW" dirty="0"/>
              <a:t>: </a:t>
            </a:r>
            <a:r>
              <a:rPr lang="en-US" altLang="zh-TW" dirty="0" smtClean="0"/>
              <a:t>has 7 </a:t>
            </a:r>
            <a:r>
              <a:rPr lang="en-US" altLang="zh-TW" dirty="0"/>
              <a:t>variants</a:t>
            </a:r>
          </a:p>
          <a:p>
            <a:pPr lvl="1">
              <a:spcBef>
                <a:spcPct val="50000"/>
              </a:spcBef>
            </a:pPr>
            <a:r>
              <a:rPr lang="en-US" altLang="zh-TW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779F-535D-4D20-9252-7D1B8077A764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Program 1.7: exec stdin cmds</a:t>
            </a:r>
          </a:p>
        </p:txBody>
      </p:sp>
      <p:pic>
        <p:nvPicPr>
          <p:cNvPr id="7" name="Picture 7" descr="\\172.16.2.26\Art\OUTPUT\PTG\STEVENS-RAGO\Ch01\Stevens_fig01-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13416"/>
            <a:ext cx="5984068" cy="49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 bwMode="auto">
          <a:xfrm>
            <a:off x="2883618" y="4081269"/>
            <a:ext cx="594171" cy="1892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>
            <a:off x="4211960" y="3212976"/>
            <a:ext cx="288032" cy="116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4499992" y="29628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提示符號</a:t>
            </a:r>
            <a:endParaRPr lang="zh-TW" altLang="en-US" sz="1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420870" y="3968049"/>
            <a:ext cx="368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新增一個程序，呼叫一次，會回傳兩次，</a:t>
            </a:r>
            <a:endParaRPr lang="en-US" altLang="zh-TW" sz="16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一次在父程序，一次在子程序</a:t>
            </a:r>
            <a:endParaRPr lang="zh-TW" altLang="en-US" sz="1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761805" y="3329831"/>
            <a:ext cx="594171" cy="1892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3346432" y="4081269"/>
            <a:ext cx="2074438" cy="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圓角矩形 14"/>
          <p:cNvSpPr/>
          <p:nvPr/>
        </p:nvSpPr>
        <p:spPr bwMode="auto">
          <a:xfrm>
            <a:off x="2339752" y="4581128"/>
            <a:ext cx="3168352" cy="57606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1968350" y="5335255"/>
            <a:ext cx="3539754" cy="73600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552833" y="4611721"/>
            <a:ext cx="139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子程序</a:t>
            </a:r>
            <a:endParaRPr lang="en-US" altLang="zh-TW" sz="1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執行命令</a:t>
            </a:r>
            <a:r>
              <a:rPr lang="en-US" altLang="zh-TW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552833" y="5458559"/>
            <a:ext cx="218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父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程序</a:t>
            </a:r>
            <a:endParaRPr lang="en-US" altLang="zh-TW" sz="1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等子程序執行結束</a:t>
            </a:r>
            <a:r>
              <a:rPr lang="en-US" altLang="zh-TW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1607203" y="4611722"/>
            <a:ext cx="588533" cy="257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字方塊 23"/>
          <p:cNvSpPr txBox="1"/>
          <p:nvPr/>
        </p:nvSpPr>
        <p:spPr>
          <a:xfrm>
            <a:off x="65988" y="4070298"/>
            <a:ext cx="1602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fork()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的回傳值 </a:t>
            </a:r>
            <a:r>
              <a:rPr lang="en-US" altLang="zh-TW" sz="1800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pid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，判斷自己是父程序或子程序。父程序收到的是子程序的編號。子程序收到的是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Courier New" panose="02070309020205020404" pitchFamily="49" charset="0"/>
              </a:rPr>
              <a:t>O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1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Execution of </a:t>
            </a:r>
            <a:r>
              <a:rPr lang="en-US" altLang="zh-TW" dirty="0" err="1" smtClean="0"/>
              <a:t>Prog</a:t>
            </a:r>
            <a:r>
              <a:rPr lang="en-US" altLang="zh-TW" dirty="0" smtClean="0"/>
              <a:t>. in Fig. 1.7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altLang="zh-TW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altLang="zh-TW" sz="18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 smtClean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date</a:t>
            </a:r>
          </a:p>
          <a:p>
            <a:pPr marL="0" indent="0"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Sat Jan 21 19:42:07 EST 2012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who</a:t>
            </a:r>
          </a:p>
          <a:p>
            <a:pPr marL="0" indent="0"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zh-TW" sz="1800" b="1" dirty="0" err="1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altLang="zh-TW" sz="1800" b="1" dirty="0">
              <a:solidFill>
                <a:srgbClr val="33CC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altLang="zh-TW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sar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bk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apue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/3e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zh-TW" sz="1800" b="1" dirty="0" err="1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altLang="zh-TW" sz="1800" b="1" dirty="0">
              <a:solidFill>
                <a:srgbClr val="33CC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altLang="zh-TW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altLang="zh-TW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shell1.c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^D</a:t>
            </a:r>
          </a:p>
          <a:p>
            <a:pPr marL="0" indent="0"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Pao-Ann Hsiung, National Chung Cheng University, Taiwan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8985-6459-4846-AD77-3B7306E4293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34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FD5C-E73B-42F1-B6DC-0B770879015D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Threads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process can have </a:t>
            </a:r>
            <a:r>
              <a:rPr lang="en-US" altLang="zh-TW" dirty="0">
                <a:solidFill>
                  <a:srgbClr val="FF0000"/>
                </a:solidFill>
              </a:rPr>
              <a:t>one or more threads</a:t>
            </a:r>
          </a:p>
          <a:p>
            <a:pPr lvl="1"/>
            <a:r>
              <a:rPr lang="en-US" altLang="zh-TW" dirty="0"/>
              <a:t>Can </a:t>
            </a:r>
            <a:r>
              <a:rPr lang="en-US" altLang="zh-TW" dirty="0">
                <a:solidFill>
                  <a:srgbClr val="FF0000"/>
                </a:solidFill>
              </a:rPr>
              <a:t>exploit parallelism </a:t>
            </a:r>
            <a:r>
              <a:rPr lang="en-US" altLang="zh-TW" dirty="0"/>
              <a:t>on multiprocessor systems</a:t>
            </a:r>
          </a:p>
          <a:p>
            <a:pPr lvl="1"/>
            <a:r>
              <a:rPr lang="en-US" altLang="zh-TW" dirty="0" smtClean="0"/>
              <a:t>Share </a:t>
            </a:r>
            <a:r>
              <a:rPr lang="en-US" altLang="zh-TW" dirty="0" smtClean="0">
                <a:solidFill>
                  <a:srgbClr val="FF0000"/>
                </a:solidFill>
              </a:rPr>
              <a:t>same </a:t>
            </a:r>
            <a:r>
              <a:rPr lang="en-US" altLang="zh-TW" dirty="0">
                <a:solidFill>
                  <a:srgbClr val="FF0000"/>
                </a:solidFill>
              </a:rPr>
              <a:t>address space, file descriptors, stacks, process-related attributes</a:t>
            </a:r>
          </a:p>
          <a:p>
            <a:pPr lvl="1"/>
            <a:r>
              <a:rPr lang="en-US" altLang="zh-TW" dirty="0"/>
              <a:t>Need to synchronize access to shared data</a:t>
            </a:r>
          </a:p>
          <a:p>
            <a:pPr lvl="1"/>
            <a:r>
              <a:rPr lang="en-US" altLang="zh-TW" dirty="0"/>
              <a:t>Thread IDs: </a:t>
            </a:r>
            <a:r>
              <a:rPr lang="en-US" altLang="zh-TW" dirty="0">
                <a:solidFill>
                  <a:srgbClr val="FF0000"/>
                </a:solidFill>
              </a:rPr>
              <a:t>local</a:t>
            </a:r>
            <a:r>
              <a:rPr lang="en-US" altLang="zh-TW" dirty="0"/>
              <a:t> to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3314-C46A-4777-8AAC-5B7AA617742B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1.7 Error </a:t>
            </a:r>
            <a:r>
              <a:rPr lang="en-US" altLang="zh-TW" dirty="0"/>
              <a:t>Handling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zh-TW" dirty="0"/>
              <a:t>Negative return value when error occurs</a:t>
            </a:r>
          </a:p>
          <a:p>
            <a:pPr>
              <a:spcBef>
                <a:spcPct val="30000"/>
              </a:spcBef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errno.h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30000"/>
              </a:spcBef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zh-TW" dirty="0"/>
              <a:t> </a:t>
            </a:r>
            <a:r>
              <a:rPr lang="en-US" altLang="zh-TW" dirty="0" smtClean="0"/>
              <a:t>symbol</a:t>
            </a:r>
          </a:p>
          <a:p>
            <a:pPr lvl="1">
              <a:spcBef>
                <a:spcPct val="30000"/>
              </a:spcBef>
            </a:pPr>
            <a:r>
              <a:rPr lang="en-US" altLang="zh-TW" dirty="0" smtClean="0"/>
              <a:t>Assigned constant values, e.g., EACCES</a:t>
            </a:r>
          </a:p>
          <a:p>
            <a:pPr>
              <a:spcBef>
                <a:spcPct val="30000"/>
              </a:spcBef>
            </a:pPr>
            <a:r>
              <a:rPr lang="en-US" altLang="zh-TW" dirty="0" smtClean="0"/>
              <a:t>2 Rules</a:t>
            </a:r>
            <a:endParaRPr lang="en-US" altLang="zh-TW" dirty="0"/>
          </a:p>
          <a:p>
            <a:pPr lvl="1">
              <a:spcBef>
                <a:spcPct val="30000"/>
              </a:spcBef>
            </a:pPr>
            <a:r>
              <a:rPr lang="en-US" altLang="zh-TW" dirty="0">
                <a:solidFill>
                  <a:srgbClr val="FF0000"/>
                </a:solidFill>
              </a:rPr>
              <a:t>never cleared </a:t>
            </a:r>
            <a:r>
              <a:rPr lang="en-US" altLang="zh-TW" dirty="0"/>
              <a:t>if error does not occur</a:t>
            </a:r>
          </a:p>
          <a:p>
            <a:pPr lvl="1">
              <a:spcBef>
                <a:spcPct val="30000"/>
              </a:spcBef>
            </a:pPr>
            <a:r>
              <a:rPr lang="en-US" altLang="zh-TW" dirty="0">
                <a:solidFill>
                  <a:srgbClr val="FF0000"/>
                </a:solidFill>
              </a:rPr>
              <a:t>never set to 0 </a:t>
            </a:r>
            <a:r>
              <a:rPr lang="en-US" altLang="zh-TW" dirty="0"/>
              <a:t>by any function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957638" y="4581128"/>
            <a:ext cx="472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需要自己先確定有錯誤，再來檢查此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  <p:cxnSp>
        <p:nvCxnSpPr>
          <p:cNvPr id="6" name="直線單箭頭接點 5"/>
          <p:cNvCxnSpPr>
            <a:stCxn id="2" idx="1"/>
          </p:cNvCxnSpPr>
          <p:nvPr/>
        </p:nvCxnSpPr>
        <p:spPr bwMode="auto">
          <a:xfrm flipH="1">
            <a:off x="3563888" y="4781183"/>
            <a:ext cx="393750" cy="376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2555-2BAE-4B37-A535-BA439EF01BB9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1.7 Error Handling</a:t>
            </a:r>
            <a:endParaRPr lang="en-US" altLang="zh-TW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TW" dirty="0"/>
              <a:t>2 functions for printing error messages:</a:t>
            </a:r>
          </a:p>
          <a:p>
            <a:pPr lvl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tx2"/>
                </a:solidFill>
              </a:rPr>
              <a:t>#include &lt;</a:t>
            </a:r>
            <a:r>
              <a:rPr lang="en-US" altLang="zh-TW" dirty="0" err="1">
                <a:solidFill>
                  <a:schemeClr val="tx2"/>
                </a:solidFill>
              </a:rPr>
              <a:t>string.h</a:t>
            </a:r>
            <a:r>
              <a:rPr lang="en-US" altLang="zh-TW" dirty="0">
                <a:solidFill>
                  <a:schemeClr val="tx2"/>
                </a:solidFill>
              </a:rPr>
              <a:t>&gt;</a:t>
            </a:r>
          </a:p>
          <a:p>
            <a:pPr lvl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tx2"/>
                </a:solidFill>
              </a:rPr>
              <a:t>char *</a:t>
            </a:r>
            <a:r>
              <a:rPr lang="en-US" altLang="zh-TW" dirty="0" err="1">
                <a:solidFill>
                  <a:schemeClr val="tx2"/>
                </a:solidFill>
              </a:rPr>
              <a:t>strerror</a:t>
            </a:r>
            <a:r>
              <a:rPr lang="en-US" altLang="zh-TW" dirty="0">
                <a:solidFill>
                  <a:schemeClr val="tx2"/>
                </a:solidFill>
              </a:rPr>
              <a:t>(</a:t>
            </a:r>
            <a:r>
              <a:rPr lang="en-US" altLang="zh-TW" dirty="0" err="1">
                <a:solidFill>
                  <a:schemeClr val="tx2"/>
                </a:solidFill>
              </a:rPr>
              <a:t>int</a:t>
            </a:r>
            <a:r>
              <a:rPr lang="en-US" altLang="zh-TW" dirty="0">
                <a:solidFill>
                  <a:schemeClr val="tx2"/>
                </a:solidFill>
              </a:rPr>
              <a:t> </a:t>
            </a:r>
            <a:r>
              <a:rPr lang="en-US" altLang="zh-TW" dirty="0" err="1">
                <a:solidFill>
                  <a:schemeClr val="tx2"/>
                </a:solidFill>
              </a:rPr>
              <a:t>errnum</a:t>
            </a:r>
            <a:r>
              <a:rPr lang="en-US" altLang="zh-TW" dirty="0">
                <a:solidFill>
                  <a:schemeClr val="tx2"/>
                </a:solidFill>
              </a:rPr>
              <a:t>);</a:t>
            </a:r>
          </a:p>
          <a:p>
            <a:pPr lvl="1">
              <a:spcBef>
                <a:spcPct val="30000"/>
              </a:spcBef>
            </a:pPr>
            <a:r>
              <a:rPr lang="en-US" altLang="zh-TW" dirty="0" err="1" smtClean="0"/>
              <a:t>strerror</a:t>
            </a:r>
            <a:r>
              <a:rPr lang="en-US" altLang="zh-TW" dirty="0" smtClean="0"/>
              <a:t>() returns a string</a:t>
            </a:r>
          </a:p>
          <a:p>
            <a:pPr lvl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chemeClr val="hlink"/>
                </a:solidFill>
              </a:rPr>
              <a:t>#</a:t>
            </a:r>
            <a:r>
              <a:rPr lang="en-US" altLang="zh-TW" dirty="0">
                <a:solidFill>
                  <a:schemeClr val="hlink"/>
                </a:solidFill>
              </a:rPr>
              <a:t>include &lt;</a:t>
            </a:r>
            <a:r>
              <a:rPr lang="en-US" altLang="zh-TW" dirty="0" err="1">
                <a:solidFill>
                  <a:schemeClr val="hlink"/>
                </a:solidFill>
              </a:rPr>
              <a:t>stdio.h</a:t>
            </a:r>
            <a:r>
              <a:rPr lang="en-US" altLang="zh-TW" dirty="0">
                <a:solidFill>
                  <a:schemeClr val="hlink"/>
                </a:solidFill>
              </a:rPr>
              <a:t>&gt;</a:t>
            </a:r>
          </a:p>
          <a:p>
            <a:pPr lvl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hlink"/>
                </a:solidFill>
              </a:rPr>
              <a:t>void </a:t>
            </a:r>
            <a:r>
              <a:rPr lang="en-US" altLang="zh-TW" dirty="0" err="1">
                <a:solidFill>
                  <a:schemeClr val="hlink"/>
                </a:solidFill>
              </a:rPr>
              <a:t>perror</a:t>
            </a:r>
            <a:r>
              <a:rPr lang="en-US" altLang="zh-TW" dirty="0">
                <a:solidFill>
                  <a:schemeClr val="hlink"/>
                </a:solidFill>
              </a:rPr>
              <a:t>(</a:t>
            </a:r>
            <a:r>
              <a:rPr lang="en-US" altLang="zh-TW" dirty="0" err="1">
                <a:solidFill>
                  <a:schemeClr val="hlink"/>
                </a:solidFill>
              </a:rPr>
              <a:t>const</a:t>
            </a:r>
            <a:r>
              <a:rPr lang="en-US" altLang="zh-TW" dirty="0">
                <a:solidFill>
                  <a:schemeClr val="hlink"/>
                </a:solidFill>
              </a:rPr>
              <a:t> char *</a:t>
            </a:r>
            <a:r>
              <a:rPr lang="en-US" altLang="zh-TW" dirty="0" err="1">
                <a:solidFill>
                  <a:schemeClr val="hlink"/>
                </a:solidFill>
              </a:rPr>
              <a:t>msg</a:t>
            </a:r>
            <a:r>
              <a:rPr lang="en-US" altLang="zh-TW" dirty="0">
                <a:solidFill>
                  <a:schemeClr val="hlink"/>
                </a:solidFill>
              </a:rPr>
              <a:t>);</a:t>
            </a:r>
          </a:p>
          <a:p>
            <a:pPr lvl="1">
              <a:spcBef>
                <a:spcPct val="30000"/>
              </a:spcBef>
            </a:pPr>
            <a:r>
              <a:rPr lang="en-US" altLang="zh-TW" dirty="0" err="1" smtClean="0"/>
              <a:t>perror</a:t>
            </a:r>
            <a:r>
              <a:rPr lang="en-US" altLang="zh-TW" dirty="0"/>
              <a:t>() outputs </a:t>
            </a:r>
            <a:r>
              <a:rPr lang="en-US" altLang="zh-TW" dirty="0">
                <a:latin typeface="Times New Roman" panose="02020603050405020304" pitchFamily="18" charset="0"/>
              </a:rPr>
              <a:t>“</a:t>
            </a:r>
            <a:r>
              <a:rPr lang="en-US" altLang="zh-TW" dirty="0" err="1">
                <a:solidFill>
                  <a:schemeClr val="folHlink"/>
                </a:solidFill>
              </a:rPr>
              <a:t>msg</a:t>
            </a:r>
            <a:r>
              <a:rPr lang="en-US" altLang="zh-TW" dirty="0">
                <a:solidFill>
                  <a:schemeClr val="folHlink"/>
                </a:solidFill>
              </a:rPr>
              <a:t>: &lt;</a:t>
            </a:r>
            <a:r>
              <a:rPr lang="en-US" altLang="zh-TW" dirty="0" err="1">
                <a:solidFill>
                  <a:schemeClr val="folHlink"/>
                </a:solidFill>
              </a:rPr>
              <a:t>error_msg</a:t>
            </a:r>
            <a:r>
              <a:rPr lang="en-US" altLang="zh-TW" dirty="0">
                <a:solidFill>
                  <a:schemeClr val="folHlink"/>
                </a:solidFill>
              </a:rPr>
              <a:t>&gt;</a:t>
            </a:r>
            <a:r>
              <a:rPr lang="en-US" altLang="zh-TW" dirty="0">
                <a:latin typeface="Times New Roman" panose="02020603050405020304" pitchFamily="18" charset="0"/>
              </a:rPr>
              <a:t>”</a:t>
            </a:r>
            <a:endParaRPr lang="en-US" altLang="zh-TW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619250" y="2708275"/>
            <a:ext cx="5257800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619250" y="4489351"/>
            <a:ext cx="5257800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632C-68F4-4A23-B2BE-3CF091410216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Figure </a:t>
            </a:r>
            <a:r>
              <a:rPr lang="en-US" altLang="zh-TW" dirty="0"/>
              <a:t>1.8: </a:t>
            </a:r>
            <a:r>
              <a:rPr lang="en-US" altLang="zh-TW" dirty="0" smtClean="0"/>
              <a:t>demonstrate </a:t>
            </a:r>
            <a:r>
              <a:rPr lang="en-US" altLang="zh-TW" dirty="0" err="1" smtClean="0"/>
              <a:t>strerror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perror</a:t>
            </a:r>
            <a:endParaRPr lang="en-US" altLang="zh-TW" dirty="0"/>
          </a:p>
        </p:txBody>
      </p:sp>
      <p:pic>
        <p:nvPicPr>
          <p:cNvPr id="7" name="Picture 7" descr="\\172.16.2.26\Art\OUTPUT\PTG\STEVENS-RAGO\Ch01\Stevens_fig01-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2" y="2852936"/>
            <a:ext cx="775781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38CF-E62A-4B55-993F-FA88F0409F6E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Execution results</a:t>
            </a:r>
            <a:endParaRPr lang="en-US" altLang="zh-TW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800" b="1" dirty="0">
                <a:latin typeface="Courier New" panose="02070309020205020404" pitchFamily="49" charset="0"/>
              </a:rPr>
              <a:t>$ </a:t>
            </a:r>
            <a:r>
              <a:rPr lang="en-US" altLang="zh-TW" sz="2800" b="1" dirty="0" smtClean="0">
                <a:latin typeface="Courier New" panose="02070309020205020404" pitchFamily="49" charset="0"/>
              </a:rPr>
              <a:t>./</a:t>
            </a:r>
            <a:r>
              <a:rPr lang="en-US" altLang="zh-TW" sz="2800" b="1" dirty="0" err="1" smtClean="0">
                <a:latin typeface="Courier New" panose="02070309020205020404" pitchFamily="49" charset="0"/>
              </a:rPr>
              <a:t>a.out</a:t>
            </a:r>
            <a:endParaRPr lang="en-US" altLang="zh-TW" sz="28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 b="1" dirty="0">
                <a:latin typeface="Courier New" panose="02070309020205020404" pitchFamily="49" charset="0"/>
              </a:rPr>
              <a:t>EACCES: Permission denied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 b="1" dirty="0" smtClean="0">
                <a:latin typeface="Courier New" panose="02070309020205020404" pitchFamily="49" charset="0"/>
              </a:rPr>
              <a:t>./</a:t>
            </a:r>
            <a:r>
              <a:rPr lang="en-US" altLang="zh-TW" sz="2800" b="1" dirty="0" err="1" smtClean="0">
                <a:latin typeface="Courier New" panose="02070309020205020404" pitchFamily="49" charset="0"/>
              </a:rPr>
              <a:t>a.out</a:t>
            </a:r>
            <a:r>
              <a:rPr lang="en-US" altLang="zh-TW" sz="2800" b="1" dirty="0">
                <a:latin typeface="Courier New" panose="02070309020205020404" pitchFamily="49" charset="0"/>
              </a:rPr>
              <a:t>: No such file or directory</a:t>
            </a:r>
          </a:p>
          <a:p>
            <a:endParaRPr lang="en-US" altLang="zh-TW" sz="2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 err="1"/>
              <a:t>Pao</a:t>
            </a:r>
            <a:r>
              <a:rPr lang="en-US" altLang="zh-TW" dirty="0"/>
              <a:t>-Ann </a:t>
            </a:r>
            <a:r>
              <a:rPr lang="en-US" altLang="zh-TW" dirty="0" err="1"/>
              <a:t>Hsiung</a:t>
            </a:r>
            <a:r>
              <a:rPr lang="en-US" altLang="zh-TW" dirty="0"/>
              <a:t>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3EDC-DAD5-45EE-B95D-9E17CA9821E7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1.2 UNIX </a:t>
            </a:r>
            <a:r>
              <a:rPr lang="en-US" altLang="zh-TW" dirty="0"/>
              <a:t>Architecture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Operating system is the software that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controls hardware resources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Provides program execution environment</a:t>
            </a:r>
          </a:p>
          <a:p>
            <a:pPr>
              <a:lnSpc>
                <a:spcPct val="90000"/>
              </a:lnSpc>
            </a:pPr>
            <a:r>
              <a:rPr lang="en-US" altLang="zh-TW"/>
              <a:t>Architecture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Kernel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System Calls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Shell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pass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perror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Consider:</a:t>
            </a:r>
          </a:p>
          <a:p>
            <a:pPr lvl="1"/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prog1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prog2 | prog3 &gt;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outputfile</a:t>
            </a: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If only error messages were printed</a:t>
            </a:r>
          </a:p>
          <a:p>
            <a:pPr lvl="1"/>
            <a:r>
              <a:rPr lang="en-US" altLang="zh-TW" dirty="0" smtClean="0"/>
              <a:t>In </a:t>
            </a:r>
            <a:r>
              <a:rPr lang="en-US" altLang="zh-TW" b="1" dirty="0" smtClean="0">
                <a:solidFill>
                  <a:srgbClr val="FF0000"/>
                </a:solidFill>
              </a:rPr>
              <a:t>which program </a:t>
            </a:r>
            <a:r>
              <a:rPr lang="en-US" altLang="zh-TW" dirty="0" smtClean="0"/>
              <a:t>did the error occur?</a:t>
            </a:r>
            <a:endParaRPr lang="en-US" altLang="zh-TW" dirty="0"/>
          </a:p>
          <a:p>
            <a:r>
              <a:rPr lang="en-US" altLang="zh-TW" dirty="0" smtClean="0"/>
              <a:t>With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prog3: Permission denied</a:t>
            </a:r>
          </a:p>
          <a:p>
            <a:pPr lvl="1"/>
            <a:r>
              <a:rPr lang="en-US" altLang="zh-TW" dirty="0" smtClean="0"/>
              <a:t>We know in which program error occurred!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Slides©2014 Pao-Ann Hsiung, National Chung Cheng University, Taiwan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8985-6459-4846-AD77-3B7306E42934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74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2B38-CE4C-4B05-AFF3-DB3C6C208FA7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Recover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Fatal</a:t>
            </a:r>
            <a:r>
              <a:rPr lang="en-US" altLang="zh-TW" dirty="0"/>
              <a:t> </a:t>
            </a:r>
            <a:r>
              <a:rPr lang="en-US" altLang="zh-TW" dirty="0" smtClean="0"/>
              <a:t>error</a:t>
            </a:r>
          </a:p>
          <a:p>
            <a:pPr lvl="1"/>
            <a:r>
              <a:rPr lang="en-US" altLang="zh-TW" dirty="0" smtClean="0"/>
              <a:t>no </a:t>
            </a:r>
            <a:r>
              <a:rPr lang="en-US" altLang="zh-TW" dirty="0"/>
              <a:t>recovery </a:t>
            </a:r>
            <a:r>
              <a:rPr lang="en-US" altLang="zh-TW" dirty="0" smtClean="0"/>
              <a:t>action, print error message!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Nonfatal</a:t>
            </a:r>
            <a:r>
              <a:rPr lang="en-US" altLang="zh-TW" dirty="0" smtClean="0"/>
              <a:t> error</a:t>
            </a:r>
          </a:p>
          <a:p>
            <a:pPr lvl="1"/>
            <a:r>
              <a:rPr lang="en-US" altLang="zh-TW" dirty="0" smtClean="0"/>
              <a:t>delay </a:t>
            </a:r>
            <a:r>
              <a:rPr lang="en-US" altLang="zh-TW" dirty="0"/>
              <a:t>and </a:t>
            </a:r>
            <a:r>
              <a:rPr lang="en-US" altLang="zh-TW" dirty="0" smtClean="0"/>
              <a:t>retry later </a:t>
            </a:r>
            <a:r>
              <a:rPr lang="en-US" altLang="zh-TW" sz="1800" dirty="0" smtClean="0"/>
              <a:t>(exponential </a:t>
            </a:r>
            <a:r>
              <a:rPr lang="en-US" altLang="zh-TW" sz="1800" dirty="0" err="1" smtClean="0"/>
              <a:t>backoff</a:t>
            </a:r>
            <a:r>
              <a:rPr lang="en-US" altLang="zh-TW" sz="1800" dirty="0" smtClean="0"/>
              <a:t> algorithm)</a:t>
            </a:r>
            <a:endParaRPr lang="en-US" altLang="zh-TW" sz="1800" dirty="0"/>
          </a:p>
          <a:p>
            <a:pPr lvl="1"/>
            <a:r>
              <a:rPr lang="en-US" altLang="zh-TW" dirty="0"/>
              <a:t>Improves robustness by avoiding an abnormal exit</a:t>
            </a:r>
          </a:p>
          <a:p>
            <a:pPr lvl="1"/>
            <a:r>
              <a:rPr lang="en-US" altLang="zh-TW" dirty="0" smtClean="0"/>
              <a:t>Examples of resource-related errors:</a:t>
            </a:r>
            <a:endParaRPr lang="en-US" altLang="zh-TW" dirty="0"/>
          </a:p>
          <a:p>
            <a:pPr lvl="2"/>
            <a:r>
              <a:rPr lang="en-US" altLang="zh-TW" dirty="0"/>
              <a:t>EAGAIN, ENFILE, ENOBUFS, ENOLCK, ENOSPC, ENOSR, EWOULDBLOCK, ENOMEM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F687-02A7-45CF-A3F4-E4587CFB7641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1.8 User </a:t>
            </a:r>
            <a:r>
              <a:rPr lang="en-US" altLang="zh-TW" dirty="0"/>
              <a:t>Identification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User ID: numeric identifier of a </a:t>
            </a:r>
            <a:r>
              <a:rPr lang="en-US" altLang="zh-TW" dirty="0" smtClean="0"/>
              <a:t>user</a:t>
            </a:r>
          </a:p>
          <a:p>
            <a:pPr lvl="1"/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(or on some server)</a:t>
            </a:r>
            <a:endParaRPr lang="en-US" altLang="zh-TW" dirty="0"/>
          </a:p>
          <a:p>
            <a:r>
              <a:rPr lang="en-US" altLang="zh-TW" dirty="0"/>
              <a:t>Group ID: numeric identifier of a </a:t>
            </a:r>
            <a:r>
              <a:rPr lang="en-US" altLang="zh-TW" dirty="0" smtClean="0"/>
              <a:t>group</a:t>
            </a:r>
          </a:p>
          <a:p>
            <a:pPr lvl="1"/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/group</a:t>
            </a:r>
            <a:endParaRPr lang="en-US" altLang="zh-TW" dirty="0"/>
          </a:p>
        </p:txBody>
      </p:sp>
      <p:pic>
        <p:nvPicPr>
          <p:cNvPr id="7" name="Picture 2" descr="\\172.16.2.26\Art\OUTPUT\PTG\STEVENS-RAGO\Ch01\Stevens_fig01-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723"/>
            <a:ext cx="7801737" cy="202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573-871D-4A87-B861-A25C3D732945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1.9 Signals</a:t>
            </a:r>
            <a:endParaRPr lang="en-US" altLang="zh-TW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technique to </a:t>
            </a:r>
            <a:r>
              <a:rPr lang="en-US" altLang="zh-TW" dirty="0">
                <a:solidFill>
                  <a:srgbClr val="FF0000"/>
                </a:solidFill>
              </a:rPr>
              <a:t>notify</a:t>
            </a:r>
            <a:r>
              <a:rPr lang="en-US" altLang="zh-TW" dirty="0"/>
              <a:t> a process that some condition has occurred</a:t>
            </a:r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If a process divides </a:t>
            </a:r>
            <a:r>
              <a:rPr lang="en-US" altLang="zh-TW" dirty="0"/>
              <a:t>by </a:t>
            </a:r>
            <a:r>
              <a:rPr lang="en-US" altLang="zh-TW" dirty="0" smtClean="0"/>
              <a:t>zero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Signal SIGFPE (Floating-point exception) is sent to the process</a:t>
            </a:r>
            <a:endParaRPr lang="en-US" altLang="zh-TW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1.9 Signals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Process has 3 choices for dealing with a signal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Ignore</a:t>
            </a:r>
            <a:r>
              <a:rPr lang="en-US" altLang="zh-TW" dirty="0">
                <a:sym typeface="Wingdings" panose="05000000000000000000" pitchFamily="2" charset="2"/>
              </a:rPr>
              <a:t> the </a:t>
            </a:r>
            <a:r>
              <a:rPr lang="en-US" altLang="zh-TW" dirty="0" smtClean="0">
                <a:sym typeface="Wingdings" panose="05000000000000000000" pitchFamily="2" charset="2"/>
              </a:rPr>
              <a:t>signal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忽略信號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Not recommended for hardware errors, etc.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Let the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default</a:t>
            </a:r>
            <a:r>
              <a:rPr lang="en-US" altLang="zh-TW" dirty="0">
                <a:sym typeface="Wingdings" panose="05000000000000000000" pitchFamily="2" charset="2"/>
              </a:rPr>
              <a:t> action </a:t>
            </a:r>
            <a:r>
              <a:rPr lang="en-US" altLang="zh-TW" dirty="0" smtClean="0">
                <a:sym typeface="Wingdings" panose="05000000000000000000" pitchFamily="2" charset="2"/>
              </a:rPr>
              <a:t>occur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原定方式處理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SIGFPE: default action is terminate process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Catch</a:t>
            </a:r>
            <a:r>
              <a:rPr lang="en-US" altLang="zh-TW" dirty="0" smtClean="0">
                <a:sym typeface="Wingdings" panose="05000000000000000000" pitchFamily="2" charset="2"/>
              </a:rPr>
              <a:t> the signal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攔截信號，自訂處理方式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Provide </a:t>
            </a:r>
            <a:r>
              <a:rPr lang="en-US" altLang="zh-TW" dirty="0">
                <a:sym typeface="Wingdings" panose="05000000000000000000" pitchFamily="2" charset="2"/>
              </a:rPr>
              <a:t>a function to handle the </a:t>
            </a:r>
            <a:r>
              <a:rPr lang="en-US" altLang="zh-TW" dirty="0" smtClean="0">
                <a:sym typeface="Wingdings" panose="05000000000000000000" pitchFamily="2" charset="2"/>
              </a:rPr>
              <a:t>signal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Slides©2014 Pao-Ann Hsiung, National Chung Cheng University, Taiwan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8985-6459-4846-AD77-3B7306E42934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81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E34-3781-436C-B3ED-720AA49851A6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Figure 1.10 (Read commands from </a:t>
            </a:r>
            <a:r>
              <a:rPr lang="en-US" altLang="zh-TW" dirty="0" err="1" smtClean="0"/>
              <a:t>stdin</a:t>
            </a:r>
            <a:r>
              <a:rPr lang="en-US" altLang="zh-TW" dirty="0" smtClean="0"/>
              <a:t> and execute)</a:t>
            </a:r>
            <a:endParaRPr lang="en-US" altLang="zh-TW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73238"/>
            <a:ext cx="7772400" cy="47513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#include	“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apue.h</a:t>
            </a:r>
            <a:r>
              <a:rPr lang="en-US" altLang="zh-TW" sz="1400" b="1" dirty="0">
                <a:latin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#include	&lt;sys/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wait.h</a:t>
            </a:r>
            <a:r>
              <a:rPr lang="en-US" altLang="zh-TW" sz="1400" b="1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static void </a:t>
            </a:r>
            <a:r>
              <a:rPr lang="en-US" altLang="zh-TW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sig_int</a:t>
            </a:r>
            <a:r>
              <a:rPr lang="en-US" altLang="zh-TW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);	/* our signal-catching function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</a:rPr>
              <a:t>int</a:t>
            </a:r>
            <a:endParaRPr lang="en-US" altLang="zh-TW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main(void)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char	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buf</a:t>
            </a:r>
            <a:r>
              <a:rPr lang="en-US" altLang="zh-TW" sz="1400" b="1" dirty="0">
                <a:latin typeface="Courier New" panose="02070309020205020404" pitchFamily="49" charset="0"/>
              </a:rPr>
              <a:t>[MAXLINE];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400" b="1" dirty="0">
                <a:latin typeface="Courier New" panose="02070309020205020404" pitchFamily="49" charset="0"/>
              </a:rPr>
              <a:t>	status;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en-US" altLang="zh-TW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if (signal(SIGINT, </a:t>
            </a:r>
            <a:r>
              <a:rPr lang="en-US" altLang="zh-TW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sig_int</a:t>
            </a:r>
            <a:r>
              <a:rPr lang="en-US" altLang="zh-TW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) == SIG_ERR)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err_sys</a:t>
            </a:r>
            <a:r>
              <a:rPr lang="en-US" altLang="zh-TW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("signal error");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400" b="1" dirty="0">
                <a:latin typeface="Courier New" panose="02070309020205020404" pitchFamily="49" charset="0"/>
              </a:rPr>
              <a:t>("%% ");  /* print prompt (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400" b="1" dirty="0">
                <a:latin typeface="Courier New" panose="02070309020205020404" pitchFamily="49" charset="0"/>
              </a:rPr>
              <a:t> requires %% to print %)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while (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fgets</a:t>
            </a:r>
            <a:r>
              <a:rPr lang="en-US" altLang="zh-TW" sz="1400" b="1" dirty="0"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buf</a:t>
            </a:r>
            <a:r>
              <a:rPr lang="en-US" altLang="zh-TW" sz="1400" b="1" dirty="0">
                <a:latin typeface="Courier New" panose="02070309020205020404" pitchFamily="49" charset="0"/>
              </a:rPr>
              <a:t>, MAXLINE,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stdin</a:t>
            </a:r>
            <a:r>
              <a:rPr lang="en-US" altLang="zh-TW" sz="1400" b="1" dirty="0">
                <a:latin typeface="Courier New" panose="02070309020205020404" pitchFamily="49" charset="0"/>
              </a:rPr>
              <a:t>) != NULL)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	</a:t>
            </a:r>
            <a:r>
              <a:rPr lang="en-US" altLang="zh-TW" sz="1400" b="1" dirty="0" smtClean="0">
                <a:latin typeface="Courier New" panose="02070309020205020404" pitchFamily="49" charset="0"/>
              </a:rPr>
              <a:t>if (</a:t>
            </a:r>
            <a:r>
              <a:rPr lang="en-US" altLang="zh-TW" sz="1400" b="1" dirty="0" err="1" smtClean="0">
                <a:latin typeface="Courier New" panose="02070309020205020404" pitchFamily="49" charset="0"/>
              </a:rPr>
              <a:t>buf</a:t>
            </a:r>
            <a:r>
              <a:rPr lang="en-US" altLang="zh-TW" sz="1400" b="1" dirty="0" smtClean="0">
                <a:latin typeface="Courier New" panose="02070309020205020404" pitchFamily="49" charset="0"/>
              </a:rPr>
              <a:t>[</a:t>
            </a:r>
            <a:r>
              <a:rPr lang="en-US" altLang="zh-TW" sz="1400" b="1" dirty="0" err="1" smtClean="0">
                <a:latin typeface="Courier New" panose="02070309020205020404" pitchFamily="49" charset="0"/>
              </a:rPr>
              <a:t>strlen</a:t>
            </a:r>
            <a:r>
              <a:rPr lang="en-US" altLang="zh-TW" sz="1400" b="1" dirty="0" smtClean="0"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 smtClean="0">
                <a:latin typeface="Courier New" panose="02070309020205020404" pitchFamily="49" charset="0"/>
              </a:rPr>
              <a:t>buf</a:t>
            </a:r>
            <a:r>
              <a:rPr lang="en-US" altLang="zh-TW" sz="1400" b="1" dirty="0" smtClean="0">
                <a:latin typeface="Courier New" panose="02070309020205020404" pitchFamily="49" charset="0"/>
              </a:rPr>
              <a:t>) – 1] == ‘\n’)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en-US" altLang="zh-TW" sz="1400" b="1" dirty="0" smtClean="0">
                <a:latin typeface="Courier New" panose="02070309020205020404" pitchFamily="49" charset="0"/>
              </a:rPr>
              <a:t>	  </a:t>
            </a:r>
            <a:r>
              <a:rPr lang="en-US" altLang="zh-TW" sz="1400" b="1" dirty="0" err="1" smtClean="0">
                <a:latin typeface="Courier New" panose="02070309020205020404" pitchFamily="49" charset="0"/>
              </a:rPr>
              <a:t>buf</a:t>
            </a:r>
            <a:r>
              <a:rPr lang="en-US" altLang="zh-TW" sz="1400" b="1" dirty="0" smtClean="0">
                <a:latin typeface="Courier New" panose="02070309020205020404" pitchFamily="49" charset="0"/>
              </a:rPr>
              <a:t>[</a:t>
            </a:r>
            <a:r>
              <a:rPr lang="en-US" altLang="zh-TW" sz="1400" b="1" dirty="0" err="1" smtClean="0">
                <a:latin typeface="Courier New" panose="02070309020205020404" pitchFamily="49" charset="0"/>
              </a:rPr>
              <a:t>strlen</a:t>
            </a:r>
            <a:r>
              <a:rPr lang="en-US" altLang="zh-TW" sz="1400" b="1" dirty="0" smtClean="0"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 smtClean="0">
                <a:latin typeface="Courier New" panose="02070309020205020404" pitchFamily="49" charset="0"/>
              </a:rPr>
              <a:t>buf</a:t>
            </a:r>
            <a:r>
              <a:rPr lang="en-US" altLang="zh-TW" sz="1400" b="1" dirty="0">
                <a:latin typeface="Courier New" panose="02070309020205020404" pitchFamily="49" charset="0"/>
              </a:rPr>
              <a:t>) - 1] = 0</a:t>
            </a:r>
            <a:r>
              <a:rPr lang="en-US" altLang="zh-TW" sz="1400" b="1" dirty="0" smtClean="0"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latin typeface="Courier New" panose="02070309020205020404" pitchFamily="49" charset="0"/>
              </a:rPr>
              <a:t> </a:t>
            </a:r>
            <a:r>
              <a:rPr lang="en-US" altLang="zh-TW" sz="1400" b="1" dirty="0" smtClean="0">
                <a:latin typeface="Courier New" panose="02070309020205020404" pitchFamily="49" charset="0"/>
              </a:rPr>
              <a:t> /* </a:t>
            </a:r>
            <a:r>
              <a:rPr lang="en-US" altLang="zh-TW" sz="1400" b="1" dirty="0">
                <a:latin typeface="Courier New" panose="02070309020205020404" pitchFamily="49" charset="0"/>
              </a:rPr>
              <a:t>replace newline with null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	if ( (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400" b="1" dirty="0">
                <a:latin typeface="Courier New" panose="02070309020205020404" pitchFamily="49" charset="0"/>
              </a:rPr>
              <a:t> = fork()) &lt;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8E5A-BA87-4C3B-880F-67FAFE096AB1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Figure 1.10</a:t>
            </a:r>
            <a:endParaRPr lang="en-US" altLang="zh-TW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		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err_sys</a:t>
            </a:r>
            <a:r>
              <a:rPr lang="en-US" altLang="zh-TW" sz="1400" b="1" dirty="0">
                <a:latin typeface="Courier New" panose="02070309020205020404" pitchFamily="49" charset="0"/>
              </a:rPr>
              <a:t>("fork error");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	else if (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400" b="1" dirty="0">
                <a:latin typeface="Courier New" panose="02070309020205020404" pitchFamily="49" charset="0"/>
              </a:rPr>
              <a:t> == 0) {		/* child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		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execlp</a:t>
            </a:r>
            <a:r>
              <a:rPr lang="en-US" altLang="zh-TW" sz="1400" b="1" dirty="0"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buf</a:t>
            </a:r>
            <a:r>
              <a:rPr lang="en-US" altLang="zh-TW" sz="1400" b="1" dirty="0">
                <a:latin typeface="Courier New" panose="02070309020205020404" pitchFamily="49" charset="0"/>
              </a:rPr>
              <a:t>,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buf</a:t>
            </a:r>
            <a:r>
              <a:rPr lang="en-US" altLang="zh-TW" sz="1400" b="1" dirty="0">
                <a:latin typeface="Courier New" panose="02070309020205020404" pitchFamily="49" charset="0"/>
              </a:rPr>
              <a:t>, (char *) 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		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err_ret</a:t>
            </a:r>
            <a:r>
              <a:rPr lang="en-US" altLang="zh-TW" sz="1400" b="1" dirty="0">
                <a:latin typeface="Courier New" panose="02070309020205020404" pitchFamily="49" charset="0"/>
              </a:rPr>
              <a:t>("couldn't execute: %s",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buf</a:t>
            </a:r>
            <a:r>
              <a:rPr lang="en-US" altLang="zh-TW" sz="14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		exit(127);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	/* parent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	if ( (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400" b="1" dirty="0">
                <a:latin typeface="Courier New" panose="02070309020205020404" pitchFamily="49" charset="0"/>
              </a:rPr>
              <a:t> =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waitpid</a:t>
            </a:r>
            <a:r>
              <a:rPr lang="en-US" altLang="zh-TW" sz="1400" b="1" dirty="0"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400" b="1" dirty="0">
                <a:latin typeface="Courier New" panose="02070309020205020404" pitchFamily="49" charset="0"/>
              </a:rPr>
              <a:t>, &amp;status, 0)) &lt;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		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err_sys</a:t>
            </a:r>
            <a:r>
              <a:rPr lang="en-US" altLang="zh-TW" sz="1400" b="1" dirty="0">
                <a:latin typeface="Courier New" panose="02070309020205020404" pitchFamily="49" charset="0"/>
              </a:rPr>
              <a:t>("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waitpid</a:t>
            </a:r>
            <a:r>
              <a:rPr lang="en-US" altLang="zh-TW" sz="1400" b="1" dirty="0">
                <a:latin typeface="Courier New" panose="02070309020205020404" pitchFamily="49" charset="0"/>
              </a:rPr>
              <a:t> error");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	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printf</a:t>
            </a:r>
            <a:r>
              <a:rPr lang="en-US" altLang="zh-TW" sz="1400" b="1" dirty="0">
                <a:latin typeface="Courier New" panose="02070309020205020404" pitchFamily="49" charset="0"/>
              </a:rPr>
              <a:t>("%% 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void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sig_int</a:t>
            </a:r>
            <a:r>
              <a:rPr lang="en-US" altLang="zh-TW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signo</a:t>
            </a:r>
            <a:r>
              <a:rPr lang="en-US" altLang="zh-TW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400" b="1" dirty="0">
                <a:solidFill>
                  <a:schemeClr val="hlink"/>
                </a:solidFill>
                <a:latin typeface="Courier New" panose="02070309020205020404" pitchFamily="49" charset="0"/>
              </a:rPr>
              <a:t>("interrupt\n%% 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  <a:endParaRPr lang="en-US" altLang="zh-TW" sz="1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B8C-3A4F-4F9A-A6C3-86EE8062115C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1.10 Time </a:t>
            </a:r>
            <a:r>
              <a:rPr lang="en-US" altLang="zh-TW" dirty="0"/>
              <a:t>Values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35475"/>
          </a:xfrm>
        </p:spPr>
        <p:txBody>
          <a:bodyPr/>
          <a:lstStyle/>
          <a:p>
            <a:r>
              <a:rPr lang="en-US" altLang="zh-TW" dirty="0"/>
              <a:t>Two different time values</a:t>
            </a:r>
          </a:p>
          <a:p>
            <a:r>
              <a:rPr lang="en-US" altLang="zh-TW" b="1" dirty="0"/>
              <a:t>Calendar time</a:t>
            </a:r>
            <a:r>
              <a:rPr lang="en-US" altLang="zh-TW" dirty="0"/>
              <a:t>: #seconds since the Epoch, which is </a:t>
            </a:r>
            <a:r>
              <a:rPr lang="en-US" altLang="zh-TW" dirty="0">
                <a:solidFill>
                  <a:srgbClr val="FF0000"/>
                </a:solidFill>
              </a:rPr>
              <a:t>00:00:00 Jan 1, 1970</a:t>
            </a:r>
            <a:r>
              <a:rPr lang="en-US" altLang="zh-TW" dirty="0"/>
              <a:t>, Coordinated Universal Time (UTC).</a:t>
            </a:r>
          </a:p>
          <a:p>
            <a:r>
              <a:rPr lang="en-US" altLang="zh-TW" b="1" dirty="0"/>
              <a:t>Process time</a:t>
            </a:r>
            <a:r>
              <a:rPr lang="en-US" altLang="zh-TW" dirty="0"/>
              <a:t>: measures CPU resources used by a process, in </a:t>
            </a:r>
            <a:r>
              <a:rPr lang="en-US" altLang="zh-TW" dirty="0">
                <a:solidFill>
                  <a:srgbClr val="FF0000"/>
                </a:solidFill>
              </a:rPr>
              <a:t>clock ticks</a:t>
            </a:r>
            <a:r>
              <a:rPr lang="en-US" altLang="zh-TW" dirty="0"/>
              <a:t>, which is 50, 60, or 100 ticks per second.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B111-CBAD-42EA-8D60-D120AA371090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1.10 Time Values</a:t>
            </a:r>
            <a:endParaRPr lang="en-US" altLang="zh-TW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772400" cy="4840288"/>
          </a:xfrm>
        </p:spPr>
        <p:txBody>
          <a:bodyPr/>
          <a:lstStyle/>
          <a:p>
            <a:r>
              <a:rPr lang="en-US" altLang="zh-TW"/>
              <a:t>Execution time of a process has 3 values:</a:t>
            </a:r>
          </a:p>
          <a:p>
            <a:r>
              <a:rPr lang="en-US" altLang="zh-TW" b="1"/>
              <a:t>clock time</a:t>
            </a:r>
            <a:r>
              <a:rPr lang="en-US" altLang="zh-TW"/>
              <a:t>: total amount of time from process start to finish</a:t>
            </a:r>
          </a:p>
          <a:p>
            <a:r>
              <a:rPr lang="en-US" altLang="zh-TW" b="1"/>
              <a:t>user CPU time</a:t>
            </a:r>
            <a:r>
              <a:rPr lang="en-US" altLang="zh-TW"/>
              <a:t>: CPU time due to user instructions in a process</a:t>
            </a:r>
          </a:p>
          <a:p>
            <a:r>
              <a:rPr lang="en-US" altLang="zh-TW" b="1"/>
              <a:t>system CPU time</a:t>
            </a:r>
            <a:r>
              <a:rPr lang="en-US" altLang="zh-TW"/>
              <a:t>: CPU time due to kernel activities on behalf of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EBF1-5679-4266-BE04-A5B8F0F94536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1.10 Time Values</a:t>
            </a:r>
            <a:endParaRPr lang="en-US" altLang="zh-TW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To measure process execution time, use the </a:t>
            </a:r>
            <a:r>
              <a:rPr lang="en-US" altLang="zh-TW">
                <a:latin typeface="Times New Roman" panose="02020603050405020304" pitchFamily="18" charset="0"/>
              </a:rPr>
              <a:t>“</a:t>
            </a:r>
            <a:r>
              <a:rPr lang="en-US" altLang="zh-TW"/>
              <a:t>time</a:t>
            </a:r>
            <a:r>
              <a:rPr lang="en-US" altLang="zh-TW">
                <a:latin typeface="Times New Roman" panose="02020603050405020304" pitchFamily="18" charset="0"/>
              </a:rPr>
              <a:t>”</a:t>
            </a:r>
            <a:r>
              <a:rPr lang="en-US" altLang="zh-TW"/>
              <a:t> command as follows:</a:t>
            </a:r>
          </a:p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TW" b="1">
                <a:solidFill>
                  <a:schemeClr val="folHlink"/>
                </a:solidFill>
                <a:latin typeface="Courier New" panose="02070309020205020404" pitchFamily="49" charset="0"/>
              </a:rPr>
              <a:t>$ time ls &gt; /dev/null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folHlink"/>
                </a:solidFill>
                <a:latin typeface="Courier New" panose="02070309020205020404" pitchFamily="49" charset="0"/>
              </a:rPr>
              <a:t>real	0m19.81s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folHlink"/>
                </a:solidFill>
                <a:latin typeface="Courier New" panose="02070309020205020404" pitchFamily="49" charset="0"/>
              </a:rPr>
              <a:t>user	0m0.43s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folHlink"/>
                </a:solidFill>
                <a:latin typeface="Courier New" panose="02070309020205020404" pitchFamily="49" charset="0"/>
              </a:rPr>
              <a:t>sys		0m4.53s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 err="1"/>
              <a:t>Pao</a:t>
            </a:r>
            <a:r>
              <a:rPr lang="en-US" altLang="zh-TW" dirty="0"/>
              <a:t>-Ann </a:t>
            </a:r>
            <a:r>
              <a:rPr lang="en-US" altLang="zh-TW" dirty="0" err="1"/>
              <a:t>Hsiung</a:t>
            </a:r>
            <a:r>
              <a:rPr lang="en-US" altLang="zh-TW" dirty="0"/>
              <a:t>, National Chung Cheng University, Taiwan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3C99-C40F-4129-AE69-079BE6E2320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Architecture of UNIX OS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dirty="0"/>
          </a:p>
        </p:txBody>
      </p:sp>
      <p:pic>
        <p:nvPicPr>
          <p:cNvPr id="7" name="Picture 20" descr="\\172.16.2.26\Art\OUTPUT\PTG\STEVENS-RAGO\Ch01\Stevens_fig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20" y="2143062"/>
            <a:ext cx="4609382" cy="40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CC5-63D6-432D-A2D5-EA30F9908729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1.11 System </a:t>
            </a:r>
            <a:r>
              <a:rPr lang="en-US" altLang="zh-TW" sz="4000" dirty="0"/>
              <a:t>Calls &amp; Library Functions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3806" y="1844824"/>
            <a:ext cx="7772400" cy="4114800"/>
          </a:xfrm>
        </p:spPr>
        <p:txBody>
          <a:bodyPr/>
          <a:lstStyle/>
          <a:p>
            <a:r>
              <a:rPr lang="en-US" altLang="zh-TW" b="1" dirty="0"/>
              <a:t>System Calls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Entry points into an OS </a:t>
            </a:r>
            <a:r>
              <a:rPr lang="en-US" altLang="zh-TW" dirty="0" smtClean="0"/>
              <a:t>kernel</a:t>
            </a:r>
          </a:p>
          <a:p>
            <a:r>
              <a:rPr lang="en-US" altLang="zh-TW" dirty="0" smtClean="0"/>
              <a:t>Number of system calls</a:t>
            </a:r>
          </a:p>
          <a:p>
            <a:pPr lvl="1"/>
            <a:r>
              <a:rPr lang="en-US" altLang="zh-TW" dirty="0" smtClean="0"/>
              <a:t>Linux 3.2.0: 380, FreeBSD 8.0: 450</a:t>
            </a:r>
            <a:endParaRPr lang="en-US" altLang="zh-TW" dirty="0"/>
          </a:p>
          <a:p>
            <a:r>
              <a:rPr lang="en-US" altLang="zh-TW" dirty="0"/>
              <a:t>Cannot be changed by user</a:t>
            </a:r>
          </a:p>
          <a:p>
            <a:r>
              <a:rPr lang="en-US" altLang="zh-TW" dirty="0"/>
              <a:t>A function of the same name in the standard C library</a:t>
            </a:r>
          </a:p>
          <a:p>
            <a:pPr lvl="1"/>
            <a:r>
              <a:rPr lang="en-US" altLang="zh-TW" dirty="0"/>
              <a:t>User just calls those C functions whenever system calls are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747A-6C15-4586-9863-3DB4BE39B258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1.11 System </a:t>
            </a:r>
            <a:r>
              <a:rPr lang="en-US" altLang="zh-TW" sz="4000" dirty="0"/>
              <a:t>Calls &amp; Library Functions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r>
              <a:rPr lang="en-US" altLang="zh-TW"/>
              <a:t>Library Functions: not entry points into kernel, just functions, but they may invoke one or more system calls</a:t>
            </a:r>
          </a:p>
          <a:p>
            <a:r>
              <a:rPr lang="en-US" altLang="zh-TW"/>
              <a:t>E.g.: printf() invokes write() system call</a:t>
            </a:r>
          </a:p>
          <a:p>
            <a:r>
              <a:rPr lang="en-US" altLang="zh-TW"/>
              <a:t>E.g.: strcpy(), atoi(): do not invoke any system call</a:t>
            </a:r>
          </a:p>
          <a:p>
            <a:r>
              <a:rPr lang="en-US" altLang="zh-TW"/>
              <a:t>Implementor view: fundamental diff</a:t>
            </a:r>
          </a:p>
          <a:p>
            <a:r>
              <a:rPr lang="en-US" altLang="zh-TW"/>
              <a:t>Programmer view: no critical difference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AA85-3B06-4241-BA1C-763AC7B6FC8D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1.11 System </a:t>
            </a:r>
            <a:r>
              <a:rPr lang="en-US" altLang="zh-TW" sz="4000" dirty="0"/>
              <a:t>Calls &amp; Library Functions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: Memory </a:t>
            </a:r>
            <a:r>
              <a:rPr lang="en-US" altLang="zh-TW" dirty="0" smtClean="0"/>
              <a:t>allocation function</a:t>
            </a:r>
            <a:endParaRPr lang="en-US" altLang="zh-TW" dirty="0"/>
          </a:p>
          <a:p>
            <a:pPr lvl="1"/>
            <a:r>
              <a:rPr lang="en-US" altLang="zh-TW" dirty="0"/>
              <a:t>Many ways to do memory allocation and garbage collection (best fit, first fit)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: UNIX system call, increases or decreases address space of process by a specified number of bytes</a:t>
            </a:r>
          </a:p>
          <a:p>
            <a:pPr lvl="1"/>
            <a:r>
              <a:rPr lang="en-US" altLang="zh-TW" dirty="0"/>
              <a:t>Can implement own </a:t>
            </a:r>
            <a:r>
              <a:rPr lang="en-US" altLang="zh-TW" dirty="0" smtClean="0"/>
              <a:t>memory allocation function </a:t>
            </a:r>
            <a:r>
              <a:rPr lang="en-US" altLang="zh-TW" dirty="0"/>
              <a:t>using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E533-2D6D-4F16-A1E3-198B20154D39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System Calls &amp; Library Functions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238500" y="2133600"/>
            <a:ext cx="23050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application code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951163" y="3644900"/>
            <a:ext cx="28797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/>
              <a:t>memory allocation function </a:t>
            </a:r>
            <a:r>
              <a:rPr lang="en-US" altLang="zh-TW" dirty="0" err="1" smtClean="0">
                <a:latin typeface="Courier New" panose="02070309020205020404" pitchFamily="49" charset="0"/>
              </a:rPr>
              <a:t>malloc</a:t>
            </a:r>
            <a:endParaRPr lang="en-US" altLang="zh-TW" dirty="0">
              <a:latin typeface="Courier New" panose="02070309020205020404" pitchFamily="49" charset="0"/>
            </a:endParaRPr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4391025" y="2997200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3348038" y="5157788"/>
            <a:ext cx="20859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 err="1" smtClean="0">
                <a:latin typeface="Courier New" panose="02070309020205020404" pitchFamily="49" charset="0"/>
              </a:rPr>
              <a:t>sbrk</a:t>
            </a:r>
            <a:r>
              <a:rPr lang="en-US" altLang="zh-TW" dirty="0" smtClean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system call</a:t>
            </a:r>
            <a:endParaRPr lang="en-US" altLang="zh-TW" dirty="0">
              <a:latin typeface="Courier New" panose="02070309020205020404" pitchFamily="49" charset="0"/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2124075" y="5157788"/>
            <a:ext cx="4535488" cy="136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6877050" y="3500438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user process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6877050" y="5516563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kernel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2124075" y="1989138"/>
            <a:ext cx="4535488" cy="280828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4391025" y="4508500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162A-A9FD-41FC-B254-C3D62EE877AC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System Calls &amp; Library Functions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140200" y="2133600"/>
            <a:ext cx="23050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application code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339975" y="3716338"/>
            <a:ext cx="28797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C library functions</a:t>
            </a:r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 flipH="1">
            <a:off x="3635375" y="3068638"/>
            <a:ext cx="1728788" cy="5762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124075" y="5157788"/>
            <a:ext cx="45339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system calls</a:t>
            </a:r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124075" y="5157788"/>
            <a:ext cx="4535488" cy="136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877050" y="3500438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user process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6877050" y="5516563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kernel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2124075" y="1989138"/>
            <a:ext cx="4535488" cy="280828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779838" y="4221163"/>
            <a:ext cx="611187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flipH="1">
            <a:off x="5219700" y="2997200"/>
            <a:ext cx="792163" cy="2160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38D1-05A9-40B3-85DA-93DE3F37EB11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1.11 System </a:t>
            </a:r>
            <a:r>
              <a:rPr lang="en-US" altLang="zh-TW" sz="4000" dirty="0"/>
              <a:t>Calls &amp; Library Functions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zh-TW" b="1"/>
              <a:t>System call</a:t>
            </a:r>
            <a:r>
              <a:rPr lang="en-US" altLang="zh-TW"/>
              <a:t>: time in #seconds since Jan 1, 1970</a:t>
            </a:r>
          </a:p>
          <a:p>
            <a:pPr>
              <a:spcBef>
                <a:spcPct val="40000"/>
              </a:spcBef>
            </a:pPr>
            <a:r>
              <a:rPr lang="en-US" altLang="zh-TW" b="1"/>
              <a:t>C function</a:t>
            </a:r>
            <a:r>
              <a:rPr lang="en-US" altLang="zh-TW"/>
              <a:t>: human-readable time and date using local time zone</a:t>
            </a:r>
          </a:p>
          <a:p>
            <a:pPr>
              <a:spcBef>
                <a:spcPct val="40000"/>
              </a:spcBef>
            </a:pPr>
            <a:r>
              <a:rPr lang="en-US" altLang="zh-TW"/>
              <a:t>Both are called </a:t>
            </a:r>
            <a:r>
              <a:rPr lang="en-US" altLang="zh-TW">
                <a:latin typeface="Times New Roman" panose="02020603050405020304" pitchFamily="18" charset="0"/>
              </a:rPr>
              <a:t>“</a:t>
            </a:r>
            <a:r>
              <a:rPr lang="en-US" altLang="zh-TW" b="1"/>
              <a:t>functions</a:t>
            </a:r>
            <a:r>
              <a:rPr lang="en-US" altLang="zh-TW">
                <a:latin typeface="Times New Roman" panose="02020603050405020304" pitchFamily="18" charset="0"/>
              </a:rPr>
              <a:t>”</a:t>
            </a:r>
            <a:r>
              <a:rPr lang="en-US" altLang="zh-TW"/>
              <a:t> in the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 err="1"/>
              <a:t>Pao</a:t>
            </a:r>
            <a:r>
              <a:rPr lang="en-US" altLang="zh-TW" dirty="0"/>
              <a:t>-Ann </a:t>
            </a:r>
            <a:r>
              <a:rPr lang="en-US" altLang="zh-TW" dirty="0" err="1"/>
              <a:t>Hsiung</a:t>
            </a:r>
            <a:r>
              <a:rPr lang="en-US" altLang="zh-TW" dirty="0"/>
              <a:t>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AE5E-B15D-4599-B7CD-B8BE68901916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 Logging </a:t>
            </a:r>
            <a:r>
              <a:rPr lang="en-US" altLang="zh-TW" dirty="0"/>
              <a:t>In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416800" cy="44640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2000">
                <a:sym typeface="Symbol" panose="05050102010706020507" pitchFamily="18" charset="2"/>
              </a:rPr>
              <a:t>Login name</a:t>
            </a: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2000">
                <a:sym typeface="Symbol" panose="05050102010706020507" pitchFamily="18" charset="2"/>
              </a:rPr>
              <a:t>Password</a:t>
            </a: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2000">
                <a:sym typeface="Symbol" panose="05050102010706020507" pitchFamily="18" charset="2"/>
              </a:rPr>
              <a:t>Colon-separated fields in each entry of /etc/passwd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1800">
                <a:sym typeface="Symbol" panose="05050102010706020507" pitchFamily="18" charset="2"/>
              </a:rPr>
              <a:t>name,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kumimoji="0" lang="en-US" altLang="zh-TW" sz="1800">
                <a:sym typeface="Symbol" panose="05050102010706020507" pitchFamily="18" charset="2"/>
              </a:rPr>
              <a:t>encrypted p</a:t>
            </a:r>
            <a:r>
              <a:rPr lang="en-US" altLang="zh-TW" sz="1800">
                <a:sym typeface="Symbol" panose="05050102010706020507" pitchFamily="18" charset="2"/>
              </a:rPr>
              <a:t>assword or </a:t>
            </a:r>
            <a:r>
              <a:rPr lang="en-US" altLang="zh-TW" sz="1800"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zh-TW" sz="1800">
                <a:sym typeface="Symbol" panose="05050102010706020507" pitchFamily="18" charset="2"/>
              </a:rPr>
              <a:t>x</a:t>
            </a:r>
            <a:r>
              <a:rPr lang="en-US" altLang="zh-TW" sz="1800"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zh-TW" sz="1800">
                <a:sym typeface="Symbol" panose="05050102010706020507" pitchFamily="18" charset="2"/>
              </a:rPr>
              <a:t> (password is in /etc/shadow),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1800">
                <a:sym typeface="Symbol" panose="05050102010706020507" pitchFamily="18" charset="2"/>
              </a:rPr>
              <a:t>numeric user ID,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1800">
                <a:sym typeface="Symbol" panose="05050102010706020507" pitchFamily="18" charset="2"/>
              </a:rPr>
              <a:t>numeric group ID,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1800">
                <a:sym typeface="Symbol" panose="05050102010706020507" pitchFamily="18" charset="2"/>
              </a:rPr>
              <a:t>real name,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1800">
                <a:sym typeface="Symbol" panose="05050102010706020507" pitchFamily="18" charset="2"/>
              </a:rPr>
              <a:t>home directory,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1800">
                <a:sym typeface="Symbol" panose="05050102010706020507" pitchFamily="18" charset="2"/>
              </a:rPr>
              <a:t>shell program</a:t>
            </a: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2000" b="1">
                <a:solidFill>
                  <a:srgbClr val="0000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sar</a:t>
            </a:r>
            <a:r>
              <a:rPr lang="en-US" altLang="zh-TW" sz="2000" b="1">
                <a:latin typeface="Courier New" panose="02070309020205020404" pitchFamily="49" charset="0"/>
                <a:sym typeface="Symbol" panose="05050102010706020507" pitchFamily="18" charset="2"/>
              </a:rPr>
              <a:t>:</a:t>
            </a:r>
            <a:r>
              <a:rPr lang="en-US" altLang="zh-TW" sz="2000" b="1">
                <a:solidFill>
                  <a:schemeClr val="hlin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altLang="zh-TW" sz="2000" b="1">
                <a:latin typeface="Courier New" panose="02070309020205020404" pitchFamily="49" charset="0"/>
                <a:sym typeface="Symbol" panose="05050102010706020507" pitchFamily="18" charset="2"/>
              </a:rPr>
              <a:t>:</a:t>
            </a:r>
            <a:r>
              <a:rPr lang="en-US" altLang="zh-TW" sz="2000" b="1">
                <a:solidFill>
                  <a:srgbClr val="0000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205</a:t>
            </a:r>
            <a:r>
              <a:rPr lang="en-US" altLang="zh-TW" sz="2000" b="1">
                <a:latin typeface="Courier New" panose="02070309020205020404" pitchFamily="49" charset="0"/>
                <a:sym typeface="Symbol" panose="05050102010706020507" pitchFamily="18" charset="2"/>
              </a:rPr>
              <a:t>:</a:t>
            </a:r>
            <a:r>
              <a:rPr lang="en-US" altLang="zh-TW" sz="2000" b="1">
                <a:solidFill>
                  <a:schemeClr val="hlin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105</a:t>
            </a:r>
            <a:r>
              <a:rPr lang="en-US" altLang="zh-TW" sz="2000" b="1">
                <a:latin typeface="Courier New" panose="02070309020205020404" pitchFamily="49" charset="0"/>
                <a:sym typeface="Symbol" panose="05050102010706020507" pitchFamily="18" charset="2"/>
              </a:rPr>
              <a:t>:</a:t>
            </a:r>
            <a:r>
              <a:rPr lang="en-US" altLang="zh-TW" sz="2000" b="1">
                <a:solidFill>
                  <a:srgbClr val="0000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Stephen Rago</a:t>
            </a:r>
            <a:r>
              <a:rPr lang="en-US" altLang="zh-TW" sz="2000" b="1">
                <a:latin typeface="Courier New" panose="02070309020205020404" pitchFamily="49" charset="0"/>
                <a:sym typeface="Symbol" panose="05050102010706020507" pitchFamily="18" charset="2"/>
              </a:rPr>
              <a:t>:</a:t>
            </a:r>
            <a:r>
              <a:rPr lang="en-US" altLang="zh-TW" sz="2000" b="1">
                <a:solidFill>
                  <a:schemeClr val="hlin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/home/sar</a:t>
            </a:r>
            <a:r>
              <a:rPr lang="en-US" altLang="zh-TW" sz="2000" b="1">
                <a:latin typeface="Courier New" panose="02070309020205020404" pitchFamily="49" charset="0"/>
                <a:sym typeface="Symbol" panose="05050102010706020507" pitchFamily="18" charset="2"/>
              </a:rPr>
              <a:t>:</a:t>
            </a:r>
            <a:r>
              <a:rPr lang="en-US" altLang="zh-TW" sz="2000" b="1">
                <a:solidFill>
                  <a:srgbClr val="0000FF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/bin/ksh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Slides©2014 Pao-Ann Hsiung, National Chung Cheng University, Taiwan</a:t>
            </a:r>
            <a:endParaRPr lang="en-US" alt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4CF-4871-4743-8687-88140B8EAB37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 Logging In</a:t>
            </a:r>
            <a:endParaRPr lang="en-US" altLang="zh-TW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91012"/>
          </a:xfrm>
        </p:spPr>
        <p:txBody>
          <a:bodyPr/>
          <a:lstStyle/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en-US" altLang="zh-TW" sz="2800" smtClean="0"/>
              <a:t>Shells: a command line interpreter that reads user input and executes commands</a:t>
            </a:r>
          </a:p>
          <a:p>
            <a:pPr lvl="1">
              <a:spcBef>
                <a:spcPct val="30000"/>
              </a:spcBef>
              <a:spcAft>
                <a:spcPct val="20000"/>
              </a:spcAft>
            </a:pPr>
            <a:r>
              <a:rPr lang="en-US" altLang="zh-TW" sz="2400" smtClean="0"/>
              <a:t>Bourne shell: /bin/sh (used by root)</a:t>
            </a:r>
          </a:p>
          <a:p>
            <a:pPr lvl="1">
              <a:spcBef>
                <a:spcPct val="30000"/>
              </a:spcBef>
              <a:spcAft>
                <a:spcPct val="20000"/>
              </a:spcAft>
            </a:pPr>
            <a:r>
              <a:rPr lang="en-US" altLang="zh-TW" sz="2400" smtClean="0"/>
              <a:t>Bourne-again shell: /bin/bash (all Linux systems)</a:t>
            </a:r>
          </a:p>
          <a:p>
            <a:pPr lvl="1">
              <a:spcBef>
                <a:spcPct val="30000"/>
              </a:spcBef>
              <a:spcAft>
                <a:spcPct val="20000"/>
              </a:spcAft>
            </a:pPr>
            <a:r>
              <a:rPr lang="en-US" altLang="zh-TW" sz="2400" smtClean="0"/>
              <a:t>C shell: /bin/csh (used by users)</a:t>
            </a:r>
          </a:p>
          <a:p>
            <a:pPr lvl="1">
              <a:spcBef>
                <a:spcPct val="30000"/>
              </a:spcBef>
              <a:spcAft>
                <a:spcPct val="20000"/>
              </a:spcAft>
            </a:pPr>
            <a:r>
              <a:rPr lang="en-US" altLang="zh-TW" sz="2400" smtClean="0"/>
              <a:t>Korn shell: /bin/ksh (successor of Bourne shell)</a:t>
            </a:r>
          </a:p>
          <a:p>
            <a:pPr lvl="1">
              <a:spcBef>
                <a:spcPct val="30000"/>
              </a:spcBef>
              <a:spcAft>
                <a:spcPct val="20000"/>
              </a:spcAft>
            </a:pPr>
            <a:r>
              <a:rPr lang="en-US" altLang="zh-TW" sz="2400" smtClean="0"/>
              <a:t>TENEX C shell: /bin/tcsh (replacement of C shell, standardized in POSIX 1003.2)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 err="1"/>
              <a:t>Pao</a:t>
            </a:r>
            <a:r>
              <a:rPr lang="en-US" altLang="zh-TW" dirty="0"/>
              <a:t>-Ann </a:t>
            </a:r>
            <a:r>
              <a:rPr lang="en-US" altLang="zh-TW" dirty="0" err="1"/>
              <a:t>Hsiung</a:t>
            </a:r>
            <a:r>
              <a:rPr lang="en-US" altLang="zh-TW" dirty="0"/>
              <a:t>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0CB-DFCA-4603-BBEE-5392CD278484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1.4 Files </a:t>
            </a:r>
            <a:r>
              <a:rPr lang="en-US" altLang="zh-TW" dirty="0"/>
              <a:t>and Directories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2"/>
            <a:ext cx="7772400" cy="4435623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TW" dirty="0" err="1">
                <a:solidFill>
                  <a:srgbClr val="FF0000"/>
                </a:solidFill>
              </a:rPr>
              <a:t>Filesystem</a:t>
            </a:r>
            <a:r>
              <a:rPr lang="en-US" altLang="zh-TW" dirty="0"/>
              <a:t>: hierarchical arrangement of directories and files</a:t>
            </a:r>
          </a:p>
          <a:p>
            <a:pPr>
              <a:spcAft>
                <a:spcPct val="30000"/>
              </a:spcAft>
            </a:pPr>
            <a:r>
              <a:rPr lang="en-US" altLang="zh-TW" dirty="0" smtClean="0"/>
              <a:t>Everything starts in </a:t>
            </a:r>
            <a:r>
              <a:rPr lang="en-US" altLang="zh-TW" dirty="0" smtClean="0">
                <a:solidFill>
                  <a:srgbClr val="FF0000"/>
                </a:solidFill>
              </a:rPr>
              <a:t>ROOT directory (/)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spcAft>
                <a:spcPct val="30000"/>
              </a:spcAft>
            </a:pPr>
            <a:r>
              <a:rPr lang="en-US" altLang="zh-TW" dirty="0"/>
              <a:t>File </a:t>
            </a:r>
            <a:r>
              <a:rPr lang="en-US" altLang="zh-TW" dirty="0">
                <a:solidFill>
                  <a:srgbClr val="FF0000"/>
                </a:solidFill>
              </a:rPr>
              <a:t>attributes</a:t>
            </a:r>
            <a:r>
              <a:rPr lang="en-US" altLang="zh-TW" dirty="0"/>
              <a:t>: type, size, owner, permissions, last modification time, </a:t>
            </a:r>
            <a:r>
              <a:rPr lang="en-US" altLang="zh-TW" dirty="0">
                <a:latin typeface="Times New Roman" panose="02020603050405020304" pitchFamily="18" charset="0"/>
              </a:rPr>
              <a:t>…</a:t>
            </a:r>
            <a:endParaRPr lang="en-US" altLang="zh-TW" dirty="0"/>
          </a:p>
          <a:p>
            <a:pPr>
              <a:spcAft>
                <a:spcPct val="30000"/>
              </a:spcAft>
            </a:pPr>
            <a:r>
              <a:rPr lang="en-US" altLang="zh-TW" dirty="0">
                <a:solidFill>
                  <a:srgbClr val="FF0000"/>
                </a:solidFill>
              </a:rPr>
              <a:t>stat</a:t>
            </a:r>
            <a:r>
              <a:rPr lang="en-US" altLang="zh-TW" dirty="0"/>
              <a:t>(), </a:t>
            </a:r>
            <a:r>
              <a:rPr lang="en-US" altLang="zh-TW" dirty="0" err="1">
                <a:solidFill>
                  <a:srgbClr val="FF0000"/>
                </a:solidFill>
              </a:rPr>
              <a:t>fstat</a:t>
            </a:r>
            <a:r>
              <a:rPr lang="en-US" altLang="zh-TW" dirty="0" smtClean="0"/>
              <a:t>() functions: </a:t>
            </a:r>
            <a:r>
              <a:rPr lang="en-US" altLang="zh-TW" sz="2400" dirty="0" smtClean="0"/>
              <a:t>(ref: Chapter 4)</a:t>
            </a:r>
          </a:p>
          <a:p>
            <a:pPr lvl="1">
              <a:spcAft>
                <a:spcPct val="30000"/>
              </a:spcAft>
            </a:pPr>
            <a:r>
              <a:rPr lang="en-US" altLang="zh-TW" dirty="0" smtClean="0"/>
              <a:t>return </a:t>
            </a:r>
            <a:r>
              <a:rPr lang="en-US" altLang="zh-TW" dirty="0"/>
              <a:t>file attribute </a:t>
            </a:r>
            <a:r>
              <a:rPr lang="en-US" altLang="zh-TW" dirty="0" smtClean="0"/>
              <a:t>structure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 err="1"/>
              <a:t>Pao</a:t>
            </a:r>
            <a:r>
              <a:rPr lang="en-US" altLang="zh-TW" dirty="0"/>
              <a:t>-Ann </a:t>
            </a:r>
            <a:r>
              <a:rPr lang="en-US" altLang="zh-TW" dirty="0" err="1"/>
              <a:t>Hsiung</a:t>
            </a:r>
            <a:r>
              <a:rPr lang="en-US" altLang="zh-TW" dirty="0"/>
              <a:t>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2CC6-624A-4F97-91BA-A490A5D41419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1.4 Files </a:t>
            </a:r>
            <a:r>
              <a:rPr lang="en-US" altLang="zh-TW" dirty="0"/>
              <a:t>and Directories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Filename</a:t>
            </a:r>
          </a:p>
          <a:p>
            <a:pPr lvl="1"/>
            <a:r>
              <a:rPr lang="en-US" altLang="zh-TW" dirty="0"/>
              <a:t>Chars not allowed: (/) and (NULL)</a:t>
            </a:r>
          </a:p>
          <a:p>
            <a:r>
              <a:rPr lang="en-US" altLang="zh-TW" dirty="0"/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filenames automatically created whenever a new </a:t>
            </a:r>
            <a:r>
              <a:rPr lang="en-US" altLang="zh-TW" dirty="0" smtClean="0"/>
              <a:t>directory </a:t>
            </a:r>
            <a:r>
              <a:rPr lang="en-US" altLang="zh-TW" dirty="0"/>
              <a:t>is created:</a:t>
            </a:r>
          </a:p>
          <a:p>
            <a:pPr lvl="1"/>
            <a:r>
              <a:rPr lang="en-US" altLang="zh-TW" dirty="0"/>
              <a:t>.		</a:t>
            </a:r>
            <a:r>
              <a:rPr lang="en-US" altLang="zh-TW" dirty="0">
                <a:sym typeface="Wingdings" panose="05000000000000000000" pitchFamily="2" charset="2"/>
              </a:rPr>
              <a:t> 	current </a:t>
            </a:r>
            <a:r>
              <a:rPr lang="en-US" altLang="zh-TW" dirty="0" smtClean="0">
                <a:sym typeface="Wingdings" panose="05000000000000000000" pitchFamily="2" charset="2"/>
              </a:rPr>
              <a:t>directory   (dot)</a:t>
            </a:r>
            <a:endParaRPr lang="en-US" altLang="zh-TW" dirty="0"/>
          </a:p>
          <a:p>
            <a:pPr lvl="1"/>
            <a:r>
              <a:rPr lang="en-US" altLang="zh-TW" dirty="0"/>
              <a:t>..	</a:t>
            </a:r>
            <a:r>
              <a:rPr lang="en-US" altLang="zh-TW" dirty="0">
                <a:sym typeface="Wingdings" panose="05000000000000000000" pitchFamily="2" charset="2"/>
              </a:rPr>
              <a:t> 	parent </a:t>
            </a:r>
            <a:r>
              <a:rPr lang="en-US" altLang="zh-TW" dirty="0" smtClean="0">
                <a:sym typeface="Wingdings" panose="05000000000000000000" pitchFamily="2" charset="2"/>
              </a:rPr>
              <a:t>directory  (dot-dot)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What is .. in root directory (/)?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Slides©2014 </a:t>
            </a:r>
            <a:r>
              <a:rPr lang="en-US" altLang="zh-TW" dirty="0"/>
              <a:t>Pao-Ann Hsiung, National Chung Cheng University, Taiwan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EEF-7203-4236-96AD-8AB8EDEDB4B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1.4 Files </a:t>
            </a:r>
            <a:r>
              <a:rPr lang="en-US" altLang="zh-TW" dirty="0"/>
              <a:t>and Directories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5000"/>
              </a:spcBef>
              <a:spcAft>
                <a:spcPts val="0"/>
              </a:spcAft>
            </a:pPr>
            <a:r>
              <a:rPr lang="en-US" altLang="zh-TW" dirty="0"/>
              <a:t>Pathname</a:t>
            </a:r>
          </a:p>
          <a:p>
            <a:pPr lvl="1">
              <a:spcBef>
                <a:spcPts val="0"/>
              </a:spcBef>
              <a:spcAft>
                <a:spcPct val="25000"/>
              </a:spcAft>
            </a:pPr>
            <a:r>
              <a:rPr lang="en-US" altLang="zh-TW" dirty="0"/>
              <a:t>A sequence of zero or more filenames, separated by slashes (/), and optionally starting with a slash</a:t>
            </a:r>
          </a:p>
          <a:p>
            <a:pPr>
              <a:spcBef>
                <a:spcPct val="250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</a:rPr>
              <a:t>Absolute</a:t>
            </a:r>
            <a:r>
              <a:rPr lang="en-US" altLang="zh-TW" dirty="0"/>
              <a:t> </a:t>
            </a:r>
            <a:r>
              <a:rPr lang="en-US" altLang="zh-TW" dirty="0" smtClean="0"/>
              <a:t>pathname: begins with /</a:t>
            </a:r>
          </a:p>
          <a:p>
            <a:pPr lvl="1">
              <a:spcBef>
                <a:spcPts val="0"/>
              </a:spcBef>
              <a:spcAft>
                <a:spcPct val="25000"/>
              </a:spcAft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motd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50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</a:rPr>
              <a:t>Relative</a:t>
            </a:r>
            <a:r>
              <a:rPr lang="en-US" altLang="zh-TW" dirty="0"/>
              <a:t> </a:t>
            </a:r>
            <a:r>
              <a:rPr lang="en-US" altLang="zh-TW" dirty="0" smtClean="0"/>
              <a:t>pathname: otherwise</a:t>
            </a:r>
          </a:p>
          <a:p>
            <a:pPr lvl="1">
              <a:spcBef>
                <a:spcPts val="0"/>
              </a:spcBef>
              <a:spcAft>
                <a:spcPct val="25000"/>
              </a:spcAft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local/bin/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5656</TotalTime>
  <Words>2141</Words>
  <Application>Microsoft Macintosh PowerPoint</Application>
  <PresentationFormat>如螢幕大小 (4:3)</PresentationFormat>
  <Paragraphs>433</Paragraphs>
  <Slides>45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5" baseType="lpstr">
      <vt:lpstr>Arial</vt:lpstr>
      <vt:lpstr>Arial Unicode MS</vt:lpstr>
      <vt:lpstr>Courier New</vt:lpstr>
      <vt:lpstr>Symbol</vt:lpstr>
      <vt:lpstr>Tahoma</vt:lpstr>
      <vt:lpstr>Times New Roman</vt:lpstr>
      <vt:lpstr>Wingdings</vt:lpstr>
      <vt:lpstr>新細明體</vt:lpstr>
      <vt:lpstr>標楷體</vt:lpstr>
      <vt:lpstr>Blends</vt:lpstr>
      <vt:lpstr>Chapter 1. Introduction</vt:lpstr>
      <vt:lpstr>1.1 Introduction</vt:lpstr>
      <vt:lpstr>1.2 UNIX Architecture</vt:lpstr>
      <vt:lpstr>Architecture of UNIX OS</vt:lpstr>
      <vt:lpstr>1.3 Logging In</vt:lpstr>
      <vt:lpstr>1.3 Logging In</vt:lpstr>
      <vt:lpstr>1.4 Files and Directories</vt:lpstr>
      <vt:lpstr>1.4 Files and Directories</vt:lpstr>
      <vt:lpstr>1.4 Files and Directories</vt:lpstr>
      <vt:lpstr>Figure 1.3: (List all the files in a directory)</vt:lpstr>
      <vt:lpstr>Executing program (Fig. 1.3)</vt:lpstr>
      <vt:lpstr>1.4 Files and Directories</vt:lpstr>
      <vt:lpstr>1.5 Input and Output</vt:lpstr>
      <vt:lpstr>1.5 Input and Output</vt:lpstr>
      <vt:lpstr>1.5 Input and Output</vt:lpstr>
      <vt:lpstr>Figure 1.4: Copy standard input to standard output</vt:lpstr>
      <vt:lpstr>1.5 Input and Output</vt:lpstr>
      <vt:lpstr>Standard I/O</vt:lpstr>
      <vt:lpstr>Figure 1.5: Copy stdin to stdout using standard I/O</vt:lpstr>
      <vt:lpstr>1.6 Programs and Processes</vt:lpstr>
      <vt:lpstr>Figure 1.6: Print process ID</vt:lpstr>
      <vt:lpstr>Process Control</vt:lpstr>
      <vt:lpstr>Program 1.7: exec stdin cmds</vt:lpstr>
      <vt:lpstr>Execution of Prog. in Fig. 1.7</vt:lpstr>
      <vt:lpstr>Threads</vt:lpstr>
      <vt:lpstr>1.7 Error Handling</vt:lpstr>
      <vt:lpstr>1.7 Error Handling</vt:lpstr>
      <vt:lpstr>Figure 1.8: demonstrate strerror and perror</vt:lpstr>
      <vt:lpstr>Execution results</vt:lpstr>
      <vt:lpstr>Why pass argv[0] to perror?</vt:lpstr>
      <vt:lpstr>Error Recover</vt:lpstr>
      <vt:lpstr>1.8 User Identification</vt:lpstr>
      <vt:lpstr>1.9 Signals</vt:lpstr>
      <vt:lpstr>1.9 Signals</vt:lpstr>
      <vt:lpstr>Figure 1.10 (Read commands from stdin and execute)</vt:lpstr>
      <vt:lpstr>Figure 1.10</vt:lpstr>
      <vt:lpstr>1.10 Time Values</vt:lpstr>
      <vt:lpstr>1.10 Time Values</vt:lpstr>
      <vt:lpstr>1.10 Time Values</vt:lpstr>
      <vt:lpstr>1.11 System Calls &amp; Library Functions</vt:lpstr>
      <vt:lpstr>1.11 System Calls &amp; Library Functions</vt:lpstr>
      <vt:lpstr>1.11 System Calls &amp; Library Functions</vt:lpstr>
      <vt:lpstr>System Calls &amp; Library Functions</vt:lpstr>
      <vt:lpstr>System Calls &amp; Library Functions</vt:lpstr>
      <vt:lpstr>1.11 System Calls &amp; Library Functions</vt:lpstr>
    </vt:vector>
  </TitlesOfParts>
  <Company>National Chung Cheng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Design 程式設計 http://www.cs.ccu.edu.tw/~pahsiung/courses/pd/</dc:title>
  <dc:creator>Pao-Ann Hsiung</dc:creator>
  <cp:lastModifiedBy>熊博安</cp:lastModifiedBy>
  <cp:revision>159</cp:revision>
  <dcterms:created xsi:type="dcterms:W3CDTF">2001-09-11T15:04:58Z</dcterms:created>
  <dcterms:modified xsi:type="dcterms:W3CDTF">2017-02-22T01:38:58Z</dcterms:modified>
</cp:coreProperties>
</file>