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256" r:id="rId2"/>
    <p:sldId id="257" r:id="rId3"/>
    <p:sldId id="258" r:id="rId4"/>
    <p:sldId id="259" r:id="rId5"/>
    <p:sldId id="260" r:id="rId6"/>
    <p:sldId id="300" r:id="rId7"/>
    <p:sldId id="301" r:id="rId8"/>
    <p:sldId id="302" r:id="rId9"/>
    <p:sldId id="261" r:id="rId10"/>
    <p:sldId id="303"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304" r:id="rId25"/>
    <p:sldId id="305" r:id="rId26"/>
    <p:sldId id="275" r:id="rId27"/>
    <p:sldId id="276" r:id="rId28"/>
    <p:sldId id="306" r:id="rId29"/>
    <p:sldId id="307" r:id="rId30"/>
    <p:sldId id="308" r:id="rId31"/>
    <p:sldId id="277" r:id="rId32"/>
    <p:sldId id="324" r:id="rId33"/>
    <p:sldId id="326" r:id="rId34"/>
    <p:sldId id="327" r:id="rId35"/>
    <p:sldId id="325" r:id="rId36"/>
    <p:sldId id="328" r:id="rId37"/>
    <p:sldId id="278" r:id="rId38"/>
    <p:sldId id="279" r:id="rId39"/>
    <p:sldId id="280" r:id="rId40"/>
    <p:sldId id="281" r:id="rId41"/>
    <p:sldId id="282" r:id="rId42"/>
    <p:sldId id="311" r:id="rId43"/>
    <p:sldId id="313" r:id="rId44"/>
    <p:sldId id="312" r:id="rId45"/>
    <p:sldId id="314" r:id="rId46"/>
    <p:sldId id="283" r:id="rId47"/>
    <p:sldId id="284" r:id="rId48"/>
    <p:sldId id="285" r:id="rId49"/>
    <p:sldId id="309" r:id="rId50"/>
    <p:sldId id="310" r:id="rId51"/>
    <p:sldId id="286" r:id="rId52"/>
    <p:sldId id="287" r:id="rId53"/>
    <p:sldId id="288" r:id="rId54"/>
    <p:sldId id="316" r:id="rId55"/>
    <p:sldId id="315" r:id="rId56"/>
    <p:sldId id="317" r:id="rId57"/>
    <p:sldId id="289" r:id="rId58"/>
    <p:sldId id="318" r:id="rId59"/>
    <p:sldId id="319" r:id="rId60"/>
    <p:sldId id="290" r:id="rId61"/>
    <p:sldId id="291" r:id="rId62"/>
    <p:sldId id="292" r:id="rId63"/>
    <p:sldId id="293" r:id="rId64"/>
    <p:sldId id="294" r:id="rId65"/>
    <p:sldId id="295" r:id="rId66"/>
    <p:sldId id="320" r:id="rId67"/>
    <p:sldId id="322" r:id="rId68"/>
    <p:sldId id="321" r:id="rId69"/>
    <p:sldId id="323" r:id="rId70"/>
    <p:sldId id="298" r:id="rId71"/>
    <p:sldId id="299" r:id="rId72"/>
  </p:sldIdLst>
  <p:sldSz cx="9144000" cy="6858000" type="screen4x3"/>
  <p:notesSz cx="7099300" cy="10234613"/>
  <p:defaultTextStyle>
    <a:defPPr>
      <a:defRPr lang="zh-TW"/>
    </a:defPPr>
    <a:lvl1pPr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5pPr>
    <a:lvl6pPr marL="2286000" algn="l" defTabSz="914400" rtl="0" eaLnBrk="1" latinLnBrk="0" hangingPunct="1">
      <a:defRPr kumimoji="1" sz="2400" kern="1200">
        <a:solidFill>
          <a:schemeClr val="tx1"/>
        </a:solidFill>
        <a:latin typeface="Tahoma" pitchFamily="34" charset="0"/>
        <a:ea typeface="新細明體" pitchFamily="18" charset="-120"/>
        <a:cs typeface="+mn-cs"/>
      </a:defRPr>
    </a:lvl6pPr>
    <a:lvl7pPr marL="2743200" algn="l" defTabSz="914400" rtl="0" eaLnBrk="1" latinLnBrk="0" hangingPunct="1">
      <a:defRPr kumimoji="1" sz="2400" kern="1200">
        <a:solidFill>
          <a:schemeClr val="tx1"/>
        </a:solidFill>
        <a:latin typeface="Tahoma" pitchFamily="34" charset="0"/>
        <a:ea typeface="新細明體" pitchFamily="18" charset="-120"/>
        <a:cs typeface="+mn-cs"/>
      </a:defRPr>
    </a:lvl7pPr>
    <a:lvl8pPr marL="3200400" algn="l" defTabSz="914400" rtl="0" eaLnBrk="1" latinLnBrk="0" hangingPunct="1">
      <a:defRPr kumimoji="1" sz="2400" kern="1200">
        <a:solidFill>
          <a:schemeClr val="tx1"/>
        </a:solidFill>
        <a:latin typeface="Tahoma" pitchFamily="34" charset="0"/>
        <a:ea typeface="新細明體" pitchFamily="18" charset="-120"/>
        <a:cs typeface="+mn-cs"/>
      </a:defRPr>
    </a:lvl8pPr>
    <a:lvl9pPr marL="3657600" algn="l" defTabSz="914400" rtl="0" eaLnBrk="1" latinLnBrk="0" hangingPunct="1">
      <a:defRPr kumimoji="1" sz="2400"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7" autoAdjust="0"/>
    <p:restoredTop sz="70794" autoAdjust="0"/>
  </p:normalViewPr>
  <p:slideViewPr>
    <p:cSldViewPr>
      <p:cViewPr varScale="1">
        <p:scale>
          <a:sx n="61" d="100"/>
          <a:sy n="61" d="100"/>
        </p:scale>
        <p:origin x="290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4"/>
    </p:cViewPr>
  </p:sorterViewPr>
  <p:notesViewPr>
    <p:cSldViewPr>
      <p:cViewPr varScale="1">
        <p:scale>
          <a:sx n="57" d="100"/>
          <a:sy n="57" d="100"/>
        </p:scale>
        <p:origin x="-175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defTabSz="990600">
              <a:defRPr sz="1300">
                <a:latin typeface="Times New Roman" pitchFamily="18" charset="0"/>
              </a:defRPr>
            </a:lvl1pPr>
          </a:lstStyle>
          <a:p>
            <a:endParaRPr lang="en-US" altLang="zh-TW"/>
          </a:p>
        </p:txBody>
      </p:sp>
      <p:sp>
        <p:nvSpPr>
          <p:cNvPr id="55299" name="Rectangle 3"/>
          <p:cNvSpPr>
            <a:spLocks noGrp="1" noChangeArrowheads="1"/>
          </p:cNvSpPr>
          <p:nvPr>
            <p:ph type="dt" sz="quarter" idx="1"/>
          </p:nvPr>
        </p:nvSpPr>
        <p:spPr bwMode="auto">
          <a:xfrm>
            <a:off x="4022725"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algn="r" defTabSz="990600">
              <a:defRPr sz="1300">
                <a:latin typeface="Times New Roman" pitchFamily="18" charset="0"/>
              </a:defRPr>
            </a:lvl1pPr>
          </a:lstStyle>
          <a:p>
            <a:fld id="{A41DCB43-9851-4A1F-B647-7204C23528AE}" type="datetime1">
              <a:rPr lang="zh-TW" altLang="en-US"/>
              <a:pPr/>
              <a:t>2017/5/17</a:t>
            </a:fld>
            <a:endParaRPr lang="en-US" altLang="zh-TW"/>
          </a:p>
        </p:txBody>
      </p:sp>
      <p:sp>
        <p:nvSpPr>
          <p:cNvPr id="55300" name="Rectangle 4"/>
          <p:cNvSpPr>
            <a:spLocks noGrp="1" noChangeArrowheads="1"/>
          </p:cNvSpPr>
          <p:nvPr>
            <p:ph type="ftr" sz="quarter" idx="2"/>
          </p:nvPr>
        </p:nvSpPr>
        <p:spPr bwMode="auto">
          <a:xfrm>
            <a:off x="0"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defTabSz="990600">
              <a:defRPr sz="1300">
                <a:latin typeface="Times New Roman" pitchFamily="18" charset="0"/>
              </a:defRPr>
            </a:lvl1pPr>
          </a:lstStyle>
          <a:p>
            <a:endParaRPr lang="en-US" altLang="zh-TW"/>
          </a:p>
        </p:txBody>
      </p:sp>
      <p:sp>
        <p:nvSpPr>
          <p:cNvPr id="55301" name="Rectangle 5"/>
          <p:cNvSpPr>
            <a:spLocks noGrp="1" noChangeArrowheads="1"/>
          </p:cNvSpPr>
          <p:nvPr>
            <p:ph type="sldNum" sz="quarter" idx="3"/>
          </p:nvPr>
        </p:nvSpPr>
        <p:spPr bwMode="auto">
          <a:xfrm>
            <a:off x="4022725"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algn="r" defTabSz="990600">
              <a:defRPr sz="1300">
                <a:latin typeface="Times New Roman" pitchFamily="18" charset="0"/>
              </a:defRPr>
            </a:lvl1pPr>
          </a:lstStyle>
          <a:p>
            <a:fld id="{88314B6F-B8DE-44F8-A7DF-80EAF129535A}" type="slidenum">
              <a:rPr lang="en-US" altLang="zh-TW"/>
              <a:pPr/>
              <a:t>‹#›</a:t>
            </a:fld>
            <a:endParaRPr lang="en-US" altLang="zh-TW"/>
          </a:p>
        </p:txBody>
      </p:sp>
    </p:spTree>
    <p:extLst>
      <p:ext uri="{BB962C8B-B14F-4D97-AF65-F5344CB8AC3E}">
        <p14:creationId xmlns:p14="http://schemas.microsoft.com/office/powerpoint/2010/main" val="247367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defTabSz="990600">
              <a:defRPr sz="1300">
                <a:latin typeface="Times New Roman" pitchFamily="18" charset="0"/>
              </a:defRPr>
            </a:lvl1pPr>
          </a:lstStyle>
          <a:p>
            <a:endParaRPr lang="en-US" altLang="zh-TW"/>
          </a:p>
        </p:txBody>
      </p:sp>
      <p:sp>
        <p:nvSpPr>
          <p:cNvPr id="57347"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lvl1pPr algn="r" defTabSz="990600">
              <a:defRPr sz="1300">
                <a:latin typeface="Times New Roman" pitchFamily="18" charset="0"/>
              </a:defRPr>
            </a:lvl1pPr>
          </a:lstStyle>
          <a:p>
            <a:fld id="{A5736A80-491A-458A-8573-F78F6612413D}" type="datetime1">
              <a:rPr lang="zh-TW" altLang="en-US"/>
              <a:pPr/>
              <a:t>2017/5/17</a:t>
            </a:fld>
            <a:endParaRPr lang="en-US" altLang="zh-TW"/>
          </a:p>
        </p:txBody>
      </p:sp>
      <p:sp>
        <p:nvSpPr>
          <p:cNvPr id="5734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40" tIns="49519" rIns="99040" bIns="49519"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7350"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defTabSz="990600">
              <a:defRPr sz="1300">
                <a:latin typeface="Times New Roman" pitchFamily="18" charset="0"/>
              </a:defRPr>
            </a:lvl1pPr>
          </a:lstStyle>
          <a:p>
            <a:endParaRPr lang="en-US" altLang="zh-TW"/>
          </a:p>
        </p:txBody>
      </p:sp>
      <p:sp>
        <p:nvSpPr>
          <p:cNvPr id="57351"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9040" tIns="49519" rIns="99040" bIns="49519" numCol="1" anchor="b" anchorCtr="0" compatLnSpc="1">
            <a:prstTxWarp prst="textNoShape">
              <a:avLst/>
            </a:prstTxWarp>
          </a:bodyPr>
          <a:lstStyle>
            <a:lvl1pPr algn="r" defTabSz="990600">
              <a:defRPr sz="1300">
                <a:latin typeface="Times New Roman" pitchFamily="18" charset="0"/>
              </a:defRPr>
            </a:lvl1pPr>
          </a:lstStyle>
          <a:p>
            <a:fld id="{46DDC496-8F80-48E5-801E-FF9163A0340B}" type="slidenum">
              <a:rPr lang="en-US" altLang="zh-TW"/>
              <a:pPr/>
              <a:t>‹#›</a:t>
            </a:fld>
            <a:endParaRPr lang="en-US" altLang="zh-TW"/>
          </a:p>
        </p:txBody>
      </p:sp>
    </p:spTree>
    <p:extLst>
      <p:ext uri="{BB962C8B-B14F-4D97-AF65-F5344CB8AC3E}">
        <p14:creationId xmlns:p14="http://schemas.microsoft.com/office/powerpoint/2010/main" val="2076430281"/>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2.research.att.com/~gsf/download/cdt" TargetMode="External"/><Relationship Id="rId4" Type="http://schemas.openxmlformats.org/officeDocument/2006/relationships/hyperlink" Target="https://docs.google.com/viewer?url=http://www2.research.att.com/~gsf/download/ref/vmalloc/vmalloc-spe.pdf" TargetMode="External"/><Relationship Id="rId5" Type="http://schemas.openxmlformats.org/officeDocument/2006/relationships/hyperlink" Target="https://docs.google.com/viewer?url=http://www2.research.att.com/~gsf/download/ref/vmalloc/dm-spe.pdf" TargetMode="External"/><Relationship Id="rId6" Type="http://schemas.openxmlformats.org/officeDocument/2006/relationships/hyperlink" Target="https://docs.google.com/viewer?url=http://www2.research.att.com/~gsf/download/ref/vmalloc/cdt-spe.pdf" TargetMode="External"/><Relationship Id="rId7" Type="http://schemas.openxmlformats.org/officeDocument/2006/relationships/hyperlink" Target="https://mail.google.com/mail/?view=cm&amp;fs=1&amp;tf=1&amp;to=kpv@research.att.com"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919132B-BA88-4617-B4C1-328CA1885962}" type="datetime1">
              <a:rPr lang="zh-TW" altLang="en-US"/>
              <a:pPr/>
              <a:t>2017/5/17</a:t>
            </a:fld>
            <a:endParaRPr lang="en-US" altLang="zh-TW"/>
          </a:p>
        </p:txBody>
      </p:sp>
      <p:sp>
        <p:nvSpPr>
          <p:cNvPr id="7" name="Rectangle 7"/>
          <p:cNvSpPr>
            <a:spLocks noGrp="1" noChangeArrowheads="1"/>
          </p:cNvSpPr>
          <p:nvPr>
            <p:ph type="sldNum" sz="quarter" idx="5"/>
          </p:nvPr>
        </p:nvSpPr>
        <p:spPr>
          <a:ln/>
        </p:spPr>
        <p:txBody>
          <a:bodyPr/>
          <a:lstStyle/>
          <a:p>
            <a:fld id="{55D9DA0B-705D-46A6-A61B-08F107149DE3}" type="slidenum">
              <a:rPr lang="en-US" altLang="zh-TW"/>
              <a:pPr/>
              <a:t>1</a:t>
            </a:fld>
            <a:endParaRPr lang="en-US" altLang="zh-TW"/>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TW" altLang="zh-TW" dirty="0"/>
          </a:p>
        </p:txBody>
      </p:sp>
    </p:spTree>
    <p:extLst>
      <p:ext uri="{BB962C8B-B14F-4D97-AF65-F5344CB8AC3E}">
        <p14:creationId xmlns:p14="http://schemas.microsoft.com/office/powerpoint/2010/main" val="2439977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10</a:t>
            </a:fld>
            <a:endParaRPr lang="en-US" altLang="zh-TW"/>
          </a:p>
        </p:txBody>
      </p:sp>
    </p:spTree>
    <p:extLst>
      <p:ext uri="{BB962C8B-B14F-4D97-AF65-F5344CB8AC3E}">
        <p14:creationId xmlns:p14="http://schemas.microsoft.com/office/powerpoint/2010/main" val="189399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11</a:t>
            </a:fld>
            <a:endParaRPr lang="en-US" altLang="zh-TW"/>
          </a:p>
        </p:txBody>
      </p:sp>
    </p:spTree>
    <p:extLst>
      <p:ext uri="{BB962C8B-B14F-4D97-AF65-F5344CB8AC3E}">
        <p14:creationId xmlns:p14="http://schemas.microsoft.com/office/powerpoint/2010/main" val="3063417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12</a:t>
            </a:fld>
            <a:endParaRPr lang="en-US" altLang="zh-TW"/>
          </a:p>
        </p:txBody>
      </p:sp>
    </p:spTree>
    <p:extLst>
      <p:ext uri="{BB962C8B-B14F-4D97-AF65-F5344CB8AC3E}">
        <p14:creationId xmlns:p14="http://schemas.microsoft.com/office/powerpoint/2010/main" val="1993866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13</a:t>
            </a:fld>
            <a:endParaRPr lang="en-US" altLang="zh-TW"/>
          </a:p>
        </p:txBody>
      </p:sp>
    </p:spTree>
    <p:extLst>
      <p:ext uri="{BB962C8B-B14F-4D97-AF65-F5344CB8AC3E}">
        <p14:creationId xmlns:p14="http://schemas.microsoft.com/office/powerpoint/2010/main" val="242522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14</a:t>
            </a:fld>
            <a:endParaRPr lang="en-US" altLang="zh-TW"/>
          </a:p>
        </p:txBody>
      </p:sp>
    </p:spTree>
    <p:extLst>
      <p:ext uri="{BB962C8B-B14F-4D97-AF65-F5344CB8AC3E}">
        <p14:creationId xmlns:p14="http://schemas.microsoft.com/office/powerpoint/2010/main" val="3295432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15</a:t>
            </a:fld>
            <a:endParaRPr lang="en-US" altLang="zh-TW"/>
          </a:p>
        </p:txBody>
      </p:sp>
    </p:spTree>
    <p:extLst>
      <p:ext uri="{BB962C8B-B14F-4D97-AF65-F5344CB8AC3E}">
        <p14:creationId xmlns:p14="http://schemas.microsoft.com/office/powerpoint/2010/main" val="51599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16</a:t>
            </a:fld>
            <a:endParaRPr lang="en-US" altLang="zh-TW"/>
          </a:p>
        </p:txBody>
      </p:sp>
    </p:spTree>
    <p:extLst>
      <p:ext uri="{BB962C8B-B14F-4D97-AF65-F5344CB8AC3E}">
        <p14:creationId xmlns:p14="http://schemas.microsoft.com/office/powerpoint/2010/main" val="331935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17</a:t>
            </a:fld>
            <a:endParaRPr lang="en-US" altLang="zh-TW"/>
          </a:p>
        </p:txBody>
      </p:sp>
    </p:spTree>
    <p:extLst>
      <p:ext uri="{BB962C8B-B14F-4D97-AF65-F5344CB8AC3E}">
        <p14:creationId xmlns:p14="http://schemas.microsoft.com/office/powerpoint/2010/main" val="1003290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18</a:t>
            </a:fld>
            <a:endParaRPr lang="en-US" altLang="zh-TW"/>
          </a:p>
        </p:txBody>
      </p:sp>
    </p:spTree>
    <p:extLst>
      <p:ext uri="{BB962C8B-B14F-4D97-AF65-F5344CB8AC3E}">
        <p14:creationId xmlns:p14="http://schemas.microsoft.com/office/powerpoint/2010/main" val="3864003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19</a:t>
            </a:fld>
            <a:endParaRPr lang="en-US" altLang="zh-TW"/>
          </a:p>
        </p:txBody>
      </p:sp>
    </p:spTree>
    <p:extLst>
      <p:ext uri="{BB962C8B-B14F-4D97-AF65-F5344CB8AC3E}">
        <p14:creationId xmlns:p14="http://schemas.microsoft.com/office/powerpoint/2010/main" val="129876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a:t>
            </a:fld>
            <a:endParaRPr lang="en-US" altLang="zh-TW"/>
          </a:p>
        </p:txBody>
      </p:sp>
    </p:spTree>
    <p:extLst>
      <p:ext uri="{BB962C8B-B14F-4D97-AF65-F5344CB8AC3E}">
        <p14:creationId xmlns:p14="http://schemas.microsoft.com/office/powerpoint/2010/main" val="223655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20</a:t>
            </a:fld>
            <a:endParaRPr lang="en-US" altLang="zh-TW"/>
          </a:p>
        </p:txBody>
      </p:sp>
    </p:spTree>
    <p:extLst>
      <p:ext uri="{BB962C8B-B14F-4D97-AF65-F5344CB8AC3E}">
        <p14:creationId xmlns:p14="http://schemas.microsoft.com/office/powerpoint/2010/main" val="620946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21</a:t>
            </a:fld>
            <a:endParaRPr lang="en-US" altLang="zh-TW"/>
          </a:p>
        </p:txBody>
      </p:sp>
    </p:spTree>
    <p:extLst>
      <p:ext uri="{BB962C8B-B14F-4D97-AF65-F5344CB8AC3E}">
        <p14:creationId xmlns:p14="http://schemas.microsoft.com/office/powerpoint/2010/main" val="2957569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22</a:t>
            </a:fld>
            <a:endParaRPr lang="en-US" altLang="zh-TW"/>
          </a:p>
        </p:txBody>
      </p:sp>
    </p:spTree>
    <p:extLst>
      <p:ext uri="{BB962C8B-B14F-4D97-AF65-F5344CB8AC3E}">
        <p14:creationId xmlns:p14="http://schemas.microsoft.com/office/powerpoint/2010/main" val="442839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23</a:t>
            </a:fld>
            <a:endParaRPr lang="en-US" altLang="zh-TW"/>
          </a:p>
        </p:txBody>
      </p:sp>
    </p:spTree>
    <p:extLst>
      <p:ext uri="{BB962C8B-B14F-4D97-AF65-F5344CB8AC3E}">
        <p14:creationId xmlns:p14="http://schemas.microsoft.com/office/powerpoint/2010/main" val="3811748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24</a:t>
            </a:fld>
            <a:endParaRPr lang="en-US" altLang="zh-TW"/>
          </a:p>
        </p:txBody>
      </p:sp>
    </p:spTree>
    <p:extLst>
      <p:ext uri="{BB962C8B-B14F-4D97-AF65-F5344CB8AC3E}">
        <p14:creationId xmlns:p14="http://schemas.microsoft.com/office/powerpoint/2010/main" val="3829323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25</a:t>
            </a:fld>
            <a:endParaRPr lang="en-US" altLang="zh-TW"/>
          </a:p>
        </p:txBody>
      </p:sp>
    </p:spTree>
    <p:extLst>
      <p:ext uri="{BB962C8B-B14F-4D97-AF65-F5344CB8AC3E}">
        <p14:creationId xmlns:p14="http://schemas.microsoft.com/office/powerpoint/2010/main" val="396117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26</a:t>
            </a:fld>
            <a:endParaRPr lang="en-US" altLang="zh-TW"/>
          </a:p>
        </p:txBody>
      </p:sp>
    </p:spTree>
    <p:extLst>
      <p:ext uri="{BB962C8B-B14F-4D97-AF65-F5344CB8AC3E}">
        <p14:creationId xmlns:p14="http://schemas.microsoft.com/office/powerpoint/2010/main" val="3243300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27</a:t>
            </a:fld>
            <a:endParaRPr lang="en-US" altLang="zh-TW"/>
          </a:p>
        </p:txBody>
      </p:sp>
    </p:spTree>
    <p:extLst>
      <p:ext uri="{BB962C8B-B14F-4D97-AF65-F5344CB8AC3E}">
        <p14:creationId xmlns:p14="http://schemas.microsoft.com/office/powerpoint/2010/main" val="4145834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28</a:t>
            </a:fld>
            <a:endParaRPr lang="en-US" altLang="zh-TW"/>
          </a:p>
        </p:txBody>
      </p:sp>
    </p:spTree>
    <p:extLst>
      <p:ext uri="{BB962C8B-B14F-4D97-AF65-F5344CB8AC3E}">
        <p14:creationId xmlns:p14="http://schemas.microsoft.com/office/powerpoint/2010/main" val="2095855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70000" lnSpcReduction="20000"/>
          </a:bodyPr>
          <a:lstStyle/>
          <a:p>
            <a:r>
              <a:rPr kumimoji="1" lang="en-US" altLang="zh-TW" sz="1200" b="1"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is a library for dynamic memory allocation. It enables applications to create and allocate from </a:t>
            </a:r>
            <a:r>
              <a:rPr kumimoji="1" lang="en-US" altLang="zh-TW" sz="1200" b="0" i="1" kern="1200" dirty="0" smtClean="0">
                <a:solidFill>
                  <a:schemeClr val="tx1"/>
                </a:solidFill>
                <a:latin typeface="Times New Roman" pitchFamily="18" charset="0"/>
                <a:ea typeface="新細明體" pitchFamily="18" charset="-120"/>
                <a:cs typeface="+mn-cs"/>
              </a:rPr>
              <a:t>regions</a:t>
            </a:r>
            <a:r>
              <a:rPr kumimoji="1" lang="en-US" altLang="zh-TW" sz="1200" b="0" i="0" kern="1200" dirty="0" smtClean="0">
                <a:solidFill>
                  <a:schemeClr val="tx1"/>
                </a:solidFill>
                <a:latin typeface="Times New Roman" pitchFamily="18" charset="0"/>
                <a:ea typeface="新細明體" pitchFamily="18" charset="-120"/>
                <a:cs typeface="+mn-cs"/>
              </a:rPr>
              <a:t> of memory. Each region has an application-defined </a:t>
            </a:r>
            <a:r>
              <a:rPr kumimoji="1" lang="en-US" altLang="zh-TW" sz="1200" b="0" i="1" kern="1200" dirty="0" smtClean="0">
                <a:solidFill>
                  <a:schemeClr val="tx1"/>
                </a:solidFill>
                <a:latin typeface="Times New Roman" pitchFamily="18" charset="0"/>
                <a:ea typeface="新細明體" pitchFamily="18" charset="-120"/>
                <a:cs typeface="+mn-cs"/>
              </a:rPr>
              <a:t>discipline</a:t>
            </a:r>
            <a:r>
              <a:rPr kumimoji="1" lang="en-US" altLang="zh-TW" sz="1200" b="0" i="0" kern="1200" dirty="0" smtClean="0">
                <a:solidFill>
                  <a:schemeClr val="tx1"/>
                </a:solidFill>
                <a:latin typeface="Times New Roman" pitchFamily="18" charset="0"/>
                <a:ea typeface="新細明體" pitchFamily="18" charset="-120"/>
                <a:cs typeface="+mn-cs"/>
              </a:rPr>
              <a:t> and a library-provided </a:t>
            </a:r>
            <a:r>
              <a:rPr kumimoji="1" lang="en-US" altLang="zh-TW" sz="1200" b="0" i="1" kern="1200" dirty="0" smtClean="0">
                <a:solidFill>
                  <a:schemeClr val="tx1"/>
                </a:solidFill>
                <a:latin typeface="Times New Roman" pitchFamily="18" charset="0"/>
                <a:ea typeface="新細明體" pitchFamily="18" charset="-120"/>
                <a:cs typeface="+mn-cs"/>
              </a:rPr>
              <a:t>method</a:t>
            </a:r>
            <a:r>
              <a:rPr kumimoji="1" lang="en-US" altLang="zh-TW" sz="1200" b="0" i="0" kern="1200" dirty="0" smtClean="0">
                <a:solidFill>
                  <a:schemeClr val="tx1"/>
                </a:solidFill>
                <a:latin typeface="Times New Roman" pitchFamily="18" charset="0"/>
                <a:ea typeface="新細明體" pitchFamily="18" charset="-120"/>
                <a:cs typeface="+mn-cs"/>
              </a:rPr>
              <a:t>. A </a:t>
            </a:r>
            <a:r>
              <a:rPr kumimoji="1" lang="en-US" altLang="zh-TW" sz="1200" b="1"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discipline primarily defines the memory type to be used. This may include shared, memory mapped, heap memory or even memory obtained from another region. Other uses of disciplines are for handling various exceptions that may arise during allocation. A </a:t>
            </a:r>
            <a:r>
              <a:rPr kumimoji="1" lang="en-US" altLang="zh-TW" sz="1200" b="1"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method defines the allocation policy in a region. An allocation policy would then define the memory lay-out as well as the data structures and algorithms used to efficiently allocate memory. The current set of methods include:</a:t>
            </a:r>
          </a:p>
          <a:p>
            <a:r>
              <a:rPr kumimoji="1" lang="en-US" altLang="zh-TW" sz="1200" b="0" i="1" kern="1200" dirty="0" err="1" smtClean="0">
                <a:solidFill>
                  <a:schemeClr val="tx1"/>
                </a:solidFill>
                <a:latin typeface="Times New Roman" pitchFamily="18" charset="0"/>
                <a:ea typeface="新細明體" pitchFamily="18" charset="-120"/>
                <a:cs typeface="+mn-cs"/>
              </a:rPr>
              <a:t>Vmbest</a:t>
            </a:r>
            <a:r>
              <a:rPr kumimoji="1" lang="en-US" altLang="zh-TW" sz="1200" b="0" i="0" kern="1200" dirty="0" smtClean="0">
                <a:solidFill>
                  <a:schemeClr val="tx1"/>
                </a:solidFill>
                <a:latin typeface="Times New Roman" pitchFamily="18" charset="0"/>
                <a:ea typeface="新細明體" pitchFamily="18" charset="-120"/>
                <a:cs typeface="+mn-cs"/>
              </a:rPr>
              <a:t>: A general purpose allocator based on a best-fit strategy but enhanced with caching strategies to improve allocation efficiency.</a:t>
            </a:r>
          </a:p>
          <a:p>
            <a:r>
              <a:rPr kumimoji="1" lang="en-US" altLang="zh-TW" sz="1200" b="0" i="1" kern="1200" dirty="0" err="1" smtClean="0">
                <a:solidFill>
                  <a:schemeClr val="tx1"/>
                </a:solidFill>
                <a:latin typeface="Times New Roman" pitchFamily="18" charset="0"/>
                <a:ea typeface="新細明體" pitchFamily="18" charset="-120"/>
                <a:cs typeface="+mn-cs"/>
              </a:rPr>
              <a:t>Vmlast</a:t>
            </a:r>
            <a:r>
              <a:rPr kumimoji="1" lang="en-US" altLang="zh-TW" sz="1200" b="0" i="0" kern="1200" dirty="0" smtClean="0">
                <a:solidFill>
                  <a:schemeClr val="tx1"/>
                </a:solidFill>
                <a:latin typeface="Times New Roman" pitchFamily="18" charset="0"/>
                <a:ea typeface="新細明體" pitchFamily="18" charset="-120"/>
                <a:cs typeface="+mn-cs"/>
              </a:rPr>
              <a:t>: A strategy for building structures that are only deleted whole. Thus, only the latest allocated block can be freed or resized. This means that after a block, say </a:t>
            </a:r>
            <a:r>
              <a:rPr kumimoji="1" lang="en-US" altLang="zh-TW" sz="1200" b="0" i="1" kern="1200" dirty="0" smtClean="0">
                <a:solidFill>
                  <a:schemeClr val="tx1"/>
                </a:solidFill>
                <a:latin typeface="Times New Roman" pitchFamily="18" charset="0"/>
                <a:ea typeface="新細明體" pitchFamily="18" charset="-120"/>
                <a:cs typeface="+mn-cs"/>
              </a:rPr>
              <a:t>a</a:t>
            </a:r>
            <a:r>
              <a:rPr kumimoji="1" lang="en-US" altLang="zh-TW" sz="1200" b="0" i="0" kern="1200" dirty="0" smtClean="0">
                <a:solidFill>
                  <a:schemeClr val="tx1"/>
                </a:solidFill>
                <a:latin typeface="Times New Roman" pitchFamily="18" charset="0"/>
                <a:ea typeface="新細明體" pitchFamily="18" charset="-120"/>
                <a:cs typeface="+mn-cs"/>
              </a:rPr>
              <a:t> is allocated, all previously allocated blocks are frozen and only </a:t>
            </a:r>
            <a:r>
              <a:rPr kumimoji="1" lang="en-US" altLang="zh-TW" sz="1200" b="0" i="1" kern="1200" dirty="0" smtClean="0">
                <a:solidFill>
                  <a:schemeClr val="tx1"/>
                </a:solidFill>
                <a:latin typeface="Times New Roman" pitchFamily="18" charset="0"/>
                <a:ea typeface="新細明體" pitchFamily="18" charset="-120"/>
                <a:cs typeface="+mn-cs"/>
              </a:rPr>
              <a:t>a</a:t>
            </a:r>
            <a:r>
              <a:rPr kumimoji="1" lang="en-US" altLang="zh-TW" sz="1200" b="0" i="0" kern="1200" dirty="0" smtClean="0">
                <a:solidFill>
                  <a:schemeClr val="tx1"/>
                </a:solidFill>
                <a:latin typeface="Times New Roman" pitchFamily="18" charset="0"/>
                <a:ea typeface="新細明體" pitchFamily="18" charset="-120"/>
                <a:cs typeface="+mn-cs"/>
              </a:rPr>
              <a:t> can ever be freed or resized.</a:t>
            </a:r>
          </a:p>
          <a:p>
            <a:r>
              <a:rPr kumimoji="1" lang="en-US" altLang="zh-TW" sz="1200" b="0" i="1" kern="1200" dirty="0" err="1" smtClean="0">
                <a:solidFill>
                  <a:schemeClr val="tx1"/>
                </a:solidFill>
                <a:latin typeface="Times New Roman" pitchFamily="18" charset="0"/>
                <a:ea typeface="新細明體" pitchFamily="18" charset="-120"/>
                <a:cs typeface="+mn-cs"/>
              </a:rPr>
              <a:t>Vmpool</a:t>
            </a:r>
            <a:r>
              <a:rPr kumimoji="1" lang="en-US" altLang="zh-TW" sz="1200" b="0" i="0" kern="1200" dirty="0" smtClean="0">
                <a:solidFill>
                  <a:schemeClr val="tx1"/>
                </a:solidFill>
                <a:latin typeface="Times New Roman" pitchFamily="18" charset="0"/>
                <a:ea typeface="新細明體" pitchFamily="18" charset="-120"/>
                <a:cs typeface="+mn-cs"/>
              </a:rPr>
              <a:t>: A strategy for allocating blocks of the same size.</a:t>
            </a:r>
          </a:p>
          <a:p>
            <a:r>
              <a:rPr kumimoji="1" lang="en-US" altLang="zh-TW" sz="1200" b="0" i="1" kern="1200" dirty="0" err="1" smtClean="0">
                <a:solidFill>
                  <a:schemeClr val="tx1"/>
                </a:solidFill>
                <a:latin typeface="Times New Roman" pitchFamily="18" charset="0"/>
                <a:ea typeface="新細明體" pitchFamily="18" charset="-120"/>
                <a:cs typeface="+mn-cs"/>
              </a:rPr>
              <a:t>Vmdebug</a:t>
            </a:r>
            <a:r>
              <a:rPr kumimoji="1" lang="en-US" altLang="zh-TW" sz="1200" b="0" i="0" kern="1200" dirty="0" smtClean="0">
                <a:solidFill>
                  <a:schemeClr val="tx1"/>
                </a:solidFill>
                <a:latin typeface="Times New Roman" pitchFamily="18" charset="0"/>
                <a:ea typeface="新細明體" pitchFamily="18" charset="-120"/>
                <a:cs typeface="+mn-cs"/>
              </a:rPr>
              <a:t>: A general purpose allocator with stringent checking and locking. It is useful for detecting memory overwrites, resizing or freeing of unallocated blocks, etc.</a:t>
            </a:r>
          </a:p>
          <a:p>
            <a:r>
              <a:rPr kumimoji="1" lang="en-US" altLang="zh-TW" sz="1200" b="0" i="1" kern="1200" dirty="0" err="1" smtClean="0">
                <a:solidFill>
                  <a:schemeClr val="tx1"/>
                </a:solidFill>
                <a:latin typeface="Times New Roman" pitchFamily="18" charset="0"/>
                <a:ea typeface="新細明體" pitchFamily="18" charset="-120"/>
                <a:cs typeface="+mn-cs"/>
              </a:rPr>
              <a:t>Vmprofile</a:t>
            </a:r>
            <a:r>
              <a:rPr kumimoji="1" lang="en-US" altLang="zh-TW" sz="1200" b="0" i="0" kern="1200" dirty="0" smtClean="0">
                <a:solidFill>
                  <a:schemeClr val="tx1"/>
                </a:solidFill>
                <a:latin typeface="Times New Roman" pitchFamily="18" charset="0"/>
                <a:ea typeface="新細明體" pitchFamily="18" charset="-120"/>
                <a:cs typeface="+mn-cs"/>
              </a:rPr>
              <a:t>: A general purpose allocator that records and prints a summary of memory usage on program exit. This can be used to tune memory usage and to detect memory leakages.</a:t>
            </a:r>
          </a:p>
          <a:p>
            <a:r>
              <a:rPr kumimoji="1" lang="en-US" altLang="zh-TW" sz="1200" b="1"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provides a </a:t>
            </a:r>
            <a:r>
              <a:rPr kumimoji="1" lang="en-US" altLang="zh-TW" sz="1200" b="1" i="0" kern="1200" dirty="0" err="1" smtClean="0">
                <a:solidFill>
                  <a:schemeClr val="tx1"/>
                </a:solidFill>
                <a:latin typeface="Times New Roman" pitchFamily="18" charset="0"/>
                <a:ea typeface="新細明體" pitchFamily="18" charset="-120"/>
                <a:cs typeface="+mn-cs"/>
              </a:rPr>
              <a:t>malloc</a:t>
            </a:r>
            <a:r>
              <a:rPr kumimoji="1" lang="en-US" altLang="zh-TW" sz="1200" b="0" i="0" kern="1200" dirty="0" smtClean="0">
                <a:solidFill>
                  <a:schemeClr val="tx1"/>
                </a:solidFill>
                <a:latin typeface="Times New Roman" pitchFamily="18" charset="0"/>
                <a:ea typeface="新細明體" pitchFamily="18" charset="-120"/>
                <a:cs typeface="+mn-cs"/>
              </a:rPr>
              <a:t> interface for backward compatibility. This implementation of </a:t>
            </a:r>
            <a:r>
              <a:rPr kumimoji="1" lang="en-US" altLang="zh-TW" sz="1200" b="1" i="0" kern="1200" dirty="0" err="1" smtClean="0">
                <a:solidFill>
                  <a:schemeClr val="tx1"/>
                </a:solidFill>
                <a:latin typeface="Times New Roman" pitchFamily="18" charset="0"/>
                <a:ea typeface="新細明體" pitchFamily="18" charset="-120"/>
                <a:cs typeface="+mn-cs"/>
              </a:rPr>
              <a:t>malloc</a:t>
            </a:r>
            <a:r>
              <a:rPr kumimoji="1" lang="en-US" altLang="zh-TW" sz="1200" b="0" i="0" kern="1200" dirty="0" smtClean="0">
                <a:solidFill>
                  <a:schemeClr val="tx1"/>
                </a:solidFill>
                <a:latin typeface="Times New Roman" pitchFamily="18" charset="0"/>
                <a:ea typeface="新細明體" pitchFamily="18" charset="-120"/>
                <a:cs typeface="+mn-cs"/>
              </a:rPr>
              <a:t> is instrumented with the </a:t>
            </a:r>
            <a:r>
              <a:rPr kumimoji="1" lang="en-US" altLang="zh-TW" sz="1200" b="0"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methods so that an application can select a particular allocation policy at program start-up time via environment variables. For example, to debug memory errors, an application can set the environment variable </a:t>
            </a:r>
            <a:r>
              <a:rPr kumimoji="1" lang="en-US" altLang="zh-TW" sz="1200" b="0" i="1" kern="1200" dirty="0" smtClean="0">
                <a:solidFill>
                  <a:schemeClr val="tx1"/>
                </a:solidFill>
                <a:latin typeface="Times New Roman" pitchFamily="18" charset="0"/>
                <a:ea typeface="新細明體" pitchFamily="18" charset="-120"/>
                <a:cs typeface="+mn-cs"/>
              </a:rPr>
              <a:t>VMDEBUG=1</a:t>
            </a:r>
            <a:r>
              <a:rPr kumimoji="1" lang="en-US" altLang="zh-TW" sz="1200" b="0" i="0" kern="1200" dirty="0" smtClean="0">
                <a:solidFill>
                  <a:schemeClr val="tx1"/>
                </a:solidFill>
                <a:latin typeface="Times New Roman" pitchFamily="18" charset="0"/>
                <a:ea typeface="新細明體" pitchFamily="18" charset="-120"/>
                <a:cs typeface="+mn-cs"/>
              </a:rPr>
              <a:t> before invocation to use the method </a:t>
            </a:r>
            <a:r>
              <a:rPr kumimoji="1" lang="en-US" altLang="zh-TW" sz="1200" b="0" i="1" kern="1200" dirty="0" err="1" smtClean="0">
                <a:solidFill>
                  <a:schemeClr val="tx1"/>
                </a:solidFill>
                <a:latin typeface="Times New Roman" pitchFamily="18" charset="0"/>
                <a:ea typeface="新細明體" pitchFamily="18" charset="-120"/>
                <a:cs typeface="+mn-cs"/>
              </a:rPr>
              <a:t>Vmdebug</a:t>
            </a:r>
            <a:r>
              <a:rPr kumimoji="1" lang="en-US" altLang="zh-TW" sz="1200" b="0" i="0" kern="1200" dirty="0" err="1" smtClean="0">
                <a:solidFill>
                  <a:schemeClr val="tx1"/>
                </a:solidFill>
                <a:latin typeface="Times New Roman" pitchFamily="18" charset="0"/>
                <a:ea typeface="新細明體" pitchFamily="18" charset="-120"/>
                <a:cs typeface="+mn-cs"/>
              </a:rPr>
              <a:t>instead</a:t>
            </a:r>
            <a:r>
              <a:rPr kumimoji="1" lang="en-US" altLang="zh-TW" sz="1200" b="0" i="0" kern="1200" dirty="0" smtClean="0">
                <a:solidFill>
                  <a:schemeClr val="tx1"/>
                </a:solidFill>
                <a:latin typeface="Times New Roman" pitchFamily="18" charset="0"/>
                <a:ea typeface="新細明體" pitchFamily="18" charset="-120"/>
                <a:cs typeface="+mn-cs"/>
              </a:rPr>
              <a:t> of the default method </a:t>
            </a:r>
            <a:r>
              <a:rPr kumimoji="1" lang="en-US" altLang="zh-TW" sz="1200" b="0" i="1" kern="1200" dirty="0" err="1" smtClean="0">
                <a:solidFill>
                  <a:schemeClr val="tx1"/>
                </a:solidFill>
                <a:latin typeface="Times New Roman" pitchFamily="18" charset="0"/>
                <a:ea typeface="新細明體" pitchFamily="18" charset="-120"/>
                <a:cs typeface="+mn-cs"/>
              </a:rPr>
              <a:t>Vmbest</a:t>
            </a:r>
            <a:r>
              <a:rPr kumimoji="1" lang="en-US" altLang="zh-TW" sz="1200" b="0" i="0" kern="1200" dirty="0" smtClean="0">
                <a:solidFill>
                  <a:schemeClr val="tx1"/>
                </a:solidFill>
                <a:latin typeface="Times New Roman" pitchFamily="18" charset="0"/>
                <a:ea typeface="新細明體" pitchFamily="18" charset="-120"/>
                <a:cs typeface="+mn-cs"/>
              </a:rPr>
              <a:t>. Then, as memories are allocated and freed, allocation errors and memory corruptions will be reported. In this way, normal execution retains good performance but debugging is still possible when needed without recompilation or relinking.</a:t>
            </a:r>
          </a:p>
          <a:p>
            <a:r>
              <a:rPr kumimoji="1" lang="en-US" altLang="zh-TW" sz="1200" b="0" i="0" kern="1200" dirty="0" smtClean="0">
                <a:solidFill>
                  <a:schemeClr val="tx1"/>
                </a:solidFill>
                <a:latin typeface="Times New Roman" pitchFamily="18" charset="0"/>
                <a:ea typeface="新細明體" pitchFamily="18" charset="-120"/>
                <a:cs typeface="+mn-cs"/>
              </a:rPr>
              <a:t>The current distribution is </a:t>
            </a:r>
            <a:r>
              <a:rPr kumimoji="1" lang="en-US" altLang="zh-TW" sz="1200" b="1" i="0" kern="1200" dirty="0" smtClean="0">
                <a:solidFill>
                  <a:schemeClr val="tx1"/>
                </a:solidFill>
                <a:latin typeface="Times New Roman" pitchFamily="18" charset="0"/>
                <a:ea typeface="新細明體" pitchFamily="18" charset="-120"/>
                <a:cs typeface="+mn-cs"/>
              </a:rPr>
              <a:t>Vmalloc2002</a:t>
            </a:r>
            <a:r>
              <a:rPr kumimoji="1" lang="en-US" altLang="zh-TW" sz="1200" b="0" i="0" kern="1200" dirty="0" smtClean="0">
                <a:solidFill>
                  <a:schemeClr val="tx1"/>
                </a:solidFill>
                <a:latin typeface="Times New Roman" pitchFamily="18" charset="0"/>
                <a:ea typeface="新細明體" pitchFamily="18" charset="-120"/>
                <a:cs typeface="+mn-cs"/>
              </a:rPr>
              <a:t>. This version of library is portable to all C and C++ flavors. A number of new functions have been added including one to open a region based on memory mapping. Such regions are automatically backed up to secondary storage for data persistence. An example to build persistent containers based on the container data type library </a:t>
            </a:r>
            <a:r>
              <a:rPr kumimoji="1" lang="en-US" altLang="zh-TW" sz="1200" b="0" i="0" kern="1200" dirty="0" err="1" smtClean="0">
                <a:solidFill>
                  <a:schemeClr val="tx1"/>
                </a:solidFill>
                <a:latin typeface="Times New Roman" pitchFamily="18" charset="0"/>
                <a:ea typeface="新細明體" pitchFamily="18" charset="-120"/>
                <a:cs typeface="+mn-cs"/>
                <a:hlinkClick r:id="rId3" action="ppaction://hlinkfile"/>
              </a:rPr>
              <a:t>Cdt</a:t>
            </a:r>
            <a:r>
              <a:rPr kumimoji="1" lang="en-US" altLang="zh-TW" sz="1200" b="0" i="0" kern="1200" dirty="0" smtClean="0">
                <a:solidFill>
                  <a:schemeClr val="tx1"/>
                </a:solidFill>
                <a:latin typeface="Times New Roman" pitchFamily="18" charset="0"/>
                <a:ea typeface="新細明體" pitchFamily="18" charset="-120"/>
                <a:cs typeface="+mn-cs"/>
              </a:rPr>
              <a:t> is given in the distribution.</a:t>
            </a:r>
          </a:p>
          <a:p>
            <a:r>
              <a:rPr kumimoji="1" lang="en-US" altLang="zh-TW" sz="1200" b="0" i="0" kern="1200" dirty="0" smtClean="0">
                <a:solidFill>
                  <a:schemeClr val="tx1"/>
                </a:solidFill>
                <a:latin typeface="Times New Roman" pitchFamily="18" charset="0"/>
                <a:ea typeface="新細明體" pitchFamily="18" charset="-120"/>
                <a:cs typeface="+mn-cs"/>
              </a:rPr>
              <a:t>Below are papers related to </a:t>
            </a:r>
            <a:r>
              <a:rPr kumimoji="1" lang="en-US" altLang="zh-TW" sz="1200" b="1" i="0" kern="1200" dirty="0" err="1" smtClean="0">
                <a:solidFill>
                  <a:schemeClr val="tx1"/>
                </a:solidFill>
                <a:latin typeface="Times New Roman" pitchFamily="18" charset="0"/>
                <a:ea typeface="新細明體" pitchFamily="18" charset="-120"/>
                <a:cs typeface="+mn-cs"/>
              </a:rPr>
              <a:t>Vmalloc</a:t>
            </a:r>
            <a:endParaRPr kumimoji="1" lang="en-US" altLang="zh-TW" sz="1200" b="0" i="0" kern="1200" dirty="0" smtClean="0">
              <a:solidFill>
                <a:schemeClr val="tx1"/>
              </a:solidFill>
              <a:latin typeface="Times New Roman" pitchFamily="18" charset="0"/>
              <a:ea typeface="新細明體" pitchFamily="18" charset="-120"/>
              <a:cs typeface="+mn-cs"/>
            </a:endParaRPr>
          </a:p>
          <a:p>
            <a:r>
              <a:rPr kumimoji="1" lang="en-US" altLang="zh-TW" sz="1200" b="0" i="0" kern="1200" dirty="0" err="1" smtClean="0">
                <a:solidFill>
                  <a:schemeClr val="tx1"/>
                </a:solidFill>
                <a:latin typeface="Times New Roman" pitchFamily="18" charset="0"/>
                <a:ea typeface="新細明體" pitchFamily="18" charset="-120"/>
                <a:cs typeface="+mn-cs"/>
              </a:rPr>
              <a:t>Kiem-Phong</a:t>
            </a:r>
            <a:r>
              <a:rPr kumimoji="1" lang="en-US" altLang="zh-TW" sz="1200" b="0" i="0" kern="1200" dirty="0" smtClean="0">
                <a:solidFill>
                  <a:schemeClr val="tx1"/>
                </a:solidFill>
                <a:latin typeface="Times New Roman" pitchFamily="18" charset="0"/>
                <a:ea typeface="新細明體" pitchFamily="18" charset="-120"/>
                <a:cs typeface="+mn-cs"/>
              </a:rPr>
              <a:t> Vo, </a:t>
            </a:r>
            <a:r>
              <a:rPr kumimoji="1" lang="en-US" altLang="zh-TW" sz="1200" b="0" i="0" kern="1200" dirty="0" smtClean="0">
                <a:solidFill>
                  <a:schemeClr val="tx1"/>
                </a:solidFill>
                <a:latin typeface="Times New Roman" pitchFamily="18" charset="0"/>
                <a:ea typeface="新細明體" pitchFamily="18" charset="-120"/>
                <a:cs typeface="+mn-cs"/>
                <a:hlinkClick r:id="rId4"/>
              </a:rPr>
              <a:t>"</a:t>
            </a:r>
            <a:r>
              <a:rPr kumimoji="1" lang="en-US" altLang="zh-TW" sz="1200" b="0" i="0" kern="1200" dirty="0" err="1" smtClean="0">
                <a:solidFill>
                  <a:schemeClr val="tx1"/>
                </a:solidFill>
                <a:latin typeface="Times New Roman" pitchFamily="18" charset="0"/>
                <a:ea typeface="新細明體" pitchFamily="18" charset="-120"/>
                <a:cs typeface="+mn-cs"/>
                <a:hlinkClick r:id="rId4"/>
              </a:rPr>
              <a:t>Vmalloc</a:t>
            </a:r>
            <a:r>
              <a:rPr kumimoji="1" lang="en-US" altLang="zh-TW" sz="1200" b="0" i="0" kern="1200" dirty="0" smtClean="0">
                <a:solidFill>
                  <a:schemeClr val="tx1"/>
                </a:solidFill>
                <a:latin typeface="Times New Roman" pitchFamily="18" charset="0"/>
                <a:ea typeface="新細明體" pitchFamily="18" charset="-120"/>
                <a:cs typeface="+mn-cs"/>
                <a:hlinkClick r:id="rId4"/>
              </a:rPr>
              <a:t>: A General and Efficient Memory Allocator"</a:t>
            </a:r>
            <a:r>
              <a:rPr kumimoji="1" lang="en-US" altLang="zh-TW" sz="1200" b="0" i="0" kern="1200" dirty="0" smtClean="0">
                <a:solidFill>
                  <a:schemeClr val="tx1"/>
                </a:solidFill>
                <a:latin typeface="Times New Roman" pitchFamily="18" charset="0"/>
                <a:ea typeface="新細明體" pitchFamily="18" charset="-120"/>
                <a:cs typeface="+mn-cs"/>
              </a:rPr>
              <a:t>, </a:t>
            </a:r>
            <a:r>
              <a:rPr kumimoji="1" lang="en-US" altLang="zh-TW" sz="1200" b="0" i="1" kern="1200" dirty="0" smtClean="0">
                <a:solidFill>
                  <a:schemeClr val="tx1"/>
                </a:solidFill>
                <a:latin typeface="Times New Roman" pitchFamily="18" charset="0"/>
                <a:ea typeface="新細明體" pitchFamily="18" charset="-120"/>
                <a:cs typeface="+mn-cs"/>
              </a:rPr>
              <a:t>Software Practice &amp; Experience</a:t>
            </a:r>
            <a:r>
              <a:rPr kumimoji="1" lang="en-US" altLang="zh-TW" sz="1200" b="0" i="0" kern="1200" dirty="0" smtClean="0">
                <a:solidFill>
                  <a:schemeClr val="tx1"/>
                </a:solidFill>
                <a:latin typeface="Times New Roman" pitchFamily="18" charset="0"/>
                <a:ea typeface="新細明體" pitchFamily="18" charset="-120"/>
                <a:cs typeface="+mn-cs"/>
              </a:rPr>
              <a:t>, vol.26, pp.1-18, 1996.</a:t>
            </a:r>
          </a:p>
          <a:p>
            <a:r>
              <a:rPr kumimoji="1" lang="en-US" altLang="zh-TW" sz="1200" b="0" i="0" kern="1200" dirty="0" err="1" smtClean="0">
                <a:solidFill>
                  <a:schemeClr val="tx1"/>
                </a:solidFill>
                <a:latin typeface="Times New Roman" pitchFamily="18" charset="0"/>
                <a:ea typeface="新細明體" pitchFamily="18" charset="-120"/>
                <a:cs typeface="+mn-cs"/>
              </a:rPr>
              <a:t>Kiem-Phong</a:t>
            </a:r>
            <a:r>
              <a:rPr kumimoji="1" lang="en-US" altLang="zh-TW" sz="1200" b="0" i="0" kern="1200" dirty="0" smtClean="0">
                <a:solidFill>
                  <a:schemeClr val="tx1"/>
                </a:solidFill>
                <a:latin typeface="Times New Roman" pitchFamily="18" charset="0"/>
                <a:ea typeface="新細明體" pitchFamily="18" charset="-120"/>
                <a:cs typeface="+mn-cs"/>
              </a:rPr>
              <a:t> Vo, </a:t>
            </a:r>
            <a:r>
              <a:rPr kumimoji="1" lang="en-US" altLang="zh-TW" sz="1200" b="0" i="0" kern="1200" dirty="0" smtClean="0">
                <a:solidFill>
                  <a:schemeClr val="tx1"/>
                </a:solidFill>
                <a:latin typeface="Times New Roman" pitchFamily="18" charset="0"/>
                <a:ea typeface="新細明體" pitchFamily="18" charset="-120"/>
                <a:cs typeface="+mn-cs"/>
                <a:hlinkClick r:id="rId5"/>
              </a:rPr>
              <a:t>``The Discipline and Method Architecture for Reusable Libraries''</a:t>
            </a:r>
            <a:r>
              <a:rPr kumimoji="1" lang="en-US" altLang="zh-TW" sz="1200" b="0" i="0" kern="1200" dirty="0" smtClean="0">
                <a:solidFill>
                  <a:schemeClr val="tx1"/>
                </a:solidFill>
                <a:latin typeface="Times New Roman" pitchFamily="18" charset="0"/>
                <a:ea typeface="新細明體" pitchFamily="18" charset="-120"/>
                <a:cs typeface="+mn-cs"/>
              </a:rPr>
              <a:t>, </a:t>
            </a:r>
            <a:r>
              <a:rPr kumimoji="1" lang="en-US" altLang="zh-TW" sz="1200" b="0" i="1" kern="1200" dirty="0" smtClean="0">
                <a:solidFill>
                  <a:schemeClr val="tx1"/>
                </a:solidFill>
                <a:latin typeface="Times New Roman" pitchFamily="18" charset="0"/>
                <a:ea typeface="新細明體" pitchFamily="18" charset="-120"/>
                <a:cs typeface="+mn-cs"/>
              </a:rPr>
              <a:t>Software - Practice &amp; Experience</a:t>
            </a:r>
            <a:r>
              <a:rPr kumimoji="1" lang="en-US" altLang="zh-TW" sz="1200" b="0" i="0" kern="1200" dirty="0" smtClean="0">
                <a:solidFill>
                  <a:schemeClr val="tx1"/>
                </a:solidFill>
                <a:latin typeface="Times New Roman" pitchFamily="18" charset="0"/>
                <a:ea typeface="新細明體" pitchFamily="18" charset="-120"/>
                <a:cs typeface="+mn-cs"/>
              </a:rPr>
              <a:t>, v.30, pp.107-128, 2000.</a:t>
            </a:r>
          </a:p>
          <a:p>
            <a:r>
              <a:rPr kumimoji="1" lang="en-US" altLang="zh-TW" sz="1200" b="0" i="0" kern="1200" dirty="0" err="1" smtClean="0">
                <a:solidFill>
                  <a:schemeClr val="tx1"/>
                </a:solidFill>
                <a:latin typeface="Times New Roman" pitchFamily="18" charset="0"/>
                <a:ea typeface="新細明體" pitchFamily="18" charset="-120"/>
                <a:cs typeface="+mn-cs"/>
              </a:rPr>
              <a:t>Kiem-Phong</a:t>
            </a:r>
            <a:r>
              <a:rPr kumimoji="1" lang="en-US" altLang="zh-TW" sz="1200" b="0" i="0" kern="1200" dirty="0" smtClean="0">
                <a:solidFill>
                  <a:schemeClr val="tx1"/>
                </a:solidFill>
                <a:latin typeface="Times New Roman" pitchFamily="18" charset="0"/>
                <a:ea typeface="新細明體" pitchFamily="18" charset="-120"/>
                <a:cs typeface="+mn-cs"/>
              </a:rPr>
              <a:t> Vo, </a:t>
            </a:r>
            <a:r>
              <a:rPr kumimoji="1" lang="en-US" altLang="zh-TW" sz="1200" b="0" i="0" kern="1200" dirty="0" smtClean="0">
                <a:solidFill>
                  <a:schemeClr val="tx1"/>
                </a:solidFill>
                <a:latin typeface="Times New Roman" pitchFamily="18" charset="0"/>
                <a:ea typeface="新細明體" pitchFamily="18" charset="-120"/>
                <a:cs typeface="+mn-cs"/>
                <a:hlinkClick r:id="rId6"/>
              </a:rPr>
              <a:t>"</a:t>
            </a:r>
            <a:r>
              <a:rPr kumimoji="1" lang="en-US" altLang="zh-TW" sz="1200" b="0" i="0" kern="1200" dirty="0" err="1" smtClean="0">
                <a:solidFill>
                  <a:schemeClr val="tx1"/>
                </a:solidFill>
                <a:latin typeface="Times New Roman" pitchFamily="18" charset="0"/>
                <a:ea typeface="新細明體" pitchFamily="18" charset="-120"/>
                <a:cs typeface="+mn-cs"/>
                <a:hlinkClick r:id="rId6"/>
              </a:rPr>
              <a:t>Cdt</a:t>
            </a:r>
            <a:r>
              <a:rPr kumimoji="1" lang="en-US" altLang="zh-TW" sz="1200" b="0" i="0" kern="1200" dirty="0" smtClean="0">
                <a:solidFill>
                  <a:schemeClr val="tx1"/>
                </a:solidFill>
                <a:latin typeface="Times New Roman" pitchFamily="18" charset="0"/>
                <a:ea typeface="新細明體" pitchFamily="18" charset="-120"/>
                <a:cs typeface="+mn-cs"/>
                <a:hlinkClick r:id="rId6"/>
              </a:rPr>
              <a:t>: A Container Data Type Library"</a:t>
            </a:r>
            <a:r>
              <a:rPr kumimoji="1" lang="en-US" altLang="zh-TW" sz="1200" b="0" i="0" kern="1200" dirty="0" smtClean="0">
                <a:solidFill>
                  <a:schemeClr val="tx1"/>
                </a:solidFill>
                <a:latin typeface="Times New Roman" pitchFamily="18" charset="0"/>
                <a:ea typeface="新細明體" pitchFamily="18" charset="-120"/>
                <a:cs typeface="+mn-cs"/>
              </a:rPr>
              <a:t>, </a:t>
            </a:r>
            <a:r>
              <a:rPr kumimoji="1" lang="en-US" altLang="zh-TW" sz="1200" b="0" i="1" kern="1200" dirty="0" smtClean="0">
                <a:solidFill>
                  <a:schemeClr val="tx1"/>
                </a:solidFill>
                <a:latin typeface="Times New Roman" pitchFamily="18" charset="0"/>
                <a:ea typeface="新細明體" pitchFamily="18" charset="-120"/>
                <a:cs typeface="+mn-cs"/>
              </a:rPr>
              <a:t>Software Practice &amp; Experience</a:t>
            </a:r>
            <a:r>
              <a:rPr kumimoji="1" lang="en-US" altLang="zh-TW" sz="1200" b="0" i="0" kern="1200" dirty="0" smtClean="0">
                <a:solidFill>
                  <a:schemeClr val="tx1"/>
                </a:solidFill>
                <a:latin typeface="Times New Roman" pitchFamily="18" charset="0"/>
                <a:ea typeface="新細明體" pitchFamily="18" charset="-120"/>
                <a:cs typeface="+mn-cs"/>
              </a:rPr>
              <a:t>, vol.27, pp.163-172, 1997.</a:t>
            </a:r>
          </a:p>
          <a:p>
            <a:r>
              <a:rPr kumimoji="1" lang="en-US" altLang="zh-TW" sz="1200" b="0" i="0" kern="1200" dirty="0" smtClean="0">
                <a:solidFill>
                  <a:schemeClr val="tx1"/>
                </a:solidFill>
                <a:latin typeface="Times New Roman" pitchFamily="18" charset="0"/>
                <a:ea typeface="新細明體" pitchFamily="18" charset="-120"/>
                <a:cs typeface="+mn-cs"/>
              </a:rPr>
              <a:t>Glenn S. Fowler, David G. </a:t>
            </a:r>
            <a:r>
              <a:rPr kumimoji="1" lang="en-US" altLang="zh-TW" sz="1200" b="0" i="0" kern="1200" dirty="0" err="1" smtClean="0">
                <a:solidFill>
                  <a:schemeClr val="tx1"/>
                </a:solidFill>
                <a:latin typeface="Times New Roman" pitchFamily="18" charset="0"/>
                <a:ea typeface="新細明體" pitchFamily="18" charset="-120"/>
                <a:cs typeface="+mn-cs"/>
              </a:rPr>
              <a:t>Korn</a:t>
            </a:r>
            <a:r>
              <a:rPr kumimoji="1" lang="en-US" altLang="zh-TW" sz="1200" b="0" i="0" kern="1200" dirty="0" smtClean="0">
                <a:solidFill>
                  <a:schemeClr val="tx1"/>
                </a:solidFill>
                <a:latin typeface="Times New Roman" pitchFamily="18" charset="0"/>
                <a:ea typeface="新細明體" pitchFamily="18" charset="-120"/>
                <a:cs typeface="+mn-cs"/>
              </a:rPr>
              <a:t> and </a:t>
            </a:r>
            <a:r>
              <a:rPr kumimoji="1" lang="en-US" altLang="zh-TW" sz="1200" b="0" i="0" kern="1200" dirty="0" err="1" smtClean="0">
                <a:solidFill>
                  <a:schemeClr val="tx1"/>
                </a:solidFill>
                <a:latin typeface="Times New Roman" pitchFamily="18" charset="0"/>
                <a:ea typeface="新細明體" pitchFamily="18" charset="-120"/>
                <a:cs typeface="+mn-cs"/>
              </a:rPr>
              <a:t>Kiem-Phong</a:t>
            </a:r>
            <a:r>
              <a:rPr kumimoji="1" lang="en-US" altLang="zh-TW" sz="1200" b="0" i="0" kern="1200" dirty="0" smtClean="0">
                <a:solidFill>
                  <a:schemeClr val="tx1"/>
                </a:solidFill>
                <a:latin typeface="Times New Roman" pitchFamily="18" charset="0"/>
                <a:ea typeface="新細明體" pitchFamily="18" charset="-120"/>
                <a:cs typeface="+mn-cs"/>
              </a:rPr>
              <a:t> Vo, ``Feature-Based Portability'', </a:t>
            </a:r>
            <a:r>
              <a:rPr kumimoji="1" lang="en-US" altLang="zh-TW" sz="1200" b="0" i="1" kern="1200" dirty="0" smtClean="0">
                <a:solidFill>
                  <a:schemeClr val="tx1"/>
                </a:solidFill>
                <a:latin typeface="Times New Roman" pitchFamily="18" charset="0"/>
                <a:ea typeface="新細明體" pitchFamily="18" charset="-120"/>
                <a:cs typeface="+mn-cs"/>
              </a:rPr>
              <a:t>Proceedings of the </a:t>
            </a:r>
            <a:r>
              <a:rPr kumimoji="1" lang="en-US" altLang="zh-TW" sz="1200" b="0" i="1" kern="1200" dirty="0" err="1" smtClean="0">
                <a:solidFill>
                  <a:schemeClr val="tx1"/>
                </a:solidFill>
                <a:latin typeface="Times New Roman" pitchFamily="18" charset="0"/>
                <a:ea typeface="新細明體" pitchFamily="18" charset="-120"/>
                <a:cs typeface="+mn-cs"/>
              </a:rPr>
              <a:t>Usenix</a:t>
            </a:r>
            <a:r>
              <a:rPr kumimoji="1" lang="en-US" altLang="zh-TW" sz="1200" b="0" i="1" kern="1200" dirty="0" smtClean="0">
                <a:solidFill>
                  <a:schemeClr val="tx1"/>
                </a:solidFill>
                <a:latin typeface="Times New Roman" pitchFamily="18" charset="0"/>
                <a:ea typeface="新細明體" pitchFamily="18" charset="-120"/>
                <a:cs typeface="+mn-cs"/>
              </a:rPr>
              <a:t> VHLL Conference</a:t>
            </a:r>
            <a:r>
              <a:rPr kumimoji="1" lang="en-US" altLang="zh-TW" sz="1200" b="0" i="0" kern="1200" dirty="0" smtClean="0">
                <a:solidFill>
                  <a:schemeClr val="tx1"/>
                </a:solidFill>
                <a:latin typeface="Times New Roman" pitchFamily="18" charset="0"/>
                <a:ea typeface="新細明體" pitchFamily="18" charset="-120"/>
                <a:cs typeface="+mn-cs"/>
              </a:rPr>
              <a:t>, pp. 197-207, 1994.</a:t>
            </a:r>
          </a:p>
          <a:p>
            <a:r>
              <a:rPr kumimoji="1" lang="en-US" altLang="zh-TW" sz="1200" b="1" i="0" kern="1200" dirty="0" smtClean="0">
                <a:solidFill>
                  <a:schemeClr val="tx1"/>
                </a:solidFill>
                <a:latin typeface="Times New Roman" pitchFamily="18" charset="0"/>
                <a:ea typeface="新細明體" pitchFamily="18" charset="-120"/>
                <a:cs typeface="+mn-cs"/>
              </a:rPr>
              <a:t>Software Installation Notes</a:t>
            </a:r>
          </a:p>
          <a:p>
            <a:r>
              <a:rPr kumimoji="1" lang="en-US" altLang="zh-TW" sz="1200" b="0" i="0" kern="1200" dirty="0" smtClean="0">
                <a:solidFill>
                  <a:schemeClr val="tx1"/>
                </a:solidFill>
                <a:latin typeface="Times New Roman" pitchFamily="18" charset="0"/>
                <a:ea typeface="新細明體" pitchFamily="18" charset="-120"/>
                <a:cs typeface="+mn-cs"/>
              </a:rPr>
              <a:t>The package should be unpacked in a root installation directory, say ``</a:t>
            </a:r>
            <a:r>
              <a:rPr kumimoji="1" lang="en-US" altLang="zh-TW" sz="1200" b="0" i="1" kern="1200" dirty="0" smtClean="0">
                <a:solidFill>
                  <a:schemeClr val="tx1"/>
                </a:solidFill>
                <a:latin typeface="Times New Roman" pitchFamily="18" charset="0"/>
                <a:ea typeface="新細明體" pitchFamily="18" charset="-120"/>
                <a:cs typeface="+mn-cs"/>
              </a:rPr>
              <a:t>Software</a:t>
            </a:r>
            <a:r>
              <a:rPr kumimoji="1" lang="en-US" altLang="zh-TW" sz="1200" b="0" i="0" kern="1200" dirty="0" smtClean="0">
                <a:solidFill>
                  <a:schemeClr val="tx1"/>
                </a:solidFill>
                <a:latin typeface="Times New Roman" pitchFamily="18" charset="0"/>
                <a:ea typeface="新細明體" pitchFamily="18" charset="-120"/>
                <a:cs typeface="+mn-cs"/>
              </a:rPr>
              <a:t>'', to create the below directory tree: Software / NOTICE README include / [headers (</a:t>
            </a:r>
            <a:r>
              <a:rPr kumimoji="1" lang="en-US" altLang="zh-TW" sz="1200" b="0" i="0" kern="1200" dirty="0" err="1" smtClean="0">
                <a:solidFill>
                  <a:schemeClr val="tx1"/>
                </a:solidFill>
                <a:latin typeface="Times New Roman" pitchFamily="18" charset="0"/>
                <a:ea typeface="新細明體" pitchFamily="18" charset="-120"/>
                <a:cs typeface="+mn-cs"/>
              </a:rPr>
              <a:t>ast_common.h</a:t>
            </a:r>
            <a:r>
              <a:rPr kumimoji="1" lang="en-US" altLang="zh-TW" sz="1200" b="0" i="0" kern="1200" dirty="0" smtClean="0">
                <a:solidFill>
                  <a:schemeClr val="tx1"/>
                </a:solidFill>
                <a:latin typeface="Times New Roman" pitchFamily="18" charset="0"/>
                <a:ea typeface="新細明體" pitchFamily="18" charset="-120"/>
                <a:cs typeface="+mn-cs"/>
              </a:rPr>
              <a:t>, </a:t>
            </a:r>
            <a:r>
              <a:rPr kumimoji="1" lang="en-US" altLang="zh-TW" sz="1200" b="0" i="0" kern="1200" dirty="0" err="1" smtClean="0">
                <a:solidFill>
                  <a:schemeClr val="tx1"/>
                </a:solidFill>
                <a:latin typeface="Times New Roman" pitchFamily="18" charset="0"/>
                <a:ea typeface="新細明體" pitchFamily="18" charset="-120"/>
                <a:cs typeface="+mn-cs"/>
              </a:rPr>
              <a:t>vmalloc.h</a:t>
            </a:r>
            <a:r>
              <a:rPr kumimoji="1" lang="en-US" altLang="zh-TW" sz="1200" b="0" i="0" kern="1200" dirty="0" smtClean="0">
                <a:solidFill>
                  <a:schemeClr val="tx1"/>
                </a:solidFill>
                <a:latin typeface="Times New Roman" pitchFamily="18" charset="0"/>
                <a:ea typeface="新細明體" pitchFamily="18" charset="-120"/>
                <a:cs typeface="+mn-cs"/>
              </a:rPr>
              <a:t>)] lib / [libraries (</a:t>
            </a:r>
            <a:r>
              <a:rPr kumimoji="1" lang="en-US" altLang="zh-TW" sz="1200" b="0" i="0" kern="1200" dirty="0" err="1" smtClean="0">
                <a:solidFill>
                  <a:schemeClr val="tx1"/>
                </a:solidFill>
                <a:latin typeface="Times New Roman" pitchFamily="18" charset="0"/>
                <a:ea typeface="新細明體" pitchFamily="18" charset="-120"/>
                <a:cs typeface="+mn-cs"/>
              </a:rPr>
              <a:t>libvmalloc.a</a:t>
            </a:r>
            <a:r>
              <a:rPr kumimoji="1" lang="en-US" altLang="zh-TW" sz="1200" b="0" i="0" kern="1200" dirty="0" smtClean="0">
                <a:solidFill>
                  <a:schemeClr val="tx1"/>
                </a:solidFill>
                <a:latin typeface="Times New Roman" pitchFamily="18" charset="0"/>
                <a:ea typeface="新細明體" pitchFamily="18" charset="-120"/>
                <a:cs typeface="+mn-cs"/>
              </a:rPr>
              <a:t>)] bin / [commands (</a:t>
            </a:r>
            <a:r>
              <a:rPr kumimoji="1" lang="en-US" altLang="zh-TW" sz="1200" b="0" i="0" kern="1200" dirty="0" err="1" smtClean="0">
                <a:solidFill>
                  <a:schemeClr val="tx1"/>
                </a:solidFill>
                <a:latin typeface="Times New Roman" pitchFamily="18" charset="0"/>
                <a:ea typeface="新細明體" pitchFamily="18" charset="-120"/>
                <a:cs typeface="+mn-cs"/>
              </a:rPr>
              <a:t>iffe</a:t>
            </a:r>
            <a:r>
              <a:rPr kumimoji="1" lang="en-US" altLang="zh-TW" sz="1200" b="0" i="0" kern="1200" dirty="0" smtClean="0">
                <a:solidFill>
                  <a:schemeClr val="tx1"/>
                </a:solidFill>
                <a:latin typeface="Times New Roman" pitchFamily="18" charset="0"/>
                <a:ea typeface="新細明體" pitchFamily="18" charset="-120"/>
                <a:cs typeface="+mn-cs"/>
              </a:rPr>
              <a:t>)] man / man1 / [command manual pages (iffe.1)] / man3 / [library manual pages (vmalloc.3)] </a:t>
            </a:r>
            <a:r>
              <a:rPr kumimoji="1" lang="en-US" altLang="zh-TW" sz="1200" b="0" i="0" kern="1200" dirty="0" err="1" smtClean="0">
                <a:solidFill>
                  <a:schemeClr val="tx1"/>
                </a:solidFill>
                <a:latin typeface="Times New Roman" pitchFamily="18" charset="0"/>
                <a:ea typeface="新細明體" pitchFamily="18" charset="-120"/>
                <a:cs typeface="+mn-cs"/>
              </a:rPr>
              <a:t>src</a:t>
            </a:r>
            <a:r>
              <a:rPr kumimoji="1" lang="en-US" altLang="zh-TW" sz="1200" b="0" i="0" kern="1200" dirty="0" smtClean="0">
                <a:solidFill>
                  <a:schemeClr val="tx1"/>
                </a:solidFill>
                <a:latin typeface="Times New Roman" pitchFamily="18" charset="0"/>
                <a:ea typeface="新細明體" pitchFamily="18" charset="-120"/>
                <a:cs typeface="+mn-cs"/>
              </a:rPr>
              <a:t> / lib / </a:t>
            </a:r>
            <a:r>
              <a:rPr kumimoji="1" lang="en-US" altLang="zh-TW" sz="1200" b="0"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 [</a:t>
            </a:r>
            <a:r>
              <a:rPr kumimoji="1" lang="en-US" altLang="zh-TW" sz="1200" b="0"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source code] NOTICE README features / [feature probes] </a:t>
            </a:r>
            <a:r>
              <a:rPr kumimoji="1" lang="en-US" altLang="zh-TW" sz="1200" b="0" i="0" kern="1200" dirty="0" err="1" smtClean="0">
                <a:solidFill>
                  <a:schemeClr val="tx1"/>
                </a:solidFill>
                <a:latin typeface="Times New Roman" pitchFamily="18" charset="0"/>
                <a:ea typeface="新細明體" pitchFamily="18" charset="-120"/>
                <a:cs typeface="+mn-cs"/>
              </a:rPr>
              <a:t>Vmalloc_t</a:t>
            </a:r>
            <a:r>
              <a:rPr kumimoji="1" lang="en-US" altLang="zh-TW" sz="1200" b="0" i="0" kern="1200" dirty="0" smtClean="0">
                <a:solidFill>
                  <a:schemeClr val="tx1"/>
                </a:solidFill>
                <a:latin typeface="Times New Roman" pitchFamily="18" charset="0"/>
                <a:ea typeface="新細明體" pitchFamily="18" charset="-120"/>
                <a:cs typeface="+mn-cs"/>
              </a:rPr>
              <a:t> / [regression tests for </a:t>
            </a:r>
            <a:r>
              <a:rPr kumimoji="1" lang="en-US" altLang="zh-TW" sz="1200" b="0" i="0" kern="1200" dirty="0" err="1" smtClean="0">
                <a:solidFill>
                  <a:schemeClr val="tx1"/>
                </a:solidFill>
                <a:latin typeface="Times New Roman" pitchFamily="18" charset="0"/>
                <a:ea typeface="新細明體" pitchFamily="18" charset="-120"/>
                <a:cs typeface="+mn-cs"/>
              </a:rPr>
              <a:t>Vmalloc</a:t>
            </a:r>
            <a:r>
              <a:rPr kumimoji="1" lang="en-US" altLang="zh-TW" sz="1200" b="0" i="0" kern="1200" dirty="0" smtClean="0">
                <a:solidFill>
                  <a:schemeClr val="tx1"/>
                </a:solidFill>
                <a:latin typeface="Times New Roman" pitchFamily="18" charset="0"/>
                <a:ea typeface="新細明體" pitchFamily="18" charset="-120"/>
                <a:cs typeface="+mn-cs"/>
              </a:rPr>
              <a:t>] </a:t>
            </a:r>
            <a:r>
              <a:rPr kumimoji="1" lang="en-US" altLang="zh-TW" sz="1200" b="0" i="0" kern="1200" dirty="0" err="1" smtClean="0">
                <a:solidFill>
                  <a:schemeClr val="tx1"/>
                </a:solidFill>
                <a:latin typeface="Times New Roman" pitchFamily="18" charset="0"/>
                <a:ea typeface="新細明體" pitchFamily="18" charset="-120"/>
                <a:cs typeface="+mn-cs"/>
              </a:rPr>
              <a:t>Vmalloc_ex</a:t>
            </a:r>
            <a:r>
              <a:rPr kumimoji="1" lang="en-US" altLang="zh-TW" sz="1200" b="0" i="0" kern="1200" dirty="0" smtClean="0">
                <a:solidFill>
                  <a:schemeClr val="tx1"/>
                </a:solidFill>
                <a:latin typeface="Times New Roman" pitchFamily="18" charset="0"/>
                <a:ea typeface="新細明體" pitchFamily="18" charset="-120"/>
                <a:cs typeface="+mn-cs"/>
              </a:rPr>
              <a:t> / [example program(s)] The README file tells how to build </a:t>
            </a:r>
            <a:r>
              <a:rPr kumimoji="1" lang="en-US" altLang="zh-TW" sz="1200" b="0" i="0" kern="1200" dirty="0" err="1" smtClean="0">
                <a:solidFill>
                  <a:schemeClr val="tx1"/>
                </a:solidFill>
                <a:latin typeface="Times New Roman" pitchFamily="18" charset="0"/>
                <a:ea typeface="新細明體" pitchFamily="18" charset="-120"/>
                <a:cs typeface="+mn-cs"/>
              </a:rPr>
              <a:t>Vmalloc.</a:t>
            </a:r>
            <a:r>
              <a:rPr kumimoji="1" lang="en-US" altLang="zh-TW" sz="1200" b="1" i="0" kern="1200" dirty="0" err="1" smtClean="0">
                <a:solidFill>
                  <a:schemeClr val="tx1"/>
                </a:solidFill>
                <a:latin typeface="Times New Roman" pitchFamily="18" charset="0"/>
                <a:ea typeface="新細明體" pitchFamily="18" charset="-120"/>
                <a:cs typeface="+mn-cs"/>
              </a:rPr>
              <a:t>Comments</a:t>
            </a:r>
            <a:r>
              <a:rPr kumimoji="1" lang="en-US" altLang="zh-TW" sz="1200" b="1" i="0" kern="1200" dirty="0" smtClean="0">
                <a:solidFill>
                  <a:schemeClr val="tx1"/>
                </a:solidFill>
                <a:latin typeface="Times New Roman" pitchFamily="18" charset="0"/>
                <a:ea typeface="新細明體" pitchFamily="18" charset="-120"/>
                <a:cs typeface="+mn-cs"/>
              </a:rPr>
              <a:t>/Questions/Problems</a:t>
            </a:r>
          </a:p>
          <a:p>
            <a:r>
              <a:rPr kumimoji="1" lang="en-US" altLang="zh-TW" sz="1200" b="0" i="0" kern="1200" dirty="0" smtClean="0">
                <a:solidFill>
                  <a:schemeClr val="tx1"/>
                </a:solidFill>
                <a:latin typeface="Times New Roman" pitchFamily="18" charset="0"/>
                <a:ea typeface="新細明體" pitchFamily="18" charset="-120"/>
                <a:cs typeface="+mn-cs"/>
              </a:rPr>
              <a:t>Contact </a:t>
            </a:r>
            <a:r>
              <a:rPr kumimoji="1" lang="en-US" altLang="zh-TW" sz="1200" b="0" i="1" kern="1200" dirty="0" err="1" smtClean="0">
                <a:solidFill>
                  <a:schemeClr val="tx1"/>
                </a:solidFill>
                <a:latin typeface="Times New Roman" pitchFamily="18" charset="0"/>
                <a:ea typeface="新細明體" pitchFamily="18" charset="-120"/>
                <a:cs typeface="+mn-cs"/>
              </a:rPr>
              <a:t>Phong</a:t>
            </a:r>
            <a:r>
              <a:rPr kumimoji="1" lang="en-US" altLang="zh-TW" sz="1200" b="0" i="1" kern="1200" dirty="0" smtClean="0">
                <a:solidFill>
                  <a:schemeClr val="tx1"/>
                </a:solidFill>
                <a:latin typeface="Times New Roman" pitchFamily="18" charset="0"/>
                <a:ea typeface="新細明體" pitchFamily="18" charset="-120"/>
                <a:cs typeface="+mn-cs"/>
              </a:rPr>
              <a:t> Vo</a:t>
            </a:r>
            <a:r>
              <a:rPr kumimoji="1" lang="en-US" altLang="zh-TW" sz="1200" b="0" i="0" kern="1200" dirty="0" smtClean="0">
                <a:solidFill>
                  <a:schemeClr val="tx1"/>
                </a:solidFill>
                <a:latin typeface="Times New Roman" pitchFamily="18" charset="0"/>
                <a:ea typeface="新細明體" pitchFamily="18" charset="-120"/>
                <a:cs typeface="+mn-cs"/>
              </a:rPr>
              <a:t> at: </a:t>
            </a:r>
            <a:r>
              <a:rPr kumimoji="1" lang="en-US" altLang="zh-TW" sz="1200" b="0" i="1" kern="1200" dirty="0" err="1" smtClean="0">
                <a:solidFill>
                  <a:schemeClr val="tx1"/>
                </a:solidFill>
                <a:latin typeface="Times New Roman" pitchFamily="18" charset="0"/>
                <a:ea typeface="新細明體" pitchFamily="18" charset="-120"/>
                <a:cs typeface="+mn-cs"/>
                <a:hlinkClick r:id="rId7"/>
              </a:rPr>
              <a:t>kpv@research.att.com</a:t>
            </a:r>
            <a:r>
              <a:rPr kumimoji="1" lang="en-US" altLang="zh-TW" sz="1200" b="0" i="1" kern="1200" dirty="0" err="1" smtClean="0">
                <a:solidFill>
                  <a:schemeClr val="tx1"/>
                </a:solidFill>
                <a:latin typeface="Times New Roman" pitchFamily="18" charset="0"/>
                <a:ea typeface="新細明體" pitchFamily="18" charset="-120"/>
                <a:cs typeface="+mn-cs"/>
              </a:rPr>
              <a:t>.</a:t>
            </a:r>
            <a:r>
              <a:rPr kumimoji="1" lang="en-US" altLang="zh-TW" sz="1200" b="0" i="0" kern="1200" dirty="0" err="1" smtClean="0">
                <a:solidFill>
                  <a:schemeClr val="tx1"/>
                </a:solidFill>
                <a:latin typeface="Times New Roman" pitchFamily="18" charset="0"/>
                <a:ea typeface="新細明體" pitchFamily="18" charset="-120"/>
                <a:cs typeface="+mn-cs"/>
              </a:rPr>
              <a:t>Except</a:t>
            </a:r>
            <a:r>
              <a:rPr kumimoji="1" lang="en-US" altLang="zh-TW" sz="1200" b="0" i="0" kern="1200" dirty="0" smtClean="0">
                <a:solidFill>
                  <a:schemeClr val="tx1"/>
                </a:solidFill>
                <a:latin typeface="Times New Roman" pitchFamily="18" charset="0"/>
                <a:ea typeface="新細明體" pitchFamily="18" charset="-120"/>
                <a:cs typeface="+mn-cs"/>
              </a:rPr>
              <a:t> for configuration problems in building the package, a bug report should be in the form of a small program that I can compile and run. Without such a program, I will likely ignore the report since it often takes too much time for me to tell if a reported bug is real or if it's just a misuse of the code.</a:t>
            </a:r>
          </a:p>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29</a:t>
            </a:fld>
            <a:endParaRPr lang="en-US" altLang="zh-TW"/>
          </a:p>
        </p:txBody>
      </p:sp>
    </p:spTree>
    <p:extLst>
      <p:ext uri="{BB962C8B-B14F-4D97-AF65-F5344CB8AC3E}">
        <p14:creationId xmlns:p14="http://schemas.microsoft.com/office/powerpoint/2010/main" val="318838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a:t>
            </a:fld>
            <a:endParaRPr lang="en-US" altLang="zh-TW"/>
          </a:p>
        </p:txBody>
      </p:sp>
    </p:spTree>
    <p:extLst>
      <p:ext uri="{BB962C8B-B14F-4D97-AF65-F5344CB8AC3E}">
        <p14:creationId xmlns:p14="http://schemas.microsoft.com/office/powerpoint/2010/main" val="2711554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30</a:t>
            </a:fld>
            <a:endParaRPr lang="en-US" altLang="zh-TW"/>
          </a:p>
        </p:txBody>
      </p:sp>
    </p:spTree>
    <p:extLst>
      <p:ext uri="{BB962C8B-B14F-4D97-AF65-F5344CB8AC3E}">
        <p14:creationId xmlns:p14="http://schemas.microsoft.com/office/powerpoint/2010/main" val="1702624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31</a:t>
            </a:fld>
            <a:endParaRPr lang="en-US" altLang="zh-TW"/>
          </a:p>
        </p:txBody>
      </p:sp>
    </p:spTree>
    <p:extLst>
      <p:ext uri="{BB962C8B-B14F-4D97-AF65-F5344CB8AC3E}">
        <p14:creationId xmlns:p14="http://schemas.microsoft.com/office/powerpoint/2010/main" val="3575085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32</a:t>
            </a:fld>
            <a:endParaRPr lang="en-US" altLang="zh-TW"/>
          </a:p>
        </p:txBody>
      </p:sp>
    </p:spTree>
    <p:extLst>
      <p:ext uri="{BB962C8B-B14F-4D97-AF65-F5344CB8AC3E}">
        <p14:creationId xmlns:p14="http://schemas.microsoft.com/office/powerpoint/2010/main" val="2262066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33</a:t>
            </a:fld>
            <a:endParaRPr lang="en-US" altLang="zh-TW"/>
          </a:p>
        </p:txBody>
      </p:sp>
    </p:spTree>
    <p:extLst>
      <p:ext uri="{BB962C8B-B14F-4D97-AF65-F5344CB8AC3E}">
        <p14:creationId xmlns:p14="http://schemas.microsoft.com/office/powerpoint/2010/main" val="595138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34</a:t>
            </a:fld>
            <a:endParaRPr lang="en-US" altLang="zh-TW"/>
          </a:p>
        </p:txBody>
      </p:sp>
    </p:spTree>
    <p:extLst>
      <p:ext uri="{BB962C8B-B14F-4D97-AF65-F5344CB8AC3E}">
        <p14:creationId xmlns:p14="http://schemas.microsoft.com/office/powerpoint/2010/main" val="74473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35</a:t>
            </a:fld>
            <a:endParaRPr lang="en-US" altLang="zh-TW"/>
          </a:p>
        </p:txBody>
      </p:sp>
    </p:spTree>
    <p:extLst>
      <p:ext uri="{BB962C8B-B14F-4D97-AF65-F5344CB8AC3E}">
        <p14:creationId xmlns:p14="http://schemas.microsoft.com/office/powerpoint/2010/main" val="1249293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Do not use </a:t>
            </a:r>
            <a:r>
              <a:rPr lang="en-US" dirty="0" err="1" smtClean="0"/>
              <a:t>alloca</a:t>
            </a:r>
            <a:r>
              <a:rPr lang="en-US" dirty="0" smtClean="0"/>
              <a:t> inside the arguments of a function call—you will get unpredictable results, because the stack space for the </a:t>
            </a:r>
            <a:r>
              <a:rPr lang="en-US" dirty="0" err="1" smtClean="0"/>
              <a:t>alloca</a:t>
            </a:r>
            <a:r>
              <a:rPr lang="en-US" dirty="0" smtClean="0"/>
              <a:t> would appear on the stack in the middle of the space for the function arguments. An example of what to avoid is </a:t>
            </a:r>
            <a:r>
              <a:rPr lang="en-US" dirty="0" err="1" smtClean="0"/>
              <a:t>foo</a:t>
            </a:r>
            <a:r>
              <a:rPr lang="en-US" dirty="0" smtClean="0"/>
              <a:t> (x, </a:t>
            </a:r>
            <a:r>
              <a:rPr lang="en-US" dirty="0" err="1" smtClean="0"/>
              <a:t>alloca</a:t>
            </a:r>
            <a:r>
              <a:rPr lang="en-US" dirty="0" smtClean="0"/>
              <a:t> (4), y). </a:t>
            </a:r>
          </a:p>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36</a:t>
            </a:fld>
            <a:endParaRPr lang="en-US" altLang="zh-TW"/>
          </a:p>
        </p:txBody>
      </p:sp>
    </p:spTree>
    <p:extLst>
      <p:ext uri="{BB962C8B-B14F-4D97-AF65-F5344CB8AC3E}">
        <p14:creationId xmlns:p14="http://schemas.microsoft.com/office/powerpoint/2010/main" val="1173769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37</a:t>
            </a:fld>
            <a:endParaRPr lang="en-US" altLang="zh-TW"/>
          </a:p>
        </p:txBody>
      </p:sp>
    </p:spTree>
    <p:extLst>
      <p:ext uri="{BB962C8B-B14F-4D97-AF65-F5344CB8AC3E}">
        <p14:creationId xmlns:p14="http://schemas.microsoft.com/office/powerpoint/2010/main" val="1391624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38</a:t>
            </a:fld>
            <a:endParaRPr lang="en-US" altLang="zh-TW"/>
          </a:p>
        </p:txBody>
      </p:sp>
    </p:spTree>
    <p:extLst>
      <p:ext uri="{BB962C8B-B14F-4D97-AF65-F5344CB8AC3E}">
        <p14:creationId xmlns:p14="http://schemas.microsoft.com/office/powerpoint/2010/main" val="3700482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39</a:t>
            </a:fld>
            <a:endParaRPr lang="en-US" altLang="zh-TW"/>
          </a:p>
        </p:txBody>
      </p:sp>
    </p:spTree>
    <p:extLst>
      <p:ext uri="{BB962C8B-B14F-4D97-AF65-F5344CB8AC3E}">
        <p14:creationId xmlns:p14="http://schemas.microsoft.com/office/powerpoint/2010/main" val="1242668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a:t>
            </a:fld>
            <a:endParaRPr lang="en-US" altLang="zh-TW"/>
          </a:p>
        </p:txBody>
      </p:sp>
    </p:spTree>
    <p:extLst>
      <p:ext uri="{BB962C8B-B14F-4D97-AF65-F5344CB8AC3E}">
        <p14:creationId xmlns:p14="http://schemas.microsoft.com/office/powerpoint/2010/main" val="2947675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40</a:t>
            </a:fld>
            <a:endParaRPr lang="en-US" altLang="zh-TW"/>
          </a:p>
        </p:txBody>
      </p:sp>
    </p:spTree>
    <p:extLst>
      <p:ext uri="{BB962C8B-B14F-4D97-AF65-F5344CB8AC3E}">
        <p14:creationId xmlns:p14="http://schemas.microsoft.com/office/powerpoint/2010/main" val="3005385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41</a:t>
            </a:fld>
            <a:endParaRPr lang="en-US" altLang="zh-TW"/>
          </a:p>
        </p:txBody>
      </p:sp>
    </p:spTree>
    <p:extLst>
      <p:ext uri="{BB962C8B-B14F-4D97-AF65-F5344CB8AC3E}">
        <p14:creationId xmlns:p14="http://schemas.microsoft.com/office/powerpoint/2010/main" val="2495903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42</a:t>
            </a:fld>
            <a:endParaRPr lang="en-US" altLang="zh-TW"/>
          </a:p>
        </p:txBody>
      </p:sp>
    </p:spTree>
    <p:extLst>
      <p:ext uri="{BB962C8B-B14F-4D97-AF65-F5344CB8AC3E}">
        <p14:creationId xmlns:p14="http://schemas.microsoft.com/office/powerpoint/2010/main" val="1597686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43</a:t>
            </a:fld>
            <a:endParaRPr lang="en-US" altLang="zh-TW"/>
          </a:p>
        </p:txBody>
      </p:sp>
    </p:spTree>
    <p:extLst>
      <p:ext uri="{BB962C8B-B14F-4D97-AF65-F5344CB8AC3E}">
        <p14:creationId xmlns:p14="http://schemas.microsoft.com/office/powerpoint/2010/main" val="3098819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44</a:t>
            </a:fld>
            <a:endParaRPr lang="en-US" altLang="zh-TW"/>
          </a:p>
        </p:txBody>
      </p:sp>
    </p:spTree>
    <p:extLst>
      <p:ext uri="{BB962C8B-B14F-4D97-AF65-F5344CB8AC3E}">
        <p14:creationId xmlns:p14="http://schemas.microsoft.com/office/powerpoint/2010/main" val="3276031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45</a:t>
            </a:fld>
            <a:endParaRPr lang="en-US" altLang="zh-TW"/>
          </a:p>
        </p:txBody>
      </p:sp>
    </p:spTree>
    <p:extLst>
      <p:ext uri="{BB962C8B-B14F-4D97-AF65-F5344CB8AC3E}">
        <p14:creationId xmlns:p14="http://schemas.microsoft.com/office/powerpoint/2010/main" val="2871998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46</a:t>
            </a:fld>
            <a:endParaRPr lang="en-US" altLang="zh-TW"/>
          </a:p>
        </p:txBody>
      </p:sp>
    </p:spTree>
    <p:extLst>
      <p:ext uri="{BB962C8B-B14F-4D97-AF65-F5344CB8AC3E}">
        <p14:creationId xmlns:p14="http://schemas.microsoft.com/office/powerpoint/2010/main" val="37624711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47</a:t>
            </a:fld>
            <a:endParaRPr lang="en-US" altLang="zh-TW"/>
          </a:p>
        </p:txBody>
      </p:sp>
    </p:spTree>
    <p:extLst>
      <p:ext uri="{BB962C8B-B14F-4D97-AF65-F5344CB8AC3E}">
        <p14:creationId xmlns:p14="http://schemas.microsoft.com/office/powerpoint/2010/main" val="3407526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48</a:t>
            </a:fld>
            <a:endParaRPr lang="en-US" altLang="zh-TW"/>
          </a:p>
        </p:txBody>
      </p:sp>
    </p:spTree>
    <p:extLst>
      <p:ext uri="{BB962C8B-B14F-4D97-AF65-F5344CB8AC3E}">
        <p14:creationId xmlns:p14="http://schemas.microsoft.com/office/powerpoint/2010/main" val="37692108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49</a:t>
            </a:fld>
            <a:endParaRPr lang="en-US" altLang="zh-TW"/>
          </a:p>
        </p:txBody>
      </p:sp>
    </p:spTree>
    <p:extLst>
      <p:ext uri="{BB962C8B-B14F-4D97-AF65-F5344CB8AC3E}">
        <p14:creationId xmlns:p14="http://schemas.microsoft.com/office/powerpoint/2010/main" val="211463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a:t>
            </a:fld>
            <a:endParaRPr lang="en-US" altLang="zh-TW"/>
          </a:p>
        </p:txBody>
      </p:sp>
    </p:spTree>
    <p:extLst>
      <p:ext uri="{BB962C8B-B14F-4D97-AF65-F5344CB8AC3E}">
        <p14:creationId xmlns:p14="http://schemas.microsoft.com/office/powerpoint/2010/main" val="29523739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50</a:t>
            </a:fld>
            <a:endParaRPr lang="en-US" altLang="zh-TW"/>
          </a:p>
        </p:txBody>
      </p:sp>
    </p:spTree>
    <p:extLst>
      <p:ext uri="{BB962C8B-B14F-4D97-AF65-F5344CB8AC3E}">
        <p14:creationId xmlns:p14="http://schemas.microsoft.com/office/powerpoint/2010/main" val="3592733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51</a:t>
            </a:fld>
            <a:endParaRPr lang="en-US" altLang="zh-TW"/>
          </a:p>
        </p:txBody>
      </p:sp>
    </p:spTree>
    <p:extLst>
      <p:ext uri="{BB962C8B-B14F-4D97-AF65-F5344CB8AC3E}">
        <p14:creationId xmlns:p14="http://schemas.microsoft.com/office/powerpoint/2010/main" val="158021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52</a:t>
            </a:fld>
            <a:endParaRPr lang="en-US" altLang="zh-TW"/>
          </a:p>
        </p:txBody>
      </p:sp>
    </p:spTree>
    <p:extLst>
      <p:ext uri="{BB962C8B-B14F-4D97-AF65-F5344CB8AC3E}">
        <p14:creationId xmlns:p14="http://schemas.microsoft.com/office/powerpoint/2010/main" val="34148656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53</a:t>
            </a:fld>
            <a:endParaRPr lang="en-US" altLang="zh-TW"/>
          </a:p>
        </p:txBody>
      </p:sp>
    </p:spTree>
    <p:extLst>
      <p:ext uri="{BB962C8B-B14F-4D97-AF65-F5344CB8AC3E}">
        <p14:creationId xmlns:p14="http://schemas.microsoft.com/office/powerpoint/2010/main" val="562553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54</a:t>
            </a:fld>
            <a:endParaRPr lang="en-US" altLang="zh-TW"/>
          </a:p>
        </p:txBody>
      </p:sp>
    </p:spTree>
    <p:extLst>
      <p:ext uri="{BB962C8B-B14F-4D97-AF65-F5344CB8AC3E}">
        <p14:creationId xmlns:p14="http://schemas.microsoft.com/office/powerpoint/2010/main" val="10022057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55</a:t>
            </a:fld>
            <a:endParaRPr lang="en-US" altLang="zh-TW"/>
          </a:p>
        </p:txBody>
      </p:sp>
    </p:spTree>
    <p:extLst>
      <p:ext uri="{BB962C8B-B14F-4D97-AF65-F5344CB8AC3E}">
        <p14:creationId xmlns:p14="http://schemas.microsoft.com/office/powerpoint/2010/main" val="2973666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56</a:t>
            </a:fld>
            <a:endParaRPr lang="en-US" altLang="zh-TW"/>
          </a:p>
        </p:txBody>
      </p:sp>
    </p:spTree>
    <p:extLst>
      <p:ext uri="{BB962C8B-B14F-4D97-AF65-F5344CB8AC3E}">
        <p14:creationId xmlns:p14="http://schemas.microsoft.com/office/powerpoint/2010/main" val="628345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57</a:t>
            </a:fld>
            <a:endParaRPr lang="en-US" altLang="zh-TW"/>
          </a:p>
        </p:txBody>
      </p:sp>
    </p:spTree>
    <p:extLst>
      <p:ext uri="{BB962C8B-B14F-4D97-AF65-F5344CB8AC3E}">
        <p14:creationId xmlns:p14="http://schemas.microsoft.com/office/powerpoint/2010/main" val="13119819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58</a:t>
            </a:fld>
            <a:endParaRPr lang="en-US" altLang="zh-TW"/>
          </a:p>
        </p:txBody>
      </p:sp>
    </p:spTree>
    <p:extLst>
      <p:ext uri="{BB962C8B-B14F-4D97-AF65-F5344CB8AC3E}">
        <p14:creationId xmlns:p14="http://schemas.microsoft.com/office/powerpoint/2010/main" val="25626452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59</a:t>
            </a:fld>
            <a:endParaRPr lang="en-US" altLang="zh-TW"/>
          </a:p>
        </p:txBody>
      </p:sp>
    </p:spTree>
    <p:extLst>
      <p:ext uri="{BB962C8B-B14F-4D97-AF65-F5344CB8AC3E}">
        <p14:creationId xmlns:p14="http://schemas.microsoft.com/office/powerpoint/2010/main" val="357162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a:t>
            </a:fld>
            <a:endParaRPr lang="en-US" altLang="zh-TW"/>
          </a:p>
        </p:txBody>
      </p:sp>
    </p:spTree>
    <p:extLst>
      <p:ext uri="{BB962C8B-B14F-4D97-AF65-F5344CB8AC3E}">
        <p14:creationId xmlns:p14="http://schemas.microsoft.com/office/powerpoint/2010/main" val="34776779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60</a:t>
            </a:fld>
            <a:endParaRPr lang="en-US" altLang="zh-TW"/>
          </a:p>
        </p:txBody>
      </p:sp>
    </p:spTree>
    <p:extLst>
      <p:ext uri="{BB962C8B-B14F-4D97-AF65-F5344CB8AC3E}">
        <p14:creationId xmlns:p14="http://schemas.microsoft.com/office/powerpoint/2010/main" val="11738599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61</a:t>
            </a:fld>
            <a:endParaRPr lang="en-US" altLang="zh-TW"/>
          </a:p>
        </p:txBody>
      </p:sp>
    </p:spTree>
    <p:extLst>
      <p:ext uri="{BB962C8B-B14F-4D97-AF65-F5344CB8AC3E}">
        <p14:creationId xmlns:p14="http://schemas.microsoft.com/office/powerpoint/2010/main" val="1010153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62</a:t>
            </a:fld>
            <a:endParaRPr lang="en-US" altLang="zh-TW"/>
          </a:p>
        </p:txBody>
      </p:sp>
    </p:spTree>
    <p:extLst>
      <p:ext uri="{BB962C8B-B14F-4D97-AF65-F5344CB8AC3E}">
        <p14:creationId xmlns:p14="http://schemas.microsoft.com/office/powerpoint/2010/main" val="21625422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63</a:t>
            </a:fld>
            <a:endParaRPr lang="en-US" altLang="zh-TW"/>
          </a:p>
        </p:txBody>
      </p:sp>
    </p:spTree>
    <p:extLst>
      <p:ext uri="{BB962C8B-B14F-4D97-AF65-F5344CB8AC3E}">
        <p14:creationId xmlns:p14="http://schemas.microsoft.com/office/powerpoint/2010/main" val="20210932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64</a:t>
            </a:fld>
            <a:endParaRPr lang="en-US" altLang="zh-TW"/>
          </a:p>
        </p:txBody>
      </p:sp>
    </p:spTree>
    <p:extLst>
      <p:ext uri="{BB962C8B-B14F-4D97-AF65-F5344CB8AC3E}">
        <p14:creationId xmlns:p14="http://schemas.microsoft.com/office/powerpoint/2010/main" val="27166702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65</a:t>
            </a:fld>
            <a:endParaRPr lang="en-US" altLang="zh-TW"/>
          </a:p>
        </p:txBody>
      </p:sp>
    </p:spTree>
    <p:extLst>
      <p:ext uri="{BB962C8B-B14F-4D97-AF65-F5344CB8AC3E}">
        <p14:creationId xmlns:p14="http://schemas.microsoft.com/office/powerpoint/2010/main" val="14490542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66</a:t>
            </a:fld>
            <a:endParaRPr lang="en-US" altLang="zh-TW"/>
          </a:p>
        </p:txBody>
      </p:sp>
    </p:spTree>
    <p:extLst>
      <p:ext uri="{BB962C8B-B14F-4D97-AF65-F5344CB8AC3E}">
        <p14:creationId xmlns:p14="http://schemas.microsoft.com/office/powerpoint/2010/main" val="17215101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67</a:t>
            </a:fld>
            <a:endParaRPr lang="en-US" altLang="zh-TW"/>
          </a:p>
        </p:txBody>
      </p:sp>
    </p:spTree>
    <p:extLst>
      <p:ext uri="{BB962C8B-B14F-4D97-AF65-F5344CB8AC3E}">
        <p14:creationId xmlns:p14="http://schemas.microsoft.com/office/powerpoint/2010/main" val="22724708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68</a:t>
            </a:fld>
            <a:endParaRPr lang="en-US" altLang="zh-TW"/>
          </a:p>
        </p:txBody>
      </p:sp>
    </p:spTree>
    <p:extLst>
      <p:ext uri="{BB962C8B-B14F-4D97-AF65-F5344CB8AC3E}">
        <p14:creationId xmlns:p14="http://schemas.microsoft.com/office/powerpoint/2010/main" val="5938685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69</a:t>
            </a:fld>
            <a:endParaRPr lang="en-US" altLang="zh-TW"/>
          </a:p>
        </p:txBody>
      </p:sp>
    </p:spTree>
    <p:extLst>
      <p:ext uri="{BB962C8B-B14F-4D97-AF65-F5344CB8AC3E}">
        <p14:creationId xmlns:p14="http://schemas.microsoft.com/office/powerpoint/2010/main" val="28212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7</a:t>
            </a:fld>
            <a:endParaRPr lang="en-US" altLang="zh-TW"/>
          </a:p>
        </p:txBody>
      </p:sp>
    </p:spTree>
    <p:extLst>
      <p:ext uri="{BB962C8B-B14F-4D97-AF65-F5344CB8AC3E}">
        <p14:creationId xmlns:p14="http://schemas.microsoft.com/office/powerpoint/2010/main" val="15010575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70</a:t>
            </a:fld>
            <a:endParaRPr lang="en-US" altLang="zh-TW"/>
          </a:p>
        </p:txBody>
      </p:sp>
    </p:spTree>
    <p:extLst>
      <p:ext uri="{BB962C8B-B14F-4D97-AF65-F5344CB8AC3E}">
        <p14:creationId xmlns:p14="http://schemas.microsoft.com/office/powerpoint/2010/main" val="27825420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71</a:t>
            </a:fld>
            <a:endParaRPr lang="en-US" altLang="zh-TW"/>
          </a:p>
        </p:txBody>
      </p:sp>
    </p:spTree>
    <p:extLst>
      <p:ext uri="{BB962C8B-B14F-4D97-AF65-F5344CB8AC3E}">
        <p14:creationId xmlns:p14="http://schemas.microsoft.com/office/powerpoint/2010/main" val="180507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8</a:t>
            </a:fld>
            <a:endParaRPr lang="en-US" altLang="zh-TW"/>
          </a:p>
        </p:txBody>
      </p:sp>
    </p:spTree>
    <p:extLst>
      <p:ext uri="{BB962C8B-B14F-4D97-AF65-F5344CB8AC3E}">
        <p14:creationId xmlns:p14="http://schemas.microsoft.com/office/powerpoint/2010/main" val="217546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日期版面配置區 3"/>
          <p:cNvSpPr>
            <a:spLocks noGrp="1"/>
          </p:cNvSpPr>
          <p:nvPr>
            <p:ph type="dt" idx="10"/>
          </p:nvPr>
        </p:nvSpPr>
        <p:spPr/>
        <p:txBody>
          <a:bodyPr/>
          <a:lstStyle/>
          <a:p>
            <a:fld id="{A5736A80-491A-458A-8573-F78F6612413D}" type="datetime1">
              <a:rPr lang="zh-TW" altLang="en-US" smtClean="0"/>
              <a:pPr/>
              <a:t>2017/5/17</a:t>
            </a:fld>
            <a:endParaRPr lang="en-US" altLang="zh-TW"/>
          </a:p>
        </p:txBody>
      </p:sp>
      <p:sp>
        <p:nvSpPr>
          <p:cNvPr id="5" name="投影片編號版面配置區 4"/>
          <p:cNvSpPr>
            <a:spLocks noGrp="1"/>
          </p:cNvSpPr>
          <p:nvPr>
            <p:ph type="sldNum" sz="quarter" idx="11"/>
          </p:nvPr>
        </p:nvSpPr>
        <p:spPr/>
        <p:txBody>
          <a:bodyPr/>
          <a:lstStyle/>
          <a:p>
            <a:fld id="{46DDC496-8F80-48E5-801E-FF9163A0340B}" type="slidenum">
              <a:rPr lang="en-US" altLang="zh-TW" smtClean="0"/>
              <a:pPr/>
              <a:t>9</a:t>
            </a:fld>
            <a:endParaRPr lang="en-US" altLang="zh-TW"/>
          </a:p>
        </p:txBody>
      </p:sp>
    </p:spTree>
    <p:extLst>
      <p:ext uri="{BB962C8B-B14F-4D97-AF65-F5344CB8AC3E}">
        <p14:creationId xmlns:p14="http://schemas.microsoft.com/office/powerpoint/2010/main" val="184139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TW" altLang="en-US"/>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TW" altLang="en-US"/>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TW" altLang="en-US"/>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TW" altLang="en-US"/>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TW" altLang="en-US"/>
            </a:p>
          </p:txBody>
        </p:sp>
        <p:sp>
          <p:nvSpPr>
            <p:cNvPr id="41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TW" altLang="en-US"/>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TW"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TW"/>
          </a:p>
        </p:txBody>
      </p:sp>
      <p:sp>
        <p:nvSpPr>
          <p:cNvPr id="4111" name="Rectangle 15"/>
          <p:cNvSpPr>
            <a:spLocks noGrp="1" noChangeArrowheads="1"/>
          </p:cNvSpPr>
          <p:nvPr>
            <p:ph type="ftr" sz="quarter" idx="3"/>
          </p:nvPr>
        </p:nvSpPr>
        <p:spPr>
          <a:xfrm>
            <a:off x="1403350" y="6248400"/>
            <a:ext cx="6800850" cy="457200"/>
          </a:xfrm>
        </p:spPr>
        <p:txBody>
          <a:bodyPr/>
          <a:lstStyle>
            <a:lvl1pPr>
              <a:defRPr sz="1000">
                <a:solidFill>
                  <a:schemeClr val="bg2"/>
                </a:solidFill>
                <a:ea typeface="+mn-ea"/>
              </a:defRPr>
            </a:lvl1pPr>
          </a:lstStyle>
          <a:p>
            <a:r>
              <a:rPr lang="en-US" altLang="zh-TW"/>
              <a:t>Textbook: Advanced Programming in the UNIX Environment, 2nd Edition, W. Richard Stevens and Stephen A. Rago</a:t>
            </a:r>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8AC6D65-7CCC-4976-8828-0F42196DF376}" type="slidenum">
              <a:rPr lang="en-US" altLang="zh-TW"/>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5BADC13F-44B3-46E8-83DC-C4AE3FC76865}"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617538"/>
            <a:ext cx="1951038" cy="55149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617538"/>
            <a:ext cx="5700712" cy="55149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D7FCEF8E-6F07-4931-9483-5DE24DFC825C}"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38B71791-9E2D-47BD-937E-15602C32ABF9}"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lvl1pPr>
              <a:defRPr/>
            </a:lvl1pPr>
          </a:lstStyle>
          <a:p>
            <a:fld id="{5F750BA9-F7B1-4B6F-B0BB-E1F94754644A}"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7" name="投影片編號版面配置區 6"/>
          <p:cNvSpPr>
            <a:spLocks noGrp="1"/>
          </p:cNvSpPr>
          <p:nvPr>
            <p:ph type="sldNum" sz="quarter" idx="12"/>
          </p:nvPr>
        </p:nvSpPr>
        <p:spPr/>
        <p:txBody>
          <a:bodyPr/>
          <a:lstStyle>
            <a:lvl1pPr>
              <a:defRPr/>
            </a:lvl1pPr>
          </a:lstStyle>
          <a:p>
            <a:fld id="{033C279F-774D-4B58-86E6-1BB8087CED5C}"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9" name="投影片編號版面配置區 8"/>
          <p:cNvSpPr>
            <a:spLocks noGrp="1"/>
          </p:cNvSpPr>
          <p:nvPr>
            <p:ph type="sldNum" sz="quarter" idx="12"/>
          </p:nvPr>
        </p:nvSpPr>
        <p:spPr/>
        <p:txBody>
          <a:bodyPr/>
          <a:lstStyle>
            <a:lvl1pPr>
              <a:defRPr/>
            </a:lvl1pPr>
          </a:lstStyle>
          <a:p>
            <a:fld id="{07EF6739-D8A7-4CA5-B7B0-7DFDFB30E1E4}"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5" name="投影片編號版面配置區 4"/>
          <p:cNvSpPr>
            <a:spLocks noGrp="1"/>
          </p:cNvSpPr>
          <p:nvPr>
            <p:ph type="sldNum" sz="quarter" idx="12"/>
          </p:nvPr>
        </p:nvSpPr>
        <p:spPr/>
        <p:txBody>
          <a:bodyPr/>
          <a:lstStyle>
            <a:lvl1pPr>
              <a:defRPr/>
            </a:lvl1pPr>
          </a:lstStyle>
          <a:p>
            <a:fld id="{2DDA2595-66B4-4695-BFD2-CAD9F9B78074}"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4" name="投影片編號版面配置區 3"/>
          <p:cNvSpPr>
            <a:spLocks noGrp="1"/>
          </p:cNvSpPr>
          <p:nvPr>
            <p:ph type="sldNum" sz="quarter" idx="12"/>
          </p:nvPr>
        </p:nvSpPr>
        <p:spPr/>
        <p:txBody>
          <a:bodyPr/>
          <a:lstStyle>
            <a:lvl1pPr>
              <a:defRPr/>
            </a:lvl1pPr>
          </a:lstStyle>
          <a:p>
            <a:fld id="{AD4D517E-59A4-4D24-AF83-EC40C41AFBEC}"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7" name="投影片編號版面配置區 6"/>
          <p:cNvSpPr>
            <a:spLocks noGrp="1"/>
          </p:cNvSpPr>
          <p:nvPr>
            <p:ph type="sldNum" sz="quarter" idx="12"/>
          </p:nvPr>
        </p:nvSpPr>
        <p:spPr/>
        <p:txBody>
          <a:bodyPr/>
          <a:lstStyle>
            <a:lvl1pPr>
              <a:defRPr/>
            </a:lvl1pPr>
          </a:lstStyle>
          <a:p>
            <a:fld id="{24DFA196-4676-4E12-B7A3-846AF6318DD4}"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Slides©2006 Pao-Ann Hsiung, Dept of CSIE, National Chung Cheng University, Taiwan</a:t>
            </a:r>
          </a:p>
        </p:txBody>
      </p:sp>
      <p:sp>
        <p:nvSpPr>
          <p:cNvPr id="7" name="投影片編號版面配置區 6"/>
          <p:cNvSpPr>
            <a:spLocks noGrp="1"/>
          </p:cNvSpPr>
          <p:nvPr>
            <p:ph type="sldNum" sz="quarter" idx="12"/>
          </p:nvPr>
        </p:nvSpPr>
        <p:spPr/>
        <p:txBody>
          <a:bodyPr/>
          <a:lstStyle>
            <a:lvl1pPr>
              <a:defRPr/>
            </a:lvl1pPr>
          </a:lstStyle>
          <a:p>
            <a:fld id="{9CDE7A80-D91D-4AAB-BC3D-CD5A38D9B21B}"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lang="zh-TW" altLang="zh-TW"/>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lang="zh-TW" altLang="zh-TW"/>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lang="zh-TW" altLang="zh-TW"/>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zh-TW" altLang="zh-TW"/>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lang="zh-TW" altLang="zh-TW"/>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lang="zh-TW" altLang="zh-TW"/>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lang="zh-TW" altLang="zh-TW"/>
          </a:p>
        </p:txBody>
      </p:sp>
      <p:sp>
        <p:nvSpPr>
          <p:cNvPr id="308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endParaRPr lang="en-US" altLang="zh-TW"/>
          </a:p>
        </p:txBody>
      </p:sp>
      <p:sp>
        <p:nvSpPr>
          <p:cNvPr id="3084" name="Rectangle 12"/>
          <p:cNvSpPr>
            <a:spLocks noGrp="1" noChangeArrowheads="1"/>
          </p:cNvSpPr>
          <p:nvPr>
            <p:ph type="ftr" sz="quarter" idx="3"/>
          </p:nvPr>
        </p:nvSpPr>
        <p:spPr bwMode="auto">
          <a:xfrm>
            <a:off x="1619250" y="6324600"/>
            <a:ext cx="63627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ea typeface="Arial Unicode MS" pitchFamily="34" charset="-120"/>
                <a:cs typeface="Arial Unicode MS" pitchFamily="34" charset="-120"/>
              </a:defRPr>
            </a:lvl1pPr>
          </a:lstStyle>
          <a:p>
            <a:r>
              <a:rPr lang="en-US" altLang="zh-TW"/>
              <a:t>Slides©2006 Pao-Ann Hsiung, Dept of CSIE, National Chung Cheng University, Taiwan</a:t>
            </a: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5325F840-BA9A-4D82-A8CA-9272FF0F38D4}"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新細明體" pitchFamily="18" charset="-120"/>
        </a:defRPr>
      </a:lvl2pPr>
      <a:lvl3pPr algn="l" rtl="0" fontAlgn="base">
        <a:spcBef>
          <a:spcPct val="0"/>
        </a:spcBef>
        <a:spcAft>
          <a:spcPct val="0"/>
        </a:spcAft>
        <a:defRPr kumimoji="1" sz="4400">
          <a:solidFill>
            <a:schemeClr val="tx2"/>
          </a:solidFill>
          <a:latin typeface="Tahoma" pitchFamily="34" charset="0"/>
          <a:ea typeface="新細明體" pitchFamily="18" charset="-120"/>
        </a:defRPr>
      </a:lvl3pPr>
      <a:lvl4pPr algn="l" rtl="0" fontAlgn="base">
        <a:spcBef>
          <a:spcPct val="0"/>
        </a:spcBef>
        <a:spcAft>
          <a:spcPct val="0"/>
        </a:spcAft>
        <a:defRPr kumimoji="1" sz="4400">
          <a:solidFill>
            <a:schemeClr val="tx2"/>
          </a:solidFill>
          <a:latin typeface="Tahoma" pitchFamily="34" charset="0"/>
          <a:ea typeface="新細明體" pitchFamily="18" charset="-120"/>
        </a:defRPr>
      </a:lvl4pPr>
      <a:lvl5pPr algn="l" rtl="0" fontAlgn="base">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ahsiung@cs.ccu.edu.t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altLang="zh-TW" dirty="0"/>
              <a:t>Textbook: Advanced Programming in the UNIX Environment, </a:t>
            </a:r>
            <a:r>
              <a:rPr lang="en-US" altLang="zh-TW" dirty="0" smtClean="0"/>
              <a:t>3rd </a:t>
            </a:r>
            <a:r>
              <a:rPr lang="en-US" altLang="zh-TW" dirty="0"/>
              <a:t>Edition, W. Richard Stevens and Stephen A. </a:t>
            </a:r>
            <a:r>
              <a:rPr lang="en-US" altLang="zh-TW" dirty="0" err="1"/>
              <a:t>Rago</a:t>
            </a:r>
            <a:endParaRPr lang="en-US" altLang="zh-TW" dirty="0"/>
          </a:p>
        </p:txBody>
      </p:sp>
      <p:sp>
        <p:nvSpPr>
          <p:cNvPr id="5" name="Rectangle 16"/>
          <p:cNvSpPr>
            <a:spLocks noGrp="1" noChangeArrowheads="1"/>
          </p:cNvSpPr>
          <p:nvPr>
            <p:ph type="sldNum" sz="quarter" idx="4"/>
          </p:nvPr>
        </p:nvSpPr>
        <p:spPr/>
        <p:txBody>
          <a:bodyPr/>
          <a:lstStyle/>
          <a:p>
            <a:fld id="{2BBDA08F-9DDE-488A-888E-DA7D3E2118DC}" type="slidenum">
              <a:rPr lang="en-US" altLang="zh-TW"/>
              <a:pPr/>
              <a:t>1</a:t>
            </a:fld>
            <a:endParaRPr lang="en-US" altLang="zh-TW"/>
          </a:p>
        </p:txBody>
      </p:sp>
      <p:sp>
        <p:nvSpPr>
          <p:cNvPr id="2050" name="Rectangle 2"/>
          <p:cNvSpPr>
            <a:spLocks noGrp="1" noChangeArrowheads="1"/>
          </p:cNvSpPr>
          <p:nvPr>
            <p:ph type="ctrTitle"/>
          </p:nvPr>
        </p:nvSpPr>
        <p:spPr>
          <a:xfrm>
            <a:off x="990600" y="1066800"/>
            <a:ext cx="7772400" cy="1905000"/>
          </a:xfrm>
        </p:spPr>
        <p:txBody>
          <a:bodyPr/>
          <a:lstStyle/>
          <a:p>
            <a:r>
              <a:rPr lang="en-US" altLang="zh-TW" sz="4800">
                <a:ea typeface="標楷體" pitchFamily="65" charset="-120"/>
              </a:rPr>
              <a:t>Chapter 7. </a:t>
            </a:r>
            <a:br>
              <a:rPr lang="en-US" altLang="zh-TW" sz="4800">
                <a:ea typeface="標楷體" pitchFamily="65" charset="-120"/>
              </a:rPr>
            </a:br>
            <a:r>
              <a:rPr lang="en-US" altLang="zh-TW" sz="4800">
                <a:ea typeface="標楷體" pitchFamily="65" charset="-120"/>
              </a:rPr>
              <a:t>Process Environment</a:t>
            </a:r>
            <a:endParaRPr lang="en-US" altLang="zh-TW" sz="3000">
              <a:solidFill>
                <a:srgbClr val="FF3300"/>
              </a:solidFill>
            </a:endParaRPr>
          </a:p>
        </p:txBody>
      </p:sp>
      <p:sp>
        <p:nvSpPr>
          <p:cNvPr id="2051" name="Rectangle 3"/>
          <p:cNvSpPr>
            <a:spLocks noGrp="1" noChangeArrowheads="1"/>
          </p:cNvSpPr>
          <p:nvPr>
            <p:ph type="subTitle" idx="1"/>
          </p:nvPr>
        </p:nvSpPr>
        <p:spPr>
          <a:xfrm>
            <a:off x="539750" y="3886200"/>
            <a:ext cx="8064500" cy="2590800"/>
          </a:xfrm>
        </p:spPr>
        <p:txBody>
          <a:bodyPr/>
          <a:lstStyle/>
          <a:p>
            <a:pPr>
              <a:lnSpc>
                <a:spcPct val="80000"/>
              </a:lnSpc>
            </a:pPr>
            <a:r>
              <a:rPr lang="en-US" altLang="zh-TW" dirty="0">
                <a:ea typeface="標楷體" pitchFamily="65" charset="-120"/>
              </a:rPr>
              <a:t>System Programming</a:t>
            </a:r>
          </a:p>
          <a:p>
            <a:pPr>
              <a:lnSpc>
                <a:spcPct val="80000"/>
              </a:lnSpc>
            </a:pPr>
            <a:r>
              <a:rPr lang="en-US" altLang="zh-TW" sz="2000" dirty="0">
                <a:ea typeface="標楷體" pitchFamily="65" charset="-120"/>
              </a:rPr>
              <a:t>http://www.cs.ccu.edu.tw/~pahsiung/courses/sp</a:t>
            </a:r>
          </a:p>
          <a:p>
            <a:pPr>
              <a:lnSpc>
                <a:spcPct val="80000"/>
              </a:lnSpc>
            </a:pPr>
            <a:r>
              <a:rPr lang="zh-TW" altLang="en-US" dirty="0">
                <a:ea typeface="標楷體" pitchFamily="65" charset="-120"/>
              </a:rPr>
              <a:t>熊博安</a:t>
            </a:r>
          </a:p>
          <a:p>
            <a:pPr>
              <a:lnSpc>
                <a:spcPct val="80000"/>
              </a:lnSpc>
            </a:pPr>
            <a:r>
              <a:rPr lang="zh-TW" altLang="en-US" dirty="0">
                <a:ea typeface="標楷體" pitchFamily="65" charset="-120"/>
              </a:rPr>
              <a:t>國立中正大學資訊工程學系</a:t>
            </a:r>
            <a:endParaRPr lang="zh-TW" altLang="en-US" sz="2400" dirty="0">
              <a:solidFill>
                <a:srgbClr val="FF3300"/>
              </a:solidFill>
              <a:ea typeface="標楷體" pitchFamily="65" charset="-120"/>
            </a:endParaRPr>
          </a:p>
          <a:p>
            <a:pPr>
              <a:lnSpc>
                <a:spcPct val="80000"/>
              </a:lnSpc>
            </a:pPr>
            <a:r>
              <a:rPr lang="en-US" altLang="zh-TW" sz="2400" dirty="0">
                <a:solidFill>
                  <a:srgbClr val="FF3300"/>
                </a:solidFill>
                <a:hlinkClick r:id="rId3"/>
              </a:rPr>
              <a:t>pahsiung@cs.ccu.edu.tw</a:t>
            </a:r>
            <a:r>
              <a:rPr lang="en-US" altLang="zh-TW" sz="2400" dirty="0">
                <a:solidFill>
                  <a:srgbClr val="FF3300"/>
                </a:solidFill>
              </a:rPr>
              <a:t>	</a:t>
            </a:r>
            <a:r>
              <a:rPr lang="en-US" altLang="zh-TW" sz="2400" dirty="0">
                <a:solidFill>
                  <a:schemeClr val="tx2"/>
                </a:solidFill>
              </a:rPr>
              <a:t>	Class: EA-104</a:t>
            </a:r>
          </a:p>
          <a:p>
            <a:pPr>
              <a:lnSpc>
                <a:spcPct val="80000"/>
              </a:lnSpc>
            </a:pPr>
            <a:r>
              <a:rPr lang="en-US" altLang="zh-TW" sz="2400" dirty="0">
                <a:solidFill>
                  <a:srgbClr val="FF3300"/>
                </a:solidFill>
              </a:rPr>
              <a:t>(05)2720411 ext. </a:t>
            </a:r>
            <a:r>
              <a:rPr lang="en-US" altLang="zh-TW" sz="2400" dirty="0" smtClean="0">
                <a:solidFill>
                  <a:srgbClr val="FF3300"/>
                </a:solidFill>
              </a:rPr>
              <a:t>23100, 33119</a:t>
            </a:r>
            <a:r>
              <a:rPr lang="en-US" altLang="zh-TW" sz="2400" dirty="0">
                <a:solidFill>
                  <a:srgbClr val="FF3300"/>
                </a:solidFill>
              </a:rPr>
              <a:t>	</a:t>
            </a:r>
            <a:r>
              <a:rPr lang="en-US" altLang="zh-TW" sz="2400" dirty="0" smtClean="0">
                <a:solidFill>
                  <a:schemeClr val="tx2"/>
                </a:solidFill>
              </a:rPr>
              <a:t>Office</a:t>
            </a:r>
            <a:r>
              <a:rPr lang="en-US" altLang="zh-TW" sz="2400" dirty="0">
                <a:solidFill>
                  <a:schemeClr val="tx2"/>
                </a:solidFill>
              </a:rPr>
              <a:t>: </a:t>
            </a:r>
            <a:r>
              <a:rPr lang="en-US" altLang="zh-TW" sz="2400" dirty="0" smtClean="0">
                <a:solidFill>
                  <a:schemeClr val="tx2"/>
                </a:solidFill>
              </a:rPr>
              <a:t>EA-108/512</a:t>
            </a:r>
            <a:endParaRPr lang="en-US" altLang="zh-TW" sz="24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032F3F1-409A-48DB-8055-4B4B976CAC14}" type="slidenum">
              <a:rPr lang="en-US" altLang="zh-TW"/>
              <a:pPr/>
              <a:t>10</a:t>
            </a:fld>
            <a:endParaRPr lang="en-US" altLang="zh-TW"/>
          </a:p>
        </p:txBody>
      </p:sp>
      <p:sp>
        <p:nvSpPr>
          <p:cNvPr id="293890" name="Rectangle 2"/>
          <p:cNvSpPr>
            <a:spLocks noGrp="1" noChangeArrowheads="1"/>
          </p:cNvSpPr>
          <p:nvPr>
            <p:ph type="title"/>
          </p:nvPr>
        </p:nvSpPr>
        <p:spPr/>
        <p:txBody>
          <a:bodyPr/>
          <a:lstStyle/>
          <a:p>
            <a:r>
              <a:rPr lang="en-US" altLang="zh-TW"/>
              <a:t>atexit(): Exit Handler </a:t>
            </a:r>
          </a:p>
        </p:txBody>
      </p:sp>
      <p:sp>
        <p:nvSpPr>
          <p:cNvPr id="293891" name="Rectangle 3"/>
          <p:cNvSpPr>
            <a:spLocks noGrp="1" noChangeArrowheads="1"/>
          </p:cNvSpPr>
          <p:nvPr>
            <p:ph type="body" idx="1"/>
          </p:nvPr>
        </p:nvSpPr>
        <p:spPr/>
        <p:txBody>
          <a:bodyPr/>
          <a:lstStyle/>
          <a:p>
            <a:r>
              <a:rPr lang="en-US" altLang="zh-TW"/>
              <a:t>ISO C and POSIX.1</a:t>
            </a:r>
          </a:p>
          <a:p>
            <a:pPr lvl="1"/>
            <a:r>
              <a:rPr lang="en-US" altLang="zh-TW"/>
              <a:t>exit </a:t>
            </a:r>
            <a:r>
              <a:rPr lang="en-US" altLang="zh-TW">
                <a:solidFill>
                  <a:schemeClr val="hlink"/>
                </a:solidFill>
              </a:rPr>
              <a:t>first calls the exit handlers</a:t>
            </a:r>
          </a:p>
          <a:p>
            <a:pPr lvl="1"/>
            <a:r>
              <a:rPr lang="en-US" altLang="zh-TW"/>
              <a:t>then </a:t>
            </a:r>
            <a:r>
              <a:rPr lang="en-US" altLang="zh-TW">
                <a:solidFill>
                  <a:schemeClr val="hlink"/>
                </a:solidFill>
              </a:rPr>
              <a:t>closes (via fclose) all open streams</a:t>
            </a:r>
          </a:p>
          <a:p>
            <a:r>
              <a:rPr lang="en-US" altLang="zh-TW"/>
              <a:t>POSIX.1 extends ISO C standard</a:t>
            </a:r>
          </a:p>
          <a:p>
            <a:pPr lvl="1"/>
            <a:r>
              <a:rPr lang="en-US" altLang="zh-TW"/>
              <a:t>any installed exit handlers will be </a:t>
            </a:r>
            <a:r>
              <a:rPr lang="en-US" altLang="zh-TW">
                <a:solidFill>
                  <a:schemeClr val="hlink"/>
                </a:solidFill>
              </a:rPr>
              <a:t>cleared on exec</a:t>
            </a:r>
            <a:r>
              <a:rPr lang="en-US" altLang="zh-TW"/>
              <a:t> (a new process does not have the original exit handlers)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1678050D-D1D8-40C9-AFD5-FADBD9E61AE0}" type="slidenum">
              <a:rPr lang="en-US" altLang="zh-TW"/>
              <a:pPr/>
              <a:t>11</a:t>
            </a:fld>
            <a:endParaRPr lang="en-US" altLang="zh-TW"/>
          </a:p>
        </p:txBody>
      </p:sp>
      <p:sp>
        <p:nvSpPr>
          <p:cNvPr id="251906" name="Rectangle 2"/>
          <p:cNvSpPr>
            <a:spLocks noGrp="1" noChangeArrowheads="1"/>
          </p:cNvSpPr>
          <p:nvPr>
            <p:ph type="title"/>
          </p:nvPr>
        </p:nvSpPr>
        <p:spPr/>
        <p:txBody>
          <a:bodyPr/>
          <a:lstStyle/>
          <a:p>
            <a:r>
              <a:rPr lang="en-US" altLang="zh-TW"/>
              <a:t>Program Start &amp; Termination</a:t>
            </a:r>
          </a:p>
        </p:txBody>
      </p:sp>
      <p:sp>
        <p:nvSpPr>
          <p:cNvPr id="251907" name="Rectangle 3"/>
          <p:cNvSpPr>
            <a:spLocks noGrp="1" noChangeArrowheads="1"/>
          </p:cNvSpPr>
          <p:nvPr>
            <p:ph type="body" idx="1"/>
          </p:nvPr>
        </p:nvSpPr>
        <p:spPr/>
        <p:txBody>
          <a:bodyPr/>
          <a:lstStyle/>
          <a:p>
            <a:endParaRPr lang="zh-TW" altLang="zh-TW"/>
          </a:p>
        </p:txBody>
      </p:sp>
      <p:pic>
        <p:nvPicPr>
          <p:cNvPr id="7" name="Picture 6" descr="\\172.16.2.26\Art\OUTPUT\PTG\STEVENS-RAGO\Ch07\Stevens_fig07-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1916832"/>
            <a:ext cx="7535862" cy="574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25C3A17-2A91-4D69-9627-13E27C154DB6}" type="slidenum">
              <a:rPr lang="en-US" altLang="zh-TW"/>
              <a:pPr/>
              <a:t>12</a:t>
            </a:fld>
            <a:endParaRPr lang="en-US" altLang="zh-TW"/>
          </a:p>
        </p:txBody>
      </p:sp>
      <p:sp>
        <p:nvSpPr>
          <p:cNvPr id="252930" name="Rectangle 2"/>
          <p:cNvSpPr>
            <a:spLocks noGrp="1" noChangeArrowheads="1"/>
          </p:cNvSpPr>
          <p:nvPr>
            <p:ph type="title"/>
          </p:nvPr>
        </p:nvSpPr>
        <p:spPr/>
        <p:txBody>
          <a:bodyPr/>
          <a:lstStyle/>
          <a:p>
            <a:r>
              <a:rPr lang="en-US" altLang="zh-TW"/>
              <a:t>Figure 7.3: Exit Handlers</a:t>
            </a:r>
          </a:p>
        </p:txBody>
      </p:sp>
      <p:sp>
        <p:nvSpPr>
          <p:cNvPr id="252931" name="Rectangle 3"/>
          <p:cNvSpPr>
            <a:spLocks noGrp="1" noChangeArrowheads="1"/>
          </p:cNvSpPr>
          <p:nvPr>
            <p:ph type="body" idx="1"/>
          </p:nvPr>
        </p:nvSpPr>
        <p:spPr>
          <a:xfrm>
            <a:off x="1182688" y="1916113"/>
            <a:ext cx="7772400" cy="4681537"/>
          </a:xfrm>
        </p:spPr>
        <p:txBody>
          <a:bodyPr/>
          <a:lstStyle/>
          <a:p>
            <a:pPr>
              <a:spcBef>
                <a:spcPct val="0"/>
              </a:spcBef>
              <a:buFont typeface="Wingdings" pitchFamily="2" charset="2"/>
              <a:buNone/>
            </a:pPr>
            <a:r>
              <a:rPr lang="en-US" altLang="zh-TW" sz="1800" b="1">
                <a:latin typeface="Courier New" pitchFamily="49" charset="0"/>
              </a:rPr>
              <a:t>#include	“apue.h"</a:t>
            </a:r>
          </a:p>
          <a:p>
            <a:pPr>
              <a:spcBef>
                <a:spcPct val="0"/>
              </a:spcBef>
              <a:buFont typeface="Wingdings" pitchFamily="2" charset="2"/>
              <a:buNone/>
            </a:pPr>
            <a:r>
              <a:rPr lang="en-US" altLang="zh-TW" sz="1800" b="1">
                <a:latin typeface="Courier New" pitchFamily="49" charset="0"/>
              </a:rPr>
              <a:t>static void	my_exit1(void), my_exit2(void);</a:t>
            </a:r>
          </a:p>
          <a:p>
            <a:pPr>
              <a:spcBef>
                <a:spcPct val="0"/>
              </a:spcBef>
              <a:buFont typeface="Wingdings" pitchFamily="2" charset="2"/>
              <a:buNone/>
            </a:pPr>
            <a:r>
              <a:rPr lang="en-US" altLang="zh-TW" sz="1800" b="1">
                <a:latin typeface="Courier New" pitchFamily="49" charset="0"/>
              </a:rPr>
              <a:t>int main(void) {</a:t>
            </a:r>
          </a:p>
          <a:p>
            <a:pPr>
              <a:spcBef>
                <a:spcPct val="0"/>
              </a:spcBef>
              <a:buFont typeface="Wingdings" pitchFamily="2" charset="2"/>
              <a:buNone/>
            </a:pPr>
            <a:r>
              <a:rPr lang="en-US" altLang="zh-TW" sz="1800" b="1">
                <a:latin typeface="Courier New" pitchFamily="49" charset="0"/>
              </a:rPr>
              <a:t>	if (</a:t>
            </a:r>
            <a:r>
              <a:rPr lang="en-US" altLang="zh-TW" sz="1800" b="1">
                <a:solidFill>
                  <a:schemeClr val="hlink"/>
                </a:solidFill>
                <a:latin typeface="Courier New" pitchFamily="49" charset="0"/>
              </a:rPr>
              <a:t>atexit</a:t>
            </a:r>
            <a:r>
              <a:rPr lang="en-US" altLang="zh-TW" sz="1800" b="1">
                <a:latin typeface="Courier New" pitchFamily="49" charset="0"/>
              </a:rPr>
              <a:t>(my_exit2) != 0)</a:t>
            </a:r>
          </a:p>
          <a:p>
            <a:pPr>
              <a:spcBef>
                <a:spcPct val="0"/>
              </a:spcBef>
              <a:buFont typeface="Wingdings" pitchFamily="2" charset="2"/>
              <a:buNone/>
            </a:pPr>
            <a:r>
              <a:rPr lang="en-US" altLang="zh-TW" sz="1800" b="1">
                <a:latin typeface="Courier New" pitchFamily="49" charset="0"/>
              </a:rPr>
              <a:t>		err_sys("can't register my_exit2");</a:t>
            </a:r>
          </a:p>
          <a:p>
            <a:pPr>
              <a:spcBef>
                <a:spcPct val="0"/>
              </a:spcBef>
              <a:buFont typeface="Wingdings" pitchFamily="2" charset="2"/>
              <a:buNone/>
            </a:pPr>
            <a:r>
              <a:rPr lang="en-US" altLang="zh-TW" sz="1800" b="1">
                <a:latin typeface="Courier New" pitchFamily="49" charset="0"/>
              </a:rPr>
              <a:t>	if (</a:t>
            </a:r>
            <a:r>
              <a:rPr lang="en-US" altLang="zh-TW" sz="1800" b="1">
                <a:solidFill>
                  <a:schemeClr val="hlink"/>
                </a:solidFill>
                <a:latin typeface="Courier New" pitchFamily="49" charset="0"/>
              </a:rPr>
              <a:t>atexit</a:t>
            </a:r>
            <a:r>
              <a:rPr lang="en-US" altLang="zh-TW" sz="1800" b="1">
                <a:latin typeface="Courier New" pitchFamily="49" charset="0"/>
              </a:rPr>
              <a:t>(my_exit1) != 0)</a:t>
            </a:r>
          </a:p>
          <a:p>
            <a:pPr>
              <a:spcBef>
                <a:spcPct val="0"/>
              </a:spcBef>
              <a:buFont typeface="Wingdings" pitchFamily="2" charset="2"/>
              <a:buNone/>
            </a:pPr>
            <a:r>
              <a:rPr lang="en-US" altLang="zh-TW" sz="1800" b="1">
                <a:latin typeface="Courier New" pitchFamily="49" charset="0"/>
              </a:rPr>
              <a:t>		err_sys("can't register my_exit1");</a:t>
            </a:r>
          </a:p>
          <a:p>
            <a:pPr>
              <a:spcBef>
                <a:spcPct val="0"/>
              </a:spcBef>
              <a:buFont typeface="Wingdings" pitchFamily="2" charset="2"/>
              <a:buNone/>
            </a:pPr>
            <a:r>
              <a:rPr lang="en-US" altLang="zh-TW" sz="1800" b="1">
                <a:latin typeface="Courier New" pitchFamily="49" charset="0"/>
              </a:rPr>
              <a:t>	if (</a:t>
            </a:r>
            <a:r>
              <a:rPr lang="en-US" altLang="zh-TW" sz="1800" b="1">
                <a:solidFill>
                  <a:schemeClr val="hlink"/>
                </a:solidFill>
                <a:latin typeface="Courier New" pitchFamily="49" charset="0"/>
              </a:rPr>
              <a:t>atexit</a:t>
            </a:r>
            <a:r>
              <a:rPr lang="en-US" altLang="zh-TW" sz="1800" b="1">
                <a:latin typeface="Courier New" pitchFamily="49" charset="0"/>
              </a:rPr>
              <a:t>(my_exit1) != 0)</a:t>
            </a:r>
          </a:p>
          <a:p>
            <a:pPr>
              <a:spcBef>
                <a:spcPct val="0"/>
              </a:spcBef>
              <a:buFont typeface="Wingdings" pitchFamily="2" charset="2"/>
              <a:buNone/>
            </a:pPr>
            <a:r>
              <a:rPr lang="en-US" altLang="zh-TW" sz="1800" b="1">
                <a:latin typeface="Courier New" pitchFamily="49" charset="0"/>
              </a:rPr>
              <a:t>		err_sys("can't register my_exit1");</a:t>
            </a:r>
          </a:p>
          <a:p>
            <a:pPr>
              <a:spcBef>
                <a:spcPct val="0"/>
              </a:spcBef>
              <a:buFont typeface="Wingdings" pitchFamily="2" charset="2"/>
              <a:buNone/>
            </a:pPr>
            <a:r>
              <a:rPr lang="en-US" altLang="zh-TW" sz="1800" b="1">
                <a:latin typeface="Courier New" pitchFamily="49" charset="0"/>
              </a:rPr>
              <a:t>	printf("main is done\n");</a:t>
            </a:r>
          </a:p>
          <a:p>
            <a:pPr>
              <a:spcBef>
                <a:spcPct val="0"/>
              </a:spcBef>
              <a:buFont typeface="Wingdings" pitchFamily="2" charset="2"/>
              <a:buNone/>
            </a:pPr>
            <a:r>
              <a:rPr lang="en-US" altLang="zh-TW" sz="1800" b="1">
                <a:latin typeface="Courier New" pitchFamily="49" charset="0"/>
              </a:rPr>
              <a:t>	return(0);</a:t>
            </a:r>
          </a:p>
          <a:p>
            <a:pPr>
              <a:spcBef>
                <a:spcPct val="0"/>
              </a:spcBef>
              <a:buFont typeface="Wingdings" pitchFamily="2" charset="2"/>
              <a:buNone/>
            </a:pPr>
            <a:r>
              <a:rPr lang="en-US" altLang="zh-TW" sz="1800" b="1">
                <a:latin typeface="Courier New" pitchFamily="49" charset="0"/>
              </a:rPr>
              <a:t>}</a:t>
            </a:r>
          </a:p>
          <a:p>
            <a:pPr>
              <a:spcBef>
                <a:spcPct val="0"/>
              </a:spcBef>
              <a:buFont typeface="Wingdings" pitchFamily="2" charset="2"/>
              <a:buNone/>
            </a:pPr>
            <a:r>
              <a:rPr lang="en-US" altLang="zh-TW" sz="1800" b="1">
                <a:latin typeface="Courier New" pitchFamily="49" charset="0"/>
              </a:rPr>
              <a:t>static void my_exit1(void)</a:t>
            </a:r>
          </a:p>
          <a:p>
            <a:pPr>
              <a:spcBef>
                <a:spcPct val="0"/>
              </a:spcBef>
              <a:buFont typeface="Wingdings" pitchFamily="2" charset="2"/>
              <a:buNone/>
            </a:pPr>
            <a:r>
              <a:rPr lang="en-US" altLang="zh-TW" sz="1800" b="1">
                <a:latin typeface="Courier New" pitchFamily="49" charset="0"/>
              </a:rPr>
              <a:t>	{ 	printf("first exit handler\n"); }</a:t>
            </a:r>
          </a:p>
          <a:p>
            <a:pPr>
              <a:spcBef>
                <a:spcPct val="0"/>
              </a:spcBef>
              <a:buFont typeface="Wingdings" pitchFamily="2" charset="2"/>
              <a:buNone/>
            </a:pPr>
            <a:r>
              <a:rPr lang="en-US" altLang="zh-TW" sz="1800" b="1">
                <a:latin typeface="Courier New" pitchFamily="49" charset="0"/>
              </a:rPr>
              <a:t>static void my_exit2(void)</a:t>
            </a:r>
          </a:p>
          <a:p>
            <a:pPr>
              <a:spcBef>
                <a:spcPct val="0"/>
              </a:spcBef>
              <a:buFont typeface="Wingdings" pitchFamily="2" charset="2"/>
              <a:buNone/>
            </a:pPr>
            <a:r>
              <a:rPr lang="en-US" altLang="zh-TW" sz="1800" b="1">
                <a:latin typeface="Courier New" pitchFamily="49" charset="0"/>
              </a:rPr>
              <a:t>	{ 	printf("second exit handler\n");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F574B8A-FD46-4C81-8355-9F85DCFC5C6C}" type="slidenum">
              <a:rPr lang="en-US" altLang="zh-TW"/>
              <a:pPr/>
              <a:t>13</a:t>
            </a:fld>
            <a:endParaRPr lang="en-US" altLang="zh-TW"/>
          </a:p>
        </p:txBody>
      </p:sp>
      <p:sp>
        <p:nvSpPr>
          <p:cNvPr id="253954" name="Rectangle 2"/>
          <p:cNvSpPr>
            <a:spLocks noGrp="1" noChangeArrowheads="1"/>
          </p:cNvSpPr>
          <p:nvPr>
            <p:ph type="title"/>
          </p:nvPr>
        </p:nvSpPr>
        <p:spPr/>
        <p:txBody>
          <a:bodyPr/>
          <a:lstStyle/>
          <a:p>
            <a:r>
              <a:rPr lang="en-US" altLang="zh-TW"/>
              <a:t>Figure 7.3: results</a:t>
            </a:r>
          </a:p>
        </p:txBody>
      </p:sp>
      <p:sp>
        <p:nvSpPr>
          <p:cNvPr id="253955" name="Rectangle 3"/>
          <p:cNvSpPr>
            <a:spLocks noGrp="1" noChangeArrowheads="1"/>
          </p:cNvSpPr>
          <p:nvPr>
            <p:ph type="body" idx="1"/>
          </p:nvPr>
        </p:nvSpPr>
        <p:spPr/>
        <p:txBody>
          <a:bodyPr/>
          <a:lstStyle/>
          <a:p>
            <a:r>
              <a:rPr lang="en-US" altLang="zh-TW" b="1"/>
              <a:t>$ a.out</a:t>
            </a:r>
          </a:p>
          <a:p>
            <a:r>
              <a:rPr lang="en-US" altLang="zh-TW"/>
              <a:t>main is done</a:t>
            </a:r>
          </a:p>
          <a:p>
            <a:r>
              <a:rPr lang="en-US" altLang="zh-TW"/>
              <a:t>first exit handler</a:t>
            </a:r>
          </a:p>
          <a:p>
            <a:r>
              <a:rPr lang="en-US" altLang="zh-TW"/>
              <a:t>first exit handler</a:t>
            </a:r>
          </a:p>
          <a:p>
            <a:r>
              <a:rPr lang="en-US" altLang="zh-TW"/>
              <a:t>second exit handler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144BC97-429B-4473-BADC-4D96A7478821}" type="slidenum">
              <a:rPr lang="en-US" altLang="zh-TW"/>
              <a:pPr/>
              <a:t>14</a:t>
            </a:fld>
            <a:endParaRPr lang="en-US" altLang="zh-TW"/>
          </a:p>
        </p:txBody>
      </p:sp>
      <p:sp>
        <p:nvSpPr>
          <p:cNvPr id="254978" name="Rectangle 2"/>
          <p:cNvSpPr>
            <a:spLocks noGrp="1" noChangeArrowheads="1"/>
          </p:cNvSpPr>
          <p:nvPr>
            <p:ph type="title"/>
          </p:nvPr>
        </p:nvSpPr>
        <p:spPr/>
        <p:txBody>
          <a:bodyPr/>
          <a:lstStyle/>
          <a:p>
            <a:r>
              <a:rPr lang="en-US" altLang="zh-TW"/>
              <a:t>Command-Line Arguments</a:t>
            </a:r>
          </a:p>
        </p:txBody>
      </p:sp>
      <p:sp>
        <p:nvSpPr>
          <p:cNvPr id="254979" name="Rectangle 3"/>
          <p:cNvSpPr>
            <a:spLocks noGrp="1" noChangeArrowheads="1"/>
          </p:cNvSpPr>
          <p:nvPr>
            <p:ph type="body" idx="1"/>
          </p:nvPr>
        </p:nvSpPr>
        <p:spPr/>
        <p:txBody>
          <a:bodyPr/>
          <a:lstStyle/>
          <a:p>
            <a:pPr>
              <a:spcBef>
                <a:spcPct val="40000"/>
              </a:spcBef>
            </a:pPr>
            <a:r>
              <a:rPr lang="en-US" altLang="zh-TW" dirty="0"/>
              <a:t>exec() can pass command-line arguments to a new program</a:t>
            </a:r>
          </a:p>
          <a:p>
            <a:pPr lvl="1">
              <a:spcBef>
                <a:spcPct val="40000"/>
              </a:spcBef>
            </a:pPr>
            <a:r>
              <a:rPr lang="en-US" altLang="zh-TW" dirty="0"/>
              <a:t>Part of normal operation of Unix shells</a:t>
            </a:r>
          </a:p>
          <a:p>
            <a:pPr>
              <a:spcBef>
                <a:spcPct val="40000"/>
              </a:spcBef>
            </a:pPr>
            <a:r>
              <a:rPr lang="en-US" altLang="zh-TW" dirty="0"/>
              <a:t>echo() does not echo 0th argument</a:t>
            </a:r>
          </a:p>
          <a:p>
            <a:pPr>
              <a:spcBef>
                <a:spcPct val="40000"/>
              </a:spcBef>
            </a:pPr>
            <a:r>
              <a:rPr lang="en-US" altLang="zh-TW" dirty="0" err="1"/>
              <a:t>argv</a:t>
            </a:r>
            <a:r>
              <a:rPr lang="en-US" altLang="zh-TW" dirty="0"/>
              <a:t>[</a:t>
            </a:r>
            <a:r>
              <a:rPr lang="en-US" altLang="zh-TW" dirty="0" err="1"/>
              <a:t>argc</a:t>
            </a:r>
            <a:r>
              <a:rPr lang="en-US" altLang="zh-TW" dirty="0"/>
              <a:t>] is NULL (ISO C, POSIX.1)</a:t>
            </a:r>
          </a:p>
          <a:p>
            <a:pPr lvl="1">
              <a:spcBef>
                <a:spcPct val="40000"/>
              </a:spcBef>
            </a:pPr>
            <a:r>
              <a:rPr lang="en-US" altLang="zh-TW" b="1" dirty="0">
                <a:latin typeface="Courier New" pitchFamily="49" charset="0"/>
              </a:rPr>
              <a:t>for(</a:t>
            </a:r>
            <a:r>
              <a:rPr lang="en-US" altLang="zh-TW" b="1" dirty="0" err="1">
                <a:latin typeface="Courier New" pitchFamily="49" charset="0"/>
              </a:rPr>
              <a:t>i</a:t>
            </a:r>
            <a:r>
              <a:rPr lang="en-US" altLang="zh-TW" b="1" dirty="0">
                <a:latin typeface="Courier New" pitchFamily="49" charset="0"/>
              </a:rPr>
              <a:t>=0; </a:t>
            </a:r>
            <a:r>
              <a:rPr lang="en-US" altLang="zh-TW" b="1" dirty="0" err="1">
                <a:latin typeface="Courier New" pitchFamily="49" charset="0"/>
              </a:rPr>
              <a:t>argv</a:t>
            </a:r>
            <a:r>
              <a:rPr lang="en-US" altLang="zh-TW" b="1" dirty="0">
                <a:latin typeface="Courier New" pitchFamily="49" charset="0"/>
              </a:rPr>
              <a:t>[</a:t>
            </a:r>
            <a:r>
              <a:rPr lang="en-US" altLang="zh-TW" b="1" dirty="0" err="1">
                <a:latin typeface="Courier New" pitchFamily="49" charset="0"/>
              </a:rPr>
              <a:t>i</a:t>
            </a:r>
            <a:r>
              <a:rPr lang="en-US" altLang="zh-TW" b="1" dirty="0">
                <a:latin typeface="Courier New" pitchFamily="49" charset="0"/>
              </a:rPr>
              <a:t>] != NULL; </a:t>
            </a:r>
            <a:r>
              <a:rPr lang="en-US" altLang="zh-TW" b="1" dirty="0" err="1">
                <a:latin typeface="Courier New" pitchFamily="49" charset="0"/>
              </a:rPr>
              <a:t>i</a:t>
            </a:r>
            <a:r>
              <a:rPr lang="en-US" altLang="zh-TW" b="1" dirty="0">
                <a:latin typeface="Courier New" pitchFamily="49"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CA00F2C-CD06-439B-B55A-7BD54D4F6661}" type="slidenum">
              <a:rPr lang="en-US" altLang="zh-TW"/>
              <a:pPr/>
              <a:t>15</a:t>
            </a:fld>
            <a:endParaRPr lang="en-US" altLang="zh-TW"/>
          </a:p>
        </p:txBody>
      </p:sp>
      <p:sp>
        <p:nvSpPr>
          <p:cNvPr id="256002" name="Rectangle 2"/>
          <p:cNvSpPr>
            <a:spLocks noGrp="1" noChangeArrowheads="1"/>
          </p:cNvSpPr>
          <p:nvPr>
            <p:ph type="title"/>
          </p:nvPr>
        </p:nvSpPr>
        <p:spPr/>
        <p:txBody>
          <a:bodyPr/>
          <a:lstStyle/>
          <a:p>
            <a:r>
              <a:rPr lang="en-US" altLang="zh-TW"/>
              <a:t>Figure 7.4: echo()</a:t>
            </a:r>
          </a:p>
        </p:txBody>
      </p:sp>
      <p:sp>
        <p:nvSpPr>
          <p:cNvPr id="256003"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2400" b="1">
                <a:latin typeface="Courier New" pitchFamily="49" charset="0"/>
              </a:rPr>
              <a:t>#include	“apue.h"</a:t>
            </a:r>
          </a:p>
          <a:p>
            <a:pPr>
              <a:lnSpc>
                <a:spcPct val="80000"/>
              </a:lnSpc>
              <a:buFont typeface="Wingdings" pitchFamily="2" charset="2"/>
              <a:buNone/>
            </a:pPr>
            <a:endParaRPr lang="en-US" altLang="zh-TW" sz="2400" b="1">
              <a:latin typeface="Courier New" pitchFamily="49" charset="0"/>
            </a:endParaRPr>
          </a:p>
          <a:p>
            <a:pPr>
              <a:lnSpc>
                <a:spcPct val="80000"/>
              </a:lnSpc>
              <a:buFont typeface="Wingdings" pitchFamily="2" charset="2"/>
              <a:buNone/>
            </a:pPr>
            <a:r>
              <a:rPr lang="en-US" altLang="zh-TW" sz="2400" b="1">
                <a:latin typeface="Courier New" pitchFamily="49" charset="0"/>
              </a:rPr>
              <a:t>int</a:t>
            </a:r>
          </a:p>
          <a:p>
            <a:pPr>
              <a:lnSpc>
                <a:spcPct val="80000"/>
              </a:lnSpc>
              <a:buFont typeface="Wingdings" pitchFamily="2" charset="2"/>
              <a:buNone/>
            </a:pPr>
            <a:r>
              <a:rPr lang="en-US" altLang="zh-TW" sz="2400" b="1">
                <a:latin typeface="Courier New" pitchFamily="49" charset="0"/>
              </a:rPr>
              <a:t>main(int argc, char *argv[])</a:t>
            </a:r>
          </a:p>
          <a:p>
            <a:pPr>
              <a:lnSpc>
                <a:spcPct val="80000"/>
              </a:lnSpc>
              <a:buFont typeface="Wingdings" pitchFamily="2" charset="2"/>
              <a:buNone/>
            </a:pPr>
            <a:r>
              <a:rPr lang="en-US" altLang="zh-TW" sz="2400" b="1">
                <a:latin typeface="Courier New" pitchFamily="49" charset="0"/>
              </a:rPr>
              <a:t>{</a:t>
            </a:r>
          </a:p>
          <a:p>
            <a:pPr>
              <a:lnSpc>
                <a:spcPct val="80000"/>
              </a:lnSpc>
              <a:buFont typeface="Wingdings" pitchFamily="2" charset="2"/>
              <a:buNone/>
            </a:pPr>
            <a:r>
              <a:rPr lang="en-US" altLang="zh-TW" sz="2400" b="1">
                <a:latin typeface="Courier New" pitchFamily="49" charset="0"/>
              </a:rPr>
              <a:t>	int		i;</a:t>
            </a:r>
          </a:p>
          <a:p>
            <a:pPr>
              <a:lnSpc>
                <a:spcPct val="80000"/>
              </a:lnSpc>
              <a:buFont typeface="Wingdings" pitchFamily="2" charset="2"/>
              <a:buNone/>
            </a:pPr>
            <a:endParaRPr lang="en-US" altLang="zh-TW" sz="2400" b="1">
              <a:latin typeface="Courier New" pitchFamily="49" charset="0"/>
            </a:endParaRPr>
          </a:p>
          <a:p>
            <a:pPr>
              <a:lnSpc>
                <a:spcPct val="80000"/>
              </a:lnSpc>
              <a:buFont typeface="Wingdings" pitchFamily="2" charset="2"/>
              <a:buNone/>
            </a:pPr>
            <a:r>
              <a:rPr lang="en-US" altLang="zh-TW" sz="2400" b="1">
                <a:latin typeface="Courier New" pitchFamily="49" charset="0"/>
              </a:rPr>
              <a:t>	for (i = 0; i &lt; argc; i++)		</a:t>
            </a:r>
            <a:br>
              <a:rPr lang="en-US" altLang="zh-TW" sz="2400" b="1">
                <a:latin typeface="Courier New" pitchFamily="49" charset="0"/>
              </a:rPr>
            </a:br>
            <a:r>
              <a:rPr lang="en-US" altLang="zh-TW" sz="2400" b="1">
                <a:latin typeface="Courier New" pitchFamily="49" charset="0"/>
              </a:rPr>
              <a:t>   /* echo all command-line args */</a:t>
            </a:r>
          </a:p>
          <a:p>
            <a:pPr>
              <a:lnSpc>
                <a:spcPct val="80000"/>
              </a:lnSpc>
              <a:buFont typeface="Wingdings" pitchFamily="2" charset="2"/>
              <a:buNone/>
            </a:pPr>
            <a:r>
              <a:rPr lang="en-US" altLang="zh-TW" sz="2400" b="1">
                <a:latin typeface="Courier New" pitchFamily="49" charset="0"/>
              </a:rPr>
              <a:t>		printf("argv[%d]: %s\n", i, argv[i]);</a:t>
            </a:r>
          </a:p>
          <a:p>
            <a:pPr>
              <a:lnSpc>
                <a:spcPct val="80000"/>
              </a:lnSpc>
              <a:buFont typeface="Wingdings" pitchFamily="2" charset="2"/>
              <a:buNone/>
            </a:pPr>
            <a:r>
              <a:rPr lang="en-US" altLang="zh-TW" sz="2400" b="1">
                <a:latin typeface="Courier New" pitchFamily="49" charset="0"/>
              </a:rPr>
              <a:t>	exit(0);</a:t>
            </a:r>
          </a:p>
          <a:p>
            <a:pPr>
              <a:lnSpc>
                <a:spcPct val="80000"/>
              </a:lnSpc>
              <a:buFont typeface="Wingdings" pitchFamily="2" charset="2"/>
              <a:buNone/>
            </a:pPr>
            <a:r>
              <a:rPr lang="en-US" altLang="zh-TW" sz="2400" b="1">
                <a:latin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C403FEF3-7FB0-4B7B-B10E-D873D747E275}" type="slidenum">
              <a:rPr lang="en-US" altLang="zh-TW"/>
              <a:pPr/>
              <a:t>16</a:t>
            </a:fld>
            <a:endParaRPr lang="en-US" altLang="zh-TW"/>
          </a:p>
        </p:txBody>
      </p:sp>
      <p:sp>
        <p:nvSpPr>
          <p:cNvPr id="257026" name="Rectangle 2"/>
          <p:cNvSpPr>
            <a:spLocks noGrp="1" noChangeArrowheads="1"/>
          </p:cNvSpPr>
          <p:nvPr>
            <p:ph type="title"/>
          </p:nvPr>
        </p:nvSpPr>
        <p:spPr/>
        <p:txBody>
          <a:bodyPr/>
          <a:lstStyle/>
          <a:p>
            <a:r>
              <a:rPr lang="en-US" altLang="zh-TW"/>
              <a:t>Figure 7.4: results</a:t>
            </a:r>
          </a:p>
        </p:txBody>
      </p:sp>
      <p:sp>
        <p:nvSpPr>
          <p:cNvPr id="257027" name="Rectangle 3"/>
          <p:cNvSpPr>
            <a:spLocks noGrp="1" noChangeArrowheads="1"/>
          </p:cNvSpPr>
          <p:nvPr>
            <p:ph type="body" idx="1"/>
          </p:nvPr>
        </p:nvSpPr>
        <p:spPr/>
        <p:txBody>
          <a:bodyPr/>
          <a:lstStyle/>
          <a:p>
            <a:r>
              <a:rPr lang="en-US" altLang="zh-TW"/>
              <a:t>$ ./echoarg arg1 TEST foo</a:t>
            </a:r>
          </a:p>
          <a:p>
            <a:r>
              <a:rPr lang="en-US" altLang="zh-TW"/>
              <a:t>argv[0]: ./echoarg</a:t>
            </a:r>
          </a:p>
          <a:p>
            <a:r>
              <a:rPr lang="en-US" altLang="zh-TW"/>
              <a:t>argv[1]: arg1</a:t>
            </a:r>
          </a:p>
          <a:p>
            <a:r>
              <a:rPr lang="en-US" altLang="zh-TW"/>
              <a:t>argv[2]: TEST</a:t>
            </a:r>
          </a:p>
          <a:p>
            <a:r>
              <a:rPr lang="en-US" altLang="zh-TW"/>
              <a:t>argv[3]: foo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512B4820-E971-4AEA-B10B-C15746BD2F14}" type="slidenum">
              <a:rPr lang="en-US" altLang="zh-TW"/>
              <a:pPr/>
              <a:t>17</a:t>
            </a:fld>
            <a:endParaRPr lang="en-US" altLang="zh-TW"/>
          </a:p>
        </p:txBody>
      </p:sp>
      <p:sp>
        <p:nvSpPr>
          <p:cNvPr id="258050" name="Rectangle 2"/>
          <p:cNvSpPr>
            <a:spLocks noGrp="1" noChangeArrowheads="1"/>
          </p:cNvSpPr>
          <p:nvPr>
            <p:ph type="title"/>
          </p:nvPr>
        </p:nvSpPr>
        <p:spPr/>
        <p:txBody>
          <a:bodyPr/>
          <a:lstStyle/>
          <a:p>
            <a:r>
              <a:rPr lang="en-US" altLang="zh-TW"/>
              <a:t>Environment List</a:t>
            </a:r>
          </a:p>
        </p:txBody>
      </p:sp>
      <p:sp>
        <p:nvSpPr>
          <p:cNvPr id="258051" name="Rectangle 3"/>
          <p:cNvSpPr>
            <a:spLocks noGrp="1" noChangeArrowheads="1"/>
          </p:cNvSpPr>
          <p:nvPr>
            <p:ph type="body" idx="1"/>
          </p:nvPr>
        </p:nvSpPr>
        <p:spPr/>
        <p:txBody>
          <a:bodyPr/>
          <a:lstStyle/>
          <a:p>
            <a:r>
              <a:rPr lang="en-US" altLang="zh-TW"/>
              <a:t>An array of character pointers (addresses of null-terminated C strings)</a:t>
            </a:r>
          </a:p>
          <a:p>
            <a:r>
              <a:rPr lang="en-US" altLang="zh-TW"/>
              <a:t>Array address is in global variable environ</a:t>
            </a:r>
          </a:p>
          <a:p>
            <a:pPr lvl="1"/>
            <a:r>
              <a:rPr lang="en-US" altLang="zh-TW"/>
              <a:t>extern char **environ;</a:t>
            </a:r>
          </a:p>
          <a:p>
            <a:r>
              <a:rPr lang="en-US" altLang="zh-TW"/>
              <a:t>getenv(): get an environment string</a:t>
            </a:r>
          </a:p>
          <a:p>
            <a:r>
              <a:rPr lang="en-US" altLang="zh-TW"/>
              <a:t>putenv(): set an environment string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CCB01A82-6DB0-4F40-B559-513F5274EB20}" type="slidenum">
              <a:rPr lang="en-US" altLang="zh-TW"/>
              <a:pPr/>
              <a:t>18</a:t>
            </a:fld>
            <a:endParaRPr lang="en-US" altLang="zh-TW"/>
          </a:p>
        </p:txBody>
      </p:sp>
      <p:sp>
        <p:nvSpPr>
          <p:cNvPr id="259074" name="Rectangle 2"/>
          <p:cNvSpPr>
            <a:spLocks noGrp="1" noChangeArrowheads="1"/>
          </p:cNvSpPr>
          <p:nvPr>
            <p:ph type="title"/>
          </p:nvPr>
        </p:nvSpPr>
        <p:spPr/>
        <p:txBody>
          <a:bodyPr/>
          <a:lstStyle/>
          <a:p>
            <a:r>
              <a:rPr lang="en-US" altLang="zh-TW"/>
              <a:t>Environment List (Fig. 7.5)</a:t>
            </a:r>
          </a:p>
        </p:txBody>
      </p:sp>
      <p:sp>
        <p:nvSpPr>
          <p:cNvPr id="259075" name="Rectangle 3"/>
          <p:cNvSpPr>
            <a:spLocks noGrp="1" noChangeArrowheads="1"/>
          </p:cNvSpPr>
          <p:nvPr>
            <p:ph type="body" idx="1"/>
          </p:nvPr>
        </p:nvSpPr>
        <p:spPr/>
        <p:txBody>
          <a:bodyPr/>
          <a:lstStyle/>
          <a:p>
            <a:endParaRPr lang="zh-TW" altLang="zh-TW"/>
          </a:p>
        </p:txBody>
      </p:sp>
      <p:pic>
        <p:nvPicPr>
          <p:cNvPr id="7" name="Picture 6" descr="\\172.16.2.26\Art\OUTPUT\PTG\STEVENS-RAGO\Ch07\Stevens_fig07-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17362"/>
            <a:ext cx="7504112" cy="37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735CE61-B459-4BC9-A9EC-45AF68F72291}" type="slidenum">
              <a:rPr lang="en-US" altLang="zh-TW"/>
              <a:pPr/>
              <a:t>19</a:t>
            </a:fld>
            <a:endParaRPr lang="en-US" altLang="zh-TW"/>
          </a:p>
        </p:txBody>
      </p:sp>
      <p:sp>
        <p:nvSpPr>
          <p:cNvPr id="260098" name="Rectangle 2"/>
          <p:cNvSpPr>
            <a:spLocks noGrp="1" noChangeArrowheads="1"/>
          </p:cNvSpPr>
          <p:nvPr>
            <p:ph type="title"/>
          </p:nvPr>
        </p:nvSpPr>
        <p:spPr/>
        <p:txBody>
          <a:bodyPr/>
          <a:lstStyle/>
          <a:p>
            <a:r>
              <a:rPr lang="en-US" altLang="zh-TW" sz="4000"/>
              <a:t>Memory Layout of a C Program</a:t>
            </a:r>
          </a:p>
        </p:txBody>
      </p:sp>
      <p:sp>
        <p:nvSpPr>
          <p:cNvPr id="260099" name="Rectangle 3"/>
          <p:cNvSpPr>
            <a:spLocks noGrp="1" noChangeArrowheads="1"/>
          </p:cNvSpPr>
          <p:nvPr>
            <p:ph type="body" idx="1"/>
          </p:nvPr>
        </p:nvSpPr>
        <p:spPr>
          <a:xfrm>
            <a:off x="1187450" y="1844675"/>
            <a:ext cx="7772400" cy="4840288"/>
          </a:xfrm>
        </p:spPr>
        <p:txBody>
          <a:bodyPr/>
          <a:lstStyle/>
          <a:p>
            <a:pPr>
              <a:lnSpc>
                <a:spcPct val="90000"/>
              </a:lnSpc>
            </a:pPr>
            <a:r>
              <a:rPr lang="en-US" altLang="zh-TW" sz="2800" b="1"/>
              <a:t>Text segment</a:t>
            </a:r>
            <a:r>
              <a:rPr lang="en-US" altLang="zh-TW" sz="2800"/>
              <a:t>: Machine instructions </a:t>
            </a:r>
            <a:br>
              <a:rPr lang="en-US" altLang="zh-TW" sz="2800"/>
            </a:br>
            <a:r>
              <a:rPr lang="en-US" altLang="zh-TW" sz="2800"/>
              <a:t>(</a:t>
            </a:r>
            <a:r>
              <a:rPr lang="en-US" altLang="zh-TW" sz="2800">
                <a:solidFill>
                  <a:srgbClr val="008000"/>
                </a:solidFill>
              </a:rPr>
              <a:t>read-only, sharable</a:t>
            </a:r>
            <a:r>
              <a:rPr lang="en-US" altLang="zh-TW" sz="2800"/>
              <a:t>)</a:t>
            </a:r>
          </a:p>
          <a:p>
            <a:pPr>
              <a:lnSpc>
                <a:spcPct val="90000"/>
              </a:lnSpc>
            </a:pPr>
            <a:r>
              <a:rPr lang="en-US" altLang="zh-TW" sz="2800" b="1"/>
              <a:t>Initialized data segment</a:t>
            </a:r>
            <a:r>
              <a:rPr lang="en-US" altLang="zh-TW" sz="2800"/>
              <a:t>: </a:t>
            </a:r>
            <a:br>
              <a:rPr lang="en-US" altLang="zh-TW" sz="2800"/>
            </a:br>
            <a:r>
              <a:rPr lang="en-US" altLang="zh-TW" sz="2800"/>
              <a:t>e.g. </a:t>
            </a:r>
            <a:r>
              <a:rPr lang="en-US" altLang="zh-TW" sz="2800">
                <a:solidFill>
                  <a:srgbClr val="008000"/>
                </a:solidFill>
              </a:rPr>
              <a:t>int maxcount = 99;</a:t>
            </a:r>
            <a:r>
              <a:rPr lang="en-US" altLang="zh-TW" sz="2800"/>
              <a:t> (initialized!)</a:t>
            </a:r>
          </a:p>
          <a:p>
            <a:pPr>
              <a:lnSpc>
                <a:spcPct val="90000"/>
              </a:lnSpc>
            </a:pPr>
            <a:r>
              <a:rPr lang="en-US" altLang="zh-TW" sz="2800" b="1"/>
              <a:t>Uninitialized data segment</a:t>
            </a:r>
            <a:r>
              <a:rPr lang="en-US" altLang="zh-TW" sz="2800"/>
              <a:t>: </a:t>
            </a:r>
            <a:br>
              <a:rPr lang="en-US" altLang="zh-TW" sz="2800"/>
            </a:br>
            <a:r>
              <a:rPr lang="en-US" altLang="zh-TW" sz="2800"/>
              <a:t>(</a:t>
            </a:r>
            <a:r>
              <a:rPr lang="en-US" altLang="zh-TW" sz="2800">
                <a:solidFill>
                  <a:schemeClr val="hlink"/>
                </a:solidFill>
              </a:rPr>
              <a:t>bss: block started by symbol</a:t>
            </a:r>
            <a:r>
              <a:rPr lang="en-US" altLang="zh-TW" sz="2800"/>
              <a:t>)</a:t>
            </a:r>
            <a:br>
              <a:rPr lang="en-US" altLang="zh-TW" sz="2800"/>
            </a:br>
            <a:r>
              <a:rPr lang="en-US" altLang="zh-TW" sz="2800"/>
              <a:t>e.g. </a:t>
            </a:r>
            <a:r>
              <a:rPr lang="en-US" altLang="zh-TW" sz="2800">
                <a:solidFill>
                  <a:srgbClr val="008000"/>
                </a:solidFill>
              </a:rPr>
              <a:t>long sum[1000];</a:t>
            </a:r>
          </a:p>
          <a:p>
            <a:pPr>
              <a:lnSpc>
                <a:spcPct val="90000"/>
              </a:lnSpc>
            </a:pPr>
            <a:r>
              <a:rPr lang="en-US" altLang="zh-TW" sz="2800" b="1"/>
              <a:t>Stack</a:t>
            </a:r>
            <a:r>
              <a:rPr lang="en-US" altLang="zh-TW" sz="2800"/>
              <a:t>: automatic variables, function calling information, context-switch information, (</a:t>
            </a:r>
            <a:r>
              <a:rPr lang="en-US" altLang="zh-TW" sz="2800">
                <a:solidFill>
                  <a:srgbClr val="008000"/>
                </a:solidFill>
              </a:rPr>
              <a:t>recursive functions</a:t>
            </a:r>
            <a:r>
              <a:rPr lang="en-US" altLang="zh-TW" sz="2800"/>
              <a:t>)</a:t>
            </a:r>
          </a:p>
          <a:p>
            <a:pPr>
              <a:lnSpc>
                <a:spcPct val="90000"/>
              </a:lnSpc>
            </a:pPr>
            <a:r>
              <a:rPr lang="en-US" altLang="zh-TW" sz="2800" b="1"/>
              <a:t>Heap</a:t>
            </a:r>
            <a:r>
              <a:rPr lang="en-US" altLang="zh-TW" sz="2800"/>
              <a:t>: dynamic memory allocation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880BB0B0-A638-4CD5-A8D5-8FD0EF6D5C58}" type="slidenum">
              <a:rPr lang="en-US" altLang="zh-TW"/>
              <a:pPr/>
              <a:t>2</a:t>
            </a:fld>
            <a:endParaRPr lang="en-US" altLang="zh-TW"/>
          </a:p>
        </p:txBody>
      </p:sp>
      <p:sp>
        <p:nvSpPr>
          <p:cNvPr id="5122" name="Rectangle 2"/>
          <p:cNvSpPr>
            <a:spLocks noGrp="1" noChangeArrowheads="1"/>
          </p:cNvSpPr>
          <p:nvPr>
            <p:ph type="title"/>
          </p:nvPr>
        </p:nvSpPr>
        <p:spPr/>
        <p:txBody>
          <a:bodyPr/>
          <a:lstStyle/>
          <a:p>
            <a:r>
              <a:rPr lang="en-US" altLang="zh-TW"/>
              <a:t>Introduction</a:t>
            </a:r>
          </a:p>
        </p:txBody>
      </p:sp>
      <p:sp>
        <p:nvSpPr>
          <p:cNvPr id="5123" name="Rectangle 3"/>
          <p:cNvSpPr>
            <a:spLocks noGrp="1" noChangeArrowheads="1"/>
          </p:cNvSpPr>
          <p:nvPr>
            <p:ph type="body" idx="1"/>
          </p:nvPr>
        </p:nvSpPr>
        <p:spPr>
          <a:xfrm>
            <a:off x="1182688" y="2017713"/>
            <a:ext cx="7772400" cy="4435475"/>
          </a:xfrm>
        </p:spPr>
        <p:txBody>
          <a:bodyPr/>
          <a:lstStyle/>
          <a:p>
            <a:pPr>
              <a:spcAft>
                <a:spcPct val="20000"/>
              </a:spcAft>
            </a:pPr>
            <a:r>
              <a:rPr lang="en-US" altLang="zh-TW" dirty="0"/>
              <a:t>How is main() called?</a:t>
            </a:r>
          </a:p>
          <a:p>
            <a:pPr>
              <a:spcAft>
                <a:spcPct val="20000"/>
              </a:spcAft>
            </a:pPr>
            <a:r>
              <a:rPr lang="en-US" altLang="zh-TW" dirty="0"/>
              <a:t>How are arguments passed?</a:t>
            </a:r>
          </a:p>
          <a:p>
            <a:pPr>
              <a:spcAft>
                <a:spcPct val="20000"/>
              </a:spcAft>
            </a:pPr>
            <a:r>
              <a:rPr lang="en-US" altLang="zh-TW" dirty="0"/>
              <a:t>Memory </a:t>
            </a:r>
            <a:r>
              <a:rPr lang="en-US" altLang="zh-TW" dirty="0" smtClean="0"/>
              <a:t>layout and allocation?</a:t>
            </a:r>
            <a:endParaRPr lang="en-US" altLang="zh-TW" dirty="0"/>
          </a:p>
          <a:p>
            <a:pPr>
              <a:spcAft>
                <a:spcPct val="20000"/>
              </a:spcAft>
            </a:pPr>
            <a:r>
              <a:rPr lang="en-US" altLang="zh-TW" dirty="0" smtClean="0"/>
              <a:t>Environment </a:t>
            </a:r>
            <a:r>
              <a:rPr lang="en-US" altLang="zh-TW" dirty="0"/>
              <a:t>variables</a:t>
            </a:r>
          </a:p>
          <a:p>
            <a:pPr>
              <a:spcAft>
                <a:spcPct val="20000"/>
              </a:spcAft>
            </a:pPr>
            <a:r>
              <a:rPr lang="en-US" altLang="zh-TW" dirty="0"/>
              <a:t>Process </a:t>
            </a:r>
            <a:r>
              <a:rPr lang="en-US" altLang="zh-TW" dirty="0" smtClean="0"/>
              <a:t>termination</a:t>
            </a:r>
          </a:p>
          <a:p>
            <a:pPr>
              <a:spcAft>
                <a:spcPct val="20000"/>
              </a:spcAft>
            </a:pPr>
            <a:r>
              <a:rPr lang="en-US" altLang="zh-TW" dirty="0" err="1" smtClean="0"/>
              <a:t>longjmp</a:t>
            </a:r>
            <a:r>
              <a:rPr lang="en-US" altLang="zh-TW" dirty="0" smtClean="0"/>
              <a:t>, </a:t>
            </a:r>
            <a:r>
              <a:rPr lang="en-US" altLang="zh-TW" dirty="0" err="1" smtClean="0"/>
              <a:t>setjmp</a:t>
            </a:r>
            <a:r>
              <a:rPr lang="en-US" altLang="zh-TW" dirty="0" smtClean="0"/>
              <a:t> functions</a:t>
            </a:r>
            <a:endParaRPr lang="en-US" altLang="zh-TW"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7" name="投影片編號版面配置區 5"/>
          <p:cNvSpPr>
            <a:spLocks noGrp="1"/>
          </p:cNvSpPr>
          <p:nvPr>
            <p:ph type="sldNum" sz="quarter" idx="12"/>
          </p:nvPr>
        </p:nvSpPr>
        <p:spPr/>
        <p:txBody>
          <a:bodyPr/>
          <a:lstStyle/>
          <a:p>
            <a:fld id="{B64A824B-C4DA-4C3D-812A-79FC2849FE4C}" type="slidenum">
              <a:rPr lang="en-US" altLang="zh-TW"/>
              <a:pPr/>
              <a:t>20</a:t>
            </a:fld>
            <a:endParaRPr lang="en-US" altLang="zh-TW"/>
          </a:p>
        </p:txBody>
      </p:sp>
      <p:sp>
        <p:nvSpPr>
          <p:cNvPr id="261122" name="Rectangle 2"/>
          <p:cNvSpPr>
            <a:spLocks noGrp="1" noChangeArrowheads="1"/>
          </p:cNvSpPr>
          <p:nvPr>
            <p:ph type="title"/>
          </p:nvPr>
        </p:nvSpPr>
        <p:spPr/>
        <p:txBody>
          <a:bodyPr/>
          <a:lstStyle/>
          <a:p>
            <a:r>
              <a:rPr lang="en-US" altLang="zh-TW"/>
              <a:t>Memory Layout (Fig. 7.6)</a:t>
            </a:r>
          </a:p>
        </p:txBody>
      </p:sp>
      <p:sp>
        <p:nvSpPr>
          <p:cNvPr id="261123" name="Rectangle 3"/>
          <p:cNvSpPr>
            <a:spLocks noGrp="1" noChangeArrowheads="1"/>
          </p:cNvSpPr>
          <p:nvPr>
            <p:ph type="body" idx="1"/>
          </p:nvPr>
        </p:nvSpPr>
        <p:spPr/>
        <p:txBody>
          <a:bodyPr/>
          <a:lstStyle/>
          <a:p>
            <a:endParaRPr lang="zh-TW" altLang="zh-TW"/>
          </a:p>
        </p:txBody>
      </p:sp>
      <p:sp>
        <p:nvSpPr>
          <p:cNvPr id="261125" name="Text Box 5"/>
          <p:cNvSpPr txBox="1">
            <a:spLocks noChangeArrowheads="1"/>
          </p:cNvSpPr>
          <p:nvPr/>
        </p:nvSpPr>
        <p:spPr bwMode="auto">
          <a:xfrm>
            <a:off x="6659563" y="2781300"/>
            <a:ext cx="2376487" cy="1681163"/>
          </a:xfrm>
          <a:prstGeom prst="rect">
            <a:avLst/>
          </a:prstGeom>
          <a:noFill/>
          <a:ln w="9525">
            <a:noFill/>
            <a:miter lim="800000"/>
            <a:headEnd/>
            <a:tailEnd/>
          </a:ln>
          <a:effectLst/>
        </p:spPr>
        <p:txBody>
          <a:bodyPr>
            <a:spAutoFit/>
          </a:bodyPr>
          <a:lstStyle/>
          <a:p>
            <a:pPr marL="92075" indent="-92075">
              <a:spcBef>
                <a:spcPct val="50000"/>
              </a:spcBef>
              <a:tabLst>
                <a:tab pos="92075" algn="l"/>
              </a:tabLst>
            </a:pPr>
            <a:r>
              <a:rPr lang="en-US" altLang="zh-TW" sz="1600" b="1"/>
              <a:t>More in a.out:</a:t>
            </a:r>
          </a:p>
          <a:p>
            <a:pPr marL="92075" indent="-92075">
              <a:spcBef>
                <a:spcPct val="50000"/>
              </a:spcBef>
              <a:buFontTx/>
              <a:buChar char="•"/>
              <a:tabLst>
                <a:tab pos="92075" algn="l"/>
              </a:tabLst>
            </a:pPr>
            <a:r>
              <a:rPr lang="en-US" altLang="zh-TW" sz="1600" b="1"/>
              <a:t>Symbol table</a:t>
            </a:r>
          </a:p>
          <a:p>
            <a:pPr marL="92075" indent="-92075">
              <a:spcBef>
                <a:spcPct val="50000"/>
              </a:spcBef>
              <a:buFontTx/>
              <a:buChar char="•"/>
              <a:tabLst>
                <a:tab pos="92075" algn="l"/>
              </a:tabLst>
            </a:pPr>
            <a:r>
              <a:rPr lang="en-US" altLang="zh-TW" sz="1600" b="1"/>
              <a:t>Debug info</a:t>
            </a:r>
          </a:p>
          <a:p>
            <a:pPr marL="92075" indent="-92075">
              <a:spcBef>
                <a:spcPct val="50000"/>
              </a:spcBef>
              <a:buFontTx/>
              <a:buChar char="•"/>
              <a:tabLst>
                <a:tab pos="92075" algn="l"/>
              </a:tabLst>
            </a:pPr>
            <a:r>
              <a:rPr lang="en-US" altLang="zh-TW" sz="1600" b="1"/>
              <a:t>Linkage tables for dynamic shared libs</a:t>
            </a:r>
          </a:p>
        </p:txBody>
      </p:sp>
      <p:pic>
        <p:nvPicPr>
          <p:cNvPr id="8" name="Picture 6" descr="\\172.16.2.26\Art\OUTPUT\PTG\STEVENS-RAGO\Ch07\Stevens_fig07-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609" y="1988984"/>
            <a:ext cx="4615004" cy="446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box(in)">
                                      <p:cBhvr>
                                        <p:cTn id="7"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BEB7BC6A-70BC-423E-B7E9-87AC69DB9628}" type="slidenum">
              <a:rPr lang="en-US" altLang="zh-TW"/>
              <a:pPr/>
              <a:t>21</a:t>
            </a:fld>
            <a:endParaRPr lang="en-US" altLang="zh-TW"/>
          </a:p>
        </p:txBody>
      </p:sp>
      <p:sp>
        <p:nvSpPr>
          <p:cNvPr id="262146" name="Rectangle 2"/>
          <p:cNvSpPr>
            <a:spLocks noGrp="1" noChangeArrowheads="1"/>
          </p:cNvSpPr>
          <p:nvPr>
            <p:ph type="title"/>
          </p:nvPr>
        </p:nvSpPr>
        <p:spPr/>
        <p:txBody>
          <a:bodyPr/>
          <a:lstStyle/>
          <a:p>
            <a:r>
              <a:rPr lang="en-US" altLang="zh-TW"/>
              <a:t>size</a:t>
            </a:r>
          </a:p>
        </p:txBody>
      </p:sp>
      <p:sp>
        <p:nvSpPr>
          <p:cNvPr id="262147" name="Rectangle 3"/>
          <p:cNvSpPr>
            <a:spLocks noGrp="1" noChangeArrowheads="1"/>
          </p:cNvSpPr>
          <p:nvPr>
            <p:ph type="body" idx="1"/>
          </p:nvPr>
        </p:nvSpPr>
        <p:spPr>
          <a:xfrm>
            <a:off x="900113" y="2017713"/>
            <a:ext cx="8054975" cy="4114800"/>
          </a:xfrm>
        </p:spPr>
        <p:txBody>
          <a:bodyPr/>
          <a:lstStyle/>
          <a:p>
            <a:pPr>
              <a:spcBef>
                <a:spcPct val="40000"/>
              </a:spcBef>
              <a:buFont typeface="Wingdings" pitchFamily="2" charset="2"/>
              <a:buNone/>
            </a:pPr>
            <a:r>
              <a:rPr lang="en-US" altLang="zh-TW" b="1">
                <a:latin typeface="Courier New" pitchFamily="49" charset="0"/>
              </a:rPr>
              <a:t>$ size /bin/cc /bin/sh</a:t>
            </a:r>
          </a:p>
          <a:p>
            <a:pPr>
              <a:spcBef>
                <a:spcPct val="40000"/>
              </a:spcBef>
              <a:buFont typeface="Wingdings" pitchFamily="2" charset="2"/>
              <a:buNone/>
            </a:pPr>
            <a:r>
              <a:rPr lang="en-US" altLang="zh-TW" sz="2800" b="1">
                <a:latin typeface="Courier New" pitchFamily="49" charset="0"/>
              </a:rPr>
              <a:t>text  data  bss dec    hex</a:t>
            </a:r>
          </a:p>
          <a:p>
            <a:pPr>
              <a:spcBef>
                <a:spcPct val="40000"/>
              </a:spcBef>
              <a:buFont typeface="Wingdings" pitchFamily="2" charset="2"/>
              <a:buNone/>
            </a:pPr>
            <a:r>
              <a:rPr lang="en-US" altLang="zh-TW" sz="2800" b="1">
                <a:latin typeface="Courier New" pitchFamily="49" charset="0"/>
              </a:rPr>
              <a:t>81920 16384 664  98968 18298 /bin/cc</a:t>
            </a:r>
          </a:p>
          <a:p>
            <a:pPr>
              <a:spcBef>
                <a:spcPct val="40000"/>
              </a:spcBef>
              <a:buFont typeface="Wingdings" pitchFamily="2" charset="2"/>
              <a:buNone/>
            </a:pPr>
            <a:r>
              <a:rPr lang="en-US" altLang="zh-TW" sz="2800" b="1">
                <a:latin typeface="Courier New" pitchFamily="49" charset="0"/>
              </a:rPr>
              <a:t>90112 16384   0 106496 1a000 /bin/sh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A70D0B35-005E-4FC0-ACEB-C046C267E58F}" type="slidenum">
              <a:rPr lang="en-US" altLang="zh-TW"/>
              <a:pPr/>
              <a:t>22</a:t>
            </a:fld>
            <a:endParaRPr lang="en-US" altLang="zh-TW"/>
          </a:p>
        </p:txBody>
      </p:sp>
      <p:sp>
        <p:nvSpPr>
          <p:cNvPr id="263170" name="Rectangle 2"/>
          <p:cNvSpPr>
            <a:spLocks noGrp="1" noChangeArrowheads="1"/>
          </p:cNvSpPr>
          <p:nvPr>
            <p:ph type="title"/>
          </p:nvPr>
        </p:nvSpPr>
        <p:spPr/>
        <p:txBody>
          <a:bodyPr/>
          <a:lstStyle/>
          <a:p>
            <a:r>
              <a:rPr lang="en-US" altLang="zh-TW"/>
              <a:t>Shared Libraries</a:t>
            </a:r>
          </a:p>
        </p:txBody>
      </p:sp>
      <p:sp>
        <p:nvSpPr>
          <p:cNvPr id="263171" name="Rectangle 3"/>
          <p:cNvSpPr>
            <a:spLocks noGrp="1" noChangeArrowheads="1"/>
          </p:cNvSpPr>
          <p:nvPr>
            <p:ph type="body" idx="1"/>
          </p:nvPr>
        </p:nvSpPr>
        <p:spPr/>
        <p:txBody>
          <a:bodyPr/>
          <a:lstStyle/>
          <a:p>
            <a:r>
              <a:rPr lang="en-US" altLang="zh-TW"/>
              <a:t>Common library routines removed from executable files</a:t>
            </a:r>
          </a:p>
          <a:p>
            <a:r>
              <a:rPr lang="en-US" altLang="zh-TW"/>
              <a:t>Single copy of common library routines in memory is maintained</a:t>
            </a:r>
          </a:p>
          <a:p>
            <a:r>
              <a:rPr lang="en-US" altLang="zh-TW"/>
              <a:t>No need to re-link edit every program if a library is updated or changed</a:t>
            </a:r>
          </a:p>
          <a:p>
            <a:r>
              <a:rPr lang="en-US" altLang="zh-TW"/>
              <a:t>Size is smaller, some run-time overhead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7" name="投影片編號版面配置區 5"/>
          <p:cNvSpPr>
            <a:spLocks noGrp="1"/>
          </p:cNvSpPr>
          <p:nvPr>
            <p:ph type="sldNum" sz="quarter" idx="12"/>
          </p:nvPr>
        </p:nvSpPr>
        <p:spPr/>
        <p:txBody>
          <a:bodyPr/>
          <a:lstStyle/>
          <a:p>
            <a:fld id="{51D81A81-1968-4AAF-B3F9-A61B1670A83C}" type="slidenum">
              <a:rPr lang="en-US" altLang="zh-TW"/>
              <a:pPr/>
              <a:t>23</a:t>
            </a:fld>
            <a:endParaRPr lang="en-US" altLang="zh-TW"/>
          </a:p>
        </p:txBody>
      </p:sp>
      <p:sp>
        <p:nvSpPr>
          <p:cNvPr id="264194" name="Rectangle 2"/>
          <p:cNvSpPr>
            <a:spLocks noGrp="1" noChangeArrowheads="1"/>
          </p:cNvSpPr>
          <p:nvPr>
            <p:ph type="title"/>
          </p:nvPr>
        </p:nvSpPr>
        <p:spPr/>
        <p:txBody>
          <a:bodyPr/>
          <a:lstStyle/>
          <a:p>
            <a:r>
              <a:rPr lang="en-US" altLang="zh-TW"/>
              <a:t>Shared Libraries</a:t>
            </a:r>
          </a:p>
        </p:txBody>
      </p:sp>
      <p:sp>
        <p:nvSpPr>
          <p:cNvPr id="264195" name="Rectangle 3"/>
          <p:cNvSpPr>
            <a:spLocks noGrp="1" noChangeArrowheads="1"/>
          </p:cNvSpPr>
          <p:nvPr>
            <p:ph type="body" idx="1"/>
          </p:nvPr>
        </p:nvSpPr>
        <p:spPr>
          <a:xfrm>
            <a:off x="539750" y="2017713"/>
            <a:ext cx="8415338" cy="4506912"/>
          </a:xfrm>
        </p:spPr>
        <p:txBody>
          <a:bodyPr/>
          <a:lstStyle/>
          <a:p>
            <a:pPr>
              <a:buFont typeface="Wingdings" pitchFamily="2" charset="2"/>
              <a:buNone/>
            </a:pPr>
            <a:r>
              <a:rPr lang="en-US" altLang="zh-TW" sz="2400" b="1">
                <a:latin typeface="Courier New" pitchFamily="49" charset="0"/>
              </a:rPr>
              <a:t>$ ls –l a.out</a:t>
            </a:r>
          </a:p>
          <a:p>
            <a:pPr>
              <a:buFont typeface="Wingdings" pitchFamily="2" charset="2"/>
              <a:buNone/>
            </a:pPr>
            <a:r>
              <a:rPr lang="en-US" altLang="zh-TW" sz="2400" b="1">
                <a:latin typeface="Courier New" pitchFamily="49" charset="0"/>
              </a:rPr>
              <a:t>-rwxrwxr-x 1 stevens 104859 Aug 2 14:25 a.out</a:t>
            </a:r>
          </a:p>
          <a:p>
            <a:pPr>
              <a:buFont typeface="Wingdings" pitchFamily="2" charset="2"/>
              <a:buNone/>
            </a:pPr>
            <a:r>
              <a:rPr lang="en-US" altLang="zh-TW" sz="2400" b="1">
                <a:latin typeface="Courier New" pitchFamily="49" charset="0"/>
              </a:rPr>
              <a:t>$ size a.out</a:t>
            </a:r>
          </a:p>
          <a:p>
            <a:pPr>
              <a:buFont typeface="Wingdings" pitchFamily="2" charset="2"/>
              <a:buNone/>
            </a:pPr>
            <a:r>
              <a:rPr lang="en-US" altLang="zh-TW" sz="2400" b="1">
                <a:latin typeface="Courier New" pitchFamily="49" charset="0"/>
              </a:rPr>
              <a:t>text  data  bss dec   hex</a:t>
            </a:r>
          </a:p>
          <a:p>
            <a:pPr>
              <a:buFont typeface="Wingdings" pitchFamily="2" charset="2"/>
              <a:buNone/>
            </a:pPr>
            <a:r>
              <a:rPr lang="en-US" altLang="zh-TW" sz="2400" b="1">
                <a:solidFill>
                  <a:schemeClr val="hlink"/>
                </a:solidFill>
                <a:latin typeface="Courier New" pitchFamily="49" charset="0"/>
              </a:rPr>
              <a:t>49152 49152 0   98304 18000</a:t>
            </a:r>
          </a:p>
          <a:p>
            <a:pPr>
              <a:spcBef>
                <a:spcPct val="40000"/>
              </a:spcBef>
              <a:buFont typeface="Wingdings" pitchFamily="2" charset="2"/>
              <a:buNone/>
            </a:pPr>
            <a:r>
              <a:rPr lang="en-US" altLang="zh-TW" sz="2400" b="1">
                <a:latin typeface="Courier New" pitchFamily="49" charset="0"/>
              </a:rPr>
              <a:t>$ ls –l a.out</a:t>
            </a:r>
          </a:p>
          <a:p>
            <a:pPr>
              <a:buFont typeface="Wingdings" pitchFamily="2" charset="2"/>
              <a:buNone/>
            </a:pPr>
            <a:r>
              <a:rPr lang="en-US" altLang="zh-TW" sz="2400" b="1">
                <a:latin typeface="Courier New" pitchFamily="49" charset="0"/>
              </a:rPr>
              <a:t>-rwxrwxr-x 1 stevens 24576 Aug 2 14:26 a.out</a:t>
            </a:r>
          </a:p>
          <a:p>
            <a:pPr>
              <a:buFont typeface="Wingdings" pitchFamily="2" charset="2"/>
              <a:buNone/>
            </a:pPr>
            <a:r>
              <a:rPr lang="en-US" altLang="zh-TW" sz="2400" b="1">
                <a:latin typeface="Courier New" pitchFamily="49" charset="0"/>
              </a:rPr>
              <a:t>$ size a.out</a:t>
            </a:r>
          </a:p>
          <a:p>
            <a:pPr>
              <a:buFont typeface="Wingdings" pitchFamily="2" charset="2"/>
              <a:buNone/>
            </a:pPr>
            <a:r>
              <a:rPr lang="en-US" altLang="zh-TW" sz="2400" b="1">
                <a:latin typeface="Courier New" pitchFamily="49" charset="0"/>
              </a:rPr>
              <a:t>text  data  bss dec   hex</a:t>
            </a:r>
          </a:p>
          <a:p>
            <a:pPr>
              <a:buFont typeface="Wingdings" pitchFamily="2" charset="2"/>
              <a:buNone/>
            </a:pPr>
            <a:r>
              <a:rPr lang="en-US" altLang="zh-TW" sz="2400" b="1">
                <a:solidFill>
                  <a:schemeClr val="hlink"/>
                </a:solidFill>
                <a:latin typeface="Courier New" pitchFamily="49" charset="0"/>
              </a:rPr>
              <a:t>8192  8192  0   16384 4000</a:t>
            </a:r>
          </a:p>
        </p:txBody>
      </p:sp>
      <p:sp>
        <p:nvSpPr>
          <p:cNvPr id="264196" name="AutoShape 4"/>
          <p:cNvSpPr>
            <a:spLocks noChangeArrowheads="1"/>
          </p:cNvSpPr>
          <p:nvPr/>
        </p:nvSpPr>
        <p:spPr bwMode="auto">
          <a:xfrm>
            <a:off x="6156325" y="1052513"/>
            <a:ext cx="2376488" cy="1296987"/>
          </a:xfrm>
          <a:prstGeom prst="wedgeRoundRectCallout">
            <a:avLst>
              <a:gd name="adj1" fmla="val 49264"/>
              <a:gd name="adj2" fmla="val 64810"/>
              <a:gd name="adj3" fmla="val 16667"/>
            </a:avLst>
          </a:prstGeom>
          <a:solidFill>
            <a:schemeClr val="accent1"/>
          </a:solidFill>
          <a:ln w="9525">
            <a:solidFill>
              <a:schemeClr val="tx1"/>
            </a:solidFill>
            <a:miter lim="800000"/>
            <a:headEnd/>
            <a:tailEnd/>
          </a:ln>
          <a:effectLst/>
        </p:spPr>
        <p:txBody>
          <a:bodyPr/>
          <a:lstStyle/>
          <a:p>
            <a:pPr algn="ctr"/>
            <a:r>
              <a:rPr lang="en-US" altLang="zh-TW"/>
              <a:t>Without Shared Libraries</a:t>
            </a:r>
          </a:p>
        </p:txBody>
      </p:sp>
      <p:sp>
        <p:nvSpPr>
          <p:cNvPr id="264197" name="AutoShape 5"/>
          <p:cNvSpPr>
            <a:spLocks noChangeArrowheads="1"/>
          </p:cNvSpPr>
          <p:nvPr/>
        </p:nvSpPr>
        <p:spPr bwMode="auto">
          <a:xfrm>
            <a:off x="6011863" y="3284538"/>
            <a:ext cx="2376487" cy="1296987"/>
          </a:xfrm>
          <a:prstGeom prst="wedgeRoundRectCallout">
            <a:avLst>
              <a:gd name="adj1" fmla="val 49264"/>
              <a:gd name="adj2" fmla="val 64810"/>
              <a:gd name="adj3" fmla="val 16667"/>
            </a:avLst>
          </a:prstGeom>
          <a:solidFill>
            <a:schemeClr val="accent1"/>
          </a:solidFill>
          <a:ln w="9525">
            <a:solidFill>
              <a:schemeClr val="tx1"/>
            </a:solidFill>
            <a:miter lim="800000"/>
            <a:headEnd/>
            <a:tailEnd/>
          </a:ln>
          <a:effectLst/>
        </p:spPr>
        <p:txBody>
          <a:bodyPr/>
          <a:lstStyle/>
          <a:p>
            <a:pPr algn="ctr"/>
            <a:r>
              <a:rPr lang="en-US" altLang="zh-TW"/>
              <a:t>With</a:t>
            </a:r>
            <a:br>
              <a:rPr lang="en-US" altLang="zh-TW"/>
            </a:br>
            <a:r>
              <a:rPr lang="en-US" altLang="zh-TW"/>
              <a:t> Shared Libraries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EE75E2E0-7B39-41C3-B6A2-557938EECEB4}" type="slidenum">
              <a:rPr lang="en-US" altLang="zh-TW"/>
              <a:pPr/>
              <a:t>24</a:t>
            </a:fld>
            <a:endParaRPr lang="en-US" altLang="zh-TW"/>
          </a:p>
        </p:txBody>
      </p:sp>
      <p:sp>
        <p:nvSpPr>
          <p:cNvPr id="294914" name="Rectangle 2"/>
          <p:cNvSpPr>
            <a:spLocks noGrp="1" noChangeArrowheads="1"/>
          </p:cNvSpPr>
          <p:nvPr>
            <p:ph type="title"/>
          </p:nvPr>
        </p:nvSpPr>
        <p:spPr/>
        <p:txBody>
          <a:bodyPr/>
          <a:lstStyle/>
          <a:p>
            <a:r>
              <a:rPr lang="en-US" altLang="zh-TW"/>
              <a:t>Shared Libraries</a:t>
            </a:r>
          </a:p>
        </p:txBody>
      </p:sp>
      <p:sp>
        <p:nvSpPr>
          <p:cNvPr id="294915" name="Rectangle 3"/>
          <p:cNvSpPr>
            <a:spLocks noGrp="1" noChangeArrowheads="1"/>
          </p:cNvSpPr>
          <p:nvPr>
            <p:ph type="body" idx="1"/>
          </p:nvPr>
        </p:nvSpPr>
        <p:spPr>
          <a:xfrm>
            <a:off x="539750" y="2017713"/>
            <a:ext cx="8415338" cy="4114800"/>
          </a:xfrm>
        </p:spPr>
        <p:txBody>
          <a:bodyPr/>
          <a:lstStyle/>
          <a:p>
            <a:pPr>
              <a:buFont typeface="Wingdings" pitchFamily="2" charset="2"/>
              <a:buNone/>
            </a:pPr>
            <a:r>
              <a:rPr lang="en-US" altLang="zh-TW" dirty="0"/>
              <a:t>$ </a:t>
            </a:r>
            <a:r>
              <a:rPr lang="en-US" altLang="zh-TW" b="1" dirty="0" err="1" smtClean="0"/>
              <a:t>gcc</a:t>
            </a:r>
            <a:r>
              <a:rPr lang="en-US" altLang="zh-TW" b="1" dirty="0" smtClean="0"/>
              <a:t> </a:t>
            </a:r>
            <a:r>
              <a:rPr lang="en-US" altLang="zh-TW" b="1" dirty="0">
                <a:latin typeface="Times New Roman"/>
              </a:rPr>
              <a:t>–</a:t>
            </a:r>
            <a:r>
              <a:rPr lang="en-US" altLang="zh-TW" b="1" dirty="0"/>
              <a:t>static hello1.c</a:t>
            </a:r>
          </a:p>
          <a:p>
            <a:pPr>
              <a:buFont typeface="Wingdings" pitchFamily="2" charset="2"/>
              <a:buNone/>
            </a:pPr>
            <a:r>
              <a:rPr lang="en-US" altLang="zh-TW" dirty="0"/>
              <a:t>$ </a:t>
            </a:r>
            <a:r>
              <a:rPr lang="en-US" altLang="zh-TW" b="1" dirty="0" err="1"/>
              <a:t>ls</a:t>
            </a:r>
            <a:r>
              <a:rPr lang="en-US" altLang="zh-TW" b="1" dirty="0"/>
              <a:t> </a:t>
            </a:r>
            <a:r>
              <a:rPr lang="en-US" altLang="zh-TW" b="1" dirty="0">
                <a:latin typeface="Times New Roman"/>
              </a:rPr>
              <a:t>–</a:t>
            </a:r>
            <a:r>
              <a:rPr lang="en-US" altLang="zh-TW" b="1" dirty="0"/>
              <a:t>l </a:t>
            </a:r>
            <a:r>
              <a:rPr lang="en-US" altLang="zh-TW" b="1" dirty="0" err="1"/>
              <a:t>a.out</a:t>
            </a:r>
            <a:endParaRPr lang="en-US" altLang="zh-TW" b="1" dirty="0"/>
          </a:p>
          <a:p>
            <a:pPr>
              <a:buFont typeface="Wingdings" pitchFamily="2" charset="2"/>
              <a:buNone/>
            </a:pPr>
            <a:r>
              <a:rPr lang="en-US" altLang="zh-TW" dirty="0"/>
              <a:t>-</a:t>
            </a:r>
            <a:r>
              <a:rPr lang="en-US" altLang="zh-TW" dirty="0" err="1"/>
              <a:t>rwxrwxr</a:t>
            </a:r>
            <a:r>
              <a:rPr lang="en-US" altLang="zh-TW" dirty="0"/>
              <a:t>-x 1 </a:t>
            </a:r>
            <a:r>
              <a:rPr lang="en-US" altLang="zh-TW" dirty="0" err="1"/>
              <a:t>sar</a:t>
            </a:r>
            <a:r>
              <a:rPr lang="en-US" altLang="zh-TW" dirty="0"/>
              <a:t> </a:t>
            </a:r>
            <a:r>
              <a:rPr lang="en-US" altLang="zh-TW" dirty="0">
                <a:solidFill>
                  <a:schemeClr val="hlink"/>
                </a:solidFill>
              </a:rPr>
              <a:t>475570</a:t>
            </a:r>
            <a:r>
              <a:rPr lang="en-US" altLang="zh-TW" dirty="0"/>
              <a:t> Feb 18 23:17 </a:t>
            </a:r>
            <a:r>
              <a:rPr lang="en-US" altLang="zh-TW" dirty="0" err="1"/>
              <a:t>a.out</a:t>
            </a:r>
            <a:endParaRPr lang="en-US" altLang="zh-TW" dirty="0"/>
          </a:p>
          <a:p>
            <a:pPr>
              <a:buFont typeface="Wingdings" pitchFamily="2" charset="2"/>
              <a:buNone/>
            </a:pPr>
            <a:r>
              <a:rPr lang="en-US" altLang="zh-TW" dirty="0"/>
              <a:t>$ </a:t>
            </a:r>
            <a:r>
              <a:rPr lang="en-US" altLang="zh-TW" b="1" dirty="0"/>
              <a:t>size </a:t>
            </a:r>
            <a:r>
              <a:rPr lang="en-US" altLang="zh-TW" b="1" dirty="0" err="1"/>
              <a:t>a.out</a:t>
            </a:r>
            <a:endParaRPr lang="en-US" altLang="zh-TW" b="1" dirty="0"/>
          </a:p>
          <a:p>
            <a:pPr>
              <a:buFont typeface="Wingdings" pitchFamily="2" charset="2"/>
              <a:buNone/>
            </a:pPr>
            <a:r>
              <a:rPr lang="en-US" altLang="zh-TW" dirty="0"/>
              <a:t>text       data    </a:t>
            </a:r>
            <a:r>
              <a:rPr lang="en-US" altLang="zh-TW" dirty="0" err="1"/>
              <a:t>bss</a:t>
            </a:r>
            <a:r>
              <a:rPr lang="en-US" altLang="zh-TW" dirty="0"/>
              <a:t>     </a:t>
            </a:r>
            <a:r>
              <a:rPr lang="en-US" altLang="zh-TW" dirty="0" err="1"/>
              <a:t>dec</a:t>
            </a:r>
            <a:r>
              <a:rPr lang="en-US" altLang="zh-TW" dirty="0"/>
              <a:t>        hex  filename</a:t>
            </a:r>
          </a:p>
          <a:p>
            <a:pPr>
              <a:buFont typeface="Wingdings" pitchFamily="2" charset="2"/>
              <a:buNone/>
            </a:pPr>
            <a:r>
              <a:rPr lang="en-US" altLang="zh-TW" dirty="0">
                <a:solidFill>
                  <a:schemeClr val="hlink"/>
                </a:solidFill>
              </a:rPr>
              <a:t>375657  3780</a:t>
            </a:r>
            <a:r>
              <a:rPr lang="en-US" altLang="zh-TW" dirty="0"/>
              <a:t>   3220   382657  5d6c1  </a:t>
            </a:r>
            <a:r>
              <a:rPr lang="en-US" altLang="zh-TW" dirty="0" err="1"/>
              <a:t>a.out</a:t>
            </a:r>
            <a:endParaRPr lang="en-US" altLang="zh-TW"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C8E5A622-B34C-474F-8710-815EF8D561F3}" type="slidenum">
              <a:rPr lang="en-US" altLang="zh-TW"/>
              <a:pPr/>
              <a:t>25</a:t>
            </a:fld>
            <a:endParaRPr lang="en-US" altLang="zh-TW"/>
          </a:p>
        </p:txBody>
      </p:sp>
      <p:sp>
        <p:nvSpPr>
          <p:cNvPr id="295938" name="Rectangle 2"/>
          <p:cNvSpPr>
            <a:spLocks noGrp="1" noChangeArrowheads="1"/>
          </p:cNvSpPr>
          <p:nvPr>
            <p:ph type="title"/>
          </p:nvPr>
        </p:nvSpPr>
        <p:spPr/>
        <p:txBody>
          <a:bodyPr/>
          <a:lstStyle/>
          <a:p>
            <a:r>
              <a:rPr lang="en-US" altLang="zh-TW"/>
              <a:t>Shared Libraries</a:t>
            </a:r>
          </a:p>
        </p:txBody>
      </p:sp>
      <p:sp>
        <p:nvSpPr>
          <p:cNvPr id="295939" name="Rectangle 3"/>
          <p:cNvSpPr>
            <a:spLocks noGrp="1" noChangeArrowheads="1"/>
          </p:cNvSpPr>
          <p:nvPr>
            <p:ph type="body" idx="1"/>
          </p:nvPr>
        </p:nvSpPr>
        <p:spPr>
          <a:xfrm>
            <a:off x="539750" y="2017713"/>
            <a:ext cx="8415338" cy="4114800"/>
          </a:xfrm>
        </p:spPr>
        <p:txBody>
          <a:bodyPr/>
          <a:lstStyle/>
          <a:p>
            <a:pPr>
              <a:buFont typeface="Wingdings" pitchFamily="2" charset="2"/>
              <a:buNone/>
            </a:pPr>
            <a:r>
              <a:rPr lang="en-US" altLang="zh-TW" dirty="0"/>
              <a:t>$ </a:t>
            </a:r>
            <a:r>
              <a:rPr lang="en-US" altLang="zh-TW" b="1" dirty="0" err="1" smtClean="0"/>
              <a:t>gcc</a:t>
            </a:r>
            <a:r>
              <a:rPr lang="en-US" altLang="zh-TW" b="1" dirty="0" smtClean="0"/>
              <a:t> </a:t>
            </a:r>
            <a:r>
              <a:rPr lang="en-US" altLang="zh-TW" b="1" dirty="0"/>
              <a:t>hello1.c</a:t>
            </a:r>
          </a:p>
          <a:p>
            <a:pPr>
              <a:buFont typeface="Wingdings" pitchFamily="2" charset="2"/>
              <a:buNone/>
            </a:pPr>
            <a:r>
              <a:rPr lang="en-US" altLang="zh-TW" dirty="0"/>
              <a:t>$ </a:t>
            </a:r>
            <a:r>
              <a:rPr lang="en-US" altLang="zh-TW" b="1" dirty="0" err="1"/>
              <a:t>ls</a:t>
            </a:r>
            <a:r>
              <a:rPr lang="en-US" altLang="zh-TW" b="1" dirty="0"/>
              <a:t> </a:t>
            </a:r>
            <a:r>
              <a:rPr lang="en-US" altLang="zh-TW" b="1" dirty="0">
                <a:latin typeface="Times New Roman"/>
              </a:rPr>
              <a:t>–</a:t>
            </a:r>
            <a:r>
              <a:rPr lang="en-US" altLang="zh-TW" b="1" dirty="0"/>
              <a:t>l </a:t>
            </a:r>
            <a:r>
              <a:rPr lang="en-US" altLang="zh-TW" b="1" dirty="0" err="1"/>
              <a:t>a.out</a:t>
            </a:r>
            <a:endParaRPr lang="en-US" altLang="zh-TW" b="1" dirty="0"/>
          </a:p>
          <a:p>
            <a:pPr>
              <a:buFont typeface="Wingdings" pitchFamily="2" charset="2"/>
              <a:buNone/>
            </a:pPr>
            <a:r>
              <a:rPr lang="en-US" altLang="zh-TW" dirty="0"/>
              <a:t>-</a:t>
            </a:r>
            <a:r>
              <a:rPr lang="en-US" altLang="zh-TW" dirty="0" err="1"/>
              <a:t>rwxrwxr</a:t>
            </a:r>
            <a:r>
              <a:rPr lang="en-US" altLang="zh-TW" dirty="0"/>
              <a:t>-x 1 </a:t>
            </a:r>
            <a:r>
              <a:rPr lang="en-US" altLang="zh-TW" dirty="0" err="1"/>
              <a:t>sar</a:t>
            </a:r>
            <a:r>
              <a:rPr lang="en-US" altLang="zh-TW" dirty="0"/>
              <a:t> </a:t>
            </a:r>
            <a:r>
              <a:rPr lang="en-US" altLang="zh-TW" dirty="0">
                <a:solidFill>
                  <a:schemeClr val="hlink"/>
                </a:solidFill>
              </a:rPr>
              <a:t>11410</a:t>
            </a:r>
            <a:r>
              <a:rPr lang="en-US" altLang="zh-TW" dirty="0"/>
              <a:t> Feb 18 23:19 </a:t>
            </a:r>
            <a:r>
              <a:rPr lang="en-US" altLang="zh-TW" dirty="0" err="1"/>
              <a:t>a.out</a:t>
            </a:r>
            <a:endParaRPr lang="en-US" altLang="zh-TW" dirty="0"/>
          </a:p>
          <a:p>
            <a:pPr>
              <a:buFont typeface="Wingdings" pitchFamily="2" charset="2"/>
              <a:buNone/>
            </a:pPr>
            <a:r>
              <a:rPr lang="en-US" altLang="zh-TW" dirty="0"/>
              <a:t>$ </a:t>
            </a:r>
            <a:r>
              <a:rPr lang="en-US" altLang="zh-TW" b="1" dirty="0"/>
              <a:t>size </a:t>
            </a:r>
            <a:r>
              <a:rPr lang="en-US" altLang="zh-TW" b="1" dirty="0" err="1"/>
              <a:t>a.out</a:t>
            </a:r>
            <a:endParaRPr lang="en-US" altLang="zh-TW" b="1" dirty="0"/>
          </a:p>
          <a:p>
            <a:pPr>
              <a:buFont typeface="Wingdings" pitchFamily="2" charset="2"/>
              <a:buNone/>
            </a:pPr>
            <a:r>
              <a:rPr lang="en-US" altLang="zh-TW" dirty="0"/>
              <a:t>text  data  </a:t>
            </a:r>
            <a:r>
              <a:rPr lang="en-US" altLang="zh-TW" dirty="0" err="1"/>
              <a:t>bss</a:t>
            </a:r>
            <a:r>
              <a:rPr lang="en-US" altLang="zh-TW" dirty="0"/>
              <a:t>  </a:t>
            </a:r>
            <a:r>
              <a:rPr lang="en-US" altLang="zh-TW" dirty="0" err="1"/>
              <a:t>dec</a:t>
            </a:r>
            <a:r>
              <a:rPr lang="en-US" altLang="zh-TW" dirty="0"/>
              <a:t>   hex  filename</a:t>
            </a:r>
          </a:p>
          <a:p>
            <a:pPr>
              <a:buFont typeface="Wingdings" pitchFamily="2" charset="2"/>
              <a:buNone/>
            </a:pPr>
            <a:r>
              <a:rPr lang="en-US" altLang="zh-TW" dirty="0">
                <a:solidFill>
                  <a:schemeClr val="hlink"/>
                </a:solidFill>
              </a:rPr>
              <a:t>872  256</a:t>
            </a:r>
            <a:r>
              <a:rPr lang="en-US" altLang="zh-TW" dirty="0"/>
              <a:t>   4    1132  46c  </a:t>
            </a:r>
            <a:r>
              <a:rPr lang="en-US" altLang="zh-TW" dirty="0" err="1"/>
              <a:t>a.out</a:t>
            </a:r>
            <a:endParaRPr lang="en-US" altLang="zh-TW"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6B8B054-C6A1-4291-AEDB-CBB56FB75F0D}" type="slidenum">
              <a:rPr lang="en-US" altLang="zh-TW"/>
              <a:pPr/>
              <a:t>26</a:t>
            </a:fld>
            <a:endParaRPr lang="en-US" altLang="zh-TW"/>
          </a:p>
        </p:txBody>
      </p:sp>
      <p:sp>
        <p:nvSpPr>
          <p:cNvPr id="265218" name="Rectangle 2"/>
          <p:cNvSpPr>
            <a:spLocks noGrp="1" noChangeArrowheads="1"/>
          </p:cNvSpPr>
          <p:nvPr>
            <p:ph type="title"/>
          </p:nvPr>
        </p:nvSpPr>
        <p:spPr/>
        <p:txBody>
          <a:bodyPr/>
          <a:lstStyle/>
          <a:p>
            <a:r>
              <a:rPr lang="en-US" altLang="zh-TW"/>
              <a:t>Memory Allocation</a:t>
            </a:r>
          </a:p>
        </p:txBody>
      </p:sp>
      <p:sp>
        <p:nvSpPr>
          <p:cNvPr id="265219" name="Rectangle 3"/>
          <p:cNvSpPr>
            <a:spLocks noGrp="1" noChangeArrowheads="1"/>
          </p:cNvSpPr>
          <p:nvPr>
            <p:ph type="body" idx="1"/>
          </p:nvPr>
        </p:nvSpPr>
        <p:spPr>
          <a:xfrm>
            <a:off x="1182688" y="2017713"/>
            <a:ext cx="7772400" cy="4435475"/>
          </a:xfrm>
        </p:spPr>
        <p:txBody>
          <a:bodyPr/>
          <a:lstStyle/>
          <a:p>
            <a:r>
              <a:rPr lang="en-US" altLang="zh-TW" sz="2800"/>
              <a:t>malloc(): </a:t>
            </a:r>
          </a:p>
          <a:p>
            <a:pPr lvl="1"/>
            <a:r>
              <a:rPr lang="en-US" altLang="zh-TW" sz="2400"/>
              <a:t>allocates specified #bytes, </a:t>
            </a:r>
          </a:p>
          <a:p>
            <a:pPr lvl="1"/>
            <a:r>
              <a:rPr lang="en-US" altLang="zh-TW" sz="2400"/>
              <a:t>initial value of memory is indeterminate</a:t>
            </a:r>
          </a:p>
          <a:p>
            <a:r>
              <a:rPr lang="en-US" altLang="zh-TW" sz="2800"/>
              <a:t>calloc(): </a:t>
            </a:r>
          </a:p>
          <a:p>
            <a:pPr lvl="1"/>
            <a:r>
              <a:rPr lang="en-US" altLang="zh-TW" sz="2400"/>
              <a:t>allocates specified #objects of specified size, </a:t>
            </a:r>
          </a:p>
          <a:p>
            <a:pPr lvl="1"/>
            <a:r>
              <a:rPr lang="en-US" altLang="zh-TW" sz="2400"/>
              <a:t>initialized to all 0 bits</a:t>
            </a:r>
          </a:p>
          <a:p>
            <a:r>
              <a:rPr lang="en-US" altLang="zh-TW" sz="2800"/>
              <a:t>realloc(): </a:t>
            </a:r>
          </a:p>
          <a:p>
            <a:pPr lvl="1"/>
            <a:r>
              <a:rPr lang="en-US" altLang="zh-TW" sz="2400"/>
              <a:t>changes size of previously allocated memory, </a:t>
            </a:r>
          </a:p>
          <a:p>
            <a:pPr lvl="1"/>
            <a:r>
              <a:rPr lang="en-US" altLang="zh-TW" sz="2400"/>
              <a:t>initial value of new area is indeterminate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5" name="投影片編號版面配置區 5"/>
          <p:cNvSpPr>
            <a:spLocks noGrp="1"/>
          </p:cNvSpPr>
          <p:nvPr>
            <p:ph type="sldNum" sz="quarter" idx="12"/>
          </p:nvPr>
        </p:nvSpPr>
        <p:spPr/>
        <p:txBody>
          <a:bodyPr/>
          <a:lstStyle/>
          <a:p>
            <a:fld id="{96BD4520-FA8E-4FDD-80D5-CEE030DF2C70}" type="slidenum">
              <a:rPr lang="en-US" altLang="zh-TW"/>
              <a:pPr/>
              <a:t>27</a:t>
            </a:fld>
            <a:endParaRPr lang="en-US" altLang="zh-TW"/>
          </a:p>
        </p:txBody>
      </p:sp>
      <p:sp>
        <p:nvSpPr>
          <p:cNvPr id="266242" name="Rectangle 2"/>
          <p:cNvSpPr>
            <a:spLocks noGrp="1" noChangeArrowheads="1"/>
          </p:cNvSpPr>
          <p:nvPr>
            <p:ph type="title"/>
          </p:nvPr>
        </p:nvSpPr>
        <p:spPr/>
        <p:txBody>
          <a:bodyPr/>
          <a:lstStyle/>
          <a:p>
            <a:r>
              <a:rPr lang="en-US" altLang="zh-TW"/>
              <a:t>Memory Allocation</a:t>
            </a:r>
          </a:p>
        </p:txBody>
      </p:sp>
      <p:sp>
        <p:nvSpPr>
          <p:cNvPr id="266243" name="Rectangle 3"/>
          <p:cNvSpPr>
            <a:spLocks noGrp="1" noChangeArrowheads="1"/>
          </p:cNvSpPr>
          <p:nvPr>
            <p:ph type="body" idx="1"/>
          </p:nvPr>
        </p:nvSpPr>
        <p:spPr/>
        <p:txBody>
          <a:bodyPr/>
          <a:lstStyle/>
          <a:p>
            <a:pPr>
              <a:buFont typeface="Wingdings" pitchFamily="2" charset="2"/>
              <a:buNone/>
            </a:pPr>
            <a:r>
              <a:rPr lang="en-US" altLang="zh-TW"/>
              <a:t>#include &lt;stdlib.h&gt;</a:t>
            </a:r>
          </a:p>
          <a:p>
            <a:pPr>
              <a:buFont typeface="Wingdings" pitchFamily="2" charset="2"/>
              <a:buNone/>
            </a:pPr>
            <a:r>
              <a:rPr lang="en-US" altLang="zh-TW"/>
              <a:t>void *malloc(size_t </a:t>
            </a:r>
            <a:r>
              <a:rPr lang="en-US" altLang="zh-TW" i="1"/>
              <a:t>size</a:t>
            </a:r>
            <a:r>
              <a:rPr lang="en-US" altLang="zh-TW"/>
              <a:t>);</a:t>
            </a:r>
          </a:p>
          <a:p>
            <a:pPr>
              <a:buFont typeface="Wingdings" pitchFamily="2" charset="2"/>
              <a:buNone/>
            </a:pPr>
            <a:r>
              <a:rPr lang="en-US" altLang="zh-TW"/>
              <a:t>void *calloc(size_t </a:t>
            </a:r>
            <a:r>
              <a:rPr lang="en-US" altLang="zh-TW" i="1"/>
              <a:t>nobj</a:t>
            </a:r>
            <a:r>
              <a:rPr lang="en-US" altLang="zh-TW"/>
              <a:t>, size_t </a:t>
            </a:r>
            <a:r>
              <a:rPr lang="en-US" altLang="zh-TW" i="1"/>
              <a:t>size</a:t>
            </a:r>
            <a:r>
              <a:rPr lang="en-US" altLang="zh-TW"/>
              <a:t>);</a:t>
            </a:r>
          </a:p>
          <a:p>
            <a:pPr>
              <a:buFont typeface="Wingdings" pitchFamily="2" charset="2"/>
              <a:buNone/>
            </a:pPr>
            <a:r>
              <a:rPr lang="en-US" altLang="zh-TW"/>
              <a:t>void *realloc(void *</a:t>
            </a:r>
            <a:r>
              <a:rPr lang="en-US" altLang="zh-TW" i="1"/>
              <a:t>ptr</a:t>
            </a:r>
            <a:r>
              <a:rPr lang="en-US" altLang="zh-TW"/>
              <a:t>, size_t </a:t>
            </a:r>
            <a:r>
              <a:rPr lang="en-US" altLang="zh-TW" i="1"/>
              <a:t>newsize</a:t>
            </a:r>
            <a:r>
              <a:rPr lang="en-US" altLang="zh-TW"/>
              <a:t>);</a:t>
            </a:r>
          </a:p>
          <a:p>
            <a:pPr>
              <a:buFont typeface="Wingdings" pitchFamily="2" charset="2"/>
              <a:buNone/>
            </a:pPr>
            <a:r>
              <a:rPr lang="en-US" altLang="zh-TW"/>
              <a:t>Return: nonnull pointer if OK, </a:t>
            </a:r>
            <a:br>
              <a:rPr lang="en-US" altLang="zh-TW"/>
            </a:br>
            <a:r>
              <a:rPr lang="en-US" altLang="zh-TW"/>
              <a:t>NULL on error</a:t>
            </a:r>
          </a:p>
          <a:p>
            <a:pPr>
              <a:buFont typeface="Wingdings" pitchFamily="2" charset="2"/>
              <a:buNone/>
            </a:pPr>
            <a:r>
              <a:rPr lang="en-US" altLang="zh-TW"/>
              <a:t>void free(void *</a:t>
            </a:r>
            <a:r>
              <a:rPr lang="en-US" altLang="zh-TW" i="1"/>
              <a:t>ptr</a:t>
            </a:r>
            <a:r>
              <a:rPr lang="en-US" altLang="zh-TW"/>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F25F8C22-6FEB-4E52-9FF2-D38E72761AE8}" type="slidenum">
              <a:rPr lang="en-US" altLang="zh-TW"/>
              <a:pPr/>
              <a:t>28</a:t>
            </a:fld>
            <a:endParaRPr lang="en-US" altLang="zh-TW"/>
          </a:p>
        </p:txBody>
      </p:sp>
      <p:sp>
        <p:nvSpPr>
          <p:cNvPr id="296962" name="Rectangle 2"/>
          <p:cNvSpPr>
            <a:spLocks noGrp="1" noChangeArrowheads="1"/>
          </p:cNvSpPr>
          <p:nvPr>
            <p:ph type="title"/>
          </p:nvPr>
        </p:nvSpPr>
        <p:spPr/>
        <p:txBody>
          <a:bodyPr/>
          <a:lstStyle/>
          <a:p>
            <a:r>
              <a:rPr lang="en-US" altLang="zh-TW"/>
              <a:t>Alternate Memory Allocators</a:t>
            </a:r>
          </a:p>
        </p:txBody>
      </p:sp>
      <p:sp>
        <p:nvSpPr>
          <p:cNvPr id="296963" name="Rectangle 3"/>
          <p:cNvSpPr>
            <a:spLocks noGrp="1" noChangeArrowheads="1"/>
          </p:cNvSpPr>
          <p:nvPr>
            <p:ph type="body" idx="1"/>
          </p:nvPr>
        </p:nvSpPr>
        <p:spPr/>
        <p:txBody>
          <a:bodyPr/>
          <a:lstStyle/>
          <a:p>
            <a:r>
              <a:rPr lang="en-US" altLang="zh-TW" dirty="0" err="1"/>
              <a:t>libmalloc</a:t>
            </a:r>
            <a:endParaRPr lang="en-US" altLang="zh-TW" dirty="0"/>
          </a:p>
          <a:p>
            <a:pPr lvl="1"/>
            <a:r>
              <a:rPr lang="en-US" altLang="zh-TW" dirty="0"/>
              <a:t>SVR4-based systems, such as Solaris</a:t>
            </a:r>
          </a:p>
          <a:p>
            <a:pPr lvl="1"/>
            <a:r>
              <a:rPr lang="en-US" altLang="zh-TW" dirty="0"/>
              <a:t>API match ISO C functions</a:t>
            </a:r>
          </a:p>
          <a:p>
            <a:pPr lvl="1"/>
            <a:r>
              <a:rPr lang="en-US" altLang="zh-TW" dirty="0" err="1"/>
              <a:t>mallopt</a:t>
            </a:r>
            <a:r>
              <a:rPr lang="en-US" altLang="zh-TW" dirty="0"/>
              <a:t>: to control memory allocation operations</a:t>
            </a:r>
          </a:p>
          <a:p>
            <a:pPr lvl="1"/>
            <a:r>
              <a:rPr lang="en-US" altLang="zh-TW" dirty="0" err="1"/>
              <a:t>mallinfo</a:t>
            </a:r>
            <a:r>
              <a:rPr lang="en-US" altLang="zh-TW" dirty="0"/>
              <a:t>: provide info on memory </a:t>
            </a:r>
            <a:r>
              <a:rPr lang="en-US" altLang="zh-TW" dirty="0" smtClean="0"/>
              <a:t>allocator</a:t>
            </a:r>
          </a:p>
          <a:p>
            <a:pPr lvl="1"/>
            <a:r>
              <a:rPr lang="en-US" altLang="zh-TW" dirty="0" smtClean="0"/>
              <a:t>Advantage: space-efficient</a:t>
            </a:r>
          </a:p>
          <a:p>
            <a:pPr lvl="1"/>
            <a:r>
              <a:rPr lang="en-US" altLang="zh-TW" dirty="0" smtClean="0"/>
              <a:t>Disadvantage: poor performance</a:t>
            </a:r>
            <a:endParaRPr lang="en-US" altLang="zh-TW"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C03828A9-63FB-488B-AD2D-3CCEF1A33CC3}" type="slidenum">
              <a:rPr lang="en-US" altLang="zh-TW"/>
              <a:pPr/>
              <a:t>29</a:t>
            </a:fld>
            <a:endParaRPr lang="en-US" altLang="zh-TW"/>
          </a:p>
        </p:txBody>
      </p:sp>
      <p:sp>
        <p:nvSpPr>
          <p:cNvPr id="297986" name="Rectangle 2"/>
          <p:cNvSpPr>
            <a:spLocks noGrp="1" noChangeArrowheads="1"/>
          </p:cNvSpPr>
          <p:nvPr>
            <p:ph type="title"/>
          </p:nvPr>
        </p:nvSpPr>
        <p:spPr/>
        <p:txBody>
          <a:bodyPr/>
          <a:lstStyle/>
          <a:p>
            <a:r>
              <a:rPr lang="en-US" altLang="zh-TW"/>
              <a:t>Alternate Memory Allocators</a:t>
            </a:r>
          </a:p>
        </p:txBody>
      </p:sp>
      <p:sp>
        <p:nvSpPr>
          <p:cNvPr id="297987" name="Rectangle 3"/>
          <p:cNvSpPr>
            <a:spLocks noGrp="1" noChangeArrowheads="1"/>
          </p:cNvSpPr>
          <p:nvPr>
            <p:ph type="body" idx="1"/>
          </p:nvPr>
        </p:nvSpPr>
        <p:spPr/>
        <p:txBody>
          <a:bodyPr/>
          <a:lstStyle/>
          <a:p>
            <a:r>
              <a:rPr lang="en-US" altLang="zh-TW"/>
              <a:t>vmalloc</a:t>
            </a:r>
          </a:p>
          <a:p>
            <a:pPr lvl="1"/>
            <a:r>
              <a:rPr lang="en-US" altLang="zh-TW"/>
              <a:t>Allows processes to allocate memory using different techniques for different regions</a:t>
            </a:r>
          </a:p>
          <a:p>
            <a:pPr lvl="1"/>
            <a:r>
              <a:rPr lang="en-US" altLang="zh-TW"/>
              <a:t>Emulations of ISO C memory allocation functions</a:t>
            </a:r>
          </a:p>
          <a:p>
            <a:pPr lvl="1"/>
            <a:r>
              <a:rPr lang="en-US" altLang="zh-TW"/>
              <a:t>Specific functions</a:t>
            </a:r>
          </a:p>
        </p:txBody>
      </p:sp>
      <p:sp>
        <p:nvSpPr>
          <p:cNvPr id="6" name="矩形 5"/>
          <p:cNvSpPr/>
          <p:nvPr/>
        </p:nvSpPr>
        <p:spPr>
          <a:xfrm>
            <a:off x="928662" y="5429264"/>
            <a:ext cx="7786742" cy="646331"/>
          </a:xfrm>
          <a:prstGeom prst="rect">
            <a:avLst/>
          </a:prstGeom>
        </p:spPr>
        <p:txBody>
          <a:bodyPr wrap="square">
            <a:spAutoFit/>
          </a:bodyPr>
          <a:lstStyle/>
          <a:p>
            <a:r>
              <a:rPr lang="en-US" altLang="zh-TW" sz="1800" b="1" dirty="0" smtClean="0"/>
              <a:t>Author </a:t>
            </a:r>
            <a:r>
              <a:rPr lang="en-US" altLang="zh-TW" sz="1800" b="1" dirty="0" err="1" smtClean="0"/>
              <a:t>Kiem-Phong</a:t>
            </a:r>
            <a:r>
              <a:rPr lang="en-US" altLang="zh-TW" sz="1800" b="1" dirty="0" smtClean="0"/>
              <a:t> Vo’s Web Page (1996): </a:t>
            </a:r>
            <a:r>
              <a:rPr lang="en-US" altLang="zh-TW" sz="1800" dirty="0" smtClean="0"/>
              <a:t>http://www.research.att.com/~gsf/download/ref/vmalloc/vmalloc.html</a:t>
            </a:r>
            <a:endParaRPr lang="zh-TW" alt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E975EE1-2F8E-4BA8-B92F-C8F5FC70304D}" type="slidenum">
              <a:rPr lang="en-US" altLang="zh-TW"/>
              <a:pPr/>
              <a:t>3</a:t>
            </a:fld>
            <a:endParaRPr lang="en-US" altLang="zh-TW"/>
          </a:p>
        </p:txBody>
      </p:sp>
      <p:sp>
        <p:nvSpPr>
          <p:cNvPr id="247810" name="Rectangle 2"/>
          <p:cNvSpPr>
            <a:spLocks noGrp="1" noChangeArrowheads="1"/>
          </p:cNvSpPr>
          <p:nvPr>
            <p:ph type="title"/>
          </p:nvPr>
        </p:nvSpPr>
        <p:spPr/>
        <p:txBody>
          <a:bodyPr/>
          <a:lstStyle/>
          <a:p>
            <a:r>
              <a:rPr lang="en-US" altLang="zh-TW"/>
              <a:t>main Function</a:t>
            </a:r>
          </a:p>
        </p:txBody>
      </p:sp>
      <p:sp>
        <p:nvSpPr>
          <p:cNvPr id="247811" name="Rectangle 3"/>
          <p:cNvSpPr>
            <a:spLocks noGrp="1" noChangeArrowheads="1"/>
          </p:cNvSpPr>
          <p:nvPr>
            <p:ph type="body" idx="1"/>
          </p:nvPr>
        </p:nvSpPr>
        <p:spPr/>
        <p:txBody>
          <a:bodyPr/>
          <a:lstStyle/>
          <a:p>
            <a:r>
              <a:rPr lang="en-US" altLang="zh-TW" dirty="0" err="1"/>
              <a:t>int</a:t>
            </a:r>
            <a:r>
              <a:rPr lang="en-US" altLang="zh-TW" dirty="0"/>
              <a:t> main(</a:t>
            </a:r>
            <a:r>
              <a:rPr lang="en-US" altLang="zh-TW" dirty="0" err="1"/>
              <a:t>int</a:t>
            </a:r>
            <a:r>
              <a:rPr lang="en-US" altLang="zh-TW" dirty="0"/>
              <a:t> </a:t>
            </a:r>
            <a:r>
              <a:rPr lang="en-US" altLang="zh-TW" i="1" dirty="0" err="1"/>
              <a:t>argc</a:t>
            </a:r>
            <a:r>
              <a:rPr lang="en-US" altLang="zh-TW" dirty="0"/>
              <a:t>, char *</a:t>
            </a:r>
            <a:r>
              <a:rPr lang="en-US" altLang="zh-TW" i="1" dirty="0" err="1"/>
              <a:t>argv</a:t>
            </a:r>
            <a:r>
              <a:rPr lang="en-US" altLang="zh-TW" dirty="0"/>
              <a:t>[]);</a:t>
            </a:r>
          </a:p>
          <a:p>
            <a:pPr lvl="1"/>
            <a:r>
              <a:rPr lang="en-US" altLang="zh-TW" i="1" dirty="0" err="1" smtClean="0"/>
              <a:t>argc</a:t>
            </a:r>
            <a:r>
              <a:rPr lang="en-US" altLang="zh-TW" dirty="0" smtClean="0"/>
              <a:t> </a:t>
            </a:r>
            <a:r>
              <a:rPr lang="en-US" altLang="zh-TW" dirty="0"/>
              <a:t>= #arguments</a:t>
            </a:r>
          </a:p>
          <a:p>
            <a:pPr lvl="1"/>
            <a:r>
              <a:rPr lang="en-US" altLang="zh-TW" i="1" dirty="0" err="1"/>
              <a:t>argv</a:t>
            </a:r>
            <a:r>
              <a:rPr lang="en-US" altLang="zh-TW" dirty="0"/>
              <a:t>[] = </a:t>
            </a:r>
            <a:r>
              <a:rPr lang="en-US" altLang="zh-TW" dirty="0" smtClean="0"/>
              <a:t>vector of arguments</a:t>
            </a:r>
            <a:endParaRPr lang="en-US" altLang="zh-TW" dirty="0"/>
          </a:p>
          <a:p>
            <a:r>
              <a:rPr lang="en-US" altLang="zh-TW" dirty="0"/>
              <a:t>Kernel executes a special </a:t>
            </a:r>
            <a:r>
              <a:rPr lang="en-US" altLang="zh-TW" dirty="0">
                <a:solidFill>
                  <a:srgbClr val="FF0000"/>
                </a:solidFill>
              </a:rPr>
              <a:t>START-UP</a:t>
            </a:r>
            <a:r>
              <a:rPr lang="en-US" altLang="zh-TW" dirty="0"/>
              <a:t> routine before main()</a:t>
            </a:r>
          </a:p>
          <a:p>
            <a:r>
              <a:rPr lang="en-US" altLang="zh-TW" dirty="0"/>
              <a:t>Start-up routine sets things up before main() is called: stack, heap,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1151A647-8212-4327-886C-B1E30DB4CE98}" type="slidenum">
              <a:rPr lang="en-US" altLang="zh-TW"/>
              <a:pPr/>
              <a:t>30</a:t>
            </a:fld>
            <a:endParaRPr lang="en-US" altLang="zh-TW"/>
          </a:p>
        </p:txBody>
      </p:sp>
      <p:sp>
        <p:nvSpPr>
          <p:cNvPr id="299010" name="Rectangle 2"/>
          <p:cNvSpPr>
            <a:spLocks noGrp="1" noChangeArrowheads="1"/>
          </p:cNvSpPr>
          <p:nvPr>
            <p:ph type="title"/>
          </p:nvPr>
        </p:nvSpPr>
        <p:spPr/>
        <p:txBody>
          <a:bodyPr/>
          <a:lstStyle/>
          <a:p>
            <a:r>
              <a:rPr lang="en-US" altLang="zh-TW"/>
              <a:t>Alternate Memory Allocators</a:t>
            </a:r>
          </a:p>
        </p:txBody>
      </p:sp>
      <p:sp>
        <p:nvSpPr>
          <p:cNvPr id="299011" name="Rectangle 3"/>
          <p:cNvSpPr>
            <a:spLocks noGrp="1" noChangeArrowheads="1"/>
          </p:cNvSpPr>
          <p:nvPr>
            <p:ph type="body" idx="1"/>
          </p:nvPr>
        </p:nvSpPr>
        <p:spPr/>
        <p:txBody>
          <a:bodyPr/>
          <a:lstStyle/>
          <a:p>
            <a:r>
              <a:rPr lang="en-US" altLang="zh-TW" dirty="0" smtClean="0"/>
              <a:t>quick-fit </a:t>
            </a:r>
            <a:r>
              <a:rPr lang="en-US" altLang="zh-TW" sz="2400" dirty="0" smtClean="0">
                <a:solidFill>
                  <a:srgbClr val="FF0000"/>
                </a:solidFill>
              </a:rPr>
              <a:t>(</a:t>
            </a:r>
            <a:r>
              <a:rPr lang="en-US" altLang="zh-TW" sz="2400" dirty="0" err="1" smtClean="0">
                <a:solidFill>
                  <a:srgbClr val="FF0000"/>
                </a:solidFill>
              </a:rPr>
              <a:t>Weinstock’s</a:t>
            </a:r>
            <a:r>
              <a:rPr lang="en-US" altLang="zh-TW" sz="2400" dirty="0" smtClean="0">
                <a:solidFill>
                  <a:srgbClr val="FF0000"/>
                </a:solidFill>
              </a:rPr>
              <a:t> Ph.D. dissertation)</a:t>
            </a:r>
            <a:endParaRPr lang="en-US" altLang="zh-TW" sz="2400" dirty="0">
              <a:solidFill>
                <a:srgbClr val="FF0000"/>
              </a:solidFill>
            </a:endParaRPr>
          </a:p>
          <a:p>
            <a:pPr lvl="1"/>
            <a:r>
              <a:rPr lang="en-US" altLang="zh-TW" dirty="0"/>
              <a:t>quick-fit memory allocation is faster than best-fit and first-fit (used by std </a:t>
            </a:r>
            <a:r>
              <a:rPr lang="en-US" altLang="zh-TW" dirty="0" err="1"/>
              <a:t>malloc</a:t>
            </a:r>
            <a:r>
              <a:rPr lang="en-US" altLang="zh-TW" dirty="0"/>
              <a:t>)</a:t>
            </a:r>
          </a:p>
          <a:p>
            <a:pPr lvl="2"/>
            <a:r>
              <a:rPr lang="en-US" altLang="zh-TW" dirty="0"/>
              <a:t>Splits memory info buffers of various </a:t>
            </a:r>
            <a:r>
              <a:rPr lang="en-US" altLang="zh-TW" dirty="0" smtClean="0"/>
              <a:t>sizes</a:t>
            </a:r>
            <a:endParaRPr lang="en-US" altLang="zh-TW" dirty="0"/>
          </a:p>
          <a:p>
            <a:pPr lvl="2"/>
            <a:r>
              <a:rPr lang="en-US" altLang="zh-TW" dirty="0"/>
              <a:t>Maintains unused buffers on different lists</a:t>
            </a:r>
          </a:p>
          <a:p>
            <a:pPr lvl="1"/>
            <a:r>
              <a:rPr lang="en-US" altLang="zh-TW" dirty="0"/>
              <a:t>Free implementations of </a:t>
            </a:r>
            <a:r>
              <a:rPr lang="en-US" altLang="zh-TW" dirty="0" err="1"/>
              <a:t>malloc</a:t>
            </a:r>
            <a:r>
              <a:rPr lang="en-US" altLang="zh-TW" dirty="0"/>
              <a:t> and free based on quick-fit available on FTP sites</a:t>
            </a:r>
          </a:p>
        </p:txBody>
      </p:sp>
      <p:sp>
        <p:nvSpPr>
          <p:cNvPr id="6" name="矩形 5"/>
          <p:cNvSpPr/>
          <p:nvPr/>
        </p:nvSpPr>
        <p:spPr>
          <a:xfrm>
            <a:off x="785786" y="5572140"/>
            <a:ext cx="7929618" cy="830997"/>
          </a:xfrm>
          <a:prstGeom prst="rect">
            <a:avLst/>
          </a:prstGeom>
        </p:spPr>
        <p:txBody>
          <a:bodyPr wrap="square">
            <a:spAutoFit/>
          </a:bodyPr>
          <a:lstStyle/>
          <a:p>
            <a:r>
              <a:rPr lang="en-US" altLang="zh-TW" b="1" dirty="0" smtClean="0"/>
              <a:t>About Memory Allocators:</a:t>
            </a:r>
          </a:p>
          <a:p>
            <a:r>
              <a:rPr lang="en-US" altLang="zh-TW" dirty="0" smtClean="0"/>
              <a:t>http://www.flounder.com/memory_allocation.htm</a:t>
            </a: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8405B55-E749-4E52-8106-43C70FFA9E0F}" type="slidenum">
              <a:rPr lang="en-US" altLang="zh-TW"/>
              <a:pPr/>
              <a:t>31</a:t>
            </a:fld>
            <a:endParaRPr lang="en-US" altLang="zh-TW"/>
          </a:p>
        </p:txBody>
      </p:sp>
      <p:sp>
        <p:nvSpPr>
          <p:cNvPr id="267266" name="Rectangle 2"/>
          <p:cNvSpPr>
            <a:spLocks noGrp="1" noChangeArrowheads="1"/>
          </p:cNvSpPr>
          <p:nvPr>
            <p:ph type="title"/>
          </p:nvPr>
        </p:nvSpPr>
        <p:spPr/>
        <p:txBody>
          <a:bodyPr/>
          <a:lstStyle/>
          <a:p>
            <a:r>
              <a:rPr lang="en-US" altLang="zh-TW"/>
              <a:t>Alternate Memory Allocators</a:t>
            </a:r>
          </a:p>
        </p:txBody>
      </p:sp>
      <p:sp>
        <p:nvSpPr>
          <p:cNvPr id="267267" name="Rectangle 3"/>
          <p:cNvSpPr>
            <a:spLocks noGrp="1" noChangeArrowheads="1"/>
          </p:cNvSpPr>
          <p:nvPr>
            <p:ph type="body" idx="1"/>
          </p:nvPr>
        </p:nvSpPr>
        <p:spPr/>
        <p:txBody>
          <a:bodyPr/>
          <a:lstStyle/>
          <a:p>
            <a:pPr>
              <a:lnSpc>
                <a:spcPct val="90000"/>
              </a:lnSpc>
            </a:pPr>
            <a:r>
              <a:rPr lang="en-US" altLang="zh-TW" dirty="0" err="1"/>
              <a:t>alloca</a:t>
            </a:r>
            <a:endParaRPr lang="en-US" altLang="zh-TW" dirty="0"/>
          </a:p>
          <a:p>
            <a:pPr lvl="1">
              <a:lnSpc>
                <a:spcPct val="90000"/>
              </a:lnSpc>
            </a:pPr>
            <a:r>
              <a:rPr lang="en-US" altLang="zh-TW" dirty="0"/>
              <a:t>Allocates memory from stack, instead of heap</a:t>
            </a:r>
          </a:p>
          <a:p>
            <a:pPr lvl="1">
              <a:lnSpc>
                <a:spcPct val="90000"/>
              </a:lnSpc>
            </a:pPr>
            <a:r>
              <a:rPr lang="en-US" altLang="zh-TW" dirty="0">
                <a:solidFill>
                  <a:schemeClr val="hlink"/>
                </a:solidFill>
              </a:rPr>
              <a:t>Advantage</a:t>
            </a:r>
            <a:r>
              <a:rPr lang="en-US" altLang="zh-TW" dirty="0"/>
              <a:t>: No need to free space, automatically freed after function </a:t>
            </a:r>
            <a:r>
              <a:rPr lang="en-US" altLang="zh-TW" dirty="0" smtClean="0"/>
              <a:t>returns</a:t>
            </a:r>
          </a:p>
          <a:p>
            <a:pPr lvl="2">
              <a:lnSpc>
                <a:spcPct val="90000"/>
              </a:lnSpc>
            </a:pPr>
            <a:r>
              <a:rPr lang="en-US" altLang="zh-TW" dirty="0" smtClean="0"/>
              <a:t>For example, after </a:t>
            </a:r>
            <a:r>
              <a:rPr lang="en-US" altLang="zh-TW" dirty="0" err="1" smtClean="0"/>
              <a:t>longjmp</a:t>
            </a:r>
            <a:r>
              <a:rPr lang="en-US" altLang="zh-TW" dirty="0" smtClean="0"/>
              <a:t>()</a:t>
            </a:r>
            <a:endParaRPr lang="en-US" altLang="zh-TW" dirty="0"/>
          </a:p>
          <a:p>
            <a:pPr lvl="1">
              <a:lnSpc>
                <a:spcPct val="90000"/>
              </a:lnSpc>
            </a:pPr>
            <a:r>
              <a:rPr lang="en-US" altLang="zh-TW" dirty="0">
                <a:solidFill>
                  <a:schemeClr val="hlink"/>
                </a:solidFill>
              </a:rPr>
              <a:t>Disadvantage</a:t>
            </a:r>
            <a:r>
              <a:rPr lang="en-US" altLang="zh-TW" dirty="0"/>
              <a:t>: Some systems do not support </a:t>
            </a:r>
            <a:r>
              <a:rPr lang="en-US" altLang="zh-TW" dirty="0" err="1"/>
              <a:t>alloca</a:t>
            </a:r>
            <a:r>
              <a:rPr lang="en-US" altLang="zh-TW" dirty="0"/>
              <a:t>()</a:t>
            </a:r>
          </a:p>
          <a:p>
            <a:pPr lvl="1">
              <a:lnSpc>
                <a:spcPct val="90000"/>
              </a:lnSpc>
            </a:pPr>
            <a:r>
              <a:rPr lang="en-US" altLang="zh-TW" dirty="0"/>
              <a:t>However, all 4 platforms of textbook support it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of </a:t>
            </a:r>
            <a:r>
              <a:rPr lang="en-US" altLang="zh-TW" dirty="0" err="1" smtClean="0"/>
              <a:t>alloca</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dirty="0" smtClean="0"/>
              <a:t>A function that </a:t>
            </a:r>
          </a:p>
          <a:p>
            <a:pPr lvl="1"/>
            <a:r>
              <a:rPr lang="en-US" dirty="0" smtClean="0"/>
              <a:t>opens a file name made from concatenating two argument strings, and </a:t>
            </a:r>
          </a:p>
          <a:p>
            <a:pPr lvl="1"/>
            <a:r>
              <a:rPr lang="en-US" dirty="0" smtClean="0"/>
              <a:t>returns a file descriptor or minus one signifying failure</a:t>
            </a:r>
          </a:p>
        </p:txBody>
      </p:sp>
      <p:sp>
        <p:nvSpPr>
          <p:cNvPr id="4" name="頁尾版面配置區 3"/>
          <p:cNvSpPr>
            <a:spLocks noGrp="1"/>
          </p:cNvSpPr>
          <p:nvPr>
            <p:ph type="ftr" sz="quarter" idx="11"/>
          </p:nvPr>
        </p:nvSpPr>
        <p:spPr/>
        <p:txBody>
          <a:bodyPr/>
          <a:lstStyle/>
          <a:p>
            <a:r>
              <a:rPr lang="en-US" altLang="zh-TW" dirty="0" smtClean="0"/>
              <a:t>Slides©2014 Pao-Ann Hsiung, </a:t>
            </a:r>
            <a:r>
              <a:rPr lang="en-US" altLang="zh-TW" dirty="0" err="1" smtClean="0"/>
              <a:t>Dept</a:t>
            </a:r>
            <a:r>
              <a:rPr lang="en-US" altLang="zh-TW" dirty="0" smtClean="0"/>
              <a:t> of CSIE, National Chung Cheng University, Taiwan</a:t>
            </a:r>
            <a:endParaRPr lang="en-US" altLang="zh-TW" dirty="0"/>
          </a:p>
        </p:txBody>
      </p:sp>
      <p:sp>
        <p:nvSpPr>
          <p:cNvPr id="5" name="投影片編號版面配置區 4"/>
          <p:cNvSpPr>
            <a:spLocks noGrp="1"/>
          </p:cNvSpPr>
          <p:nvPr>
            <p:ph type="sldNum" sz="quarter" idx="12"/>
          </p:nvPr>
        </p:nvSpPr>
        <p:spPr/>
        <p:txBody>
          <a:bodyPr/>
          <a:lstStyle/>
          <a:p>
            <a:fld id="{38B71791-9E2D-47BD-937E-15602C32ABF9}" type="slidenum">
              <a:rPr lang="en-US" altLang="zh-TW" smtClean="0"/>
              <a:pPr/>
              <a:t>32</a:t>
            </a:fld>
            <a:endParaRPr lang="en-US" altLang="zh-TW"/>
          </a:p>
        </p:txBody>
      </p:sp>
      <p:sp>
        <p:nvSpPr>
          <p:cNvPr id="6" name="矩形 5"/>
          <p:cNvSpPr/>
          <p:nvPr/>
        </p:nvSpPr>
        <p:spPr>
          <a:xfrm>
            <a:off x="785786" y="4929198"/>
            <a:ext cx="7858180" cy="1200329"/>
          </a:xfrm>
          <a:prstGeom prst="rect">
            <a:avLst/>
          </a:prstGeom>
        </p:spPr>
        <p:txBody>
          <a:bodyPr wrap="square">
            <a:spAutoFit/>
          </a:bodyPr>
          <a:lstStyle/>
          <a:p>
            <a:r>
              <a:rPr lang="en-US" altLang="zh-TW" b="1" dirty="0" smtClean="0"/>
              <a:t>Source of Example:</a:t>
            </a:r>
          </a:p>
          <a:p>
            <a:r>
              <a:rPr lang="en-US" altLang="zh-TW" dirty="0" smtClean="0"/>
              <a:t>http://www.gnu.org/software/libtool/manual/libc/Variable-Size-Automatic.html#Variable-Size-Automatic</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of </a:t>
            </a:r>
            <a:r>
              <a:rPr lang="en-US" altLang="zh-TW" dirty="0" err="1" smtClean="0"/>
              <a:t>alloca</a:t>
            </a:r>
            <a:r>
              <a:rPr lang="en-US" altLang="zh-TW" dirty="0" smtClean="0"/>
              <a:t>()</a:t>
            </a:r>
            <a:endParaRPr lang="zh-TW" altLang="en-US" dirty="0"/>
          </a:p>
        </p:txBody>
      </p:sp>
      <p:sp>
        <p:nvSpPr>
          <p:cNvPr id="3" name="內容版面配置區 2"/>
          <p:cNvSpPr>
            <a:spLocks noGrp="1"/>
          </p:cNvSpPr>
          <p:nvPr>
            <p:ph idx="1"/>
          </p:nvPr>
        </p:nvSpPr>
        <p:spPr>
          <a:xfrm>
            <a:off x="500034" y="2017713"/>
            <a:ext cx="8455054" cy="4114800"/>
          </a:xfrm>
        </p:spPr>
        <p:txBody>
          <a:bodyPr/>
          <a:lstStyle/>
          <a:p>
            <a:pPr>
              <a:buNone/>
            </a:pP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open2 (char *str1, char *str2, </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flags, </a:t>
            </a: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mode) { </a:t>
            </a:r>
          </a:p>
          <a:p>
            <a:pPr>
              <a:buNone/>
            </a:pPr>
            <a:r>
              <a:rPr lang="en-US" sz="2800" dirty="0" smtClean="0">
                <a:latin typeface="Courier New" pitchFamily="49" charset="0"/>
                <a:cs typeface="Courier New" pitchFamily="49" charset="0"/>
              </a:rPr>
              <a:t>	char *name = (char *) </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	</a:t>
            </a:r>
            <a:r>
              <a:rPr lang="en-US" sz="2800" b="1" dirty="0" err="1" smtClean="0">
                <a:solidFill>
                  <a:srgbClr val="FF0000"/>
                </a:solidFill>
                <a:latin typeface="Courier New" pitchFamily="49" charset="0"/>
                <a:cs typeface="Courier New" pitchFamily="49" charset="0"/>
              </a:rPr>
              <a:t>alloca</a:t>
            </a:r>
            <a:r>
              <a:rPr lang="en-US" sz="2800" dirty="0" smtClean="0">
                <a:latin typeface="Courier New" pitchFamily="49" charset="0"/>
                <a:cs typeface="Courier New" pitchFamily="49" charset="0"/>
              </a:rPr>
              <a:t> (	</a:t>
            </a:r>
            <a:r>
              <a:rPr lang="en-US" sz="2800" dirty="0" err="1" smtClean="0">
                <a:latin typeface="Courier New" pitchFamily="49" charset="0"/>
                <a:cs typeface="Courier New" pitchFamily="49" charset="0"/>
              </a:rPr>
              <a:t>strlen</a:t>
            </a:r>
            <a:r>
              <a:rPr lang="en-US" sz="2800" dirty="0" smtClean="0">
                <a:latin typeface="Courier New" pitchFamily="49" charset="0"/>
                <a:cs typeface="Courier New" pitchFamily="49" charset="0"/>
              </a:rPr>
              <a:t> (str1) + </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strlen</a:t>
            </a:r>
            <a:r>
              <a:rPr lang="en-US" sz="2800" dirty="0" smtClean="0">
                <a:latin typeface="Courier New" pitchFamily="49" charset="0"/>
                <a:cs typeface="Courier New" pitchFamily="49" charset="0"/>
              </a:rPr>
              <a:t> (str2) + 1); </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stpcpy</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stpcpy</a:t>
            </a:r>
            <a:r>
              <a:rPr lang="en-US" sz="2800" dirty="0" smtClean="0">
                <a:latin typeface="Courier New" pitchFamily="49" charset="0"/>
                <a:cs typeface="Courier New" pitchFamily="49" charset="0"/>
              </a:rPr>
              <a:t> (name, str1), str2); </a:t>
            </a:r>
          </a:p>
          <a:p>
            <a:pPr>
              <a:buNone/>
            </a:pPr>
            <a:r>
              <a:rPr lang="en-US" sz="2800" dirty="0" smtClean="0">
                <a:latin typeface="Courier New" pitchFamily="49" charset="0"/>
                <a:cs typeface="Courier New" pitchFamily="49" charset="0"/>
              </a:rPr>
              <a:t>	return open (name, flags, mode); </a:t>
            </a:r>
          </a:p>
          <a:p>
            <a:pPr>
              <a:buNone/>
            </a:pPr>
            <a:r>
              <a:rPr lang="en-US" sz="2800" dirty="0" smtClean="0">
                <a:latin typeface="Courier New" pitchFamily="49" charset="0"/>
                <a:cs typeface="Courier New" pitchFamily="49" charset="0"/>
              </a:rPr>
              <a:t>} </a:t>
            </a:r>
          </a:p>
          <a:p>
            <a:pPr>
              <a:buNone/>
            </a:pPr>
            <a:endParaRPr lang="en-US" sz="2800" dirty="0" smtClean="0">
              <a:latin typeface="Courier New" pitchFamily="49" charset="0"/>
              <a:cs typeface="Courier New" pitchFamily="49" charset="0"/>
            </a:endParaRPr>
          </a:p>
        </p:txBody>
      </p:sp>
      <p:sp>
        <p:nvSpPr>
          <p:cNvPr id="4" name="頁尾版面配置區 3"/>
          <p:cNvSpPr>
            <a:spLocks noGrp="1"/>
          </p:cNvSpPr>
          <p:nvPr>
            <p:ph type="ftr" sz="quarter" idx="11"/>
          </p:nvPr>
        </p:nvSpPr>
        <p:spPr/>
        <p:txBody>
          <a:bodyPr/>
          <a:lstStyle/>
          <a:p>
            <a:r>
              <a:rPr lang="en-US" altLang="zh-TW" dirty="0" smtClean="0"/>
              <a:t>Slides©2014 Pao-Ann Hsiung, </a:t>
            </a:r>
            <a:r>
              <a:rPr lang="en-US" altLang="zh-TW" dirty="0" err="1" smtClean="0"/>
              <a:t>Dept</a:t>
            </a:r>
            <a:r>
              <a:rPr lang="en-US" altLang="zh-TW" dirty="0" smtClean="0"/>
              <a:t> of CSIE, National Chung Cheng University, Taiwan</a:t>
            </a:r>
            <a:endParaRPr lang="en-US" altLang="zh-TW" dirty="0"/>
          </a:p>
        </p:txBody>
      </p:sp>
      <p:sp>
        <p:nvSpPr>
          <p:cNvPr id="5" name="投影片編號版面配置區 4"/>
          <p:cNvSpPr>
            <a:spLocks noGrp="1"/>
          </p:cNvSpPr>
          <p:nvPr>
            <p:ph type="sldNum" sz="quarter" idx="12"/>
          </p:nvPr>
        </p:nvSpPr>
        <p:spPr/>
        <p:txBody>
          <a:bodyPr/>
          <a:lstStyle/>
          <a:p>
            <a:fld id="{38B71791-9E2D-47BD-937E-15602C32ABF9}" type="slidenum">
              <a:rPr lang="en-US" altLang="zh-TW" smtClean="0"/>
              <a:pPr/>
              <a:t>33</a:t>
            </a:fld>
            <a:endParaRPr lang="en-US"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of </a:t>
            </a:r>
            <a:r>
              <a:rPr lang="en-US" altLang="zh-TW" dirty="0" err="1" smtClean="0"/>
              <a:t>alloca</a:t>
            </a:r>
            <a:r>
              <a:rPr lang="en-US" altLang="zh-TW" dirty="0" smtClean="0"/>
              <a:t>()</a:t>
            </a:r>
            <a:endParaRPr lang="zh-TW" altLang="en-US" dirty="0"/>
          </a:p>
        </p:txBody>
      </p:sp>
      <p:sp>
        <p:nvSpPr>
          <p:cNvPr id="3" name="內容版面配置區 2"/>
          <p:cNvSpPr>
            <a:spLocks noGrp="1"/>
          </p:cNvSpPr>
          <p:nvPr>
            <p:ph idx="1"/>
          </p:nvPr>
        </p:nvSpPr>
        <p:spPr/>
        <p:txBody>
          <a:bodyPr/>
          <a:lstStyle/>
          <a:p>
            <a:pPr>
              <a:buNone/>
            </a:pPr>
            <a:r>
              <a:rPr lang="en-US" dirty="0" smtClean="0"/>
              <a:t>	Here is how you would get the same results with </a:t>
            </a:r>
            <a:r>
              <a:rPr lang="en-US" b="1" dirty="0" err="1" smtClean="0">
                <a:solidFill>
                  <a:srgbClr val="FF0000"/>
                </a:solidFill>
                <a:latin typeface="Courier New" pitchFamily="49" charset="0"/>
                <a:cs typeface="Courier New" pitchFamily="49" charset="0"/>
              </a:rPr>
              <a:t>malloc</a:t>
            </a:r>
            <a:r>
              <a:rPr lang="en-US" dirty="0" smtClean="0"/>
              <a:t> and </a:t>
            </a:r>
            <a:r>
              <a:rPr lang="en-US" b="1" dirty="0" smtClean="0">
                <a:solidFill>
                  <a:srgbClr val="FF0000"/>
                </a:solidFill>
                <a:latin typeface="Courier New" pitchFamily="49" charset="0"/>
                <a:cs typeface="Courier New" pitchFamily="49" charset="0"/>
              </a:rPr>
              <a:t>free</a:t>
            </a:r>
            <a:r>
              <a:rPr lang="en-US" dirty="0" smtClean="0"/>
              <a:t>: </a:t>
            </a:r>
          </a:p>
        </p:txBody>
      </p:sp>
      <p:sp>
        <p:nvSpPr>
          <p:cNvPr id="4" name="頁尾版面配置區 3"/>
          <p:cNvSpPr>
            <a:spLocks noGrp="1"/>
          </p:cNvSpPr>
          <p:nvPr>
            <p:ph type="ftr" sz="quarter" idx="11"/>
          </p:nvPr>
        </p:nvSpPr>
        <p:spPr/>
        <p:txBody>
          <a:bodyPr/>
          <a:lstStyle/>
          <a:p>
            <a:r>
              <a:rPr lang="en-US" altLang="zh-TW" dirty="0" smtClean="0"/>
              <a:t>Slides©2014 Pao-Ann Hsiung, </a:t>
            </a:r>
            <a:r>
              <a:rPr lang="en-US" altLang="zh-TW" dirty="0" err="1" smtClean="0"/>
              <a:t>Dept</a:t>
            </a:r>
            <a:r>
              <a:rPr lang="en-US" altLang="zh-TW" dirty="0" smtClean="0"/>
              <a:t> of CSIE, National Chung Cheng University, Taiwan</a:t>
            </a:r>
            <a:endParaRPr lang="en-US" altLang="zh-TW" dirty="0"/>
          </a:p>
        </p:txBody>
      </p:sp>
      <p:sp>
        <p:nvSpPr>
          <p:cNvPr id="5" name="投影片編號版面配置區 4"/>
          <p:cNvSpPr>
            <a:spLocks noGrp="1"/>
          </p:cNvSpPr>
          <p:nvPr>
            <p:ph type="sldNum" sz="quarter" idx="12"/>
          </p:nvPr>
        </p:nvSpPr>
        <p:spPr/>
        <p:txBody>
          <a:bodyPr/>
          <a:lstStyle/>
          <a:p>
            <a:fld id="{38B71791-9E2D-47BD-937E-15602C32ABF9}" type="slidenum">
              <a:rPr lang="en-US" altLang="zh-TW" smtClean="0"/>
              <a:pPr/>
              <a:t>34</a:t>
            </a:fld>
            <a:endParaRPr lang="en-US"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1182688" y="714356"/>
            <a:ext cx="7772400" cy="4483121"/>
          </a:xfrm>
          <a:solidFill>
            <a:schemeClr val="bg1"/>
          </a:solidFill>
        </p:spPr>
        <p:txBody>
          <a:bodyPr/>
          <a:lstStyle/>
          <a:p>
            <a:pPr>
              <a:buNone/>
            </a:pP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open2 (char *str1, char *str2,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flags,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mode) { </a:t>
            </a:r>
          </a:p>
          <a:p>
            <a:pPr>
              <a:buNone/>
            </a:pPr>
            <a:r>
              <a:rPr lang="en-US" sz="2000" b="1" dirty="0" smtClean="0">
                <a:latin typeface="Courier New" pitchFamily="49" charset="0"/>
                <a:cs typeface="Courier New" pitchFamily="49" charset="0"/>
              </a:rPr>
              <a:t>	char *name = (char *)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malloc</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strlen</a:t>
            </a:r>
            <a:r>
              <a:rPr lang="en-US" sz="2000" b="1" dirty="0" smtClean="0">
                <a:latin typeface="Courier New" pitchFamily="49" charset="0"/>
                <a:cs typeface="Courier New" pitchFamily="49" charset="0"/>
              </a:rPr>
              <a:t> (str1) +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strlen</a:t>
            </a:r>
            <a:r>
              <a:rPr lang="en-US" sz="2000" b="1" dirty="0" smtClean="0">
                <a:latin typeface="Courier New" pitchFamily="49" charset="0"/>
                <a:cs typeface="Courier New" pitchFamily="49" charset="0"/>
              </a:rPr>
              <a:t> (str2) + 1);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desc</a:t>
            </a: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if (name == 0) </a:t>
            </a:r>
          </a:p>
          <a:p>
            <a:pPr>
              <a:buNone/>
            </a:pPr>
            <a:r>
              <a:rPr lang="en-US" sz="2000" b="1" dirty="0" smtClean="0">
                <a:latin typeface="Courier New" pitchFamily="49" charset="0"/>
                <a:cs typeface="Courier New" pitchFamily="49" charset="0"/>
              </a:rPr>
              <a:t>		fatal ("virtual memory exceeded");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stpcpy</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stpcpy</a:t>
            </a:r>
            <a:r>
              <a:rPr lang="en-US" sz="2000" b="1" dirty="0" smtClean="0">
                <a:latin typeface="Courier New" pitchFamily="49" charset="0"/>
                <a:cs typeface="Courier New" pitchFamily="49" charset="0"/>
              </a:rPr>
              <a:t> (name, str1), str2);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desc</a:t>
            </a:r>
            <a:r>
              <a:rPr lang="en-US" sz="2000" b="1" dirty="0" smtClean="0">
                <a:latin typeface="Courier New" pitchFamily="49" charset="0"/>
                <a:cs typeface="Courier New" pitchFamily="49" charset="0"/>
              </a:rPr>
              <a:t> = open (name, flags, mode);</a:t>
            </a:r>
          </a:p>
          <a:p>
            <a:pPr>
              <a:buNone/>
            </a:pPr>
            <a:r>
              <a:rPr lang="en-US" sz="2000" b="1" dirty="0" smtClean="0">
                <a:latin typeface="Courier New" pitchFamily="49" charset="0"/>
                <a:cs typeface="Courier New" pitchFamily="49" charset="0"/>
              </a:rPr>
              <a:t>	free (name); </a:t>
            </a:r>
          </a:p>
          <a:p>
            <a:pPr>
              <a:buNone/>
            </a:pPr>
            <a:r>
              <a:rPr lang="en-US" sz="2000" b="1" dirty="0" smtClean="0">
                <a:latin typeface="Courier New" pitchFamily="49" charset="0"/>
                <a:cs typeface="Courier New" pitchFamily="49" charset="0"/>
              </a:rPr>
              <a:t>	return </a:t>
            </a:r>
            <a:r>
              <a:rPr lang="en-US" sz="2000" b="1" dirty="0" err="1" smtClean="0">
                <a:latin typeface="Courier New" pitchFamily="49" charset="0"/>
                <a:cs typeface="Courier New" pitchFamily="49" charset="0"/>
              </a:rPr>
              <a:t>desc</a:t>
            </a: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a:t>
            </a:r>
          </a:p>
          <a:p>
            <a:pPr>
              <a:buNone/>
            </a:pPr>
            <a:r>
              <a:rPr lang="en-US" sz="1800" b="1" dirty="0" smtClean="0">
                <a:solidFill>
                  <a:srgbClr val="C00000"/>
                </a:solidFill>
                <a:latin typeface="Courier New" pitchFamily="49" charset="0"/>
                <a:cs typeface="Courier New" pitchFamily="49" charset="0"/>
              </a:rPr>
              <a:t>As you can see, it is simpler with </a:t>
            </a:r>
            <a:r>
              <a:rPr lang="en-US" sz="1800" b="1" dirty="0" err="1" smtClean="0">
                <a:solidFill>
                  <a:srgbClr val="C00000"/>
                </a:solidFill>
                <a:latin typeface="Courier New" pitchFamily="49" charset="0"/>
                <a:cs typeface="Courier New" pitchFamily="49" charset="0"/>
              </a:rPr>
              <a:t>alloca</a:t>
            </a:r>
            <a:r>
              <a:rPr lang="en-US" sz="1800" b="1" dirty="0" smtClean="0">
                <a:solidFill>
                  <a:srgbClr val="C00000"/>
                </a:solidFill>
                <a:latin typeface="Courier New" pitchFamily="49" charset="0"/>
                <a:cs typeface="Courier New" pitchFamily="49" charset="0"/>
              </a:rPr>
              <a:t>. But </a:t>
            </a:r>
            <a:r>
              <a:rPr lang="en-US" sz="1800" b="1" dirty="0" err="1" smtClean="0">
                <a:solidFill>
                  <a:srgbClr val="C00000"/>
                </a:solidFill>
                <a:latin typeface="Courier New" pitchFamily="49" charset="0"/>
                <a:cs typeface="Courier New" pitchFamily="49" charset="0"/>
              </a:rPr>
              <a:t>alloca</a:t>
            </a:r>
            <a:r>
              <a:rPr lang="en-US" sz="1800" b="1" dirty="0" smtClean="0">
                <a:solidFill>
                  <a:srgbClr val="C00000"/>
                </a:solidFill>
                <a:latin typeface="Courier New" pitchFamily="49" charset="0"/>
                <a:cs typeface="Courier New" pitchFamily="49" charset="0"/>
              </a:rPr>
              <a:t> has other, more important advantages, and some disadvantages. </a:t>
            </a:r>
          </a:p>
        </p:txBody>
      </p:sp>
      <p:sp>
        <p:nvSpPr>
          <p:cNvPr id="4" name="頁尾版面配置區 3"/>
          <p:cNvSpPr>
            <a:spLocks noGrp="1"/>
          </p:cNvSpPr>
          <p:nvPr>
            <p:ph type="ftr" sz="quarter" idx="11"/>
          </p:nvPr>
        </p:nvSpPr>
        <p:spPr/>
        <p:txBody>
          <a:bodyPr/>
          <a:lstStyle/>
          <a:p>
            <a:r>
              <a:rPr lang="en-US" altLang="zh-TW" dirty="0" smtClean="0"/>
              <a:t>Slides©2014 Pao-Ann Hsiung, Dept of CSIE, National Chung Cheng University, Taiwan</a:t>
            </a:r>
            <a:endParaRPr lang="en-US" altLang="zh-TW" dirty="0"/>
          </a:p>
        </p:txBody>
      </p:sp>
      <p:sp>
        <p:nvSpPr>
          <p:cNvPr id="5" name="投影片編號版面配置區 4"/>
          <p:cNvSpPr>
            <a:spLocks noGrp="1"/>
          </p:cNvSpPr>
          <p:nvPr>
            <p:ph type="sldNum" sz="quarter" idx="12"/>
          </p:nvPr>
        </p:nvSpPr>
        <p:spPr/>
        <p:txBody>
          <a:bodyPr/>
          <a:lstStyle/>
          <a:p>
            <a:fld id="{38B71791-9E2D-47BD-937E-15602C32ABF9}" type="slidenum">
              <a:rPr lang="en-US" altLang="zh-TW" smtClean="0"/>
              <a:pPr/>
              <a:t>35</a:t>
            </a:fld>
            <a:endParaRPr lang="en-US" altLang="zh-TW"/>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Food for thought!</a:t>
            </a:r>
            <a:endParaRPr lang="zh-TW" altLang="en-US" dirty="0"/>
          </a:p>
        </p:txBody>
      </p:sp>
      <p:sp>
        <p:nvSpPr>
          <p:cNvPr id="3" name="內容版面配置區 2"/>
          <p:cNvSpPr>
            <a:spLocks noGrp="1"/>
          </p:cNvSpPr>
          <p:nvPr>
            <p:ph idx="1"/>
          </p:nvPr>
        </p:nvSpPr>
        <p:spPr/>
        <p:txBody>
          <a:bodyPr/>
          <a:lstStyle/>
          <a:p>
            <a:r>
              <a:rPr lang="en-US" altLang="zh-TW" dirty="0" smtClean="0"/>
              <a:t>Is there any problem with the following?</a:t>
            </a:r>
          </a:p>
          <a:p>
            <a:pPr>
              <a:buNone/>
            </a:pPr>
            <a:endParaRPr lang="es-ES" b="1" dirty="0" smtClean="0">
              <a:solidFill>
                <a:srgbClr val="C00000"/>
              </a:solidFill>
              <a:latin typeface="Courier New" pitchFamily="49" charset="0"/>
              <a:cs typeface="Courier New" pitchFamily="49" charset="0"/>
            </a:endParaRPr>
          </a:p>
          <a:p>
            <a:pPr>
              <a:buNone/>
            </a:pPr>
            <a:r>
              <a:rPr lang="es-ES" b="1" dirty="0" smtClean="0">
                <a:solidFill>
                  <a:srgbClr val="C00000"/>
                </a:solidFill>
                <a:latin typeface="Courier New" pitchFamily="49" charset="0"/>
                <a:cs typeface="Courier New" pitchFamily="49" charset="0"/>
              </a:rPr>
              <a:t>		foo (x, alloca(4), y);</a:t>
            </a:r>
            <a:endParaRPr lang="zh-TW" altLang="en-US" b="1" dirty="0">
              <a:solidFill>
                <a:srgbClr val="C00000"/>
              </a:solidFill>
              <a:latin typeface="Courier New" pitchFamily="49" charset="0"/>
              <a:cs typeface="Courier New" pitchFamily="49" charset="0"/>
            </a:endParaRPr>
          </a:p>
        </p:txBody>
      </p:sp>
      <p:sp>
        <p:nvSpPr>
          <p:cNvPr id="4" name="頁尾版面配置區 3"/>
          <p:cNvSpPr>
            <a:spLocks noGrp="1"/>
          </p:cNvSpPr>
          <p:nvPr>
            <p:ph type="ftr" sz="quarter" idx="11"/>
          </p:nvPr>
        </p:nvSpPr>
        <p:spPr/>
        <p:txBody>
          <a:bodyPr/>
          <a:lstStyle/>
          <a:p>
            <a:r>
              <a:rPr lang="en-US" altLang="zh-TW" dirty="0" smtClean="0"/>
              <a:t>Slides©2014 Pao-Ann Hsiung, </a:t>
            </a:r>
            <a:r>
              <a:rPr lang="en-US" altLang="zh-TW" dirty="0" err="1" smtClean="0"/>
              <a:t>Dept</a:t>
            </a:r>
            <a:r>
              <a:rPr lang="en-US" altLang="zh-TW" dirty="0" smtClean="0"/>
              <a:t> of CSIE, National Chung Cheng University, Taiwan</a:t>
            </a:r>
            <a:endParaRPr lang="en-US" altLang="zh-TW" dirty="0"/>
          </a:p>
        </p:txBody>
      </p:sp>
      <p:sp>
        <p:nvSpPr>
          <p:cNvPr id="5" name="投影片編號版面配置區 4"/>
          <p:cNvSpPr>
            <a:spLocks noGrp="1"/>
          </p:cNvSpPr>
          <p:nvPr>
            <p:ph type="sldNum" sz="quarter" idx="12"/>
          </p:nvPr>
        </p:nvSpPr>
        <p:spPr/>
        <p:txBody>
          <a:bodyPr/>
          <a:lstStyle/>
          <a:p>
            <a:fld id="{38B71791-9E2D-47BD-937E-15602C32ABF9}" type="slidenum">
              <a:rPr lang="en-US" altLang="zh-TW" smtClean="0"/>
              <a:pPr/>
              <a:t>36</a:t>
            </a:fld>
            <a:endParaRPr lang="en-US" altLang="zh-TW"/>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F10A1BA-0DD1-4014-8DD2-E478650349A7}" type="slidenum">
              <a:rPr lang="en-US" altLang="zh-TW"/>
              <a:pPr/>
              <a:t>37</a:t>
            </a:fld>
            <a:endParaRPr lang="en-US" altLang="zh-TW"/>
          </a:p>
        </p:txBody>
      </p:sp>
      <p:sp>
        <p:nvSpPr>
          <p:cNvPr id="268290" name="Rectangle 2"/>
          <p:cNvSpPr>
            <a:spLocks noGrp="1" noChangeArrowheads="1"/>
          </p:cNvSpPr>
          <p:nvPr>
            <p:ph type="title"/>
          </p:nvPr>
        </p:nvSpPr>
        <p:spPr/>
        <p:txBody>
          <a:bodyPr/>
          <a:lstStyle/>
          <a:p>
            <a:r>
              <a:rPr lang="en-US" altLang="zh-TW"/>
              <a:t>Environment Variables</a:t>
            </a:r>
          </a:p>
        </p:txBody>
      </p:sp>
      <p:sp>
        <p:nvSpPr>
          <p:cNvPr id="268291" name="Rectangle 3"/>
          <p:cNvSpPr>
            <a:spLocks noGrp="1" noChangeArrowheads="1"/>
          </p:cNvSpPr>
          <p:nvPr>
            <p:ph type="body" idx="1"/>
          </p:nvPr>
        </p:nvSpPr>
        <p:spPr/>
        <p:txBody>
          <a:bodyPr/>
          <a:lstStyle/>
          <a:p>
            <a:pPr>
              <a:buFont typeface="Wingdings" pitchFamily="2" charset="2"/>
              <a:buNone/>
            </a:pPr>
            <a:r>
              <a:rPr lang="en-US" altLang="zh-TW"/>
              <a:t>#include &lt;stdlib.h&gt;</a:t>
            </a:r>
          </a:p>
          <a:p>
            <a:pPr>
              <a:buFont typeface="Wingdings" pitchFamily="2" charset="2"/>
              <a:buNone/>
            </a:pPr>
            <a:r>
              <a:rPr lang="en-US" altLang="zh-TW"/>
              <a:t>char *getenv(const char *name);</a:t>
            </a:r>
          </a:p>
          <a:p>
            <a:r>
              <a:rPr lang="en-US" altLang="zh-TW"/>
              <a:t>Returns: pointer to value associated with name, NULL if not found</a:t>
            </a:r>
          </a:p>
          <a:p>
            <a:pPr>
              <a:spcBef>
                <a:spcPct val="40000"/>
              </a:spcBef>
            </a:pPr>
            <a:r>
              <a:rPr lang="en-US" altLang="zh-TW"/>
              <a:t>Some environment variables are set automatically by shell upon login</a:t>
            </a:r>
          </a:p>
          <a:p>
            <a:r>
              <a:rPr lang="en-US" altLang="zh-TW"/>
              <a:t>E.g.: HOME, USER, etc.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p>
            <a:fld id="{6CFF7D8B-0AA8-4B13-A602-0F3FB3E0E023}" type="slidenum">
              <a:rPr lang="en-US" altLang="zh-TW"/>
              <a:pPr/>
              <a:t>38</a:t>
            </a:fld>
            <a:endParaRPr lang="en-US" altLang="zh-TW"/>
          </a:p>
        </p:txBody>
      </p:sp>
      <p:sp>
        <p:nvSpPr>
          <p:cNvPr id="269314" name="Rectangle 2"/>
          <p:cNvSpPr>
            <a:spLocks noGrp="1" noChangeArrowheads="1"/>
          </p:cNvSpPr>
          <p:nvPr>
            <p:ph type="title"/>
          </p:nvPr>
        </p:nvSpPr>
        <p:spPr/>
        <p:txBody>
          <a:bodyPr/>
          <a:lstStyle/>
          <a:p>
            <a:r>
              <a:rPr lang="en-US" altLang="zh-TW" sz="4000"/>
              <a:t>Environment Variables (Fig. 7.7)</a:t>
            </a:r>
          </a:p>
        </p:txBody>
      </p:sp>
      <p:sp>
        <p:nvSpPr>
          <p:cNvPr id="269315" name="Rectangle 3"/>
          <p:cNvSpPr>
            <a:spLocks noGrp="1" noChangeArrowheads="1"/>
          </p:cNvSpPr>
          <p:nvPr>
            <p:ph type="body" idx="1"/>
          </p:nvPr>
        </p:nvSpPr>
        <p:spPr/>
        <p:txBody>
          <a:bodyPr/>
          <a:lstStyle/>
          <a:p>
            <a:endParaRPr lang="zh-TW" altLang="zh-TW"/>
          </a:p>
        </p:txBody>
      </p:sp>
      <p:pic>
        <p:nvPicPr>
          <p:cNvPr id="7" name="Picture 6" descr="\\172.16.2.26\Art\OUTPUT\PTG\STEVENS-RAGO\Ch07\Stevens_fig07-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1952625"/>
            <a:ext cx="7228284" cy="47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1CF3CA9B-875B-4C2B-868A-B0730E1F5200}" type="slidenum">
              <a:rPr lang="en-US" altLang="zh-TW"/>
              <a:pPr/>
              <a:t>39</a:t>
            </a:fld>
            <a:endParaRPr lang="en-US" altLang="zh-TW"/>
          </a:p>
        </p:txBody>
      </p:sp>
      <p:sp>
        <p:nvSpPr>
          <p:cNvPr id="270338" name="Rectangle 2"/>
          <p:cNvSpPr>
            <a:spLocks noGrp="1" noChangeArrowheads="1"/>
          </p:cNvSpPr>
          <p:nvPr>
            <p:ph type="title"/>
          </p:nvPr>
        </p:nvSpPr>
        <p:spPr/>
        <p:txBody>
          <a:bodyPr/>
          <a:lstStyle/>
          <a:p>
            <a:r>
              <a:rPr lang="en-US" altLang="zh-TW" sz="4000"/>
              <a:t>Setting an environment variable</a:t>
            </a:r>
          </a:p>
        </p:txBody>
      </p:sp>
      <p:sp>
        <p:nvSpPr>
          <p:cNvPr id="270339" name="Rectangle 3"/>
          <p:cNvSpPr>
            <a:spLocks noGrp="1" noChangeArrowheads="1"/>
          </p:cNvSpPr>
          <p:nvPr>
            <p:ph type="body" idx="1"/>
          </p:nvPr>
        </p:nvSpPr>
        <p:spPr/>
        <p:txBody>
          <a:bodyPr/>
          <a:lstStyle/>
          <a:p>
            <a:pPr>
              <a:spcBef>
                <a:spcPct val="40000"/>
              </a:spcBef>
              <a:buFont typeface="Wingdings" pitchFamily="2" charset="2"/>
              <a:buNone/>
            </a:pPr>
            <a:r>
              <a:rPr lang="en-US" altLang="zh-TW"/>
              <a:t>#include &lt;stdlib.h&gt;</a:t>
            </a:r>
          </a:p>
          <a:p>
            <a:pPr>
              <a:spcBef>
                <a:spcPct val="40000"/>
              </a:spcBef>
              <a:buFont typeface="Wingdings" pitchFamily="2" charset="2"/>
              <a:buNone/>
            </a:pPr>
            <a:r>
              <a:rPr lang="en-US" altLang="zh-TW"/>
              <a:t>int putenv(const char *str);</a:t>
            </a:r>
          </a:p>
          <a:p>
            <a:pPr>
              <a:spcBef>
                <a:spcPct val="40000"/>
              </a:spcBef>
              <a:buFont typeface="Wingdings" pitchFamily="2" charset="2"/>
              <a:buNone/>
            </a:pPr>
            <a:r>
              <a:rPr lang="en-US" altLang="zh-TW"/>
              <a:t>int setenv(const char *name, const char *value, int rewrite);</a:t>
            </a:r>
          </a:p>
          <a:p>
            <a:pPr>
              <a:spcBef>
                <a:spcPct val="40000"/>
              </a:spcBef>
              <a:buFont typeface="Wingdings" pitchFamily="2" charset="2"/>
              <a:buNone/>
            </a:pPr>
            <a:r>
              <a:rPr lang="en-US" altLang="zh-TW"/>
              <a:t>void unsetenv(const char *name);</a:t>
            </a:r>
          </a:p>
          <a:p>
            <a:pPr>
              <a:spcBef>
                <a:spcPct val="40000"/>
              </a:spcBef>
            </a:pPr>
            <a:r>
              <a:rPr lang="en-US" altLang="zh-TW"/>
              <a:t>Return: 0 if OK, nonzero on error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10" name="投影片編號版面配置區 5"/>
          <p:cNvSpPr>
            <a:spLocks noGrp="1"/>
          </p:cNvSpPr>
          <p:nvPr>
            <p:ph type="sldNum" sz="quarter" idx="12"/>
          </p:nvPr>
        </p:nvSpPr>
        <p:spPr/>
        <p:txBody>
          <a:bodyPr/>
          <a:lstStyle/>
          <a:p>
            <a:fld id="{6F4CCA88-A155-48E9-83F8-133A08504E87}" type="slidenum">
              <a:rPr lang="en-US" altLang="zh-TW"/>
              <a:pPr/>
              <a:t>4</a:t>
            </a:fld>
            <a:endParaRPr lang="en-US" altLang="zh-TW"/>
          </a:p>
        </p:txBody>
      </p:sp>
      <p:sp>
        <p:nvSpPr>
          <p:cNvPr id="248834" name="Rectangle 2"/>
          <p:cNvSpPr>
            <a:spLocks noGrp="1" noChangeArrowheads="1"/>
          </p:cNvSpPr>
          <p:nvPr>
            <p:ph type="title"/>
          </p:nvPr>
        </p:nvSpPr>
        <p:spPr/>
        <p:txBody>
          <a:bodyPr/>
          <a:lstStyle/>
          <a:p>
            <a:r>
              <a:rPr lang="en-US" altLang="zh-TW"/>
              <a:t>Process Termination</a:t>
            </a:r>
          </a:p>
        </p:txBody>
      </p:sp>
      <p:sp>
        <p:nvSpPr>
          <p:cNvPr id="248835" name="Rectangle 3"/>
          <p:cNvSpPr>
            <a:spLocks noGrp="1" noChangeArrowheads="1"/>
          </p:cNvSpPr>
          <p:nvPr>
            <p:ph type="body" idx="1"/>
          </p:nvPr>
        </p:nvSpPr>
        <p:spPr>
          <a:xfrm>
            <a:off x="1182688" y="2017713"/>
            <a:ext cx="7772400" cy="4506912"/>
          </a:xfrm>
        </p:spPr>
        <p:txBody>
          <a:bodyPr/>
          <a:lstStyle/>
          <a:p>
            <a:pPr algn="ctr">
              <a:lnSpc>
                <a:spcPct val="80000"/>
              </a:lnSpc>
              <a:buFont typeface="Wingdings" pitchFamily="2" charset="2"/>
              <a:buNone/>
            </a:pPr>
            <a:r>
              <a:rPr lang="en-US" altLang="zh-TW" sz="2800" dirty="0"/>
              <a:t>8 ways</a:t>
            </a:r>
          </a:p>
          <a:p>
            <a:pPr>
              <a:lnSpc>
                <a:spcPct val="80000"/>
              </a:lnSpc>
            </a:pPr>
            <a:r>
              <a:rPr lang="en-US" altLang="zh-TW" sz="2800" dirty="0"/>
              <a:t>Normal termination:</a:t>
            </a:r>
          </a:p>
          <a:p>
            <a:pPr lvl="1">
              <a:lnSpc>
                <a:spcPct val="80000"/>
              </a:lnSpc>
            </a:pPr>
            <a:r>
              <a:rPr lang="en-US" altLang="zh-TW" sz="2400" dirty="0"/>
              <a:t>return from main()</a:t>
            </a:r>
          </a:p>
          <a:p>
            <a:pPr lvl="1">
              <a:lnSpc>
                <a:spcPct val="80000"/>
              </a:lnSpc>
            </a:pPr>
            <a:r>
              <a:rPr lang="en-US" altLang="zh-TW" sz="2400" dirty="0"/>
              <a:t>calling exit()</a:t>
            </a:r>
          </a:p>
          <a:p>
            <a:pPr lvl="1">
              <a:lnSpc>
                <a:spcPct val="80000"/>
              </a:lnSpc>
            </a:pPr>
            <a:r>
              <a:rPr lang="en-US" altLang="zh-TW" sz="2400" dirty="0"/>
              <a:t>calling _exit() or _Exit()</a:t>
            </a:r>
          </a:p>
          <a:p>
            <a:pPr lvl="1">
              <a:lnSpc>
                <a:spcPct val="80000"/>
              </a:lnSpc>
            </a:pPr>
            <a:r>
              <a:rPr lang="en-US" altLang="zh-TW" sz="2400" dirty="0"/>
              <a:t>Return </a:t>
            </a:r>
            <a:r>
              <a:rPr lang="en-US" altLang="zh-TW" sz="2400" dirty="0" smtClean="0"/>
              <a:t>of the </a:t>
            </a:r>
            <a:r>
              <a:rPr lang="en-US" altLang="zh-TW" sz="2400" dirty="0"/>
              <a:t>last thread from its start routine</a:t>
            </a:r>
          </a:p>
          <a:p>
            <a:pPr lvl="1">
              <a:lnSpc>
                <a:spcPct val="80000"/>
              </a:lnSpc>
            </a:pPr>
            <a:r>
              <a:rPr lang="en-US" altLang="zh-TW" sz="2400" dirty="0"/>
              <a:t>Calling </a:t>
            </a:r>
            <a:r>
              <a:rPr lang="en-US" altLang="zh-TW" sz="2400" dirty="0" err="1"/>
              <a:t>pthread_exit</a:t>
            </a:r>
            <a:r>
              <a:rPr lang="en-US" altLang="zh-TW" sz="2400" dirty="0"/>
              <a:t> from the last thread</a:t>
            </a:r>
          </a:p>
          <a:p>
            <a:pPr>
              <a:lnSpc>
                <a:spcPct val="80000"/>
              </a:lnSpc>
            </a:pPr>
            <a:r>
              <a:rPr lang="en-US" altLang="zh-TW" sz="2800" dirty="0"/>
              <a:t>Abnormal termination</a:t>
            </a:r>
          </a:p>
          <a:p>
            <a:pPr lvl="1">
              <a:lnSpc>
                <a:spcPct val="80000"/>
              </a:lnSpc>
            </a:pPr>
            <a:r>
              <a:rPr lang="en-US" altLang="zh-TW" sz="2400" dirty="0"/>
              <a:t>calling abort()</a:t>
            </a:r>
          </a:p>
          <a:p>
            <a:pPr lvl="1">
              <a:lnSpc>
                <a:spcPct val="80000"/>
              </a:lnSpc>
            </a:pPr>
            <a:r>
              <a:rPr lang="en-US" altLang="zh-TW" sz="2400" dirty="0"/>
              <a:t>Receipt of a signal</a:t>
            </a:r>
          </a:p>
          <a:p>
            <a:pPr lvl="1">
              <a:lnSpc>
                <a:spcPct val="80000"/>
              </a:lnSpc>
            </a:pPr>
            <a:r>
              <a:rPr lang="en-US" altLang="zh-TW" sz="2400" dirty="0"/>
              <a:t>Response of the last thread to a cancellation request</a:t>
            </a:r>
          </a:p>
        </p:txBody>
      </p:sp>
      <p:sp>
        <p:nvSpPr>
          <p:cNvPr id="248836" name="AutoShape 4"/>
          <p:cNvSpPr>
            <a:spLocks/>
          </p:cNvSpPr>
          <p:nvPr/>
        </p:nvSpPr>
        <p:spPr bwMode="auto">
          <a:xfrm>
            <a:off x="1403350" y="4076700"/>
            <a:ext cx="360363" cy="576263"/>
          </a:xfrm>
          <a:prstGeom prst="leftBrace">
            <a:avLst>
              <a:gd name="adj1" fmla="val 13326"/>
              <a:gd name="adj2" fmla="val 50000"/>
            </a:avLst>
          </a:prstGeom>
          <a:noFill/>
          <a:ln w="9525">
            <a:solidFill>
              <a:schemeClr val="tx1"/>
            </a:solidFill>
            <a:miter lim="800000"/>
            <a:headEnd/>
            <a:tailEnd/>
          </a:ln>
          <a:effectLst/>
        </p:spPr>
        <p:txBody>
          <a:bodyPr wrap="none" anchor="ctr"/>
          <a:lstStyle/>
          <a:p>
            <a:endParaRPr lang="zh-TW" altLang="en-US"/>
          </a:p>
        </p:txBody>
      </p:sp>
      <p:sp>
        <p:nvSpPr>
          <p:cNvPr id="248837" name="Text Box 5"/>
          <p:cNvSpPr txBox="1">
            <a:spLocks noChangeArrowheads="1"/>
          </p:cNvSpPr>
          <p:nvPr/>
        </p:nvSpPr>
        <p:spPr bwMode="auto">
          <a:xfrm>
            <a:off x="179388" y="3933825"/>
            <a:ext cx="1296987" cy="822325"/>
          </a:xfrm>
          <a:prstGeom prst="rect">
            <a:avLst/>
          </a:prstGeom>
          <a:noFill/>
          <a:ln w="9525">
            <a:noFill/>
            <a:miter lim="800000"/>
            <a:headEnd/>
            <a:tailEnd/>
          </a:ln>
          <a:effectLst/>
        </p:spPr>
        <p:txBody>
          <a:bodyPr>
            <a:spAutoFit/>
          </a:bodyPr>
          <a:lstStyle/>
          <a:p>
            <a:pPr algn="r">
              <a:spcBef>
                <a:spcPct val="50000"/>
              </a:spcBef>
            </a:pPr>
            <a:r>
              <a:rPr lang="en-US" altLang="zh-TW"/>
              <a:t>Section 11.5</a:t>
            </a:r>
          </a:p>
        </p:txBody>
      </p:sp>
      <p:sp>
        <p:nvSpPr>
          <p:cNvPr id="248838" name="Text Box 6"/>
          <p:cNvSpPr txBox="1">
            <a:spLocks noChangeArrowheads="1"/>
          </p:cNvSpPr>
          <p:nvPr/>
        </p:nvSpPr>
        <p:spPr bwMode="auto">
          <a:xfrm>
            <a:off x="179388" y="5157788"/>
            <a:ext cx="1439862" cy="336550"/>
          </a:xfrm>
          <a:prstGeom prst="rect">
            <a:avLst/>
          </a:prstGeom>
          <a:noFill/>
          <a:ln w="9525">
            <a:noFill/>
            <a:miter lim="800000"/>
            <a:headEnd/>
            <a:tailEnd/>
          </a:ln>
          <a:effectLst/>
        </p:spPr>
        <p:txBody>
          <a:bodyPr>
            <a:spAutoFit/>
          </a:bodyPr>
          <a:lstStyle/>
          <a:p>
            <a:pPr algn="r">
              <a:spcBef>
                <a:spcPct val="50000"/>
              </a:spcBef>
            </a:pPr>
            <a:r>
              <a:rPr lang="en-US" altLang="zh-TW" sz="1600"/>
              <a:t>Section 10.17</a:t>
            </a:r>
          </a:p>
        </p:txBody>
      </p:sp>
      <p:sp>
        <p:nvSpPr>
          <p:cNvPr id="248839" name="Text Box 7"/>
          <p:cNvSpPr txBox="1">
            <a:spLocks noChangeArrowheads="1"/>
          </p:cNvSpPr>
          <p:nvPr/>
        </p:nvSpPr>
        <p:spPr bwMode="auto">
          <a:xfrm>
            <a:off x="179388" y="5516563"/>
            <a:ext cx="1439862" cy="336550"/>
          </a:xfrm>
          <a:prstGeom prst="rect">
            <a:avLst/>
          </a:prstGeom>
          <a:noFill/>
          <a:ln w="9525">
            <a:noFill/>
            <a:miter lim="800000"/>
            <a:headEnd/>
            <a:tailEnd/>
          </a:ln>
          <a:effectLst/>
        </p:spPr>
        <p:txBody>
          <a:bodyPr>
            <a:spAutoFit/>
          </a:bodyPr>
          <a:lstStyle/>
          <a:p>
            <a:pPr algn="r">
              <a:spcBef>
                <a:spcPct val="50000"/>
              </a:spcBef>
            </a:pPr>
            <a:r>
              <a:rPr lang="en-US" altLang="zh-TW" sz="1600"/>
              <a:t>Section 10.2</a:t>
            </a:r>
          </a:p>
        </p:txBody>
      </p:sp>
      <p:sp>
        <p:nvSpPr>
          <p:cNvPr id="248840" name="Text Box 8"/>
          <p:cNvSpPr txBox="1">
            <a:spLocks noChangeArrowheads="1"/>
          </p:cNvSpPr>
          <p:nvPr/>
        </p:nvSpPr>
        <p:spPr bwMode="auto">
          <a:xfrm>
            <a:off x="179388" y="5876925"/>
            <a:ext cx="1439862" cy="581025"/>
          </a:xfrm>
          <a:prstGeom prst="rect">
            <a:avLst/>
          </a:prstGeom>
          <a:noFill/>
          <a:ln w="9525">
            <a:noFill/>
            <a:miter lim="800000"/>
            <a:headEnd/>
            <a:tailEnd/>
          </a:ln>
          <a:effectLst/>
        </p:spPr>
        <p:txBody>
          <a:bodyPr>
            <a:spAutoFit/>
          </a:bodyPr>
          <a:lstStyle/>
          <a:p>
            <a:pPr algn="r">
              <a:spcBef>
                <a:spcPct val="50000"/>
              </a:spcBef>
            </a:pPr>
            <a:r>
              <a:rPr lang="en-US" altLang="zh-TW" sz="1600"/>
              <a:t>Sections 11.5, 12.7</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FA7B7E61-A69F-486E-B2B8-4AB0B0B8097E}" type="slidenum">
              <a:rPr lang="en-US" altLang="zh-TW"/>
              <a:pPr/>
              <a:t>40</a:t>
            </a:fld>
            <a:endParaRPr lang="en-US" altLang="zh-TW"/>
          </a:p>
        </p:txBody>
      </p:sp>
      <p:sp>
        <p:nvSpPr>
          <p:cNvPr id="271362" name="Rectangle 2"/>
          <p:cNvSpPr>
            <a:spLocks noGrp="1" noChangeArrowheads="1"/>
          </p:cNvSpPr>
          <p:nvPr>
            <p:ph type="title"/>
          </p:nvPr>
        </p:nvSpPr>
        <p:spPr/>
        <p:txBody>
          <a:bodyPr/>
          <a:lstStyle/>
          <a:p>
            <a:r>
              <a:rPr lang="en-US" altLang="zh-TW" sz="4000"/>
              <a:t>Environment Variables (Fig. 7.8)</a:t>
            </a:r>
          </a:p>
        </p:txBody>
      </p:sp>
      <p:sp>
        <p:nvSpPr>
          <p:cNvPr id="271363" name="Rectangle 3"/>
          <p:cNvSpPr>
            <a:spLocks noGrp="1" noChangeArrowheads="1"/>
          </p:cNvSpPr>
          <p:nvPr>
            <p:ph type="body" idx="1"/>
          </p:nvPr>
        </p:nvSpPr>
        <p:spPr/>
        <p:txBody>
          <a:bodyPr/>
          <a:lstStyle/>
          <a:p>
            <a:endParaRPr lang="zh-TW" altLang="zh-TW" dirty="0"/>
          </a:p>
        </p:txBody>
      </p:sp>
      <p:pic>
        <p:nvPicPr>
          <p:cNvPr id="7" name="Picture 6" descr="\\172.16.2.26\Art\OUTPUT\PTG\STEVENS-RAGO\Ch07\Stevens_fig07-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79" y="2852936"/>
            <a:ext cx="8022308" cy="277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F24977F-A69E-4216-AC55-AB88812D1D75}" type="slidenum">
              <a:rPr lang="en-US" altLang="zh-TW"/>
              <a:pPr/>
              <a:t>41</a:t>
            </a:fld>
            <a:endParaRPr lang="en-US" altLang="zh-TW"/>
          </a:p>
        </p:txBody>
      </p:sp>
      <p:sp>
        <p:nvSpPr>
          <p:cNvPr id="272386" name="Rectangle 2"/>
          <p:cNvSpPr>
            <a:spLocks noGrp="1" noChangeArrowheads="1"/>
          </p:cNvSpPr>
          <p:nvPr>
            <p:ph type="title"/>
          </p:nvPr>
        </p:nvSpPr>
        <p:spPr/>
        <p:txBody>
          <a:bodyPr/>
          <a:lstStyle/>
          <a:p>
            <a:r>
              <a:rPr lang="en-US" altLang="zh-TW"/>
              <a:t>setjmp(), longjmp() Functions</a:t>
            </a:r>
          </a:p>
        </p:txBody>
      </p:sp>
      <p:sp>
        <p:nvSpPr>
          <p:cNvPr id="272387" name="Rectangle 3"/>
          <p:cNvSpPr>
            <a:spLocks noGrp="1" noChangeArrowheads="1"/>
          </p:cNvSpPr>
          <p:nvPr>
            <p:ph type="body" idx="1"/>
          </p:nvPr>
        </p:nvSpPr>
        <p:spPr>
          <a:xfrm>
            <a:off x="1182688" y="2017713"/>
            <a:ext cx="7772400" cy="4364037"/>
          </a:xfrm>
        </p:spPr>
        <p:txBody>
          <a:bodyPr/>
          <a:lstStyle/>
          <a:p>
            <a:r>
              <a:rPr lang="en-US" altLang="zh-TW"/>
              <a:t>In C, we cannot goto a label in another function</a:t>
            </a:r>
          </a:p>
          <a:p>
            <a:r>
              <a:rPr lang="en-US" altLang="zh-TW"/>
              <a:t>setjmp() and longjmp() must be used</a:t>
            </a:r>
          </a:p>
          <a:p>
            <a:r>
              <a:rPr lang="en-US" altLang="zh-TW"/>
              <a:t>See Figure 7.9 (a skeleton) for command processing</a:t>
            </a:r>
          </a:p>
          <a:p>
            <a:pPr lvl="1"/>
            <a:r>
              <a:rPr lang="en-US" altLang="zh-TW"/>
              <a:t>read lines (main),</a:t>
            </a:r>
          </a:p>
          <a:p>
            <a:pPr lvl="1"/>
            <a:r>
              <a:rPr lang="en-US" altLang="zh-TW"/>
              <a:t>interpret commands (do_line)</a:t>
            </a:r>
          </a:p>
          <a:p>
            <a:pPr lvl="1"/>
            <a:r>
              <a:rPr lang="en-US" altLang="zh-TW"/>
              <a:t>process command (cmd_add, </a:t>
            </a:r>
            <a:r>
              <a:rPr lang="en-US" altLang="zh-TW">
                <a:latin typeface="Times New Roman"/>
              </a:rPr>
              <a:t>…</a:t>
            </a:r>
            <a:r>
              <a:rPr lang="en-US" altLang="zh-TW"/>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D9038BEA-81CD-4297-8D2B-BCCBDC17B4AC}" type="slidenum">
              <a:rPr lang="en-US" altLang="zh-TW"/>
              <a:pPr/>
              <a:t>42</a:t>
            </a:fld>
            <a:endParaRPr lang="en-US" altLang="zh-TW"/>
          </a:p>
        </p:txBody>
      </p:sp>
      <p:sp>
        <p:nvSpPr>
          <p:cNvPr id="302082" name="Rectangle 2"/>
          <p:cNvSpPr>
            <a:spLocks noGrp="1" noChangeArrowheads="1"/>
          </p:cNvSpPr>
          <p:nvPr>
            <p:ph type="title"/>
          </p:nvPr>
        </p:nvSpPr>
        <p:spPr/>
        <p:txBody>
          <a:bodyPr/>
          <a:lstStyle/>
          <a:p>
            <a:r>
              <a:rPr lang="en-US" altLang="zh-TW"/>
              <a:t>Figure 7.9 (1/4: main)</a:t>
            </a:r>
          </a:p>
        </p:txBody>
      </p:sp>
      <p:sp>
        <p:nvSpPr>
          <p:cNvPr id="302083" name="Rectangle 3"/>
          <p:cNvSpPr>
            <a:spLocks noGrp="1" noChangeArrowheads="1"/>
          </p:cNvSpPr>
          <p:nvPr>
            <p:ph type="body" idx="1"/>
          </p:nvPr>
        </p:nvSpPr>
        <p:spPr>
          <a:xfrm>
            <a:off x="1182688" y="2017713"/>
            <a:ext cx="7772400" cy="4651375"/>
          </a:xfrm>
        </p:spPr>
        <p:txBody>
          <a:bodyPr/>
          <a:lstStyle/>
          <a:p>
            <a:pPr>
              <a:lnSpc>
                <a:spcPct val="80000"/>
              </a:lnSpc>
              <a:buFont typeface="Wingdings" pitchFamily="2" charset="2"/>
              <a:buNone/>
            </a:pPr>
            <a:r>
              <a:rPr lang="en-US" altLang="zh-TW" sz="2000" b="1"/>
              <a:t>#include "apue.h"</a:t>
            </a:r>
          </a:p>
          <a:p>
            <a:pPr>
              <a:lnSpc>
                <a:spcPct val="80000"/>
              </a:lnSpc>
              <a:buFont typeface="Wingdings" pitchFamily="2" charset="2"/>
              <a:buNone/>
            </a:pPr>
            <a:r>
              <a:rPr lang="en-US" altLang="zh-TW" sz="2000" b="1"/>
              <a:t>#define	TOK_ADD	   5</a:t>
            </a:r>
          </a:p>
          <a:p>
            <a:pPr>
              <a:lnSpc>
                <a:spcPct val="80000"/>
              </a:lnSpc>
              <a:buFont typeface="Wingdings" pitchFamily="2" charset="2"/>
              <a:buNone/>
            </a:pPr>
            <a:endParaRPr lang="en-US" altLang="zh-TW" sz="2000" b="1"/>
          </a:p>
          <a:p>
            <a:pPr>
              <a:lnSpc>
                <a:spcPct val="80000"/>
              </a:lnSpc>
              <a:buFont typeface="Wingdings" pitchFamily="2" charset="2"/>
              <a:buNone/>
            </a:pPr>
            <a:r>
              <a:rPr lang="en-US" altLang="zh-TW" sz="2000" b="1"/>
              <a:t>void	do_line(char *);</a:t>
            </a:r>
          </a:p>
          <a:p>
            <a:pPr>
              <a:lnSpc>
                <a:spcPct val="80000"/>
              </a:lnSpc>
              <a:buFont typeface="Wingdings" pitchFamily="2" charset="2"/>
              <a:buNone/>
            </a:pPr>
            <a:r>
              <a:rPr lang="en-US" altLang="zh-TW" sz="2000" b="1"/>
              <a:t>void	cmd_add(void);</a:t>
            </a:r>
          </a:p>
          <a:p>
            <a:pPr>
              <a:lnSpc>
                <a:spcPct val="80000"/>
              </a:lnSpc>
              <a:buFont typeface="Wingdings" pitchFamily="2" charset="2"/>
              <a:buNone/>
            </a:pPr>
            <a:r>
              <a:rPr lang="en-US" altLang="zh-TW" sz="2000" b="1"/>
              <a:t>int	get_token(void);</a:t>
            </a:r>
          </a:p>
          <a:p>
            <a:pPr>
              <a:lnSpc>
                <a:spcPct val="80000"/>
              </a:lnSpc>
              <a:buFont typeface="Wingdings" pitchFamily="2" charset="2"/>
              <a:buNone/>
            </a:pPr>
            <a:endParaRPr lang="en-US" altLang="zh-TW" sz="2000" b="1"/>
          </a:p>
          <a:p>
            <a:pPr>
              <a:lnSpc>
                <a:spcPct val="80000"/>
              </a:lnSpc>
              <a:buFont typeface="Wingdings" pitchFamily="2" charset="2"/>
              <a:buNone/>
            </a:pPr>
            <a:r>
              <a:rPr lang="en-US" altLang="zh-TW" sz="2000" b="1"/>
              <a:t>int main(void)</a:t>
            </a:r>
          </a:p>
          <a:p>
            <a:pPr>
              <a:lnSpc>
                <a:spcPct val="80000"/>
              </a:lnSpc>
              <a:buFont typeface="Wingdings" pitchFamily="2" charset="2"/>
              <a:buNone/>
            </a:pPr>
            <a:r>
              <a:rPr lang="en-US" altLang="zh-TW" sz="2000" b="1"/>
              <a:t>{</a:t>
            </a:r>
          </a:p>
          <a:p>
            <a:pPr>
              <a:lnSpc>
                <a:spcPct val="80000"/>
              </a:lnSpc>
              <a:buFont typeface="Wingdings" pitchFamily="2" charset="2"/>
              <a:buNone/>
            </a:pPr>
            <a:r>
              <a:rPr lang="en-US" altLang="zh-TW" sz="2000" b="1"/>
              <a:t>	char	line[MAXLINE];</a:t>
            </a:r>
          </a:p>
          <a:p>
            <a:pPr>
              <a:lnSpc>
                <a:spcPct val="80000"/>
              </a:lnSpc>
              <a:buFont typeface="Wingdings" pitchFamily="2" charset="2"/>
              <a:buNone/>
            </a:pPr>
            <a:endParaRPr lang="en-US" altLang="zh-TW" sz="2000" b="1"/>
          </a:p>
          <a:p>
            <a:pPr>
              <a:lnSpc>
                <a:spcPct val="80000"/>
              </a:lnSpc>
              <a:buFont typeface="Wingdings" pitchFamily="2" charset="2"/>
              <a:buNone/>
            </a:pPr>
            <a:r>
              <a:rPr lang="en-US" altLang="zh-TW" sz="2000" b="1"/>
              <a:t>	while (fgets(line, MAXLINE, stdin) != NULL)</a:t>
            </a:r>
          </a:p>
          <a:p>
            <a:pPr>
              <a:lnSpc>
                <a:spcPct val="80000"/>
              </a:lnSpc>
              <a:buFont typeface="Wingdings" pitchFamily="2" charset="2"/>
              <a:buNone/>
            </a:pPr>
            <a:r>
              <a:rPr lang="en-US" altLang="zh-TW" sz="2000" b="1"/>
              <a:t>		</a:t>
            </a:r>
            <a:r>
              <a:rPr lang="en-US" altLang="zh-TW" sz="2000" b="1">
                <a:solidFill>
                  <a:schemeClr val="hlink"/>
                </a:solidFill>
              </a:rPr>
              <a:t>do_line(line)</a:t>
            </a:r>
            <a:r>
              <a:rPr lang="en-US" altLang="zh-TW" sz="2000" b="1"/>
              <a:t>;</a:t>
            </a:r>
          </a:p>
          <a:p>
            <a:pPr>
              <a:lnSpc>
                <a:spcPct val="80000"/>
              </a:lnSpc>
              <a:buFont typeface="Wingdings" pitchFamily="2" charset="2"/>
              <a:buNone/>
            </a:pPr>
            <a:r>
              <a:rPr lang="en-US" altLang="zh-TW" sz="2000" b="1"/>
              <a:t>	exit(0);</a:t>
            </a:r>
          </a:p>
          <a:p>
            <a:pPr>
              <a:lnSpc>
                <a:spcPct val="80000"/>
              </a:lnSpc>
              <a:buFont typeface="Wingdings" pitchFamily="2" charset="2"/>
              <a:buNone/>
            </a:pPr>
            <a:r>
              <a:rPr lang="en-US" altLang="zh-TW" sz="2000" b="1"/>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7C68E1B2-2380-41EC-BB58-19A0EB729354}" type="slidenum">
              <a:rPr lang="en-US" altLang="zh-TW"/>
              <a:pPr/>
              <a:t>43</a:t>
            </a:fld>
            <a:endParaRPr lang="en-US" altLang="zh-TW"/>
          </a:p>
        </p:txBody>
      </p:sp>
      <p:sp>
        <p:nvSpPr>
          <p:cNvPr id="306178" name="Rectangle 2"/>
          <p:cNvSpPr>
            <a:spLocks noGrp="1" noChangeArrowheads="1"/>
          </p:cNvSpPr>
          <p:nvPr>
            <p:ph type="title"/>
          </p:nvPr>
        </p:nvSpPr>
        <p:spPr/>
        <p:txBody>
          <a:bodyPr/>
          <a:lstStyle/>
          <a:p>
            <a:r>
              <a:rPr lang="en-US" altLang="zh-TW"/>
              <a:t>Figure 7.9 (2/4: do_line)</a:t>
            </a:r>
          </a:p>
        </p:txBody>
      </p:sp>
      <p:sp>
        <p:nvSpPr>
          <p:cNvPr id="306179"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1800" b="1" dirty="0"/>
              <a:t>char	*</a:t>
            </a:r>
            <a:r>
              <a:rPr lang="en-US" altLang="zh-TW" sz="1800" b="1" dirty="0" err="1"/>
              <a:t>tok_ptr</a:t>
            </a:r>
            <a:r>
              <a:rPr lang="en-US" altLang="zh-TW" sz="1800" b="1" dirty="0"/>
              <a:t>;	/* global pointer for </a:t>
            </a:r>
            <a:r>
              <a:rPr lang="en-US" altLang="zh-TW" sz="1800" b="1" dirty="0" err="1"/>
              <a:t>get_token</a:t>
            </a:r>
            <a:r>
              <a:rPr lang="en-US" altLang="zh-TW" sz="1800" b="1" dirty="0"/>
              <a:t>() */</a:t>
            </a:r>
          </a:p>
          <a:p>
            <a:pPr>
              <a:lnSpc>
                <a:spcPct val="80000"/>
              </a:lnSpc>
              <a:buFont typeface="Wingdings" pitchFamily="2" charset="2"/>
              <a:buNone/>
            </a:pPr>
            <a:endParaRPr lang="en-US" altLang="zh-TW" sz="1800" b="1" dirty="0"/>
          </a:p>
          <a:p>
            <a:pPr>
              <a:lnSpc>
                <a:spcPct val="80000"/>
              </a:lnSpc>
              <a:buFont typeface="Wingdings" pitchFamily="2" charset="2"/>
              <a:buNone/>
            </a:pPr>
            <a:r>
              <a:rPr lang="en-US" altLang="zh-TW" sz="1800" b="1" dirty="0"/>
              <a:t>void</a:t>
            </a:r>
          </a:p>
          <a:p>
            <a:pPr>
              <a:lnSpc>
                <a:spcPct val="80000"/>
              </a:lnSpc>
              <a:buFont typeface="Wingdings" pitchFamily="2" charset="2"/>
              <a:buNone/>
            </a:pPr>
            <a:r>
              <a:rPr lang="en-US" altLang="zh-TW" sz="1800" b="1" dirty="0" err="1"/>
              <a:t>do_line</a:t>
            </a:r>
            <a:r>
              <a:rPr lang="en-US" altLang="zh-TW" sz="1800" b="1" dirty="0"/>
              <a:t>(char *</a:t>
            </a:r>
            <a:r>
              <a:rPr lang="en-US" altLang="zh-TW" sz="1800" b="1" dirty="0" err="1"/>
              <a:t>ptr</a:t>
            </a:r>
            <a:r>
              <a:rPr lang="en-US" altLang="zh-TW" sz="1800" b="1" dirty="0"/>
              <a:t>)	/* process one line of input */</a:t>
            </a:r>
          </a:p>
          <a:p>
            <a:pPr>
              <a:lnSpc>
                <a:spcPct val="80000"/>
              </a:lnSpc>
              <a:buFont typeface="Wingdings" pitchFamily="2" charset="2"/>
              <a:buNone/>
            </a:pPr>
            <a:r>
              <a:rPr lang="en-US" altLang="zh-TW" sz="1800" b="1" dirty="0"/>
              <a:t>{</a:t>
            </a:r>
          </a:p>
          <a:p>
            <a:pPr>
              <a:lnSpc>
                <a:spcPct val="80000"/>
              </a:lnSpc>
              <a:buFont typeface="Wingdings" pitchFamily="2" charset="2"/>
              <a:buNone/>
            </a:pPr>
            <a:r>
              <a:rPr lang="en-US" altLang="zh-TW" sz="1800" b="1" dirty="0"/>
              <a:t>	</a:t>
            </a:r>
            <a:r>
              <a:rPr lang="en-US" altLang="zh-TW" sz="1800" b="1" dirty="0" err="1"/>
              <a:t>int</a:t>
            </a:r>
            <a:r>
              <a:rPr lang="en-US" altLang="zh-TW" sz="1800" b="1" dirty="0"/>
              <a:t>		</a:t>
            </a:r>
            <a:r>
              <a:rPr lang="en-US" altLang="zh-TW" sz="1800" b="1" dirty="0" err="1"/>
              <a:t>cmd</a:t>
            </a:r>
            <a:r>
              <a:rPr lang="en-US" altLang="zh-TW" sz="1800" b="1" dirty="0"/>
              <a:t>;</a:t>
            </a:r>
          </a:p>
          <a:p>
            <a:pPr>
              <a:lnSpc>
                <a:spcPct val="80000"/>
              </a:lnSpc>
              <a:buFont typeface="Wingdings" pitchFamily="2" charset="2"/>
              <a:buNone/>
            </a:pPr>
            <a:r>
              <a:rPr lang="en-US" altLang="zh-TW" sz="1800" b="1" dirty="0" err="1"/>
              <a:t>tok_ptr</a:t>
            </a:r>
            <a:r>
              <a:rPr lang="en-US" altLang="zh-TW" sz="1800" b="1" dirty="0"/>
              <a:t> = </a:t>
            </a:r>
            <a:r>
              <a:rPr lang="en-US" altLang="zh-TW" sz="1800" b="1" dirty="0" err="1"/>
              <a:t>ptr</a:t>
            </a:r>
            <a:r>
              <a:rPr lang="en-US" altLang="zh-TW" sz="1800" b="1" dirty="0"/>
              <a:t>;</a:t>
            </a:r>
          </a:p>
          <a:p>
            <a:pPr>
              <a:lnSpc>
                <a:spcPct val="80000"/>
              </a:lnSpc>
              <a:buFont typeface="Wingdings" pitchFamily="2" charset="2"/>
              <a:buNone/>
            </a:pPr>
            <a:r>
              <a:rPr lang="en-US" altLang="zh-TW" sz="1800" b="1" dirty="0"/>
              <a:t>	while ((</a:t>
            </a:r>
            <a:r>
              <a:rPr lang="en-US" altLang="zh-TW" sz="1800" b="1" dirty="0" err="1"/>
              <a:t>cmd</a:t>
            </a:r>
            <a:r>
              <a:rPr lang="en-US" altLang="zh-TW" sz="1800" b="1" dirty="0"/>
              <a:t> = </a:t>
            </a:r>
            <a:r>
              <a:rPr lang="en-US" altLang="zh-TW" sz="1800" b="1" dirty="0" err="1"/>
              <a:t>get_token</a:t>
            </a:r>
            <a:r>
              <a:rPr lang="en-US" altLang="zh-TW" sz="1800" b="1" dirty="0"/>
              <a:t>()) &gt; 0) {</a:t>
            </a:r>
          </a:p>
          <a:p>
            <a:pPr>
              <a:lnSpc>
                <a:spcPct val="80000"/>
              </a:lnSpc>
              <a:buFont typeface="Wingdings" pitchFamily="2" charset="2"/>
              <a:buNone/>
            </a:pPr>
            <a:r>
              <a:rPr lang="en-US" altLang="zh-TW" sz="1800" b="1" dirty="0"/>
              <a:t>		switch (</a:t>
            </a:r>
            <a:r>
              <a:rPr lang="en-US" altLang="zh-TW" sz="1800" b="1" dirty="0" err="1"/>
              <a:t>cmd</a:t>
            </a:r>
            <a:r>
              <a:rPr lang="en-US" altLang="zh-TW" sz="1800" b="1" dirty="0"/>
              <a:t>) {	/* one case for each command */</a:t>
            </a:r>
          </a:p>
          <a:p>
            <a:pPr>
              <a:lnSpc>
                <a:spcPct val="80000"/>
              </a:lnSpc>
              <a:buFont typeface="Wingdings" pitchFamily="2" charset="2"/>
              <a:buNone/>
            </a:pPr>
            <a:r>
              <a:rPr lang="en-US" altLang="zh-TW" sz="1800" b="1" dirty="0"/>
              <a:t>		case TOK_ADD:</a:t>
            </a:r>
          </a:p>
          <a:p>
            <a:pPr>
              <a:lnSpc>
                <a:spcPct val="80000"/>
              </a:lnSpc>
              <a:buFont typeface="Wingdings" pitchFamily="2" charset="2"/>
              <a:buNone/>
            </a:pPr>
            <a:r>
              <a:rPr lang="en-US" altLang="zh-TW" sz="1800" b="1" dirty="0"/>
              <a:t>				</a:t>
            </a:r>
            <a:r>
              <a:rPr lang="en-US" altLang="zh-TW" sz="1800" b="1" dirty="0" err="1">
                <a:solidFill>
                  <a:schemeClr val="hlink"/>
                </a:solidFill>
              </a:rPr>
              <a:t>cmd_add</a:t>
            </a:r>
            <a:r>
              <a:rPr lang="en-US" altLang="zh-TW" sz="1800" b="1" dirty="0">
                <a:solidFill>
                  <a:schemeClr val="hlink"/>
                </a:solidFill>
              </a:rPr>
              <a:t>()</a:t>
            </a:r>
            <a:r>
              <a:rPr lang="en-US" altLang="zh-TW" sz="1800" b="1" dirty="0"/>
              <a:t>;</a:t>
            </a:r>
          </a:p>
          <a:p>
            <a:pPr>
              <a:lnSpc>
                <a:spcPct val="80000"/>
              </a:lnSpc>
              <a:buFont typeface="Wingdings" pitchFamily="2" charset="2"/>
              <a:buNone/>
            </a:pPr>
            <a:r>
              <a:rPr lang="en-US" altLang="zh-TW" sz="1800" b="1" dirty="0"/>
              <a:t>				break;</a:t>
            </a:r>
          </a:p>
          <a:p>
            <a:pPr>
              <a:lnSpc>
                <a:spcPct val="80000"/>
              </a:lnSpc>
              <a:buFont typeface="Wingdings" pitchFamily="2" charset="2"/>
              <a:buNone/>
            </a:pPr>
            <a:r>
              <a:rPr lang="en-US" altLang="zh-TW" sz="1800" b="1" dirty="0"/>
              <a:t>		}</a:t>
            </a:r>
          </a:p>
          <a:p>
            <a:pPr>
              <a:lnSpc>
                <a:spcPct val="80000"/>
              </a:lnSpc>
              <a:buFont typeface="Wingdings" pitchFamily="2" charset="2"/>
              <a:buNone/>
            </a:pPr>
            <a:r>
              <a:rPr lang="en-US" altLang="zh-TW" sz="1800" b="1" dirty="0"/>
              <a:t>	}</a:t>
            </a:r>
          </a:p>
          <a:p>
            <a:pPr>
              <a:lnSpc>
                <a:spcPct val="80000"/>
              </a:lnSpc>
              <a:buFont typeface="Wingdings" pitchFamily="2" charset="2"/>
              <a:buNone/>
            </a:pPr>
            <a:r>
              <a:rPr lang="en-US" altLang="zh-TW" sz="1800" b="1" dirty="0"/>
              <a:t>}</a:t>
            </a:r>
          </a:p>
          <a:p>
            <a:pPr>
              <a:lnSpc>
                <a:spcPct val="80000"/>
              </a:lnSpc>
              <a:buFont typeface="Wingdings" pitchFamily="2" charset="2"/>
              <a:buNone/>
            </a:pPr>
            <a:endParaRPr lang="en-US" altLang="zh-TW" sz="1800" b="1" dirty="0"/>
          </a:p>
          <a:p>
            <a:pPr>
              <a:lnSpc>
                <a:spcPct val="80000"/>
              </a:lnSpc>
              <a:buFont typeface="Wingdings" pitchFamily="2" charset="2"/>
              <a:buNone/>
            </a:pPr>
            <a:endParaRPr lang="en-US" altLang="zh-TW" sz="18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09FC3E74-5741-4537-AAC8-13F912A0A07A}" type="slidenum">
              <a:rPr lang="en-US" altLang="zh-TW"/>
              <a:pPr/>
              <a:t>44</a:t>
            </a:fld>
            <a:endParaRPr lang="en-US" altLang="zh-TW"/>
          </a:p>
        </p:txBody>
      </p:sp>
      <p:sp>
        <p:nvSpPr>
          <p:cNvPr id="305154" name="Rectangle 2"/>
          <p:cNvSpPr>
            <a:spLocks noGrp="1" noChangeArrowheads="1"/>
          </p:cNvSpPr>
          <p:nvPr>
            <p:ph type="title"/>
          </p:nvPr>
        </p:nvSpPr>
        <p:spPr/>
        <p:txBody>
          <a:bodyPr/>
          <a:lstStyle/>
          <a:p>
            <a:r>
              <a:rPr lang="en-US" altLang="zh-TW"/>
              <a:t>Figure 7.9 (3/4: cmd_add)</a:t>
            </a:r>
          </a:p>
        </p:txBody>
      </p:sp>
      <p:sp>
        <p:nvSpPr>
          <p:cNvPr id="305155" name="Rectangle 3"/>
          <p:cNvSpPr>
            <a:spLocks noGrp="1" noChangeArrowheads="1"/>
          </p:cNvSpPr>
          <p:nvPr>
            <p:ph type="body" idx="1"/>
          </p:nvPr>
        </p:nvSpPr>
        <p:spPr/>
        <p:txBody>
          <a:bodyPr/>
          <a:lstStyle/>
          <a:p>
            <a:pPr>
              <a:buFont typeface="Wingdings" pitchFamily="2" charset="2"/>
              <a:buNone/>
            </a:pPr>
            <a:r>
              <a:rPr lang="en-US" altLang="zh-TW" sz="2800"/>
              <a:t>void</a:t>
            </a:r>
          </a:p>
          <a:p>
            <a:pPr>
              <a:buFont typeface="Wingdings" pitchFamily="2" charset="2"/>
              <a:buNone/>
            </a:pPr>
            <a:r>
              <a:rPr lang="en-US" altLang="zh-TW" sz="2800"/>
              <a:t>cmd_add(void)</a:t>
            </a:r>
          </a:p>
          <a:p>
            <a:pPr>
              <a:buFont typeface="Wingdings" pitchFamily="2" charset="2"/>
              <a:buNone/>
            </a:pPr>
            <a:r>
              <a:rPr lang="en-US" altLang="zh-TW" sz="2800"/>
              <a:t>{</a:t>
            </a:r>
          </a:p>
          <a:p>
            <a:pPr>
              <a:buFont typeface="Wingdings" pitchFamily="2" charset="2"/>
              <a:buNone/>
            </a:pPr>
            <a:r>
              <a:rPr lang="en-US" altLang="zh-TW" sz="2800"/>
              <a:t>	int		token;</a:t>
            </a:r>
          </a:p>
          <a:p>
            <a:pPr>
              <a:buFont typeface="Wingdings" pitchFamily="2" charset="2"/>
              <a:buNone/>
            </a:pPr>
            <a:endParaRPr lang="en-US" altLang="zh-TW" sz="2800"/>
          </a:p>
          <a:p>
            <a:pPr>
              <a:buFont typeface="Wingdings" pitchFamily="2" charset="2"/>
              <a:buNone/>
            </a:pPr>
            <a:r>
              <a:rPr lang="en-US" altLang="zh-TW" sz="2800"/>
              <a:t>	token = </a:t>
            </a:r>
            <a:r>
              <a:rPr lang="en-US" altLang="zh-TW" sz="2800">
                <a:solidFill>
                  <a:schemeClr val="hlink"/>
                </a:solidFill>
              </a:rPr>
              <a:t>get_token()</a:t>
            </a:r>
            <a:r>
              <a:rPr lang="en-US" altLang="zh-TW" sz="2800"/>
              <a:t>;</a:t>
            </a:r>
          </a:p>
          <a:p>
            <a:pPr>
              <a:buFont typeface="Wingdings" pitchFamily="2" charset="2"/>
              <a:buNone/>
            </a:pPr>
            <a:r>
              <a:rPr lang="en-US" altLang="zh-TW" sz="2800"/>
              <a:t>	/* rest of processing for this command */</a:t>
            </a:r>
          </a:p>
          <a:p>
            <a:pPr>
              <a:buFont typeface="Wingdings" pitchFamily="2" charset="2"/>
              <a:buNone/>
            </a:pPr>
            <a:r>
              <a:rPr lang="en-US" altLang="zh-TW" sz="280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6" name="投影片編號版面配置區 5"/>
          <p:cNvSpPr>
            <a:spLocks noGrp="1"/>
          </p:cNvSpPr>
          <p:nvPr>
            <p:ph type="sldNum" sz="quarter" idx="12"/>
          </p:nvPr>
        </p:nvSpPr>
        <p:spPr/>
        <p:txBody>
          <a:bodyPr/>
          <a:lstStyle/>
          <a:p>
            <a:fld id="{1537CC48-7C4F-4907-9134-5B07CA40E952}" type="slidenum">
              <a:rPr lang="en-US" altLang="zh-TW"/>
              <a:pPr/>
              <a:t>45</a:t>
            </a:fld>
            <a:endParaRPr lang="en-US" altLang="zh-TW"/>
          </a:p>
        </p:txBody>
      </p:sp>
      <p:sp>
        <p:nvSpPr>
          <p:cNvPr id="307202" name="Rectangle 2"/>
          <p:cNvSpPr>
            <a:spLocks noGrp="1" noChangeArrowheads="1"/>
          </p:cNvSpPr>
          <p:nvPr>
            <p:ph type="title"/>
          </p:nvPr>
        </p:nvSpPr>
        <p:spPr/>
        <p:txBody>
          <a:bodyPr/>
          <a:lstStyle/>
          <a:p>
            <a:r>
              <a:rPr lang="en-US" altLang="zh-TW"/>
              <a:t>Figure 7.9 (4/4: get_token)</a:t>
            </a:r>
          </a:p>
        </p:txBody>
      </p:sp>
      <p:sp>
        <p:nvSpPr>
          <p:cNvPr id="307203" name="Rectangle 3"/>
          <p:cNvSpPr>
            <a:spLocks noGrp="1" noChangeArrowheads="1"/>
          </p:cNvSpPr>
          <p:nvPr>
            <p:ph type="body" idx="1"/>
          </p:nvPr>
        </p:nvSpPr>
        <p:spPr/>
        <p:txBody>
          <a:bodyPr/>
          <a:lstStyle/>
          <a:p>
            <a:pPr>
              <a:buFont typeface="Wingdings" pitchFamily="2" charset="2"/>
              <a:buNone/>
            </a:pPr>
            <a:r>
              <a:rPr lang="en-US" altLang="zh-TW"/>
              <a:t>int</a:t>
            </a:r>
          </a:p>
          <a:p>
            <a:pPr>
              <a:buFont typeface="Wingdings" pitchFamily="2" charset="2"/>
              <a:buNone/>
            </a:pPr>
            <a:r>
              <a:rPr lang="en-US" altLang="zh-TW"/>
              <a:t>get_token(void)</a:t>
            </a:r>
          </a:p>
          <a:p>
            <a:pPr>
              <a:buFont typeface="Wingdings" pitchFamily="2" charset="2"/>
              <a:buNone/>
            </a:pPr>
            <a:r>
              <a:rPr lang="en-US" altLang="zh-TW"/>
              <a:t>{</a:t>
            </a:r>
          </a:p>
          <a:p>
            <a:pPr>
              <a:buFont typeface="Wingdings" pitchFamily="2" charset="2"/>
              <a:buNone/>
            </a:pPr>
            <a:r>
              <a:rPr lang="en-US" altLang="zh-TW"/>
              <a:t>	/* fetch next token from line pointed to by tok_ptr */</a:t>
            </a:r>
          </a:p>
          <a:p>
            <a:pPr>
              <a:buFont typeface="Wingdings" pitchFamily="2" charset="2"/>
              <a:buNone/>
            </a:pPr>
            <a:r>
              <a:rPr lang="en-US" altLang="zh-TW"/>
              <a:t>}</a:t>
            </a:r>
          </a:p>
          <a:p>
            <a:pPr>
              <a:buFont typeface="Wingdings" pitchFamily="2" charset="2"/>
              <a:buNone/>
            </a:pPr>
            <a:endParaRPr lang="en-US" altLang="zh-TW"/>
          </a:p>
        </p:txBody>
      </p:sp>
      <p:sp>
        <p:nvSpPr>
          <p:cNvPr id="307205" name="AutoShape 5"/>
          <p:cNvSpPr>
            <a:spLocks noChangeArrowheads="1"/>
          </p:cNvSpPr>
          <p:nvPr/>
        </p:nvSpPr>
        <p:spPr bwMode="auto">
          <a:xfrm>
            <a:off x="5364163" y="2060575"/>
            <a:ext cx="3311525" cy="1439863"/>
          </a:xfrm>
          <a:prstGeom prst="cloudCallout">
            <a:avLst>
              <a:gd name="adj1" fmla="val -46310"/>
              <a:gd name="adj2" fmla="val 69954"/>
            </a:avLst>
          </a:prstGeom>
          <a:solidFill>
            <a:schemeClr val="accent1"/>
          </a:solidFill>
          <a:ln w="9525">
            <a:solidFill>
              <a:schemeClr val="tx1"/>
            </a:solidFill>
            <a:miter lim="800000"/>
            <a:headEnd/>
            <a:tailEnd/>
          </a:ln>
          <a:effectLst/>
        </p:spPr>
        <p:txBody>
          <a:bodyPr/>
          <a:lstStyle/>
          <a:p>
            <a:pPr algn="ctr"/>
            <a:r>
              <a:rPr lang="en-US" altLang="zh-TW" b="1">
                <a:solidFill>
                  <a:schemeClr val="hlink"/>
                </a:solidFill>
              </a:rPr>
              <a:t>What if error occurs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205"/>
                                        </p:tgtEl>
                                        <p:attrNameLst>
                                          <p:attrName>style.visibility</p:attrName>
                                        </p:attrNameLst>
                                      </p:cBhvr>
                                      <p:to>
                                        <p:strVal val="visible"/>
                                      </p:to>
                                    </p:set>
                                    <p:animEffect transition="in" filter="slide(fromBottom)">
                                      <p:cBhvr>
                                        <p:cTn id="7" dur="500"/>
                                        <p:tgtEl>
                                          <p:spTgt spid="30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295A20E8-0BD7-4F36-A8D8-7CF2855521C8}" type="slidenum">
              <a:rPr lang="en-US" altLang="zh-TW"/>
              <a:pPr/>
              <a:t>46</a:t>
            </a:fld>
            <a:endParaRPr lang="en-US" altLang="zh-TW"/>
          </a:p>
        </p:txBody>
      </p:sp>
      <p:sp>
        <p:nvSpPr>
          <p:cNvPr id="273410" name="Rectangle 2"/>
          <p:cNvSpPr>
            <a:spLocks noGrp="1" noChangeArrowheads="1"/>
          </p:cNvSpPr>
          <p:nvPr>
            <p:ph type="title"/>
          </p:nvPr>
        </p:nvSpPr>
        <p:spPr/>
        <p:txBody>
          <a:bodyPr/>
          <a:lstStyle/>
          <a:p>
            <a:r>
              <a:rPr lang="en-US" altLang="zh-TW"/>
              <a:t>After cmd_add(): stack frame</a:t>
            </a:r>
          </a:p>
        </p:txBody>
      </p:sp>
      <p:sp>
        <p:nvSpPr>
          <p:cNvPr id="273411" name="Rectangle 3"/>
          <p:cNvSpPr>
            <a:spLocks noGrp="1" noChangeArrowheads="1"/>
          </p:cNvSpPr>
          <p:nvPr>
            <p:ph type="body" idx="1"/>
          </p:nvPr>
        </p:nvSpPr>
        <p:spPr/>
        <p:txBody>
          <a:bodyPr/>
          <a:lstStyle/>
          <a:p>
            <a:endParaRPr lang="zh-TW" altLang="zh-TW"/>
          </a:p>
        </p:txBody>
      </p:sp>
      <p:pic>
        <p:nvPicPr>
          <p:cNvPr id="7" name="Picture 6" descr="\\172.16.2.26\Art\OUTPUT\PTG\STEVENS-RAGO\Ch07\Stevens_fig07-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7" y="1952625"/>
            <a:ext cx="5538564" cy="4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ECD889BF-7FAA-4539-ADBB-A4C193D2B1E4}" type="slidenum">
              <a:rPr lang="en-US" altLang="zh-TW"/>
              <a:pPr/>
              <a:t>47</a:t>
            </a:fld>
            <a:endParaRPr lang="en-US" altLang="zh-TW"/>
          </a:p>
        </p:txBody>
      </p:sp>
      <p:sp>
        <p:nvSpPr>
          <p:cNvPr id="274434" name="Rectangle 2"/>
          <p:cNvSpPr>
            <a:spLocks noGrp="1" noChangeArrowheads="1"/>
          </p:cNvSpPr>
          <p:nvPr>
            <p:ph type="title"/>
          </p:nvPr>
        </p:nvSpPr>
        <p:spPr/>
        <p:txBody>
          <a:bodyPr/>
          <a:lstStyle/>
          <a:p>
            <a:r>
              <a:rPr lang="en-US" altLang="zh-TW"/>
              <a:t>setjmp() and longjmp()</a:t>
            </a:r>
          </a:p>
        </p:txBody>
      </p:sp>
      <p:sp>
        <p:nvSpPr>
          <p:cNvPr id="274435" name="Rectangle 3"/>
          <p:cNvSpPr>
            <a:spLocks noGrp="1" noChangeArrowheads="1"/>
          </p:cNvSpPr>
          <p:nvPr>
            <p:ph type="body" idx="1"/>
          </p:nvPr>
        </p:nvSpPr>
        <p:spPr/>
        <p:txBody>
          <a:bodyPr/>
          <a:lstStyle/>
          <a:p>
            <a:r>
              <a:rPr lang="en-US" altLang="zh-TW"/>
              <a:t>Often we are deeply nested,</a:t>
            </a:r>
          </a:p>
          <a:p>
            <a:r>
              <a:rPr lang="en-US" altLang="zh-TW"/>
              <a:t>An error occurs,</a:t>
            </a:r>
          </a:p>
          <a:p>
            <a:r>
              <a:rPr lang="en-US" altLang="zh-TW"/>
              <a:t>We want to print an error, ignore rest of input, and return to main()</a:t>
            </a:r>
          </a:p>
          <a:p>
            <a:r>
              <a:rPr lang="en-US" altLang="zh-TW"/>
              <a:t>Large # of levels </a:t>
            </a:r>
            <a:r>
              <a:rPr lang="en-US" altLang="zh-TW">
                <a:sym typeface="Wingdings" pitchFamily="2" charset="2"/>
              </a:rPr>
              <a:t> handle return at each level for each error</a:t>
            </a:r>
          </a:p>
          <a:p>
            <a:r>
              <a:rPr lang="en-US" altLang="zh-TW">
                <a:sym typeface="Wingdings" pitchFamily="2" charset="2"/>
              </a:rPr>
              <a:t>Direct nonlocal goto: setjmp, longjmp</a:t>
            </a:r>
            <a:endParaRPr lang="en-US" altLang="zh-TW"/>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0281490F-7CA8-4F4C-AED0-801F7473E035}" type="slidenum">
              <a:rPr lang="en-US" altLang="zh-TW"/>
              <a:pPr/>
              <a:t>48</a:t>
            </a:fld>
            <a:endParaRPr lang="en-US" altLang="zh-TW"/>
          </a:p>
        </p:txBody>
      </p:sp>
      <p:sp>
        <p:nvSpPr>
          <p:cNvPr id="275458" name="Rectangle 2"/>
          <p:cNvSpPr>
            <a:spLocks noGrp="1" noChangeArrowheads="1"/>
          </p:cNvSpPr>
          <p:nvPr>
            <p:ph type="title"/>
          </p:nvPr>
        </p:nvSpPr>
        <p:spPr/>
        <p:txBody>
          <a:bodyPr/>
          <a:lstStyle/>
          <a:p>
            <a:r>
              <a:rPr lang="en-US" altLang="zh-TW"/>
              <a:t>setjmp() and longjmp()</a:t>
            </a:r>
          </a:p>
        </p:txBody>
      </p:sp>
      <p:sp>
        <p:nvSpPr>
          <p:cNvPr id="275459" name="Rectangle 3"/>
          <p:cNvSpPr>
            <a:spLocks noGrp="1" noChangeArrowheads="1"/>
          </p:cNvSpPr>
          <p:nvPr>
            <p:ph type="body" idx="1"/>
          </p:nvPr>
        </p:nvSpPr>
        <p:spPr/>
        <p:txBody>
          <a:bodyPr/>
          <a:lstStyle/>
          <a:p>
            <a:pPr>
              <a:spcBef>
                <a:spcPct val="50000"/>
              </a:spcBef>
            </a:pPr>
            <a:r>
              <a:rPr lang="en-US" altLang="zh-TW"/>
              <a:t>#include &lt;setjmp.h&gt;</a:t>
            </a:r>
          </a:p>
          <a:p>
            <a:pPr>
              <a:spcBef>
                <a:spcPct val="50000"/>
              </a:spcBef>
            </a:pPr>
            <a:r>
              <a:rPr lang="en-US" altLang="zh-TW"/>
              <a:t>int setjmp(jmp_buf </a:t>
            </a:r>
            <a:r>
              <a:rPr lang="en-US" altLang="zh-TW" i="1"/>
              <a:t>env</a:t>
            </a:r>
            <a:r>
              <a:rPr lang="en-US" altLang="zh-TW"/>
              <a:t>);</a:t>
            </a:r>
          </a:p>
          <a:p>
            <a:pPr>
              <a:spcBef>
                <a:spcPct val="50000"/>
              </a:spcBef>
            </a:pPr>
            <a:r>
              <a:rPr lang="en-US" altLang="zh-TW"/>
              <a:t>Returns: 0 if called directly, nonzero if returning from a call to longjmp</a:t>
            </a:r>
          </a:p>
          <a:p>
            <a:pPr>
              <a:spcBef>
                <a:spcPct val="50000"/>
              </a:spcBef>
            </a:pPr>
            <a:r>
              <a:rPr lang="en-US" altLang="zh-TW"/>
              <a:t>void longjmp(jmp_buf </a:t>
            </a:r>
            <a:r>
              <a:rPr lang="en-US" altLang="zh-TW" i="1"/>
              <a:t>env</a:t>
            </a:r>
            <a:r>
              <a:rPr lang="en-US" altLang="zh-TW"/>
              <a:t>, int </a:t>
            </a:r>
            <a:r>
              <a:rPr lang="en-US" altLang="zh-TW" i="1"/>
              <a:t>val</a:t>
            </a:r>
            <a:r>
              <a:rPr lang="en-US" altLang="zh-TW"/>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19B15F85-9CAB-4616-90FC-F458375643BB}" type="slidenum">
              <a:rPr lang="en-US" altLang="zh-TW"/>
              <a:pPr/>
              <a:t>49</a:t>
            </a:fld>
            <a:endParaRPr lang="en-US" altLang="zh-TW"/>
          </a:p>
        </p:txBody>
      </p:sp>
      <p:sp>
        <p:nvSpPr>
          <p:cNvPr id="300034" name="Rectangle 2"/>
          <p:cNvSpPr>
            <a:spLocks noGrp="1" noChangeArrowheads="1"/>
          </p:cNvSpPr>
          <p:nvPr>
            <p:ph type="title"/>
          </p:nvPr>
        </p:nvSpPr>
        <p:spPr/>
        <p:txBody>
          <a:bodyPr/>
          <a:lstStyle/>
          <a:p>
            <a:r>
              <a:rPr lang="en-US" altLang="zh-TW"/>
              <a:t>Figure 7.11</a:t>
            </a:r>
          </a:p>
        </p:txBody>
      </p:sp>
      <p:sp>
        <p:nvSpPr>
          <p:cNvPr id="300035" name="Rectangle 3"/>
          <p:cNvSpPr>
            <a:spLocks noGrp="1" noChangeArrowheads="1"/>
          </p:cNvSpPr>
          <p:nvPr>
            <p:ph type="body" idx="1"/>
          </p:nvPr>
        </p:nvSpPr>
        <p:spPr>
          <a:xfrm>
            <a:off x="1182688" y="2017713"/>
            <a:ext cx="7772400" cy="4435475"/>
          </a:xfrm>
        </p:spPr>
        <p:txBody>
          <a:bodyPr/>
          <a:lstStyle/>
          <a:p>
            <a:pPr>
              <a:lnSpc>
                <a:spcPct val="80000"/>
              </a:lnSpc>
              <a:buFont typeface="Wingdings" pitchFamily="2" charset="2"/>
              <a:buNone/>
            </a:pPr>
            <a:r>
              <a:rPr lang="en-US" altLang="zh-TW" sz="1800" b="1"/>
              <a:t>#include "apue.h"</a:t>
            </a:r>
          </a:p>
          <a:p>
            <a:pPr>
              <a:lnSpc>
                <a:spcPct val="80000"/>
              </a:lnSpc>
              <a:buFont typeface="Wingdings" pitchFamily="2" charset="2"/>
              <a:buNone/>
            </a:pPr>
            <a:r>
              <a:rPr lang="en-US" altLang="zh-TW" sz="1800" b="1"/>
              <a:t>#include &lt;setjmp.h&gt;</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#define	TOK_ADD	   5</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jmp_buf	jmpbuffer;</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int</a:t>
            </a:r>
          </a:p>
          <a:p>
            <a:pPr>
              <a:lnSpc>
                <a:spcPct val="80000"/>
              </a:lnSpc>
              <a:buFont typeface="Wingdings" pitchFamily="2" charset="2"/>
              <a:buNone/>
            </a:pPr>
            <a:r>
              <a:rPr lang="en-US" altLang="zh-TW" sz="1800" b="1"/>
              <a:t>main(void)</a:t>
            </a:r>
          </a:p>
          <a:p>
            <a:pPr>
              <a:lnSpc>
                <a:spcPct val="80000"/>
              </a:lnSpc>
              <a:buFont typeface="Wingdings" pitchFamily="2" charset="2"/>
              <a:buNone/>
            </a:pPr>
            <a:r>
              <a:rPr lang="en-US" altLang="zh-TW" sz="1800" b="1"/>
              <a:t>{</a:t>
            </a:r>
          </a:p>
          <a:p>
            <a:pPr>
              <a:lnSpc>
                <a:spcPct val="80000"/>
              </a:lnSpc>
              <a:buFont typeface="Wingdings" pitchFamily="2" charset="2"/>
              <a:buNone/>
            </a:pPr>
            <a:r>
              <a:rPr lang="en-US" altLang="zh-TW" sz="1800" b="1"/>
              <a:t>	char	line[MAXLINE];</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	if (</a:t>
            </a:r>
            <a:r>
              <a:rPr lang="en-US" altLang="zh-TW" sz="1800" b="1">
                <a:solidFill>
                  <a:schemeClr val="hlink"/>
                </a:solidFill>
              </a:rPr>
              <a:t>setjmp(jmpbuffer</a:t>
            </a:r>
            <a:r>
              <a:rPr lang="en-US" altLang="zh-TW" sz="1800" b="1"/>
              <a:t>) != 0)</a:t>
            </a:r>
          </a:p>
          <a:p>
            <a:pPr>
              <a:lnSpc>
                <a:spcPct val="80000"/>
              </a:lnSpc>
              <a:buFont typeface="Wingdings" pitchFamily="2" charset="2"/>
              <a:buNone/>
            </a:pPr>
            <a:r>
              <a:rPr lang="en-US" altLang="zh-TW" sz="1800" b="1"/>
              <a:t>		printf("error");</a:t>
            </a:r>
          </a:p>
          <a:p>
            <a:pPr>
              <a:lnSpc>
                <a:spcPct val="80000"/>
              </a:lnSpc>
              <a:buFont typeface="Wingdings" pitchFamily="2" charset="2"/>
              <a:buNone/>
            </a:pPr>
            <a:r>
              <a:rPr lang="en-US" altLang="zh-TW" sz="1800" b="1"/>
              <a:t>	while (fgets(line, MAXLINE, stdin) != NULL)</a:t>
            </a:r>
          </a:p>
          <a:p>
            <a:pPr>
              <a:lnSpc>
                <a:spcPct val="80000"/>
              </a:lnSpc>
              <a:buFont typeface="Wingdings" pitchFamily="2" charset="2"/>
              <a:buNone/>
            </a:pPr>
            <a:r>
              <a:rPr lang="en-US" altLang="zh-TW" sz="1800" b="1"/>
              <a:t>		do_line(line);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頁尾版面配置區 4"/>
          <p:cNvSpPr>
            <a:spLocks noGrp="1"/>
          </p:cNvSpPr>
          <p:nvPr>
            <p:ph type="ftr" sz="quarter" idx="11"/>
          </p:nvPr>
        </p:nvSpPr>
        <p:spPr/>
        <p:txBody>
          <a:bodyPr/>
          <a:lstStyle/>
          <a:p>
            <a:r>
              <a:rPr lang="en-US" altLang="zh-TW"/>
              <a:t>Slides©2006 Pao-Ann Hsiung, Dept of CSIE, National Chung Cheng University, Taiwan</a:t>
            </a:r>
          </a:p>
        </p:txBody>
      </p:sp>
      <p:sp>
        <p:nvSpPr>
          <p:cNvPr id="16" name="投影片編號版面配置區 5"/>
          <p:cNvSpPr>
            <a:spLocks noGrp="1"/>
          </p:cNvSpPr>
          <p:nvPr>
            <p:ph type="sldNum" sz="quarter" idx="12"/>
          </p:nvPr>
        </p:nvSpPr>
        <p:spPr/>
        <p:txBody>
          <a:bodyPr/>
          <a:lstStyle/>
          <a:p>
            <a:fld id="{860BFB9D-6A4E-4729-AF24-7BC46A9B5271}" type="slidenum">
              <a:rPr lang="en-US" altLang="zh-TW"/>
              <a:pPr/>
              <a:t>5</a:t>
            </a:fld>
            <a:endParaRPr lang="en-US" altLang="zh-TW"/>
          </a:p>
        </p:txBody>
      </p:sp>
      <p:sp>
        <p:nvSpPr>
          <p:cNvPr id="249858" name="Rectangle 2"/>
          <p:cNvSpPr>
            <a:spLocks noGrp="1" noChangeArrowheads="1"/>
          </p:cNvSpPr>
          <p:nvPr>
            <p:ph type="title"/>
          </p:nvPr>
        </p:nvSpPr>
        <p:spPr/>
        <p:txBody>
          <a:bodyPr/>
          <a:lstStyle/>
          <a:p>
            <a:r>
              <a:rPr lang="en-US" altLang="zh-TW"/>
              <a:t>exit(), _Exit, _exit()</a:t>
            </a:r>
          </a:p>
        </p:txBody>
      </p:sp>
      <p:sp>
        <p:nvSpPr>
          <p:cNvPr id="249859" name="Rectangle 3"/>
          <p:cNvSpPr>
            <a:spLocks noGrp="1" noChangeArrowheads="1"/>
          </p:cNvSpPr>
          <p:nvPr>
            <p:ph type="body" idx="1"/>
          </p:nvPr>
        </p:nvSpPr>
        <p:spPr/>
        <p:txBody>
          <a:bodyPr/>
          <a:lstStyle/>
          <a:p>
            <a:r>
              <a:rPr lang="en-US" altLang="zh-TW"/>
              <a:t>#include &lt;stdlib.h&gt;</a:t>
            </a:r>
          </a:p>
          <a:p>
            <a:r>
              <a:rPr lang="en-US" altLang="zh-TW"/>
              <a:t>void </a:t>
            </a:r>
            <a:r>
              <a:rPr lang="en-US" altLang="zh-TW">
                <a:solidFill>
                  <a:srgbClr val="008000"/>
                </a:solidFill>
              </a:rPr>
              <a:t>exit</a:t>
            </a:r>
            <a:r>
              <a:rPr lang="en-US" altLang="zh-TW"/>
              <a:t>(int </a:t>
            </a:r>
            <a:r>
              <a:rPr lang="en-US" altLang="zh-TW" i="1"/>
              <a:t>status</a:t>
            </a:r>
            <a:r>
              <a:rPr lang="en-US" altLang="zh-TW"/>
              <a:t>);</a:t>
            </a:r>
          </a:p>
          <a:p>
            <a:pPr>
              <a:spcBef>
                <a:spcPct val="50000"/>
              </a:spcBef>
            </a:pPr>
            <a:r>
              <a:rPr lang="en-US" altLang="zh-TW"/>
              <a:t>void </a:t>
            </a:r>
            <a:r>
              <a:rPr lang="en-US" altLang="zh-TW">
                <a:solidFill>
                  <a:srgbClr val="008000"/>
                </a:solidFill>
              </a:rPr>
              <a:t>_Exit</a:t>
            </a:r>
            <a:r>
              <a:rPr lang="en-US" altLang="zh-TW"/>
              <a:t>(int status);</a:t>
            </a:r>
          </a:p>
          <a:p>
            <a:pPr>
              <a:spcBef>
                <a:spcPct val="50000"/>
              </a:spcBef>
            </a:pPr>
            <a:endParaRPr lang="en-US" altLang="zh-TW"/>
          </a:p>
          <a:p>
            <a:pPr>
              <a:spcBef>
                <a:spcPct val="50000"/>
              </a:spcBef>
            </a:pPr>
            <a:r>
              <a:rPr lang="en-US" altLang="zh-TW"/>
              <a:t>#include &lt;unistd.h&gt;</a:t>
            </a:r>
          </a:p>
          <a:p>
            <a:r>
              <a:rPr lang="en-US" altLang="zh-TW"/>
              <a:t>void </a:t>
            </a:r>
            <a:r>
              <a:rPr lang="en-US" altLang="zh-TW">
                <a:solidFill>
                  <a:srgbClr val="008000"/>
                </a:solidFill>
              </a:rPr>
              <a:t>_exit</a:t>
            </a:r>
            <a:r>
              <a:rPr lang="en-US" altLang="zh-TW"/>
              <a:t>(int </a:t>
            </a:r>
            <a:r>
              <a:rPr lang="en-US" altLang="zh-TW" i="1"/>
              <a:t>status</a:t>
            </a:r>
            <a:r>
              <a:rPr lang="en-US" altLang="zh-TW"/>
              <a:t>);</a:t>
            </a:r>
          </a:p>
        </p:txBody>
      </p:sp>
      <p:sp>
        <p:nvSpPr>
          <p:cNvPr id="249860" name="AutoShape 4"/>
          <p:cNvSpPr>
            <a:spLocks noChangeArrowheads="1"/>
          </p:cNvSpPr>
          <p:nvPr/>
        </p:nvSpPr>
        <p:spPr bwMode="auto">
          <a:xfrm>
            <a:off x="5580063" y="2133600"/>
            <a:ext cx="2663825" cy="1512888"/>
          </a:xfrm>
          <a:prstGeom prst="leftArrowCallout">
            <a:avLst>
              <a:gd name="adj1" fmla="val 25000"/>
              <a:gd name="adj2" fmla="val 25000"/>
              <a:gd name="adj3" fmla="val 29346"/>
              <a:gd name="adj4" fmla="val 66667"/>
            </a:avLst>
          </a:prstGeom>
          <a:solidFill>
            <a:schemeClr val="accent1"/>
          </a:solidFill>
          <a:ln w="9525">
            <a:solidFill>
              <a:schemeClr val="tx1"/>
            </a:solidFill>
            <a:miter lim="800000"/>
            <a:headEnd/>
            <a:tailEnd/>
          </a:ln>
          <a:effectLst/>
        </p:spPr>
        <p:txBody>
          <a:bodyPr wrap="none" anchor="ctr"/>
          <a:lstStyle/>
          <a:p>
            <a:pPr algn="ctr"/>
            <a:r>
              <a:rPr lang="en-US" altLang="zh-TW"/>
              <a:t>fclose() </a:t>
            </a:r>
            <a:br>
              <a:rPr lang="en-US" altLang="zh-TW"/>
            </a:br>
            <a:r>
              <a:rPr lang="en-US" altLang="zh-TW"/>
              <a:t>all open </a:t>
            </a:r>
            <a:br>
              <a:rPr lang="en-US" altLang="zh-TW"/>
            </a:br>
            <a:r>
              <a:rPr lang="en-US" altLang="zh-TW"/>
              <a:t>streams</a:t>
            </a:r>
          </a:p>
        </p:txBody>
      </p:sp>
      <p:grpSp>
        <p:nvGrpSpPr>
          <p:cNvPr id="249871" name="Group 15"/>
          <p:cNvGrpSpPr>
            <a:grpSpLocks/>
          </p:cNvGrpSpPr>
          <p:nvPr/>
        </p:nvGrpSpPr>
        <p:grpSpPr bwMode="auto">
          <a:xfrm>
            <a:off x="5508625" y="3789363"/>
            <a:ext cx="2808288" cy="1871662"/>
            <a:chOff x="3470" y="2387"/>
            <a:chExt cx="1769" cy="1179"/>
          </a:xfrm>
        </p:grpSpPr>
        <p:sp>
          <p:nvSpPr>
            <p:cNvPr id="249861" name="AutoShape 5"/>
            <p:cNvSpPr>
              <a:spLocks noChangeArrowheads="1"/>
            </p:cNvSpPr>
            <p:nvPr/>
          </p:nvSpPr>
          <p:spPr bwMode="auto">
            <a:xfrm>
              <a:off x="3560" y="2568"/>
              <a:ext cx="1679" cy="953"/>
            </a:xfrm>
            <a:prstGeom prst="leftArrowCallout">
              <a:avLst>
                <a:gd name="adj1" fmla="val 25000"/>
                <a:gd name="adj2" fmla="val 25000"/>
                <a:gd name="adj3" fmla="val 29363"/>
                <a:gd name="adj4" fmla="val 66667"/>
              </a:avLst>
            </a:prstGeom>
            <a:solidFill>
              <a:schemeClr val="accent1"/>
            </a:solidFill>
            <a:ln w="9525">
              <a:solidFill>
                <a:schemeClr val="tx1"/>
              </a:solidFill>
              <a:miter lim="800000"/>
              <a:headEnd/>
              <a:tailEnd/>
            </a:ln>
            <a:effectLst/>
          </p:spPr>
          <p:txBody>
            <a:bodyPr wrap="none" anchor="ctr"/>
            <a:lstStyle/>
            <a:p>
              <a:pPr algn="ctr"/>
              <a:r>
                <a:rPr lang="en-US" altLang="zh-TW"/>
                <a:t>return </a:t>
              </a:r>
              <a:br>
                <a:rPr lang="en-US" altLang="zh-TW"/>
              </a:br>
              <a:r>
                <a:rPr lang="en-US" altLang="zh-TW"/>
                <a:t>to kernel </a:t>
              </a:r>
              <a:br>
                <a:rPr lang="en-US" altLang="zh-TW"/>
              </a:br>
              <a:r>
                <a:rPr lang="en-US" altLang="zh-TW"/>
                <a:t>immediately</a:t>
              </a:r>
            </a:p>
          </p:txBody>
        </p:sp>
        <p:sp>
          <p:nvSpPr>
            <p:cNvPr id="249863" name="Line 7"/>
            <p:cNvSpPr>
              <a:spLocks noChangeShapeType="1"/>
            </p:cNvSpPr>
            <p:nvPr/>
          </p:nvSpPr>
          <p:spPr bwMode="auto">
            <a:xfrm flipH="1" flipV="1">
              <a:off x="3515" y="2387"/>
              <a:ext cx="272" cy="453"/>
            </a:xfrm>
            <a:prstGeom prst="line">
              <a:avLst/>
            </a:prstGeom>
            <a:noFill/>
            <a:ln w="50800">
              <a:solidFill>
                <a:schemeClr val="tx1"/>
              </a:solidFill>
              <a:miter lim="800000"/>
              <a:headEnd/>
              <a:tailEnd type="stealth" w="lg" len="lg"/>
            </a:ln>
            <a:effectLst/>
          </p:spPr>
          <p:txBody>
            <a:bodyPr wrap="none"/>
            <a:lstStyle/>
            <a:p>
              <a:endParaRPr lang="zh-TW" altLang="en-US"/>
            </a:p>
          </p:txBody>
        </p:sp>
        <p:sp>
          <p:nvSpPr>
            <p:cNvPr id="249864" name="Line 8"/>
            <p:cNvSpPr>
              <a:spLocks noChangeShapeType="1"/>
            </p:cNvSpPr>
            <p:nvPr/>
          </p:nvSpPr>
          <p:spPr bwMode="auto">
            <a:xfrm flipH="1">
              <a:off x="3470" y="3203"/>
              <a:ext cx="272" cy="363"/>
            </a:xfrm>
            <a:prstGeom prst="line">
              <a:avLst/>
            </a:prstGeom>
            <a:noFill/>
            <a:ln w="50800">
              <a:solidFill>
                <a:schemeClr val="tx1"/>
              </a:solidFill>
              <a:miter lim="800000"/>
              <a:headEnd/>
              <a:tailEnd type="stealth" w="lg" len="lg"/>
            </a:ln>
            <a:effectLst/>
          </p:spPr>
          <p:txBody>
            <a:bodyPr wrap="none"/>
            <a:lstStyle/>
            <a:p>
              <a:endParaRPr lang="zh-TW" altLang="en-US"/>
            </a:p>
          </p:txBody>
        </p:sp>
      </p:grpSp>
      <p:grpSp>
        <p:nvGrpSpPr>
          <p:cNvPr id="249869" name="Group 13"/>
          <p:cNvGrpSpPr>
            <a:grpSpLocks/>
          </p:cNvGrpSpPr>
          <p:nvPr/>
        </p:nvGrpSpPr>
        <p:grpSpPr bwMode="auto">
          <a:xfrm>
            <a:off x="107950" y="2060575"/>
            <a:ext cx="1150938" cy="1944688"/>
            <a:chOff x="68" y="1298"/>
            <a:chExt cx="725" cy="1225"/>
          </a:xfrm>
        </p:grpSpPr>
        <p:sp>
          <p:nvSpPr>
            <p:cNvPr id="249865" name="AutoShape 9"/>
            <p:cNvSpPr>
              <a:spLocks/>
            </p:cNvSpPr>
            <p:nvPr/>
          </p:nvSpPr>
          <p:spPr bwMode="auto">
            <a:xfrm>
              <a:off x="657" y="1298"/>
              <a:ext cx="136" cy="1225"/>
            </a:xfrm>
            <a:prstGeom prst="leftBrace">
              <a:avLst>
                <a:gd name="adj1" fmla="val 75061"/>
                <a:gd name="adj2" fmla="val 50000"/>
              </a:avLst>
            </a:prstGeom>
            <a:noFill/>
            <a:ln w="9525">
              <a:solidFill>
                <a:schemeClr val="tx1"/>
              </a:solidFill>
              <a:miter lim="800000"/>
              <a:headEnd/>
              <a:tailEnd/>
            </a:ln>
            <a:effectLst/>
          </p:spPr>
          <p:txBody>
            <a:bodyPr wrap="none" anchor="ctr"/>
            <a:lstStyle/>
            <a:p>
              <a:endParaRPr lang="zh-TW" altLang="en-US"/>
            </a:p>
          </p:txBody>
        </p:sp>
        <p:sp>
          <p:nvSpPr>
            <p:cNvPr id="249866" name="Text Box 10"/>
            <p:cNvSpPr txBox="1">
              <a:spLocks noChangeArrowheads="1"/>
            </p:cNvSpPr>
            <p:nvPr/>
          </p:nvSpPr>
          <p:spPr bwMode="auto">
            <a:xfrm>
              <a:off x="68" y="1752"/>
              <a:ext cx="635" cy="288"/>
            </a:xfrm>
            <a:prstGeom prst="rect">
              <a:avLst/>
            </a:prstGeom>
            <a:noFill/>
            <a:ln w="9525">
              <a:noFill/>
              <a:miter lim="800000"/>
              <a:headEnd/>
              <a:tailEnd/>
            </a:ln>
            <a:effectLst/>
          </p:spPr>
          <p:txBody>
            <a:bodyPr>
              <a:spAutoFit/>
            </a:bodyPr>
            <a:lstStyle/>
            <a:p>
              <a:pPr>
                <a:spcBef>
                  <a:spcPct val="50000"/>
                </a:spcBef>
              </a:pPr>
              <a:r>
                <a:rPr lang="en-US" altLang="zh-TW"/>
                <a:t>ISO C</a:t>
              </a:r>
            </a:p>
          </p:txBody>
        </p:sp>
      </p:grpSp>
      <p:grpSp>
        <p:nvGrpSpPr>
          <p:cNvPr id="249870" name="Group 14"/>
          <p:cNvGrpSpPr>
            <a:grpSpLocks/>
          </p:cNvGrpSpPr>
          <p:nvPr/>
        </p:nvGrpSpPr>
        <p:grpSpPr bwMode="auto">
          <a:xfrm>
            <a:off x="0" y="4940300"/>
            <a:ext cx="1331913" cy="936625"/>
            <a:chOff x="0" y="3112"/>
            <a:chExt cx="839" cy="590"/>
          </a:xfrm>
        </p:grpSpPr>
        <p:sp>
          <p:nvSpPr>
            <p:cNvPr id="249867" name="Text Box 11"/>
            <p:cNvSpPr txBox="1">
              <a:spLocks noChangeArrowheads="1"/>
            </p:cNvSpPr>
            <p:nvPr/>
          </p:nvSpPr>
          <p:spPr bwMode="auto">
            <a:xfrm>
              <a:off x="0" y="3249"/>
              <a:ext cx="839" cy="288"/>
            </a:xfrm>
            <a:prstGeom prst="rect">
              <a:avLst/>
            </a:prstGeom>
            <a:noFill/>
            <a:ln w="9525">
              <a:noFill/>
              <a:miter lim="800000"/>
              <a:headEnd/>
              <a:tailEnd/>
            </a:ln>
            <a:effectLst/>
          </p:spPr>
          <p:txBody>
            <a:bodyPr lIns="72000" rIns="36000">
              <a:spAutoFit/>
            </a:bodyPr>
            <a:lstStyle/>
            <a:p>
              <a:pPr>
                <a:spcBef>
                  <a:spcPct val="50000"/>
                </a:spcBef>
              </a:pPr>
              <a:r>
                <a:rPr lang="en-US" altLang="zh-TW"/>
                <a:t>POSIX.1</a:t>
              </a:r>
            </a:p>
          </p:txBody>
        </p:sp>
        <p:sp>
          <p:nvSpPr>
            <p:cNvPr id="249868" name="AutoShape 12"/>
            <p:cNvSpPr>
              <a:spLocks/>
            </p:cNvSpPr>
            <p:nvPr/>
          </p:nvSpPr>
          <p:spPr bwMode="auto">
            <a:xfrm>
              <a:off x="703" y="3112"/>
              <a:ext cx="136" cy="590"/>
            </a:xfrm>
            <a:prstGeom prst="leftBrace">
              <a:avLst>
                <a:gd name="adj1" fmla="val 36152"/>
                <a:gd name="adj2" fmla="val 50000"/>
              </a:avLst>
            </a:prstGeom>
            <a:noFill/>
            <a:ln w="9525">
              <a:solidFill>
                <a:schemeClr val="tx1"/>
              </a:solidFill>
              <a:miter lim="800000"/>
              <a:headEnd/>
              <a:tailEnd/>
            </a:ln>
            <a:effectLst/>
          </p:spPr>
          <p:txBody>
            <a:bodyPr wrap="none" anchor="ct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9869"/>
                                        </p:tgtEl>
                                        <p:attrNameLst>
                                          <p:attrName>style.visibility</p:attrName>
                                        </p:attrNameLst>
                                      </p:cBhvr>
                                      <p:to>
                                        <p:strVal val="visible"/>
                                      </p:to>
                                    </p:set>
                                    <p:anim calcmode="lin" valueType="num">
                                      <p:cBhvr additive="base">
                                        <p:cTn id="7" dur="500" fill="hold"/>
                                        <p:tgtEl>
                                          <p:spTgt spid="249869"/>
                                        </p:tgtEl>
                                        <p:attrNameLst>
                                          <p:attrName>ppt_x</p:attrName>
                                        </p:attrNameLst>
                                      </p:cBhvr>
                                      <p:tavLst>
                                        <p:tav tm="0">
                                          <p:val>
                                            <p:strVal val="0-#ppt_w/2"/>
                                          </p:val>
                                        </p:tav>
                                        <p:tav tm="100000">
                                          <p:val>
                                            <p:strVal val="#ppt_x"/>
                                          </p:val>
                                        </p:tav>
                                      </p:tavLst>
                                    </p:anim>
                                    <p:anim calcmode="lin" valueType="num">
                                      <p:cBhvr additive="base">
                                        <p:cTn id="8" dur="500" fill="hold"/>
                                        <p:tgtEl>
                                          <p:spTgt spid="2498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9870"/>
                                        </p:tgtEl>
                                        <p:attrNameLst>
                                          <p:attrName>style.visibility</p:attrName>
                                        </p:attrNameLst>
                                      </p:cBhvr>
                                      <p:to>
                                        <p:strVal val="visible"/>
                                      </p:to>
                                    </p:set>
                                    <p:anim calcmode="lin" valueType="num">
                                      <p:cBhvr additive="base">
                                        <p:cTn id="13" dur="500" fill="hold"/>
                                        <p:tgtEl>
                                          <p:spTgt spid="249870"/>
                                        </p:tgtEl>
                                        <p:attrNameLst>
                                          <p:attrName>ppt_x</p:attrName>
                                        </p:attrNameLst>
                                      </p:cBhvr>
                                      <p:tavLst>
                                        <p:tav tm="0">
                                          <p:val>
                                            <p:strVal val="0-#ppt_w/2"/>
                                          </p:val>
                                        </p:tav>
                                        <p:tav tm="100000">
                                          <p:val>
                                            <p:strVal val="#ppt_x"/>
                                          </p:val>
                                        </p:tav>
                                      </p:tavLst>
                                    </p:anim>
                                    <p:anim calcmode="lin" valueType="num">
                                      <p:cBhvr additive="base">
                                        <p:cTn id="14" dur="500" fill="hold"/>
                                        <p:tgtEl>
                                          <p:spTgt spid="2498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9860"/>
                                        </p:tgtEl>
                                        <p:attrNameLst>
                                          <p:attrName>style.visibility</p:attrName>
                                        </p:attrNameLst>
                                      </p:cBhvr>
                                      <p:to>
                                        <p:strVal val="visible"/>
                                      </p:to>
                                    </p:set>
                                    <p:anim calcmode="lin" valueType="num">
                                      <p:cBhvr additive="base">
                                        <p:cTn id="19" dur="500" fill="hold"/>
                                        <p:tgtEl>
                                          <p:spTgt spid="249860"/>
                                        </p:tgtEl>
                                        <p:attrNameLst>
                                          <p:attrName>ppt_x</p:attrName>
                                        </p:attrNameLst>
                                      </p:cBhvr>
                                      <p:tavLst>
                                        <p:tav tm="0">
                                          <p:val>
                                            <p:strVal val="1+#ppt_w/2"/>
                                          </p:val>
                                        </p:tav>
                                        <p:tav tm="100000">
                                          <p:val>
                                            <p:strVal val="#ppt_x"/>
                                          </p:val>
                                        </p:tav>
                                      </p:tavLst>
                                    </p:anim>
                                    <p:anim calcmode="lin" valueType="num">
                                      <p:cBhvr additive="base">
                                        <p:cTn id="20"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49871"/>
                                        </p:tgtEl>
                                        <p:attrNameLst>
                                          <p:attrName>style.visibility</p:attrName>
                                        </p:attrNameLst>
                                      </p:cBhvr>
                                      <p:to>
                                        <p:strVal val="visible"/>
                                      </p:to>
                                    </p:set>
                                    <p:anim calcmode="lin" valueType="num">
                                      <p:cBhvr additive="base">
                                        <p:cTn id="25" dur="500" fill="hold"/>
                                        <p:tgtEl>
                                          <p:spTgt spid="249871"/>
                                        </p:tgtEl>
                                        <p:attrNameLst>
                                          <p:attrName>ppt_x</p:attrName>
                                        </p:attrNameLst>
                                      </p:cBhvr>
                                      <p:tavLst>
                                        <p:tav tm="0">
                                          <p:val>
                                            <p:strVal val="1+#ppt_w/2"/>
                                          </p:val>
                                        </p:tav>
                                        <p:tav tm="100000">
                                          <p:val>
                                            <p:strVal val="#ppt_x"/>
                                          </p:val>
                                        </p:tav>
                                      </p:tavLst>
                                    </p:anim>
                                    <p:anim calcmode="lin" valueType="num">
                                      <p:cBhvr additive="base">
                                        <p:cTn id="26" dur="500" fill="hold"/>
                                        <p:tgtEl>
                                          <p:spTgt spid="2498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652352F-7438-4F1F-9B83-8791765E71D3}" type="slidenum">
              <a:rPr lang="en-US" altLang="zh-TW"/>
              <a:pPr/>
              <a:t>50</a:t>
            </a:fld>
            <a:endParaRPr lang="en-US" altLang="zh-TW"/>
          </a:p>
        </p:txBody>
      </p:sp>
      <p:sp>
        <p:nvSpPr>
          <p:cNvPr id="301058" name="Rectangle 2"/>
          <p:cNvSpPr>
            <a:spLocks noGrp="1" noChangeArrowheads="1"/>
          </p:cNvSpPr>
          <p:nvPr>
            <p:ph type="title"/>
          </p:nvPr>
        </p:nvSpPr>
        <p:spPr/>
        <p:txBody>
          <a:bodyPr/>
          <a:lstStyle/>
          <a:p>
            <a:r>
              <a:rPr lang="en-US" altLang="zh-TW"/>
              <a:t>Figure 7.11 (cont</a:t>
            </a:r>
            <a:r>
              <a:rPr lang="en-US" altLang="zh-TW">
                <a:latin typeface="Times New Roman"/>
              </a:rPr>
              <a:t>’</a:t>
            </a:r>
            <a:r>
              <a:rPr lang="en-US" altLang="zh-TW"/>
              <a:t>d)</a:t>
            </a:r>
          </a:p>
        </p:txBody>
      </p:sp>
      <p:sp>
        <p:nvSpPr>
          <p:cNvPr id="301059" name="Rectangle 3"/>
          <p:cNvSpPr>
            <a:spLocks noGrp="1" noChangeArrowheads="1"/>
          </p:cNvSpPr>
          <p:nvPr>
            <p:ph type="body" idx="1"/>
          </p:nvPr>
        </p:nvSpPr>
        <p:spPr>
          <a:xfrm>
            <a:off x="1182688" y="2017713"/>
            <a:ext cx="7772400" cy="4435475"/>
          </a:xfrm>
        </p:spPr>
        <p:txBody>
          <a:bodyPr/>
          <a:lstStyle/>
          <a:p>
            <a:pPr>
              <a:lnSpc>
                <a:spcPct val="80000"/>
              </a:lnSpc>
              <a:buFont typeface="Wingdings" pitchFamily="2" charset="2"/>
              <a:buNone/>
            </a:pPr>
            <a:r>
              <a:rPr lang="en-US" altLang="zh-TW" sz="1800" b="1"/>
              <a:t>	exit(0);</a:t>
            </a:r>
          </a:p>
          <a:p>
            <a:pPr>
              <a:lnSpc>
                <a:spcPct val="80000"/>
              </a:lnSpc>
              <a:buFont typeface="Wingdings" pitchFamily="2" charset="2"/>
              <a:buNone/>
            </a:pPr>
            <a:r>
              <a:rPr lang="en-US" altLang="zh-TW" sz="1800" b="1"/>
              <a:t>}</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 . . .</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void</a:t>
            </a:r>
          </a:p>
          <a:p>
            <a:pPr>
              <a:lnSpc>
                <a:spcPct val="80000"/>
              </a:lnSpc>
              <a:buFont typeface="Wingdings" pitchFamily="2" charset="2"/>
              <a:buNone/>
            </a:pPr>
            <a:r>
              <a:rPr lang="en-US" altLang="zh-TW" sz="1800" b="1"/>
              <a:t>cmd_add(void)</a:t>
            </a:r>
          </a:p>
          <a:p>
            <a:pPr>
              <a:lnSpc>
                <a:spcPct val="80000"/>
              </a:lnSpc>
              <a:buFont typeface="Wingdings" pitchFamily="2" charset="2"/>
              <a:buNone/>
            </a:pPr>
            <a:r>
              <a:rPr lang="en-US" altLang="zh-TW" sz="1800" b="1"/>
              <a:t>{</a:t>
            </a:r>
          </a:p>
          <a:p>
            <a:pPr>
              <a:lnSpc>
                <a:spcPct val="80000"/>
              </a:lnSpc>
              <a:buFont typeface="Wingdings" pitchFamily="2" charset="2"/>
              <a:buNone/>
            </a:pPr>
            <a:r>
              <a:rPr lang="en-US" altLang="zh-TW" sz="1800" b="1"/>
              <a:t>	int		token;</a:t>
            </a:r>
          </a:p>
          <a:p>
            <a:pPr>
              <a:lnSpc>
                <a:spcPct val="80000"/>
              </a:lnSpc>
              <a:buFont typeface="Wingdings" pitchFamily="2" charset="2"/>
              <a:buNone/>
            </a:pPr>
            <a:endParaRPr lang="en-US" altLang="zh-TW" sz="1800" b="1"/>
          </a:p>
          <a:p>
            <a:pPr>
              <a:lnSpc>
                <a:spcPct val="80000"/>
              </a:lnSpc>
              <a:buFont typeface="Wingdings" pitchFamily="2" charset="2"/>
              <a:buNone/>
            </a:pPr>
            <a:r>
              <a:rPr lang="en-US" altLang="zh-TW" sz="1800" b="1"/>
              <a:t>	token = get_token();</a:t>
            </a:r>
          </a:p>
          <a:p>
            <a:pPr>
              <a:lnSpc>
                <a:spcPct val="80000"/>
              </a:lnSpc>
              <a:buFont typeface="Wingdings" pitchFamily="2" charset="2"/>
              <a:buNone/>
            </a:pPr>
            <a:r>
              <a:rPr lang="en-US" altLang="zh-TW" sz="1800" b="1"/>
              <a:t>	if (token &lt; 0)		/* an error has occurred */</a:t>
            </a:r>
          </a:p>
          <a:p>
            <a:pPr>
              <a:lnSpc>
                <a:spcPct val="80000"/>
              </a:lnSpc>
              <a:buFont typeface="Wingdings" pitchFamily="2" charset="2"/>
              <a:buNone/>
            </a:pPr>
            <a:r>
              <a:rPr lang="en-US" altLang="zh-TW" sz="1800" b="1"/>
              <a:t>		</a:t>
            </a:r>
            <a:r>
              <a:rPr lang="en-US" altLang="zh-TW" sz="1800" b="1">
                <a:solidFill>
                  <a:schemeClr val="hlink"/>
                </a:solidFill>
              </a:rPr>
              <a:t>longjmp(jmpbuffer, 1)</a:t>
            </a:r>
            <a:r>
              <a:rPr lang="en-US" altLang="zh-TW" sz="1800" b="1"/>
              <a:t>;</a:t>
            </a:r>
          </a:p>
          <a:p>
            <a:pPr>
              <a:lnSpc>
                <a:spcPct val="80000"/>
              </a:lnSpc>
              <a:buFont typeface="Wingdings" pitchFamily="2" charset="2"/>
              <a:buNone/>
            </a:pPr>
            <a:r>
              <a:rPr lang="en-US" altLang="zh-TW" sz="1800" b="1"/>
              <a:t>	/* rest of processing for this command */</a:t>
            </a:r>
          </a:p>
          <a:p>
            <a:pPr>
              <a:lnSpc>
                <a:spcPct val="80000"/>
              </a:lnSpc>
              <a:buFont typeface="Wingdings" pitchFamily="2" charset="2"/>
              <a:buNone/>
            </a:pPr>
            <a:r>
              <a:rPr lang="en-US" altLang="zh-TW" sz="1800" b="1"/>
              <a:t>}</a:t>
            </a:r>
          </a:p>
          <a:p>
            <a:pPr>
              <a:lnSpc>
                <a:spcPct val="80000"/>
              </a:lnSpc>
              <a:buFont typeface="Wingdings" pitchFamily="2" charset="2"/>
              <a:buNone/>
            </a:pPr>
            <a:endParaRPr lang="en-US" altLang="zh-TW" sz="1800" b="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2686984E-9531-497F-B41F-7E2AEEDE7C32}" type="slidenum">
              <a:rPr lang="en-US" altLang="zh-TW"/>
              <a:pPr/>
              <a:t>51</a:t>
            </a:fld>
            <a:endParaRPr lang="en-US" altLang="zh-TW"/>
          </a:p>
        </p:txBody>
      </p:sp>
      <p:sp>
        <p:nvSpPr>
          <p:cNvPr id="276482" name="Rectangle 2"/>
          <p:cNvSpPr>
            <a:spLocks noGrp="1" noChangeArrowheads="1"/>
          </p:cNvSpPr>
          <p:nvPr>
            <p:ph type="title"/>
          </p:nvPr>
        </p:nvSpPr>
        <p:spPr/>
        <p:txBody>
          <a:bodyPr/>
          <a:lstStyle/>
          <a:p>
            <a:r>
              <a:rPr lang="en-US" altLang="zh-TW"/>
              <a:t>Figure 7.11</a:t>
            </a:r>
          </a:p>
        </p:txBody>
      </p:sp>
      <p:sp>
        <p:nvSpPr>
          <p:cNvPr id="276483" name="Rectangle 3"/>
          <p:cNvSpPr>
            <a:spLocks noGrp="1" noChangeArrowheads="1"/>
          </p:cNvSpPr>
          <p:nvPr>
            <p:ph type="body" idx="1"/>
          </p:nvPr>
        </p:nvSpPr>
        <p:spPr/>
        <p:txBody>
          <a:bodyPr/>
          <a:lstStyle/>
          <a:p>
            <a:r>
              <a:rPr lang="en-US" altLang="zh-TW" dirty="0" err="1"/>
              <a:t>setjmp</a:t>
            </a:r>
            <a:r>
              <a:rPr lang="en-US" altLang="zh-TW" dirty="0"/>
              <a:t>(</a:t>
            </a:r>
            <a:r>
              <a:rPr lang="en-US" altLang="zh-TW" dirty="0" err="1"/>
              <a:t>jmpbuffer</a:t>
            </a:r>
            <a:r>
              <a:rPr lang="en-US" altLang="zh-TW" dirty="0"/>
              <a:t>) stores current state of main at the start of program exec</a:t>
            </a:r>
          </a:p>
          <a:p>
            <a:r>
              <a:rPr lang="en-US" altLang="zh-TW" dirty="0" err="1"/>
              <a:t>longjmp</a:t>
            </a:r>
            <a:r>
              <a:rPr lang="en-US" altLang="zh-TW" dirty="0"/>
              <a:t>(</a:t>
            </a:r>
            <a:r>
              <a:rPr lang="en-US" altLang="zh-TW" dirty="0" err="1"/>
              <a:t>jmpbuffer</a:t>
            </a:r>
            <a:r>
              <a:rPr lang="en-US" altLang="zh-TW" dirty="0"/>
              <a:t>, 1) </a:t>
            </a:r>
            <a:r>
              <a:rPr lang="en-US" altLang="zh-TW" dirty="0" err="1"/>
              <a:t>unwounds</a:t>
            </a:r>
            <a:r>
              <a:rPr lang="en-US" altLang="zh-TW" dirty="0"/>
              <a:t> the stacks of </a:t>
            </a:r>
            <a:r>
              <a:rPr lang="en-US" altLang="zh-TW" dirty="0" err="1"/>
              <a:t>do_line</a:t>
            </a:r>
            <a:r>
              <a:rPr lang="en-US" altLang="zh-TW" dirty="0"/>
              <a:t>() and </a:t>
            </a:r>
            <a:r>
              <a:rPr lang="en-US" altLang="zh-TW" dirty="0" err="1"/>
              <a:t>cmd_add</a:t>
            </a:r>
            <a:r>
              <a:rPr lang="en-US" altLang="zh-TW" dirty="0"/>
              <a:t>()</a:t>
            </a:r>
          </a:p>
          <a:p>
            <a:r>
              <a:rPr lang="en-US" altLang="zh-TW" dirty="0"/>
              <a:t>and causes </a:t>
            </a:r>
            <a:r>
              <a:rPr lang="en-US" altLang="zh-TW" dirty="0" err="1"/>
              <a:t>setjmp</a:t>
            </a:r>
            <a:r>
              <a:rPr lang="en-US" altLang="zh-TW" dirty="0"/>
              <a:t>() to return 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025EA253-BA1E-43D6-9CD7-137789FFD83B}" type="slidenum">
              <a:rPr lang="en-US" altLang="zh-TW"/>
              <a:pPr/>
              <a:t>52</a:t>
            </a:fld>
            <a:endParaRPr lang="en-US" altLang="zh-TW"/>
          </a:p>
        </p:txBody>
      </p:sp>
      <p:sp>
        <p:nvSpPr>
          <p:cNvPr id="277506" name="Rectangle 2"/>
          <p:cNvSpPr>
            <a:spLocks noGrp="1" noChangeArrowheads="1"/>
          </p:cNvSpPr>
          <p:nvPr>
            <p:ph type="title"/>
          </p:nvPr>
        </p:nvSpPr>
        <p:spPr/>
        <p:txBody>
          <a:bodyPr/>
          <a:lstStyle/>
          <a:p>
            <a:r>
              <a:rPr lang="en-US" altLang="zh-TW" sz="4000"/>
              <a:t>Automatic, Register, Volatile Variables</a:t>
            </a:r>
          </a:p>
        </p:txBody>
      </p:sp>
      <p:sp>
        <p:nvSpPr>
          <p:cNvPr id="277507" name="Rectangle 3"/>
          <p:cNvSpPr>
            <a:spLocks noGrp="1" noChangeArrowheads="1"/>
          </p:cNvSpPr>
          <p:nvPr>
            <p:ph type="body" idx="1"/>
          </p:nvPr>
        </p:nvSpPr>
        <p:spPr/>
        <p:txBody>
          <a:bodyPr/>
          <a:lstStyle/>
          <a:p>
            <a:r>
              <a:rPr lang="en-US" altLang="zh-TW"/>
              <a:t>After longjmp(), what are the values of the automatic and register variables?</a:t>
            </a:r>
          </a:p>
          <a:p>
            <a:pPr lvl="1"/>
            <a:r>
              <a:rPr lang="en-US" altLang="zh-TW"/>
              <a:t>Rolled back</a:t>
            </a:r>
          </a:p>
          <a:p>
            <a:pPr lvl="1"/>
            <a:r>
              <a:rPr lang="en-US" altLang="zh-TW"/>
              <a:t>Left alone</a:t>
            </a:r>
          </a:p>
          <a:p>
            <a:r>
              <a:rPr lang="en-US" altLang="zh-TW"/>
              <a:t>Standards: indeterminate</a:t>
            </a:r>
          </a:p>
          <a:p>
            <a:r>
              <a:rPr lang="en-US" altLang="zh-TW"/>
              <a:t>Volatile variables: don</a:t>
            </a:r>
            <a:r>
              <a:rPr lang="en-US" altLang="zh-TW">
                <a:latin typeface="Times New Roman"/>
              </a:rPr>
              <a:t>’</a:t>
            </a:r>
            <a:r>
              <a:rPr lang="en-US" altLang="zh-TW"/>
              <a:t>t rollback values</a:t>
            </a:r>
          </a:p>
          <a:p>
            <a:r>
              <a:rPr lang="en-US" altLang="zh-TW"/>
              <a:t>Global, static variables: leave alone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111D0EB5-89EB-4CA7-9693-79C2825D5F3D}" type="slidenum">
              <a:rPr lang="en-US" altLang="zh-TW"/>
              <a:pPr/>
              <a:t>53</a:t>
            </a:fld>
            <a:endParaRPr lang="en-US" altLang="zh-TW"/>
          </a:p>
        </p:txBody>
      </p:sp>
      <p:sp>
        <p:nvSpPr>
          <p:cNvPr id="278530" name="Rectangle 2"/>
          <p:cNvSpPr>
            <a:spLocks noGrp="1" noChangeArrowheads="1"/>
          </p:cNvSpPr>
          <p:nvPr>
            <p:ph type="title"/>
          </p:nvPr>
        </p:nvSpPr>
        <p:spPr/>
        <p:txBody>
          <a:bodyPr/>
          <a:lstStyle/>
          <a:p>
            <a:r>
              <a:rPr lang="en-US" altLang="zh-TW"/>
              <a:t>Program 7.5: longjmp() </a:t>
            </a:r>
            <a:r>
              <a:rPr lang="en-US" altLang="zh-TW">
                <a:latin typeface="Times New Roman"/>
              </a:rPr>
              <a:t>…</a:t>
            </a:r>
            <a:endParaRPr lang="en-US" altLang="zh-TW"/>
          </a:p>
        </p:txBody>
      </p:sp>
      <p:sp>
        <p:nvSpPr>
          <p:cNvPr id="278531" name="Rectangle 3"/>
          <p:cNvSpPr>
            <a:spLocks noGrp="1" noChangeArrowheads="1"/>
          </p:cNvSpPr>
          <p:nvPr>
            <p:ph type="body" idx="1"/>
          </p:nvPr>
        </p:nvSpPr>
        <p:spPr>
          <a:xfrm>
            <a:off x="1042988" y="1844675"/>
            <a:ext cx="7912100" cy="4752975"/>
          </a:xfrm>
        </p:spPr>
        <p:txBody>
          <a:bodyPr/>
          <a:lstStyle/>
          <a:p>
            <a:pPr>
              <a:lnSpc>
                <a:spcPct val="80000"/>
              </a:lnSpc>
              <a:buFont typeface="Wingdings" pitchFamily="2" charset="2"/>
              <a:buNone/>
            </a:pPr>
            <a:r>
              <a:rPr lang="en-US" altLang="zh-TW" sz="2000" b="1" dirty="0"/>
              <a:t>#include "</a:t>
            </a:r>
            <a:r>
              <a:rPr lang="en-US" altLang="zh-TW" sz="2000" b="1" dirty="0" err="1"/>
              <a:t>apue.h</a:t>
            </a:r>
            <a:r>
              <a:rPr lang="en-US" altLang="zh-TW" sz="2000" b="1" dirty="0"/>
              <a:t>"</a:t>
            </a:r>
          </a:p>
          <a:p>
            <a:pPr>
              <a:lnSpc>
                <a:spcPct val="80000"/>
              </a:lnSpc>
              <a:buFont typeface="Wingdings" pitchFamily="2" charset="2"/>
              <a:buNone/>
            </a:pPr>
            <a:r>
              <a:rPr lang="en-US" altLang="zh-TW" sz="2000" b="1" dirty="0"/>
              <a:t>#include &lt;</a:t>
            </a:r>
            <a:r>
              <a:rPr lang="en-US" altLang="zh-TW" sz="2000" b="1" dirty="0" err="1"/>
              <a:t>setjmp.h</a:t>
            </a:r>
            <a:r>
              <a:rPr lang="en-US" altLang="zh-TW" sz="2000" b="1" dirty="0"/>
              <a:t>&gt;</a:t>
            </a:r>
          </a:p>
          <a:p>
            <a:pPr>
              <a:lnSpc>
                <a:spcPct val="80000"/>
              </a:lnSpc>
              <a:buFont typeface="Wingdings" pitchFamily="2" charset="2"/>
              <a:buNone/>
            </a:pPr>
            <a:endParaRPr lang="en-US" altLang="zh-TW" sz="2000" b="1" dirty="0"/>
          </a:p>
          <a:p>
            <a:pPr>
              <a:lnSpc>
                <a:spcPct val="80000"/>
              </a:lnSpc>
              <a:buFont typeface="Wingdings" pitchFamily="2" charset="2"/>
              <a:buNone/>
            </a:pPr>
            <a:r>
              <a:rPr lang="en-US" altLang="zh-TW" sz="2000" b="1" dirty="0"/>
              <a:t>static void	f1(</a:t>
            </a:r>
            <a:r>
              <a:rPr lang="en-US" altLang="zh-TW" sz="2000" b="1" dirty="0" err="1"/>
              <a:t>int</a:t>
            </a:r>
            <a:r>
              <a:rPr lang="en-US" altLang="zh-TW" sz="2000" b="1" dirty="0"/>
              <a:t>, </a:t>
            </a:r>
            <a:r>
              <a:rPr lang="en-US" altLang="zh-TW" sz="2000" b="1" dirty="0" err="1"/>
              <a:t>int</a:t>
            </a:r>
            <a:r>
              <a:rPr lang="en-US" altLang="zh-TW" sz="2000" b="1" dirty="0"/>
              <a:t>, </a:t>
            </a:r>
            <a:r>
              <a:rPr lang="en-US" altLang="zh-TW" sz="2000" b="1" dirty="0" err="1"/>
              <a:t>int</a:t>
            </a:r>
            <a:r>
              <a:rPr lang="en-US" altLang="zh-TW" sz="2000" b="1" dirty="0"/>
              <a:t>, </a:t>
            </a:r>
            <a:r>
              <a:rPr lang="en-US" altLang="zh-TW" sz="2000" b="1" dirty="0" err="1"/>
              <a:t>int</a:t>
            </a:r>
            <a:r>
              <a:rPr lang="en-US" altLang="zh-TW" sz="2000" b="1" dirty="0"/>
              <a:t>);</a:t>
            </a:r>
          </a:p>
          <a:p>
            <a:pPr>
              <a:lnSpc>
                <a:spcPct val="80000"/>
              </a:lnSpc>
              <a:buFont typeface="Wingdings" pitchFamily="2" charset="2"/>
              <a:buNone/>
            </a:pPr>
            <a:r>
              <a:rPr lang="en-US" altLang="zh-TW" sz="2000" b="1" dirty="0"/>
              <a:t>static void	f2(void);</a:t>
            </a:r>
          </a:p>
          <a:p>
            <a:pPr>
              <a:lnSpc>
                <a:spcPct val="80000"/>
              </a:lnSpc>
              <a:buFont typeface="Wingdings" pitchFamily="2" charset="2"/>
              <a:buNone/>
            </a:pPr>
            <a:endParaRPr lang="en-US" altLang="zh-TW" sz="2000" b="1" dirty="0"/>
          </a:p>
          <a:p>
            <a:pPr>
              <a:lnSpc>
                <a:spcPct val="80000"/>
              </a:lnSpc>
              <a:buFont typeface="Wingdings" pitchFamily="2" charset="2"/>
              <a:buNone/>
            </a:pPr>
            <a:r>
              <a:rPr lang="en-US" altLang="zh-TW" sz="2000" b="1" dirty="0"/>
              <a:t>static </a:t>
            </a:r>
            <a:r>
              <a:rPr lang="en-US" altLang="zh-TW" sz="2000" b="1" dirty="0" err="1"/>
              <a:t>jmp_buf</a:t>
            </a:r>
            <a:r>
              <a:rPr lang="en-US" altLang="zh-TW" sz="2000" b="1" dirty="0"/>
              <a:t>	</a:t>
            </a:r>
            <a:r>
              <a:rPr lang="en-US" altLang="zh-TW" sz="2000" b="1" dirty="0" err="1"/>
              <a:t>jmpbuffer</a:t>
            </a:r>
            <a:r>
              <a:rPr lang="en-US" altLang="zh-TW" sz="2000" b="1" dirty="0"/>
              <a:t>;</a:t>
            </a:r>
          </a:p>
          <a:p>
            <a:pPr>
              <a:lnSpc>
                <a:spcPct val="80000"/>
              </a:lnSpc>
              <a:buFont typeface="Wingdings" pitchFamily="2" charset="2"/>
              <a:buNone/>
            </a:pPr>
            <a:r>
              <a:rPr lang="en-US" altLang="zh-TW" sz="2000" b="1" dirty="0"/>
              <a:t>static </a:t>
            </a:r>
            <a:r>
              <a:rPr lang="en-US" altLang="zh-TW" sz="2000" b="1" dirty="0" err="1"/>
              <a:t>int</a:t>
            </a:r>
            <a:r>
              <a:rPr lang="en-US" altLang="zh-TW" sz="2000" b="1" dirty="0"/>
              <a:t>		</a:t>
            </a:r>
            <a:r>
              <a:rPr lang="en-US" altLang="zh-TW" sz="2000" b="1" dirty="0" err="1"/>
              <a:t>globval</a:t>
            </a:r>
            <a:r>
              <a:rPr lang="en-US" altLang="zh-TW" sz="2000" b="1" dirty="0"/>
              <a:t>;</a:t>
            </a:r>
          </a:p>
          <a:p>
            <a:pPr>
              <a:lnSpc>
                <a:spcPct val="80000"/>
              </a:lnSpc>
              <a:buFont typeface="Wingdings" pitchFamily="2" charset="2"/>
              <a:buNone/>
            </a:pPr>
            <a:endParaRPr lang="en-US" altLang="zh-TW" sz="2000" b="1" dirty="0"/>
          </a:p>
          <a:p>
            <a:pPr>
              <a:lnSpc>
                <a:spcPct val="80000"/>
              </a:lnSpc>
              <a:buFont typeface="Wingdings" pitchFamily="2" charset="2"/>
              <a:buNone/>
            </a:pPr>
            <a:r>
              <a:rPr lang="en-US" altLang="zh-TW" sz="2000" b="1" dirty="0" err="1"/>
              <a:t>int</a:t>
            </a:r>
            <a:r>
              <a:rPr lang="en-US" altLang="zh-TW" sz="2000" b="1" dirty="0"/>
              <a:t> main(void)</a:t>
            </a:r>
          </a:p>
          <a:p>
            <a:pPr>
              <a:lnSpc>
                <a:spcPct val="80000"/>
              </a:lnSpc>
              <a:buFont typeface="Wingdings" pitchFamily="2" charset="2"/>
              <a:buNone/>
            </a:pPr>
            <a:r>
              <a:rPr lang="en-US" altLang="zh-TW" sz="2000" b="1" dirty="0"/>
              <a:t>{</a:t>
            </a:r>
          </a:p>
          <a:p>
            <a:pPr>
              <a:lnSpc>
                <a:spcPct val="80000"/>
              </a:lnSpc>
              <a:buFont typeface="Wingdings" pitchFamily="2" charset="2"/>
              <a:buNone/>
            </a:pPr>
            <a:r>
              <a:rPr lang="en-US" altLang="zh-TW" sz="2000" b="1" dirty="0"/>
              <a:t>	</a:t>
            </a:r>
            <a:r>
              <a:rPr lang="en-US" altLang="zh-TW" sz="2000" b="1" dirty="0" err="1"/>
              <a:t>int</a:t>
            </a:r>
            <a:r>
              <a:rPr lang="en-US" altLang="zh-TW" sz="2000" b="1" dirty="0"/>
              <a:t>			</a:t>
            </a:r>
            <a:r>
              <a:rPr lang="en-US" altLang="zh-TW" sz="2000" b="1" dirty="0" err="1"/>
              <a:t>autoval</a:t>
            </a:r>
            <a:r>
              <a:rPr lang="en-US" altLang="zh-TW" sz="2000" b="1" dirty="0"/>
              <a:t>;</a:t>
            </a:r>
          </a:p>
          <a:p>
            <a:pPr>
              <a:lnSpc>
                <a:spcPct val="80000"/>
              </a:lnSpc>
              <a:buFont typeface="Wingdings" pitchFamily="2" charset="2"/>
              <a:buNone/>
            </a:pPr>
            <a:r>
              <a:rPr lang="en-US" altLang="zh-TW" sz="2000" b="1" dirty="0"/>
              <a:t>	register </a:t>
            </a:r>
            <a:r>
              <a:rPr lang="en-US" altLang="zh-TW" sz="2000" b="1" dirty="0" err="1"/>
              <a:t>int</a:t>
            </a:r>
            <a:r>
              <a:rPr lang="en-US" altLang="zh-TW" sz="2000" b="1" dirty="0"/>
              <a:t>		</a:t>
            </a:r>
            <a:r>
              <a:rPr lang="en-US" altLang="zh-TW" sz="2000" b="1" dirty="0" err="1"/>
              <a:t>regival</a:t>
            </a:r>
            <a:r>
              <a:rPr lang="en-US" altLang="zh-TW" sz="2000" b="1" dirty="0"/>
              <a:t>;</a:t>
            </a:r>
          </a:p>
          <a:p>
            <a:pPr>
              <a:lnSpc>
                <a:spcPct val="80000"/>
              </a:lnSpc>
              <a:buFont typeface="Wingdings" pitchFamily="2" charset="2"/>
              <a:buNone/>
            </a:pPr>
            <a:r>
              <a:rPr lang="en-US" altLang="zh-TW" sz="2000" b="1" dirty="0"/>
              <a:t>	volatile </a:t>
            </a:r>
            <a:r>
              <a:rPr lang="en-US" altLang="zh-TW" sz="2000" b="1" dirty="0" err="1"/>
              <a:t>int</a:t>
            </a:r>
            <a:r>
              <a:rPr lang="en-US" altLang="zh-TW" sz="2000" b="1" dirty="0"/>
              <a:t>		</a:t>
            </a:r>
            <a:r>
              <a:rPr lang="en-US" altLang="zh-TW" sz="2000" b="1" dirty="0" err="1"/>
              <a:t>volaval</a:t>
            </a:r>
            <a:r>
              <a:rPr lang="en-US" altLang="zh-TW" sz="2000" b="1" dirty="0"/>
              <a:t>;</a:t>
            </a:r>
          </a:p>
          <a:p>
            <a:pPr>
              <a:lnSpc>
                <a:spcPct val="80000"/>
              </a:lnSpc>
              <a:buFont typeface="Wingdings" pitchFamily="2" charset="2"/>
              <a:buNone/>
            </a:pPr>
            <a:r>
              <a:rPr lang="en-US" altLang="zh-TW" sz="2000" b="1" dirty="0"/>
              <a:t>	static </a:t>
            </a:r>
            <a:r>
              <a:rPr lang="en-US" altLang="zh-TW" sz="2000" b="1" dirty="0" err="1"/>
              <a:t>int</a:t>
            </a:r>
            <a:r>
              <a:rPr lang="en-US" altLang="zh-TW" sz="2000" b="1" dirty="0"/>
              <a:t>		</a:t>
            </a:r>
            <a:r>
              <a:rPr lang="en-US" altLang="zh-TW" sz="2000" b="1" dirty="0" err="1"/>
              <a:t>statval</a:t>
            </a:r>
            <a:r>
              <a:rPr lang="en-US" altLang="zh-TW" sz="2000" b="1" dirty="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C1B6B41A-273F-48CD-98C3-7DABC7357431}" type="slidenum">
              <a:rPr lang="en-US" altLang="zh-TW"/>
              <a:pPr/>
              <a:t>54</a:t>
            </a:fld>
            <a:endParaRPr lang="en-US" altLang="zh-TW"/>
          </a:p>
        </p:txBody>
      </p:sp>
      <p:sp>
        <p:nvSpPr>
          <p:cNvPr id="311298" name="Rectangle 2"/>
          <p:cNvSpPr>
            <a:spLocks noGrp="1" noChangeArrowheads="1"/>
          </p:cNvSpPr>
          <p:nvPr>
            <p:ph type="title"/>
          </p:nvPr>
        </p:nvSpPr>
        <p:spPr/>
        <p:txBody>
          <a:bodyPr/>
          <a:lstStyle/>
          <a:p>
            <a:r>
              <a:rPr lang="en-US" altLang="zh-TW"/>
              <a:t>Program 7.5: longjmp() </a:t>
            </a:r>
            <a:r>
              <a:rPr lang="en-US" altLang="zh-TW">
                <a:latin typeface="Times New Roman"/>
              </a:rPr>
              <a:t>…</a:t>
            </a:r>
            <a:endParaRPr lang="en-US" altLang="zh-TW"/>
          </a:p>
        </p:txBody>
      </p:sp>
      <p:sp>
        <p:nvSpPr>
          <p:cNvPr id="311299" name="Rectangle 3"/>
          <p:cNvSpPr>
            <a:spLocks noGrp="1" noChangeArrowheads="1"/>
          </p:cNvSpPr>
          <p:nvPr>
            <p:ph type="body" idx="1"/>
          </p:nvPr>
        </p:nvSpPr>
        <p:spPr>
          <a:xfrm>
            <a:off x="1042988" y="2060575"/>
            <a:ext cx="7912100" cy="4537075"/>
          </a:xfrm>
        </p:spPr>
        <p:txBody>
          <a:bodyPr/>
          <a:lstStyle/>
          <a:p>
            <a:pPr>
              <a:lnSpc>
                <a:spcPct val="80000"/>
              </a:lnSpc>
              <a:buFont typeface="Wingdings" pitchFamily="2" charset="2"/>
              <a:buNone/>
            </a:pPr>
            <a:r>
              <a:rPr lang="en-US" altLang="zh-TW" sz="2400" b="1" dirty="0"/>
              <a:t>	</a:t>
            </a:r>
            <a:r>
              <a:rPr lang="en-US" altLang="zh-TW" sz="2400" b="1" dirty="0" err="1"/>
              <a:t>globval</a:t>
            </a:r>
            <a:r>
              <a:rPr lang="en-US" altLang="zh-TW" sz="2400" b="1" dirty="0"/>
              <a:t> = 1; </a:t>
            </a:r>
            <a:r>
              <a:rPr lang="en-US" altLang="zh-TW" sz="2400" b="1" dirty="0" err="1"/>
              <a:t>autoval</a:t>
            </a:r>
            <a:r>
              <a:rPr lang="en-US" altLang="zh-TW" sz="2400" b="1" dirty="0"/>
              <a:t> = 2; </a:t>
            </a:r>
            <a:r>
              <a:rPr lang="en-US" altLang="zh-TW" sz="2400" b="1" dirty="0" err="1"/>
              <a:t>regival</a:t>
            </a:r>
            <a:r>
              <a:rPr lang="en-US" altLang="zh-TW" sz="2400" b="1" dirty="0"/>
              <a:t> = 3; </a:t>
            </a:r>
          </a:p>
          <a:p>
            <a:pPr>
              <a:lnSpc>
                <a:spcPct val="80000"/>
              </a:lnSpc>
              <a:buFont typeface="Wingdings" pitchFamily="2" charset="2"/>
              <a:buNone/>
            </a:pPr>
            <a:r>
              <a:rPr lang="en-US" altLang="zh-TW" sz="2400" b="1" dirty="0"/>
              <a:t>	</a:t>
            </a:r>
            <a:r>
              <a:rPr lang="en-US" altLang="zh-TW" sz="2400" b="1" dirty="0" err="1"/>
              <a:t>volaval</a:t>
            </a:r>
            <a:r>
              <a:rPr lang="en-US" altLang="zh-TW" sz="2400" b="1" dirty="0"/>
              <a:t> = 4; </a:t>
            </a:r>
            <a:r>
              <a:rPr lang="en-US" altLang="zh-TW" sz="2400" b="1" dirty="0" err="1"/>
              <a:t>statval</a:t>
            </a:r>
            <a:r>
              <a:rPr lang="en-US" altLang="zh-TW" sz="2400" b="1" dirty="0"/>
              <a:t> = 5;</a:t>
            </a:r>
          </a:p>
          <a:p>
            <a:pPr>
              <a:lnSpc>
                <a:spcPct val="80000"/>
              </a:lnSpc>
              <a:buFont typeface="Wingdings" pitchFamily="2" charset="2"/>
              <a:buNone/>
            </a:pPr>
            <a:endParaRPr lang="en-US" altLang="zh-TW" sz="2400" b="1" dirty="0"/>
          </a:p>
          <a:p>
            <a:pPr>
              <a:lnSpc>
                <a:spcPct val="80000"/>
              </a:lnSpc>
              <a:buFont typeface="Wingdings" pitchFamily="2" charset="2"/>
              <a:buNone/>
            </a:pPr>
            <a:r>
              <a:rPr lang="en-US" altLang="zh-TW" sz="2400" b="1" dirty="0"/>
              <a:t>	if (</a:t>
            </a:r>
            <a:r>
              <a:rPr lang="en-US" altLang="zh-TW" sz="2400" b="1" dirty="0" err="1"/>
              <a:t>setjmp</a:t>
            </a:r>
            <a:r>
              <a:rPr lang="en-US" altLang="zh-TW" sz="2400" b="1" dirty="0"/>
              <a:t>(</a:t>
            </a:r>
            <a:r>
              <a:rPr lang="en-US" altLang="zh-TW" sz="2400" b="1" dirty="0" err="1"/>
              <a:t>jmpbuffer</a:t>
            </a:r>
            <a:r>
              <a:rPr lang="en-US" altLang="zh-TW" sz="2400" b="1" dirty="0"/>
              <a:t>) != 0) {</a:t>
            </a:r>
          </a:p>
          <a:p>
            <a:pPr>
              <a:lnSpc>
                <a:spcPct val="80000"/>
              </a:lnSpc>
              <a:buFont typeface="Wingdings" pitchFamily="2" charset="2"/>
              <a:buNone/>
            </a:pPr>
            <a:r>
              <a:rPr lang="en-US" altLang="zh-TW" sz="2400" b="1" dirty="0"/>
              <a:t>		</a:t>
            </a:r>
            <a:r>
              <a:rPr lang="en-US" altLang="zh-TW" sz="2400" b="1" dirty="0" err="1"/>
              <a:t>printf</a:t>
            </a:r>
            <a:r>
              <a:rPr lang="en-US" altLang="zh-TW" sz="2400" b="1" dirty="0"/>
              <a:t>("after </a:t>
            </a:r>
            <a:r>
              <a:rPr lang="en-US" altLang="zh-TW" sz="2400" b="1" dirty="0" err="1"/>
              <a:t>longjmp</a:t>
            </a:r>
            <a:r>
              <a:rPr lang="en-US" altLang="zh-TW" sz="2400" b="1" dirty="0"/>
              <a:t>:\n");</a:t>
            </a:r>
          </a:p>
          <a:p>
            <a:pPr>
              <a:lnSpc>
                <a:spcPct val="80000"/>
              </a:lnSpc>
              <a:buFont typeface="Wingdings" pitchFamily="2" charset="2"/>
              <a:buNone/>
            </a:pPr>
            <a:r>
              <a:rPr lang="en-US" altLang="zh-TW" sz="2400" b="1" dirty="0"/>
              <a:t>		</a:t>
            </a:r>
            <a:r>
              <a:rPr lang="en-US" altLang="zh-TW" sz="2400" b="1" dirty="0" err="1"/>
              <a:t>printf</a:t>
            </a:r>
            <a:r>
              <a:rPr lang="en-US" altLang="zh-TW" sz="2400" b="1" dirty="0"/>
              <a:t>("</a:t>
            </a:r>
            <a:r>
              <a:rPr lang="en-US" altLang="zh-TW" sz="2400" b="1" dirty="0" err="1"/>
              <a:t>globval</a:t>
            </a:r>
            <a:r>
              <a:rPr lang="en-US" altLang="zh-TW" sz="2400" b="1" dirty="0"/>
              <a:t> = %d, </a:t>
            </a:r>
            <a:r>
              <a:rPr lang="en-US" altLang="zh-TW" sz="2400" b="1" dirty="0" err="1"/>
              <a:t>autoval</a:t>
            </a:r>
            <a:r>
              <a:rPr lang="en-US" altLang="zh-TW" sz="2400" b="1" dirty="0"/>
              <a:t> = %d, </a:t>
            </a:r>
            <a:r>
              <a:rPr lang="en-US" altLang="zh-TW" sz="2400" b="1" dirty="0" err="1"/>
              <a:t>regival</a:t>
            </a:r>
            <a:r>
              <a:rPr lang="en-US" altLang="zh-TW" sz="2400" b="1" dirty="0"/>
              <a:t> = %d,"</a:t>
            </a:r>
          </a:p>
          <a:p>
            <a:pPr>
              <a:lnSpc>
                <a:spcPct val="80000"/>
              </a:lnSpc>
              <a:buFont typeface="Wingdings" pitchFamily="2" charset="2"/>
              <a:buNone/>
            </a:pPr>
            <a:r>
              <a:rPr lang="en-US" altLang="zh-TW" sz="2400" b="1" dirty="0"/>
              <a:t>		    " </a:t>
            </a:r>
            <a:r>
              <a:rPr lang="en-US" altLang="zh-TW" sz="2400" b="1" dirty="0" err="1"/>
              <a:t>volaval</a:t>
            </a:r>
            <a:r>
              <a:rPr lang="en-US" altLang="zh-TW" sz="2400" b="1" dirty="0"/>
              <a:t> = %d, </a:t>
            </a:r>
            <a:r>
              <a:rPr lang="en-US" altLang="zh-TW" sz="2400" b="1" dirty="0" err="1"/>
              <a:t>statval</a:t>
            </a:r>
            <a:r>
              <a:rPr lang="en-US" altLang="zh-TW" sz="2400" b="1" dirty="0"/>
              <a:t> = %d\n",</a:t>
            </a:r>
          </a:p>
          <a:p>
            <a:pPr>
              <a:lnSpc>
                <a:spcPct val="80000"/>
              </a:lnSpc>
              <a:buFont typeface="Wingdings" pitchFamily="2" charset="2"/>
              <a:buNone/>
            </a:pPr>
            <a:r>
              <a:rPr lang="en-US" altLang="zh-TW" sz="2400" b="1" dirty="0"/>
              <a:t>		    </a:t>
            </a:r>
            <a:r>
              <a:rPr lang="en-US" altLang="zh-TW" sz="2400" b="1" dirty="0" err="1"/>
              <a:t>globval</a:t>
            </a:r>
            <a:r>
              <a:rPr lang="en-US" altLang="zh-TW" sz="2400" b="1" dirty="0"/>
              <a:t>, </a:t>
            </a:r>
            <a:r>
              <a:rPr lang="en-US" altLang="zh-TW" sz="2400" b="1" dirty="0" err="1"/>
              <a:t>autoval</a:t>
            </a:r>
            <a:r>
              <a:rPr lang="en-US" altLang="zh-TW" sz="2400" b="1" dirty="0"/>
              <a:t>, </a:t>
            </a:r>
            <a:r>
              <a:rPr lang="en-US" altLang="zh-TW" sz="2400" b="1" dirty="0" err="1"/>
              <a:t>regival</a:t>
            </a:r>
            <a:r>
              <a:rPr lang="en-US" altLang="zh-TW" sz="2400" b="1" dirty="0"/>
              <a:t>, </a:t>
            </a:r>
            <a:r>
              <a:rPr lang="en-US" altLang="zh-TW" sz="2400" b="1" dirty="0" err="1"/>
              <a:t>volaval</a:t>
            </a:r>
            <a:r>
              <a:rPr lang="en-US" altLang="zh-TW" sz="2400" b="1" dirty="0"/>
              <a:t>, </a:t>
            </a:r>
            <a:r>
              <a:rPr lang="en-US" altLang="zh-TW" sz="2400" b="1" dirty="0" err="1"/>
              <a:t>statval</a:t>
            </a:r>
            <a:r>
              <a:rPr lang="en-US" altLang="zh-TW" sz="2400" b="1" dirty="0"/>
              <a:t>);</a:t>
            </a:r>
          </a:p>
          <a:p>
            <a:pPr>
              <a:lnSpc>
                <a:spcPct val="80000"/>
              </a:lnSpc>
              <a:buFont typeface="Wingdings" pitchFamily="2" charset="2"/>
              <a:buNone/>
            </a:pPr>
            <a:r>
              <a:rPr lang="en-US" altLang="zh-TW" sz="2400" b="1" dirty="0"/>
              <a:t>		exit(0);</a:t>
            </a:r>
          </a:p>
          <a:p>
            <a:pPr>
              <a:lnSpc>
                <a:spcPct val="80000"/>
              </a:lnSpc>
              <a:buFont typeface="Wingdings" pitchFamily="2" charset="2"/>
              <a:buNone/>
            </a:pPr>
            <a:r>
              <a:rPr lang="en-US" altLang="zh-TW" sz="2400" b="1" dirty="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30E1211-9A9C-4E47-9525-5413CB8E3846}" type="slidenum">
              <a:rPr lang="en-US" altLang="zh-TW"/>
              <a:pPr/>
              <a:t>55</a:t>
            </a:fld>
            <a:endParaRPr lang="en-US" altLang="zh-TW"/>
          </a:p>
        </p:txBody>
      </p:sp>
      <p:sp>
        <p:nvSpPr>
          <p:cNvPr id="310274" name="Rectangle 2"/>
          <p:cNvSpPr>
            <a:spLocks noGrp="1" noChangeArrowheads="1"/>
          </p:cNvSpPr>
          <p:nvPr>
            <p:ph type="title"/>
          </p:nvPr>
        </p:nvSpPr>
        <p:spPr/>
        <p:txBody>
          <a:bodyPr/>
          <a:lstStyle/>
          <a:p>
            <a:r>
              <a:rPr lang="en-US" altLang="zh-TW"/>
              <a:t>Program 7.5: longjmp() </a:t>
            </a:r>
            <a:r>
              <a:rPr lang="en-US" altLang="zh-TW">
                <a:latin typeface="Times New Roman"/>
              </a:rPr>
              <a:t>…</a:t>
            </a:r>
            <a:endParaRPr lang="en-US" altLang="zh-TW"/>
          </a:p>
        </p:txBody>
      </p:sp>
      <p:sp>
        <p:nvSpPr>
          <p:cNvPr id="310275" name="Rectangle 3"/>
          <p:cNvSpPr>
            <a:spLocks noGrp="1" noChangeArrowheads="1"/>
          </p:cNvSpPr>
          <p:nvPr>
            <p:ph type="body" idx="1"/>
          </p:nvPr>
        </p:nvSpPr>
        <p:spPr>
          <a:xfrm>
            <a:off x="1042988" y="1844675"/>
            <a:ext cx="7912100" cy="4752975"/>
          </a:xfrm>
        </p:spPr>
        <p:txBody>
          <a:bodyPr/>
          <a:lstStyle/>
          <a:p>
            <a:pPr>
              <a:lnSpc>
                <a:spcPct val="80000"/>
              </a:lnSpc>
              <a:buFont typeface="Wingdings" pitchFamily="2" charset="2"/>
              <a:buNone/>
            </a:pPr>
            <a:endParaRPr lang="en-US" altLang="zh-TW" sz="2400" b="1" dirty="0"/>
          </a:p>
          <a:p>
            <a:pPr>
              <a:lnSpc>
                <a:spcPct val="80000"/>
              </a:lnSpc>
              <a:buFont typeface="Wingdings" pitchFamily="2" charset="2"/>
              <a:buNone/>
            </a:pPr>
            <a:r>
              <a:rPr lang="en-US" altLang="zh-TW" sz="2400" b="1" dirty="0"/>
              <a:t>	/*</a:t>
            </a:r>
          </a:p>
          <a:p>
            <a:pPr>
              <a:lnSpc>
                <a:spcPct val="80000"/>
              </a:lnSpc>
              <a:buFont typeface="Wingdings" pitchFamily="2" charset="2"/>
              <a:buNone/>
            </a:pPr>
            <a:r>
              <a:rPr lang="en-US" altLang="zh-TW" sz="2400" b="1" dirty="0"/>
              <a:t>	 * Change variables after </a:t>
            </a:r>
            <a:r>
              <a:rPr lang="en-US" altLang="zh-TW" sz="2400" b="1" dirty="0" err="1"/>
              <a:t>setjmp</a:t>
            </a:r>
            <a:r>
              <a:rPr lang="en-US" altLang="zh-TW" sz="2400" b="1" dirty="0"/>
              <a:t>, but before </a:t>
            </a:r>
            <a:r>
              <a:rPr lang="en-US" altLang="zh-TW" sz="2400" b="1" dirty="0" err="1"/>
              <a:t>longjmp</a:t>
            </a:r>
            <a:r>
              <a:rPr lang="en-US" altLang="zh-TW" sz="2400" b="1" dirty="0"/>
              <a:t>.</a:t>
            </a:r>
          </a:p>
          <a:p>
            <a:pPr>
              <a:lnSpc>
                <a:spcPct val="80000"/>
              </a:lnSpc>
              <a:buFont typeface="Wingdings" pitchFamily="2" charset="2"/>
              <a:buNone/>
            </a:pPr>
            <a:r>
              <a:rPr lang="en-US" altLang="zh-TW" sz="2400" b="1" dirty="0"/>
              <a:t>	 */</a:t>
            </a:r>
          </a:p>
          <a:p>
            <a:pPr>
              <a:lnSpc>
                <a:spcPct val="80000"/>
              </a:lnSpc>
              <a:buFont typeface="Wingdings" pitchFamily="2" charset="2"/>
              <a:buNone/>
            </a:pPr>
            <a:r>
              <a:rPr lang="en-US" altLang="zh-TW" sz="2400" b="1" dirty="0"/>
              <a:t>	</a:t>
            </a:r>
            <a:r>
              <a:rPr lang="en-US" altLang="zh-TW" sz="2400" b="1" dirty="0" err="1"/>
              <a:t>globval</a:t>
            </a:r>
            <a:r>
              <a:rPr lang="en-US" altLang="zh-TW" sz="2400" b="1" dirty="0"/>
              <a:t> = 95; </a:t>
            </a:r>
            <a:r>
              <a:rPr lang="en-US" altLang="zh-TW" sz="2400" b="1" dirty="0" err="1"/>
              <a:t>autoval</a:t>
            </a:r>
            <a:r>
              <a:rPr lang="en-US" altLang="zh-TW" sz="2400" b="1" dirty="0"/>
              <a:t> = 96; </a:t>
            </a:r>
            <a:r>
              <a:rPr lang="en-US" altLang="zh-TW" sz="2400" b="1" dirty="0" err="1"/>
              <a:t>regival</a:t>
            </a:r>
            <a:r>
              <a:rPr lang="en-US" altLang="zh-TW" sz="2400" b="1" dirty="0"/>
              <a:t> = 97; </a:t>
            </a:r>
            <a:r>
              <a:rPr lang="en-US" altLang="zh-TW" sz="2400" b="1" dirty="0" err="1"/>
              <a:t>volaval</a:t>
            </a:r>
            <a:r>
              <a:rPr lang="en-US" altLang="zh-TW" sz="2400" b="1" dirty="0"/>
              <a:t> = 98; </a:t>
            </a:r>
            <a:r>
              <a:rPr lang="en-US" altLang="zh-TW" sz="2400" b="1" dirty="0" err="1"/>
              <a:t>statval</a:t>
            </a:r>
            <a:r>
              <a:rPr lang="en-US" altLang="zh-TW" sz="2400" b="1" dirty="0"/>
              <a:t> = 99;</a:t>
            </a:r>
          </a:p>
          <a:p>
            <a:pPr>
              <a:lnSpc>
                <a:spcPct val="80000"/>
              </a:lnSpc>
              <a:buFont typeface="Wingdings" pitchFamily="2" charset="2"/>
              <a:buNone/>
            </a:pPr>
            <a:endParaRPr lang="en-US" altLang="zh-TW" sz="2400" b="1" dirty="0"/>
          </a:p>
          <a:p>
            <a:pPr>
              <a:lnSpc>
                <a:spcPct val="80000"/>
              </a:lnSpc>
              <a:buFont typeface="Wingdings" pitchFamily="2" charset="2"/>
              <a:buNone/>
            </a:pPr>
            <a:r>
              <a:rPr lang="en-US" altLang="zh-TW" sz="2400" b="1" dirty="0"/>
              <a:t>	f1(</a:t>
            </a:r>
            <a:r>
              <a:rPr lang="en-US" altLang="zh-TW" sz="2400" b="1" dirty="0" err="1"/>
              <a:t>autoval</a:t>
            </a:r>
            <a:r>
              <a:rPr lang="en-US" altLang="zh-TW" sz="2400" b="1" dirty="0"/>
              <a:t>, </a:t>
            </a:r>
            <a:r>
              <a:rPr lang="en-US" altLang="zh-TW" sz="2400" b="1" dirty="0" err="1"/>
              <a:t>regival</a:t>
            </a:r>
            <a:r>
              <a:rPr lang="en-US" altLang="zh-TW" sz="2400" b="1" dirty="0"/>
              <a:t>, </a:t>
            </a:r>
            <a:r>
              <a:rPr lang="en-US" altLang="zh-TW" sz="2400" b="1" dirty="0" err="1"/>
              <a:t>volaval</a:t>
            </a:r>
            <a:r>
              <a:rPr lang="en-US" altLang="zh-TW" sz="2400" b="1" dirty="0"/>
              <a:t>, </a:t>
            </a:r>
            <a:r>
              <a:rPr lang="en-US" altLang="zh-TW" sz="2400" b="1" dirty="0" err="1"/>
              <a:t>statval</a:t>
            </a:r>
            <a:r>
              <a:rPr lang="en-US" altLang="zh-TW" sz="2400" b="1" dirty="0"/>
              <a:t>);	</a:t>
            </a:r>
          </a:p>
          <a:p>
            <a:pPr>
              <a:lnSpc>
                <a:spcPct val="80000"/>
              </a:lnSpc>
              <a:buFont typeface="Wingdings" pitchFamily="2" charset="2"/>
              <a:buNone/>
            </a:pPr>
            <a:r>
              <a:rPr lang="en-US" altLang="zh-TW" sz="2400" b="1" dirty="0"/>
              <a:t>	/* never returns */</a:t>
            </a:r>
          </a:p>
          <a:p>
            <a:pPr>
              <a:lnSpc>
                <a:spcPct val="80000"/>
              </a:lnSpc>
              <a:buFont typeface="Wingdings" pitchFamily="2" charset="2"/>
              <a:buNone/>
            </a:pPr>
            <a:r>
              <a:rPr lang="en-US" altLang="zh-TW" sz="2400" b="1" dirty="0"/>
              <a:t>	exit(0);</a:t>
            </a:r>
          </a:p>
          <a:p>
            <a:pPr>
              <a:lnSpc>
                <a:spcPct val="80000"/>
              </a:lnSpc>
              <a:buFont typeface="Wingdings" pitchFamily="2" charset="2"/>
              <a:buNone/>
            </a:pPr>
            <a:r>
              <a:rPr lang="en-US" altLang="zh-TW" sz="2400" b="1" dirty="0"/>
              <a:t>}</a:t>
            </a:r>
          </a:p>
          <a:p>
            <a:pPr>
              <a:lnSpc>
                <a:spcPct val="80000"/>
              </a:lnSpc>
              <a:buFont typeface="Wingdings" pitchFamily="2" charset="2"/>
              <a:buNone/>
            </a:pPr>
            <a:endParaRPr lang="en-US" altLang="zh-TW" sz="2400"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73A6832-0FD1-4DF1-8B9B-B0682F981ECC}" type="slidenum">
              <a:rPr lang="en-US" altLang="zh-TW"/>
              <a:pPr/>
              <a:t>56</a:t>
            </a:fld>
            <a:endParaRPr lang="en-US" altLang="zh-TW"/>
          </a:p>
        </p:txBody>
      </p:sp>
      <p:sp>
        <p:nvSpPr>
          <p:cNvPr id="312322" name="Rectangle 2"/>
          <p:cNvSpPr>
            <a:spLocks noGrp="1" noChangeArrowheads="1"/>
          </p:cNvSpPr>
          <p:nvPr>
            <p:ph type="title"/>
          </p:nvPr>
        </p:nvSpPr>
        <p:spPr/>
        <p:txBody>
          <a:bodyPr/>
          <a:lstStyle/>
          <a:p>
            <a:r>
              <a:rPr lang="en-US" altLang="zh-TW"/>
              <a:t>Program 7.5: longjmp() </a:t>
            </a:r>
            <a:r>
              <a:rPr lang="en-US" altLang="zh-TW">
                <a:latin typeface="Times New Roman"/>
              </a:rPr>
              <a:t>…</a:t>
            </a:r>
            <a:endParaRPr lang="en-US" altLang="zh-TW"/>
          </a:p>
        </p:txBody>
      </p:sp>
      <p:sp>
        <p:nvSpPr>
          <p:cNvPr id="312323" name="Rectangle 3"/>
          <p:cNvSpPr>
            <a:spLocks noGrp="1" noChangeArrowheads="1"/>
          </p:cNvSpPr>
          <p:nvPr>
            <p:ph type="body" idx="1"/>
          </p:nvPr>
        </p:nvSpPr>
        <p:spPr>
          <a:xfrm>
            <a:off x="1042988" y="1844675"/>
            <a:ext cx="7912100" cy="4752975"/>
          </a:xfrm>
        </p:spPr>
        <p:txBody>
          <a:bodyPr/>
          <a:lstStyle/>
          <a:p>
            <a:pPr>
              <a:lnSpc>
                <a:spcPct val="80000"/>
              </a:lnSpc>
              <a:buFont typeface="Wingdings" pitchFamily="2" charset="2"/>
              <a:buNone/>
            </a:pPr>
            <a:r>
              <a:rPr lang="en-US" altLang="zh-TW" sz="2000" b="1" dirty="0"/>
              <a:t>static void</a:t>
            </a:r>
          </a:p>
          <a:p>
            <a:pPr>
              <a:lnSpc>
                <a:spcPct val="80000"/>
              </a:lnSpc>
              <a:buFont typeface="Wingdings" pitchFamily="2" charset="2"/>
              <a:buNone/>
            </a:pPr>
            <a:r>
              <a:rPr lang="en-US" altLang="zh-TW" sz="2000" b="1" dirty="0"/>
              <a:t>f1(</a:t>
            </a:r>
            <a:r>
              <a:rPr lang="en-US" altLang="zh-TW" sz="2000" b="1" dirty="0" err="1"/>
              <a:t>int</a:t>
            </a:r>
            <a:r>
              <a:rPr lang="en-US" altLang="zh-TW" sz="2000" b="1" dirty="0"/>
              <a:t> </a:t>
            </a:r>
            <a:r>
              <a:rPr lang="en-US" altLang="zh-TW" sz="2000" b="1" dirty="0" err="1"/>
              <a:t>i</a:t>
            </a:r>
            <a:r>
              <a:rPr lang="en-US" altLang="zh-TW" sz="2000" b="1" dirty="0"/>
              <a:t>, </a:t>
            </a:r>
            <a:r>
              <a:rPr lang="en-US" altLang="zh-TW" sz="2000" b="1" dirty="0" err="1"/>
              <a:t>int</a:t>
            </a:r>
            <a:r>
              <a:rPr lang="en-US" altLang="zh-TW" sz="2000" b="1" dirty="0"/>
              <a:t> j, </a:t>
            </a:r>
            <a:r>
              <a:rPr lang="en-US" altLang="zh-TW" sz="2000" b="1" dirty="0" err="1"/>
              <a:t>int</a:t>
            </a:r>
            <a:r>
              <a:rPr lang="en-US" altLang="zh-TW" sz="2000" b="1" dirty="0"/>
              <a:t> k, </a:t>
            </a:r>
            <a:r>
              <a:rPr lang="en-US" altLang="zh-TW" sz="2000" b="1" dirty="0" err="1"/>
              <a:t>int</a:t>
            </a:r>
            <a:r>
              <a:rPr lang="en-US" altLang="zh-TW" sz="2000" b="1" dirty="0"/>
              <a:t> l)</a:t>
            </a:r>
          </a:p>
          <a:p>
            <a:pPr>
              <a:lnSpc>
                <a:spcPct val="80000"/>
              </a:lnSpc>
              <a:buFont typeface="Wingdings" pitchFamily="2" charset="2"/>
              <a:buNone/>
            </a:pPr>
            <a:r>
              <a:rPr lang="en-US" altLang="zh-TW" sz="2000" b="1" dirty="0"/>
              <a:t>{</a:t>
            </a:r>
          </a:p>
          <a:p>
            <a:pPr>
              <a:lnSpc>
                <a:spcPct val="80000"/>
              </a:lnSpc>
              <a:buFont typeface="Wingdings" pitchFamily="2" charset="2"/>
              <a:buNone/>
            </a:pPr>
            <a:r>
              <a:rPr lang="en-US" altLang="zh-TW" sz="2000" b="1" dirty="0"/>
              <a:t>	</a:t>
            </a:r>
            <a:r>
              <a:rPr lang="en-US" altLang="zh-TW" sz="2000" b="1" dirty="0" err="1"/>
              <a:t>printf</a:t>
            </a:r>
            <a:r>
              <a:rPr lang="en-US" altLang="zh-TW" sz="2000" b="1" dirty="0"/>
              <a:t>("in f1():\n");</a:t>
            </a:r>
          </a:p>
          <a:p>
            <a:pPr>
              <a:lnSpc>
                <a:spcPct val="80000"/>
              </a:lnSpc>
              <a:buFont typeface="Wingdings" pitchFamily="2" charset="2"/>
              <a:buNone/>
            </a:pPr>
            <a:r>
              <a:rPr lang="en-US" altLang="zh-TW" sz="2000" b="1" dirty="0"/>
              <a:t>	</a:t>
            </a:r>
            <a:r>
              <a:rPr lang="en-US" altLang="zh-TW" sz="2000" b="1" dirty="0" err="1"/>
              <a:t>printf</a:t>
            </a:r>
            <a:r>
              <a:rPr lang="en-US" altLang="zh-TW" sz="2000" b="1" dirty="0"/>
              <a:t>("</a:t>
            </a:r>
            <a:r>
              <a:rPr lang="en-US" altLang="zh-TW" sz="2000" b="1" dirty="0" err="1"/>
              <a:t>globval</a:t>
            </a:r>
            <a:r>
              <a:rPr lang="en-US" altLang="zh-TW" sz="2000" b="1" dirty="0"/>
              <a:t> = %d, </a:t>
            </a:r>
            <a:r>
              <a:rPr lang="en-US" altLang="zh-TW" sz="2000" b="1" dirty="0" err="1"/>
              <a:t>autoval</a:t>
            </a:r>
            <a:r>
              <a:rPr lang="en-US" altLang="zh-TW" sz="2000" b="1" dirty="0"/>
              <a:t> = %d, </a:t>
            </a:r>
            <a:r>
              <a:rPr lang="en-US" altLang="zh-TW" sz="2000" b="1" dirty="0" err="1"/>
              <a:t>regival</a:t>
            </a:r>
            <a:r>
              <a:rPr lang="en-US" altLang="zh-TW" sz="2000" b="1" dirty="0"/>
              <a:t> = %d,"</a:t>
            </a:r>
          </a:p>
          <a:p>
            <a:pPr>
              <a:lnSpc>
                <a:spcPct val="80000"/>
              </a:lnSpc>
              <a:buFont typeface="Wingdings" pitchFamily="2" charset="2"/>
              <a:buNone/>
            </a:pPr>
            <a:r>
              <a:rPr lang="en-US" altLang="zh-TW" sz="2000" b="1" dirty="0"/>
              <a:t>	    " </a:t>
            </a:r>
            <a:r>
              <a:rPr lang="en-US" altLang="zh-TW" sz="2000" b="1" dirty="0" err="1"/>
              <a:t>volaval</a:t>
            </a:r>
            <a:r>
              <a:rPr lang="en-US" altLang="zh-TW" sz="2000" b="1" dirty="0"/>
              <a:t> = %d, </a:t>
            </a:r>
            <a:r>
              <a:rPr lang="en-US" altLang="zh-TW" sz="2000" b="1" dirty="0" err="1"/>
              <a:t>statval</a:t>
            </a:r>
            <a:r>
              <a:rPr lang="en-US" altLang="zh-TW" sz="2000" b="1" dirty="0"/>
              <a:t> = %d\n", </a:t>
            </a:r>
            <a:r>
              <a:rPr lang="en-US" altLang="zh-TW" sz="2000" b="1" dirty="0" err="1"/>
              <a:t>globval</a:t>
            </a:r>
            <a:r>
              <a:rPr lang="en-US" altLang="zh-TW" sz="2000" b="1" dirty="0"/>
              <a:t>, </a:t>
            </a:r>
            <a:r>
              <a:rPr lang="en-US" altLang="zh-TW" sz="2000" b="1" dirty="0" err="1"/>
              <a:t>i</a:t>
            </a:r>
            <a:r>
              <a:rPr lang="en-US" altLang="zh-TW" sz="2000" b="1" dirty="0"/>
              <a:t>, j, k, l);</a:t>
            </a:r>
          </a:p>
          <a:p>
            <a:pPr>
              <a:lnSpc>
                <a:spcPct val="80000"/>
              </a:lnSpc>
              <a:buFont typeface="Wingdings" pitchFamily="2" charset="2"/>
              <a:buNone/>
            </a:pPr>
            <a:r>
              <a:rPr lang="en-US" altLang="zh-TW" sz="2000" b="1" dirty="0"/>
              <a:t>	f2();</a:t>
            </a:r>
          </a:p>
          <a:p>
            <a:pPr>
              <a:lnSpc>
                <a:spcPct val="80000"/>
              </a:lnSpc>
              <a:buFont typeface="Wingdings" pitchFamily="2" charset="2"/>
              <a:buNone/>
            </a:pPr>
            <a:r>
              <a:rPr lang="en-US" altLang="zh-TW" sz="2000" b="1" dirty="0"/>
              <a:t>}</a:t>
            </a:r>
          </a:p>
          <a:p>
            <a:pPr>
              <a:lnSpc>
                <a:spcPct val="80000"/>
              </a:lnSpc>
              <a:buFont typeface="Wingdings" pitchFamily="2" charset="2"/>
              <a:buNone/>
            </a:pPr>
            <a:endParaRPr lang="en-US" altLang="zh-TW" sz="2000" b="1" dirty="0"/>
          </a:p>
          <a:p>
            <a:pPr>
              <a:lnSpc>
                <a:spcPct val="80000"/>
              </a:lnSpc>
              <a:buFont typeface="Wingdings" pitchFamily="2" charset="2"/>
              <a:buNone/>
            </a:pPr>
            <a:r>
              <a:rPr lang="en-US" altLang="zh-TW" sz="2000" b="1" dirty="0"/>
              <a:t>static void</a:t>
            </a:r>
          </a:p>
          <a:p>
            <a:pPr>
              <a:lnSpc>
                <a:spcPct val="80000"/>
              </a:lnSpc>
              <a:buFont typeface="Wingdings" pitchFamily="2" charset="2"/>
              <a:buNone/>
            </a:pPr>
            <a:r>
              <a:rPr lang="en-US" altLang="zh-TW" sz="2000" b="1" dirty="0"/>
              <a:t>f2(void)</a:t>
            </a:r>
          </a:p>
          <a:p>
            <a:pPr>
              <a:lnSpc>
                <a:spcPct val="80000"/>
              </a:lnSpc>
              <a:buFont typeface="Wingdings" pitchFamily="2" charset="2"/>
              <a:buNone/>
            </a:pPr>
            <a:r>
              <a:rPr lang="en-US" altLang="zh-TW" sz="2000" b="1" dirty="0"/>
              <a:t>{</a:t>
            </a:r>
          </a:p>
          <a:p>
            <a:pPr>
              <a:lnSpc>
                <a:spcPct val="80000"/>
              </a:lnSpc>
              <a:buFont typeface="Wingdings" pitchFamily="2" charset="2"/>
              <a:buNone/>
            </a:pPr>
            <a:r>
              <a:rPr lang="en-US" altLang="zh-TW" sz="2000" b="1" dirty="0"/>
              <a:t>	</a:t>
            </a:r>
            <a:r>
              <a:rPr lang="en-US" altLang="zh-TW" sz="2000" b="1" dirty="0" err="1"/>
              <a:t>longjmp</a:t>
            </a:r>
            <a:r>
              <a:rPr lang="en-US" altLang="zh-TW" sz="2000" b="1" dirty="0"/>
              <a:t>(</a:t>
            </a:r>
            <a:r>
              <a:rPr lang="en-US" altLang="zh-TW" sz="2000" b="1" dirty="0" err="1"/>
              <a:t>jmpbuffer</a:t>
            </a:r>
            <a:r>
              <a:rPr lang="en-US" altLang="zh-TW" sz="2000" b="1" dirty="0"/>
              <a:t>, 1);</a:t>
            </a:r>
          </a:p>
          <a:p>
            <a:pPr>
              <a:lnSpc>
                <a:spcPct val="80000"/>
              </a:lnSpc>
              <a:buFont typeface="Wingdings" pitchFamily="2" charset="2"/>
              <a:buNone/>
            </a:pPr>
            <a:r>
              <a:rPr lang="en-US" altLang="zh-TW" sz="2000" b="1" dirty="0"/>
              <a:t>}</a:t>
            </a:r>
          </a:p>
          <a:p>
            <a:pPr>
              <a:lnSpc>
                <a:spcPct val="80000"/>
              </a:lnSpc>
              <a:buFont typeface="Wingdings" pitchFamily="2" charset="2"/>
              <a:buNone/>
            </a:pPr>
            <a:endParaRPr lang="en-US" altLang="zh-TW" sz="800" b="1" dirty="0">
              <a:latin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CEA11A44-34EC-4581-92D7-83A71AC3E9CE}" type="slidenum">
              <a:rPr lang="en-US" altLang="zh-TW"/>
              <a:pPr/>
              <a:t>57</a:t>
            </a:fld>
            <a:endParaRPr lang="en-US" altLang="zh-TW"/>
          </a:p>
        </p:txBody>
      </p:sp>
      <p:sp>
        <p:nvSpPr>
          <p:cNvPr id="279554" name="Rectangle 2"/>
          <p:cNvSpPr>
            <a:spLocks noGrp="1" noChangeArrowheads="1"/>
          </p:cNvSpPr>
          <p:nvPr>
            <p:ph type="title"/>
          </p:nvPr>
        </p:nvSpPr>
        <p:spPr/>
        <p:txBody>
          <a:bodyPr/>
          <a:lstStyle/>
          <a:p>
            <a:r>
              <a:rPr lang="en-US" altLang="zh-TW"/>
              <a:t>Figure 7.13: results</a:t>
            </a:r>
          </a:p>
        </p:txBody>
      </p:sp>
      <p:sp>
        <p:nvSpPr>
          <p:cNvPr id="279555" name="Rectangle 3"/>
          <p:cNvSpPr>
            <a:spLocks noGrp="1" noChangeArrowheads="1"/>
          </p:cNvSpPr>
          <p:nvPr>
            <p:ph type="body" idx="1"/>
          </p:nvPr>
        </p:nvSpPr>
        <p:spPr/>
        <p:txBody>
          <a:bodyPr/>
          <a:lstStyle/>
          <a:p>
            <a:pPr>
              <a:lnSpc>
                <a:spcPct val="80000"/>
              </a:lnSpc>
              <a:buFont typeface="Wingdings" pitchFamily="2" charset="2"/>
              <a:buNone/>
            </a:pPr>
            <a:r>
              <a:rPr lang="en-US" altLang="zh-TW" sz="2000" b="1" dirty="0"/>
              <a:t>$ </a:t>
            </a:r>
            <a:r>
              <a:rPr lang="en-US" altLang="zh-TW" sz="2000" b="1" dirty="0" err="1" smtClean="0"/>
              <a:t>gcc</a:t>
            </a:r>
            <a:r>
              <a:rPr lang="en-US" altLang="zh-TW" sz="2000" b="1" dirty="0" smtClean="0"/>
              <a:t> </a:t>
            </a:r>
            <a:r>
              <a:rPr lang="en-US" altLang="zh-TW" sz="2000" b="1" dirty="0" err="1" smtClean="0"/>
              <a:t>testjmp.c</a:t>
            </a:r>
            <a:r>
              <a:rPr lang="en-US" altLang="zh-TW" sz="2000" b="1" dirty="0" smtClean="0"/>
              <a:t>     </a:t>
            </a:r>
            <a:r>
              <a:rPr lang="en-US" altLang="zh-TW" sz="2000" b="1" dirty="0"/>
              <a:t>// compile without any optimization</a:t>
            </a:r>
          </a:p>
          <a:p>
            <a:pPr>
              <a:lnSpc>
                <a:spcPct val="80000"/>
              </a:lnSpc>
              <a:buFont typeface="Wingdings" pitchFamily="2" charset="2"/>
              <a:buNone/>
            </a:pPr>
            <a:r>
              <a:rPr lang="en-US" altLang="zh-TW" sz="2000" b="1" dirty="0"/>
              <a:t>$ ./</a:t>
            </a:r>
            <a:r>
              <a:rPr lang="en-US" altLang="zh-TW" sz="2000" b="1" dirty="0" err="1"/>
              <a:t>a.out</a:t>
            </a:r>
            <a:endParaRPr lang="en-US" altLang="zh-TW" sz="2000" b="1" dirty="0"/>
          </a:p>
          <a:p>
            <a:pPr>
              <a:lnSpc>
                <a:spcPct val="80000"/>
              </a:lnSpc>
              <a:buFont typeface="Wingdings" pitchFamily="2" charset="2"/>
              <a:buNone/>
            </a:pPr>
            <a:r>
              <a:rPr lang="en-US" altLang="zh-TW" sz="2000" dirty="0"/>
              <a:t>in f1(): </a:t>
            </a:r>
            <a:r>
              <a:rPr lang="en-US" altLang="zh-TW" sz="2000" dirty="0" err="1"/>
              <a:t>globval</a:t>
            </a:r>
            <a:r>
              <a:rPr lang="en-US" altLang="zh-TW" sz="2000" dirty="0"/>
              <a:t> = 95, </a:t>
            </a:r>
            <a:r>
              <a:rPr lang="en-US" altLang="zh-TW" sz="2000" dirty="0" err="1"/>
              <a:t>autoval</a:t>
            </a:r>
            <a:r>
              <a:rPr lang="en-US" altLang="zh-TW" sz="2000" dirty="0"/>
              <a:t> = 96, </a:t>
            </a:r>
            <a:r>
              <a:rPr lang="en-US" altLang="zh-TW" sz="2000" dirty="0" err="1"/>
              <a:t>regival</a:t>
            </a:r>
            <a:r>
              <a:rPr lang="en-US" altLang="zh-TW" sz="2000" dirty="0"/>
              <a:t> = 97, </a:t>
            </a:r>
            <a:r>
              <a:rPr lang="en-US" altLang="zh-TW" sz="2000" dirty="0" err="1"/>
              <a:t>volaval</a:t>
            </a:r>
            <a:r>
              <a:rPr lang="en-US" altLang="zh-TW" sz="2000" dirty="0"/>
              <a:t> = 98, </a:t>
            </a:r>
            <a:r>
              <a:rPr lang="en-US" altLang="zh-TW" sz="2000" dirty="0" err="1"/>
              <a:t>statval</a:t>
            </a:r>
            <a:r>
              <a:rPr lang="en-US" altLang="zh-TW" sz="2000" dirty="0"/>
              <a:t> = 99</a:t>
            </a:r>
          </a:p>
          <a:p>
            <a:pPr>
              <a:lnSpc>
                <a:spcPct val="80000"/>
              </a:lnSpc>
              <a:buFont typeface="Wingdings" pitchFamily="2" charset="2"/>
              <a:buNone/>
            </a:pPr>
            <a:r>
              <a:rPr kumimoji="0" lang="en-US" altLang="zh-TW" sz="2000" dirty="0"/>
              <a:t>after </a:t>
            </a:r>
            <a:r>
              <a:rPr kumimoji="0" lang="en-US" altLang="zh-TW" sz="2000" dirty="0" err="1"/>
              <a:t>longjmp</a:t>
            </a:r>
            <a:r>
              <a:rPr kumimoji="0" lang="en-US" altLang="zh-TW" sz="2000" dirty="0"/>
              <a:t>: </a:t>
            </a:r>
          </a:p>
          <a:p>
            <a:pPr>
              <a:lnSpc>
                <a:spcPct val="80000"/>
              </a:lnSpc>
              <a:buFont typeface="Wingdings" pitchFamily="2" charset="2"/>
              <a:buNone/>
            </a:pPr>
            <a:r>
              <a:rPr kumimoji="0" lang="en-US" altLang="zh-TW" sz="2000" dirty="0" err="1"/>
              <a:t>globval</a:t>
            </a:r>
            <a:r>
              <a:rPr kumimoji="0" lang="en-US" altLang="zh-TW" sz="2000" dirty="0"/>
              <a:t> = 95, </a:t>
            </a:r>
            <a:r>
              <a:rPr kumimoji="0" lang="en-US" altLang="zh-TW" sz="2000" dirty="0" err="1">
                <a:solidFill>
                  <a:schemeClr val="hlink"/>
                </a:solidFill>
              </a:rPr>
              <a:t>autoval</a:t>
            </a:r>
            <a:r>
              <a:rPr kumimoji="0" lang="en-US" altLang="zh-TW" sz="2000" dirty="0">
                <a:solidFill>
                  <a:schemeClr val="hlink"/>
                </a:solidFill>
              </a:rPr>
              <a:t> = 96, </a:t>
            </a:r>
            <a:r>
              <a:rPr kumimoji="0" lang="en-US" altLang="zh-TW" sz="2000" dirty="0" err="1">
                <a:solidFill>
                  <a:schemeClr val="hlink"/>
                </a:solidFill>
              </a:rPr>
              <a:t>regival</a:t>
            </a:r>
            <a:r>
              <a:rPr kumimoji="0" lang="en-US" altLang="zh-TW" sz="2000" dirty="0">
                <a:solidFill>
                  <a:schemeClr val="hlink"/>
                </a:solidFill>
              </a:rPr>
              <a:t> = 97</a:t>
            </a:r>
            <a:r>
              <a:rPr kumimoji="0" lang="en-US" altLang="zh-TW" sz="2000" dirty="0"/>
              <a:t>, </a:t>
            </a:r>
            <a:r>
              <a:rPr kumimoji="0" lang="en-US" altLang="zh-TW" sz="2000" dirty="0" err="1"/>
              <a:t>volaval</a:t>
            </a:r>
            <a:r>
              <a:rPr kumimoji="0" lang="en-US" altLang="zh-TW" sz="2000" dirty="0"/>
              <a:t> = 98, </a:t>
            </a:r>
            <a:r>
              <a:rPr kumimoji="0" lang="en-US" altLang="zh-TW" sz="2000" dirty="0" err="1"/>
              <a:t>statval</a:t>
            </a:r>
            <a:r>
              <a:rPr kumimoji="0" lang="en-US" altLang="zh-TW" sz="2000" dirty="0"/>
              <a:t> = 99</a:t>
            </a:r>
          </a:p>
          <a:p>
            <a:pPr>
              <a:lnSpc>
                <a:spcPct val="80000"/>
              </a:lnSpc>
              <a:buFont typeface="Wingdings" pitchFamily="2" charset="2"/>
              <a:buNone/>
            </a:pPr>
            <a:endParaRPr lang="en-US" altLang="zh-TW" sz="2000" b="1" dirty="0"/>
          </a:p>
          <a:p>
            <a:pPr>
              <a:lnSpc>
                <a:spcPct val="80000"/>
              </a:lnSpc>
              <a:buFont typeface="Wingdings" pitchFamily="2" charset="2"/>
              <a:buNone/>
            </a:pPr>
            <a:r>
              <a:rPr lang="en-US" altLang="zh-TW" sz="2000" b="1" dirty="0"/>
              <a:t>$ </a:t>
            </a:r>
            <a:r>
              <a:rPr lang="en-US" altLang="zh-TW" sz="2000" b="1" dirty="0" err="1" smtClean="0"/>
              <a:t>gcc</a:t>
            </a:r>
            <a:r>
              <a:rPr lang="en-US" altLang="zh-TW" sz="2000" b="1" dirty="0" smtClean="0"/>
              <a:t> </a:t>
            </a:r>
            <a:r>
              <a:rPr lang="en-US" altLang="zh-TW" sz="2000" b="1" dirty="0" smtClean="0">
                <a:latin typeface="Times New Roman"/>
              </a:rPr>
              <a:t>–</a:t>
            </a:r>
            <a:r>
              <a:rPr lang="en-US" altLang="zh-TW" sz="2000" b="1" dirty="0" smtClean="0"/>
              <a:t>O </a:t>
            </a:r>
            <a:r>
              <a:rPr lang="en-US" altLang="zh-TW" sz="2000" b="1" dirty="0" err="1"/>
              <a:t>testjmp.c</a:t>
            </a:r>
            <a:r>
              <a:rPr lang="en-US" altLang="zh-TW" sz="2000" b="1" dirty="0"/>
              <a:t>   // compile with full optimization</a:t>
            </a:r>
          </a:p>
          <a:p>
            <a:pPr>
              <a:lnSpc>
                <a:spcPct val="80000"/>
              </a:lnSpc>
              <a:buFont typeface="Wingdings" pitchFamily="2" charset="2"/>
              <a:buNone/>
            </a:pPr>
            <a:r>
              <a:rPr lang="en-US" altLang="zh-TW" sz="2000" b="1" dirty="0"/>
              <a:t>$ ./</a:t>
            </a:r>
            <a:r>
              <a:rPr lang="en-US" altLang="zh-TW" sz="2000" b="1" dirty="0" err="1"/>
              <a:t>a.out</a:t>
            </a:r>
            <a:endParaRPr lang="en-US" altLang="zh-TW" sz="2000" b="1" dirty="0"/>
          </a:p>
          <a:p>
            <a:pPr>
              <a:lnSpc>
                <a:spcPct val="80000"/>
              </a:lnSpc>
              <a:buFont typeface="Wingdings" pitchFamily="2" charset="2"/>
              <a:buNone/>
            </a:pPr>
            <a:r>
              <a:rPr lang="en-US" altLang="zh-TW" sz="2000" dirty="0"/>
              <a:t>in f1(): </a:t>
            </a:r>
            <a:r>
              <a:rPr lang="en-US" altLang="zh-TW" sz="2000" dirty="0" err="1"/>
              <a:t>globval</a:t>
            </a:r>
            <a:r>
              <a:rPr lang="en-US" altLang="zh-TW" sz="2000" dirty="0"/>
              <a:t> = 95, </a:t>
            </a:r>
            <a:r>
              <a:rPr lang="en-US" altLang="zh-TW" sz="2000" dirty="0" err="1"/>
              <a:t>autoval</a:t>
            </a:r>
            <a:r>
              <a:rPr lang="en-US" altLang="zh-TW" sz="2000" dirty="0"/>
              <a:t> = 96, </a:t>
            </a:r>
            <a:r>
              <a:rPr lang="en-US" altLang="zh-TW" sz="2000" dirty="0" err="1"/>
              <a:t>regival</a:t>
            </a:r>
            <a:r>
              <a:rPr lang="en-US" altLang="zh-TW" sz="2000" dirty="0"/>
              <a:t> = 97, </a:t>
            </a:r>
            <a:r>
              <a:rPr lang="en-US" altLang="zh-TW" sz="2000" dirty="0" err="1"/>
              <a:t>volaval</a:t>
            </a:r>
            <a:r>
              <a:rPr lang="en-US" altLang="zh-TW" sz="2000" dirty="0"/>
              <a:t> = 98, </a:t>
            </a:r>
            <a:r>
              <a:rPr lang="en-US" altLang="zh-TW" sz="2000" dirty="0" err="1"/>
              <a:t>statval</a:t>
            </a:r>
            <a:r>
              <a:rPr lang="en-US" altLang="zh-TW" sz="2000" dirty="0"/>
              <a:t> = 99</a:t>
            </a:r>
          </a:p>
          <a:p>
            <a:pPr>
              <a:lnSpc>
                <a:spcPct val="80000"/>
              </a:lnSpc>
              <a:buFont typeface="Wingdings" pitchFamily="2" charset="2"/>
              <a:buNone/>
            </a:pPr>
            <a:r>
              <a:rPr kumimoji="0" lang="en-US" altLang="zh-TW" sz="2000" dirty="0"/>
              <a:t>after </a:t>
            </a:r>
            <a:r>
              <a:rPr kumimoji="0" lang="en-US" altLang="zh-TW" sz="2000" dirty="0" err="1"/>
              <a:t>longjmp</a:t>
            </a:r>
            <a:r>
              <a:rPr kumimoji="0" lang="en-US" altLang="zh-TW" sz="2000" dirty="0"/>
              <a:t>: </a:t>
            </a:r>
          </a:p>
          <a:p>
            <a:pPr>
              <a:lnSpc>
                <a:spcPct val="80000"/>
              </a:lnSpc>
              <a:buFont typeface="Wingdings" pitchFamily="2" charset="2"/>
              <a:buNone/>
            </a:pPr>
            <a:r>
              <a:rPr kumimoji="0" lang="en-US" altLang="zh-TW" sz="2000" dirty="0" err="1"/>
              <a:t>globval</a:t>
            </a:r>
            <a:r>
              <a:rPr kumimoji="0" lang="en-US" altLang="zh-TW" sz="2000" dirty="0"/>
              <a:t> = 95, </a:t>
            </a:r>
            <a:r>
              <a:rPr kumimoji="0" lang="en-US" altLang="zh-TW" sz="2000" dirty="0" err="1">
                <a:solidFill>
                  <a:schemeClr val="hlink"/>
                </a:solidFill>
              </a:rPr>
              <a:t>autoval</a:t>
            </a:r>
            <a:r>
              <a:rPr kumimoji="0" lang="en-US" altLang="zh-TW" sz="2000" dirty="0">
                <a:solidFill>
                  <a:schemeClr val="hlink"/>
                </a:solidFill>
              </a:rPr>
              <a:t> = 2, </a:t>
            </a:r>
            <a:r>
              <a:rPr kumimoji="0" lang="en-US" altLang="zh-TW" sz="2000" dirty="0" err="1">
                <a:solidFill>
                  <a:schemeClr val="hlink"/>
                </a:solidFill>
              </a:rPr>
              <a:t>regival</a:t>
            </a:r>
            <a:r>
              <a:rPr kumimoji="0" lang="en-US" altLang="zh-TW" sz="2000" dirty="0">
                <a:solidFill>
                  <a:schemeClr val="hlink"/>
                </a:solidFill>
              </a:rPr>
              <a:t> = 3</a:t>
            </a:r>
            <a:r>
              <a:rPr kumimoji="0" lang="en-US" altLang="zh-TW" sz="2000" dirty="0"/>
              <a:t>, </a:t>
            </a:r>
            <a:r>
              <a:rPr kumimoji="0" lang="en-US" altLang="zh-TW" sz="2000" dirty="0" err="1"/>
              <a:t>volaval</a:t>
            </a:r>
            <a:r>
              <a:rPr kumimoji="0" lang="en-US" altLang="zh-TW" sz="2000" dirty="0"/>
              <a:t> = 98, </a:t>
            </a:r>
            <a:r>
              <a:rPr kumimoji="0" lang="en-US" altLang="zh-TW" sz="2000" dirty="0" err="1"/>
              <a:t>statval</a:t>
            </a:r>
            <a:r>
              <a:rPr kumimoji="0" lang="en-US" altLang="zh-TW" sz="2000" dirty="0"/>
              <a:t> = 99</a:t>
            </a:r>
          </a:p>
          <a:p>
            <a:pPr>
              <a:lnSpc>
                <a:spcPct val="80000"/>
              </a:lnSpc>
              <a:buFont typeface="Wingdings" pitchFamily="2" charset="2"/>
              <a:buNone/>
            </a:pPr>
            <a:endParaRPr lang="en-US" altLang="zh-TW" sz="20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E3B4FE80-47C9-4F09-8487-D4332A7FAFEE}" type="slidenum">
              <a:rPr lang="en-US" altLang="zh-TW"/>
              <a:pPr/>
              <a:t>58</a:t>
            </a:fld>
            <a:endParaRPr lang="en-US" altLang="zh-TW"/>
          </a:p>
        </p:txBody>
      </p:sp>
      <p:sp>
        <p:nvSpPr>
          <p:cNvPr id="313346" name="Rectangle 2"/>
          <p:cNvSpPr>
            <a:spLocks noGrp="1" noChangeArrowheads="1"/>
          </p:cNvSpPr>
          <p:nvPr>
            <p:ph type="title"/>
          </p:nvPr>
        </p:nvSpPr>
        <p:spPr/>
        <p:txBody>
          <a:bodyPr/>
          <a:lstStyle/>
          <a:p>
            <a:r>
              <a:rPr lang="en-US" altLang="zh-TW"/>
              <a:t>Figure 7.13: results</a:t>
            </a:r>
          </a:p>
        </p:txBody>
      </p:sp>
      <p:sp>
        <p:nvSpPr>
          <p:cNvPr id="313347" name="Rectangle 3"/>
          <p:cNvSpPr>
            <a:spLocks noGrp="1" noChangeArrowheads="1"/>
          </p:cNvSpPr>
          <p:nvPr>
            <p:ph type="body" idx="1"/>
          </p:nvPr>
        </p:nvSpPr>
        <p:spPr/>
        <p:txBody>
          <a:bodyPr/>
          <a:lstStyle/>
          <a:p>
            <a:r>
              <a:rPr lang="en-US" altLang="zh-TW" dirty="0" err="1"/>
              <a:t>setjmp</a:t>
            </a:r>
            <a:r>
              <a:rPr lang="en-US" altLang="zh-TW" dirty="0"/>
              <a:t>(3) manual</a:t>
            </a:r>
          </a:p>
          <a:p>
            <a:pPr lvl="1"/>
            <a:r>
              <a:rPr lang="en-US" altLang="zh-TW" dirty="0"/>
              <a:t>Variables </a:t>
            </a:r>
            <a:r>
              <a:rPr lang="en-US" altLang="zh-TW" dirty="0" smtClean="0"/>
              <a:t>stored </a:t>
            </a:r>
            <a:r>
              <a:rPr lang="en-US" altLang="zh-TW" dirty="0"/>
              <a:t>in </a:t>
            </a:r>
            <a:r>
              <a:rPr lang="en-US" altLang="zh-TW" dirty="0">
                <a:solidFill>
                  <a:schemeClr val="hlink"/>
                </a:solidFill>
              </a:rPr>
              <a:t>memory</a:t>
            </a:r>
            <a:r>
              <a:rPr lang="en-US" altLang="zh-TW" dirty="0"/>
              <a:t> will have values as of the time of the </a:t>
            </a:r>
            <a:r>
              <a:rPr lang="en-US" altLang="zh-TW" dirty="0" err="1"/>
              <a:t>longjmp</a:t>
            </a:r>
            <a:r>
              <a:rPr lang="en-US" altLang="zh-TW" dirty="0"/>
              <a:t>,</a:t>
            </a:r>
          </a:p>
          <a:p>
            <a:pPr lvl="1"/>
            <a:r>
              <a:rPr lang="en-US" altLang="zh-TW" dirty="0"/>
              <a:t>Whereas variables in the </a:t>
            </a:r>
            <a:r>
              <a:rPr lang="en-US" altLang="zh-TW" dirty="0">
                <a:solidFill>
                  <a:schemeClr val="tx2"/>
                </a:solidFill>
              </a:rPr>
              <a:t>CPU</a:t>
            </a:r>
            <a:r>
              <a:rPr lang="en-US" altLang="zh-TW" dirty="0"/>
              <a:t> and </a:t>
            </a:r>
            <a:r>
              <a:rPr lang="en-US" altLang="zh-TW" dirty="0">
                <a:solidFill>
                  <a:schemeClr val="tx2"/>
                </a:solidFill>
              </a:rPr>
              <a:t>floating-point registers</a:t>
            </a:r>
            <a:r>
              <a:rPr lang="en-US" altLang="zh-TW" dirty="0"/>
              <a:t> are restored to their values when </a:t>
            </a:r>
            <a:r>
              <a:rPr lang="en-US" altLang="zh-TW" dirty="0" err="1"/>
              <a:t>setjmp</a:t>
            </a:r>
            <a:r>
              <a:rPr lang="en-US" altLang="zh-TW" dirty="0"/>
              <a:t> was called.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29F2BEC-74E8-42AF-BFF5-0EB38F26B578}" type="slidenum">
              <a:rPr lang="en-US" altLang="zh-TW"/>
              <a:pPr/>
              <a:t>59</a:t>
            </a:fld>
            <a:endParaRPr lang="en-US" altLang="zh-TW"/>
          </a:p>
        </p:txBody>
      </p:sp>
      <p:sp>
        <p:nvSpPr>
          <p:cNvPr id="314370" name="Rectangle 2"/>
          <p:cNvSpPr>
            <a:spLocks noGrp="1" noChangeArrowheads="1"/>
          </p:cNvSpPr>
          <p:nvPr>
            <p:ph type="title"/>
          </p:nvPr>
        </p:nvSpPr>
        <p:spPr/>
        <p:txBody>
          <a:bodyPr/>
          <a:lstStyle/>
          <a:p>
            <a:r>
              <a:rPr lang="en-US" altLang="zh-TW"/>
              <a:t>Figure 7.13: results</a:t>
            </a:r>
          </a:p>
        </p:txBody>
      </p:sp>
      <p:sp>
        <p:nvSpPr>
          <p:cNvPr id="314371" name="Rectangle 3"/>
          <p:cNvSpPr>
            <a:spLocks noGrp="1" noChangeArrowheads="1"/>
          </p:cNvSpPr>
          <p:nvPr>
            <p:ph type="body" idx="1"/>
          </p:nvPr>
        </p:nvSpPr>
        <p:spPr/>
        <p:txBody>
          <a:bodyPr/>
          <a:lstStyle/>
          <a:p>
            <a:r>
              <a:rPr lang="en-US" altLang="zh-TW"/>
              <a:t>Without Optimization</a:t>
            </a:r>
          </a:p>
          <a:p>
            <a:pPr lvl="1"/>
            <a:r>
              <a:rPr lang="en-US" altLang="zh-TW"/>
              <a:t>All variables in </a:t>
            </a:r>
            <a:r>
              <a:rPr lang="en-US" altLang="zh-TW">
                <a:solidFill>
                  <a:schemeClr val="hlink"/>
                </a:solidFill>
              </a:rPr>
              <a:t>memory</a:t>
            </a:r>
          </a:p>
          <a:p>
            <a:r>
              <a:rPr lang="en-US" altLang="zh-TW"/>
              <a:t>With Optimization</a:t>
            </a:r>
          </a:p>
          <a:p>
            <a:pPr lvl="1"/>
            <a:r>
              <a:rPr lang="en-US" altLang="zh-TW"/>
              <a:t>autoval and regival go into </a:t>
            </a:r>
            <a:r>
              <a:rPr lang="en-US" altLang="zh-TW">
                <a:solidFill>
                  <a:schemeClr val="tx2"/>
                </a:solidFill>
              </a:rPr>
              <a:t>registers</a:t>
            </a:r>
          </a:p>
          <a:p>
            <a:r>
              <a:rPr lang="en-US" altLang="zh-TW"/>
              <a:t>Suggestion</a:t>
            </a:r>
          </a:p>
          <a:p>
            <a:pPr lvl="1"/>
            <a:r>
              <a:rPr lang="en-US" altLang="zh-TW"/>
              <a:t>Use </a:t>
            </a:r>
            <a:r>
              <a:rPr lang="en-US" altLang="zh-TW">
                <a:latin typeface="Times New Roman"/>
              </a:rPr>
              <a:t>“</a:t>
            </a:r>
            <a:r>
              <a:rPr lang="en-US" altLang="zh-TW">
                <a:solidFill>
                  <a:schemeClr val="hlink"/>
                </a:solidFill>
              </a:rPr>
              <a:t>volatile</a:t>
            </a:r>
            <a:r>
              <a:rPr lang="en-US" altLang="zh-TW">
                <a:latin typeface="Times New Roman"/>
              </a:rPr>
              <a:t>”</a:t>
            </a:r>
            <a:r>
              <a:rPr lang="en-US" altLang="zh-TW"/>
              <a:t> for portable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4696F50D-6661-4340-B0DD-4BCA80B3EAE9}" type="slidenum">
              <a:rPr lang="en-US" altLang="zh-TW"/>
              <a:pPr/>
              <a:t>6</a:t>
            </a:fld>
            <a:endParaRPr lang="en-US" altLang="zh-TW"/>
          </a:p>
        </p:txBody>
      </p:sp>
      <p:sp>
        <p:nvSpPr>
          <p:cNvPr id="290818" name="Rectangle 2"/>
          <p:cNvSpPr>
            <a:spLocks noGrp="1" noChangeArrowheads="1"/>
          </p:cNvSpPr>
          <p:nvPr>
            <p:ph type="title"/>
          </p:nvPr>
        </p:nvSpPr>
        <p:spPr/>
        <p:txBody>
          <a:bodyPr/>
          <a:lstStyle/>
          <a:p>
            <a:r>
              <a:rPr lang="en-US" altLang="zh-TW"/>
              <a:t>Exit Status</a:t>
            </a:r>
          </a:p>
        </p:txBody>
      </p:sp>
      <p:sp>
        <p:nvSpPr>
          <p:cNvPr id="290819" name="Rectangle 3"/>
          <p:cNvSpPr>
            <a:spLocks noGrp="1" noChangeArrowheads="1"/>
          </p:cNvSpPr>
          <p:nvPr>
            <p:ph type="body" idx="1"/>
          </p:nvPr>
        </p:nvSpPr>
        <p:spPr/>
        <p:txBody>
          <a:bodyPr/>
          <a:lstStyle/>
          <a:p>
            <a:r>
              <a:rPr lang="en-US" altLang="zh-TW"/>
              <a:t>All exit functions require a single integer as </a:t>
            </a:r>
            <a:r>
              <a:rPr lang="en-US" altLang="zh-TW">
                <a:solidFill>
                  <a:schemeClr val="hlink"/>
                </a:solidFill>
              </a:rPr>
              <a:t>exit status</a:t>
            </a:r>
            <a:r>
              <a:rPr lang="en-US" altLang="zh-TW"/>
              <a:t> of the process</a:t>
            </a:r>
          </a:p>
          <a:p>
            <a:r>
              <a:rPr lang="en-US" altLang="zh-TW"/>
              <a:t>Exit status is sometimes </a:t>
            </a:r>
            <a:r>
              <a:rPr lang="en-US" altLang="zh-TW">
                <a:solidFill>
                  <a:schemeClr val="hlink"/>
                </a:solidFill>
              </a:rPr>
              <a:t>undefined</a:t>
            </a:r>
            <a:r>
              <a:rPr lang="en-US" altLang="zh-TW"/>
              <a:t> if</a:t>
            </a:r>
          </a:p>
          <a:p>
            <a:pPr lvl="1"/>
            <a:r>
              <a:rPr lang="en-US" altLang="zh-TW">
                <a:solidFill>
                  <a:srgbClr val="008000"/>
                </a:solidFill>
              </a:rPr>
              <a:t>Exit</a:t>
            </a:r>
            <a:r>
              <a:rPr lang="en-US" altLang="zh-TW"/>
              <a:t> function called </a:t>
            </a:r>
            <a:r>
              <a:rPr lang="en-US" altLang="zh-TW">
                <a:solidFill>
                  <a:schemeClr val="hlink"/>
                </a:solidFill>
              </a:rPr>
              <a:t>without an exit status</a:t>
            </a:r>
          </a:p>
          <a:p>
            <a:pPr lvl="1"/>
            <a:r>
              <a:rPr lang="en-US" altLang="zh-TW">
                <a:solidFill>
                  <a:srgbClr val="008000"/>
                </a:solidFill>
              </a:rPr>
              <a:t>main</a:t>
            </a:r>
            <a:r>
              <a:rPr lang="en-US" altLang="zh-TW"/>
              <a:t> returns </a:t>
            </a:r>
            <a:r>
              <a:rPr lang="en-US" altLang="zh-TW">
                <a:solidFill>
                  <a:schemeClr val="hlink"/>
                </a:solidFill>
              </a:rPr>
              <a:t>without a return value</a:t>
            </a:r>
          </a:p>
          <a:p>
            <a:pPr lvl="1"/>
            <a:r>
              <a:rPr lang="en-US" altLang="zh-TW">
                <a:solidFill>
                  <a:srgbClr val="008000"/>
                </a:solidFill>
              </a:rPr>
              <a:t>main</a:t>
            </a:r>
            <a:r>
              <a:rPr lang="en-US" altLang="zh-TW"/>
              <a:t> function is </a:t>
            </a:r>
            <a:r>
              <a:rPr lang="en-US" altLang="zh-TW">
                <a:solidFill>
                  <a:schemeClr val="hlink"/>
                </a:solidFill>
              </a:rPr>
              <a:t>not declared to return an integer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66AF0583-0087-4B13-91C8-73E77B5D324E}" type="slidenum">
              <a:rPr lang="en-US" altLang="zh-TW"/>
              <a:pPr/>
              <a:t>60</a:t>
            </a:fld>
            <a:endParaRPr lang="en-US" altLang="zh-TW"/>
          </a:p>
        </p:txBody>
      </p:sp>
      <p:sp>
        <p:nvSpPr>
          <p:cNvPr id="280578" name="Rectangle 2"/>
          <p:cNvSpPr>
            <a:spLocks noGrp="1" noChangeArrowheads="1"/>
          </p:cNvSpPr>
          <p:nvPr>
            <p:ph type="title"/>
          </p:nvPr>
        </p:nvSpPr>
        <p:spPr/>
        <p:txBody>
          <a:bodyPr/>
          <a:lstStyle/>
          <a:p>
            <a:r>
              <a:rPr lang="en-US" altLang="zh-TW" sz="4000"/>
              <a:t>Figure 7.14: Incorrect usage of automatic variables</a:t>
            </a:r>
          </a:p>
        </p:txBody>
      </p:sp>
      <p:sp>
        <p:nvSpPr>
          <p:cNvPr id="280579" name="Rectangle 3"/>
          <p:cNvSpPr>
            <a:spLocks noGrp="1" noChangeArrowheads="1"/>
          </p:cNvSpPr>
          <p:nvPr>
            <p:ph type="body" idx="1"/>
          </p:nvPr>
        </p:nvSpPr>
        <p:spPr>
          <a:xfrm>
            <a:off x="1182688" y="1844675"/>
            <a:ext cx="7772400" cy="4752975"/>
          </a:xfrm>
        </p:spPr>
        <p:txBody>
          <a:bodyPr/>
          <a:lstStyle/>
          <a:p>
            <a:pPr>
              <a:lnSpc>
                <a:spcPct val="80000"/>
              </a:lnSpc>
              <a:buFont typeface="Wingdings" pitchFamily="2" charset="2"/>
              <a:buNone/>
            </a:pPr>
            <a:r>
              <a:rPr lang="en-US" altLang="zh-TW" sz="1800" b="1" dirty="0">
                <a:latin typeface="Courier New" pitchFamily="49" charset="0"/>
              </a:rPr>
              <a:t>#include	&lt;</a:t>
            </a:r>
            <a:r>
              <a:rPr lang="en-US" altLang="zh-TW" sz="1800" b="1" dirty="0" err="1">
                <a:latin typeface="Courier New" pitchFamily="49" charset="0"/>
              </a:rPr>
              <a:t>stdio.h</a:t>
            </a:r>
            <a:r>
              <a:rPr lang="en-US" altLang="zh-TW" sz="1800" b="1" dirty="0">
                <a:latin typeface="Courier New" pitchFamily="49" charset="0"/>
              </a:rPr>
              <a:t>&gt;</a:t>
            </a:r>
          </a:p>
          <a:p>
            <a:pPr>
              <a:lnSpc>
                <a:spcPct val="80000"/>
              </a:lnSpc>
              <a:buFont typeface="Wingdings" pitchFamily="2" charset="2"/>
              <a:buNone/>
            </a:pPr>
            <a:r>
              <a:rPr lang="en-US" altLang="zh-TW" sz="1800" b="1" dirty="0">
                <a:latin typeface="Courier New" pitchFamily="49" charset="0"/>
              </a:rPr>
              <a:t>#define	DATAFILE	"</a:t>
            </a:r>
            <a:r>
              <a:rPr lang="en-US" altLang="zh-TW" sz="1800" b="1" dirty="0" err="1">
                <a:latin typeface="Courier New" pitchFamily="49" charset="0"/>
              </a:rPr>
              <a:t>datafile</a:t>
            </a:r>
            <a:r>
              <a:rPr lang="en-US" altLang="zh-TW" sz="1800" b="1" dirty="0">
                <a:latin typeface="Courier New" pitchFamily="49" charset="0"/>
              </a:rPr>
              <a:t>"</a:t>
            </a:r>
          </a:p>
          <a:p>
            <a:pPr>
              <a:lnSpc>
                <a:spcPct val="80000"/>
              </a:lnSpc>
              <a:buFont typeface="Wingdings" pitchFamily="2" charset="2"/>
              <a:buNone/>
            </a:pPr>
            <a:endParaRPr lang="en-US" altLang="zh-TW" sz="1800" b="1" dirty="0">
              <a:latin typeface="Courier New" pitchFamily="49" charset="0"/>
            </a:endParaRPr>
          </a:p>
          <a:p>
            <a:pPr>
              <a:lnSpc>
                <a:spcPct val="80000"/>
              </a:lnSpc>
              <a:buFont typeface="Wingdings" pitchFamily="2" charset="2"/>
              <a:buNone/>
            </a:pPr>
            <a:r>
              <a:rPr lang="en-US" altLang="zh-TW" sz="1800" b="1" dirty="0">
                <a:latin typeface="Courier New" pitchFamily="49" charset="0"/>
              </a:rPr>
              <a:t>FILE *</a:t>
            </a:r>
            <a:r>
              <a:rPr lang="en-US" altLang="zh-TW" sz="1800" b="1" dirty="0" err="1">
                <a:latin typeface="Courier New" pitchFamily="49" charset="0"/>
              </a:rPr>
              <a:t>open_data</a:t>
            </a:r>
            <a:r>
              <a:rPr lang="en-US" altLang="zh-TW" sz="1800" b="1" dirty="0">
                <a:latin typeface="Courier New" pitchFamily="49" charset="0"/>
              </a:rPr>
              <a:t>(void)</a:t>
            </a:r>
          </a:p>
          <a:p>
            <a:pPr>
              <a:lnSpc>
                <a:spcPct val="80000"/>
              </a:lnSpc>
              <a:buFont typeface="Wingdings" pitchFamily="2" charset="2"/>
              <a:buNone/>
            </a:pPr>
            <a:r>
              <a:rPr lang="en-US" altLang="zh-TW" sz="1800" b="1" dirty="0">
                <a:latin typeface="Courier New" pitchFamily="49" charset="0"/>
              </a:rPr>
              <a:t>{</a:t>
            </a:r>
          </a:p>
          <a:p>
            <a:pPr>
              <a:lnSpc>
                <a:spcPct val="80000"/>
              </a:lnSpc>
              <a:buFont typeface="Wingdings" pitchFamily="2" charset="2"/>
              <a:buNone/>
            </a:pPr>
            <a:r>
              <a:rPr lang="en-US" altLang="zh-TW" sz="1800" b="1" dirty="0">
                <a:latin typeface="Courier New" pitchFamily="49" charset="0"/>
              </a:rPr>
              <a:t>	FILE	*</a:t>
            </a:r>
            <a:r>
              <a:rPr lang="en-US" altLang="zh-TW" sz="1800" b="1" dirty="0" err="1">
                <a:latin typeface="Courier New" pitchFamily="49" charset="0"/>
              </a:rPr>
              <a:t>fp</a:t>
            </a:r>
            <a:r>
              <a:rPr lang="en-US" altLang="zh-TW" sz="1800" b="1" dirty="0">
                <a:latin typeface="Courier New" pitchFamily="49" charset="0"/>
              </a:rPr>
              <a:t>;</a:t>
            </a:r>
          </a:p>
          <a:p>
            <a:pPr>
              <a:lnSpc>
                <a:spcPct val="80000"/>
              </a:lnSpc>
              <a:buFont typeface="Wingdings" pitchFamily="2" charset="2"/>
              <a:buNone/>
            </a:pPr>
            <a:r>
              <a:rPr lang="en-US" altLang="zh-TW" sz="1800" b="1" dirty="0">
                <a:latin typeface="Courier New" pitchFamily="49" charset="0"/>
              </a:rPr>
              <a:t>	</a:t>
            </a:r>
            <a:r>
              <a:rPr lang="en-US" altLang="zh-TW" sz="1800" b="1" dirty="0">
                <a:solidFill>
                  <a:schemeClr val="hlink"/>
                </a:solidFill>
                <a:latin typeface="Courier New" pitchFamily="49" charset="0"/>
              </a:rPr>
              <a:t>char	</a:t>
            </a:r>
            <a:r>
              <a:rPr lang="zh-TW" altLang="en-US" sz="1800" b="1" dirty="0" smtClean="0">
                <a:solidFill>
                  <a:schemeClr val="hlink"/>
                </a:solidFill>
                <a:latin typeface="Courier New" pitchFamily="49" charset="0"/>
              </a:rPr>
              <a:t> </a:t>
            </a:r>
            <a:r>
              <a:rPr lang="en-US" altLang="zh-TW" sz="1800" b="1" dirty="0" err="1" smtClean="0">
                <a:solidFill>
                  <a:schemeClr val="hlink"/>
                </a:solidFill>
                <a:latin typeface="Courier New" pitchFamily="49" charset="0"/>
              </a:rPr>
              <a:t>databuf</a:t>
            </a:r>
            <a:r>
              <a:rPr lang="en-US" altLang="zh-TW" sz="1800" b="1" dirty="0" smtClean="0">
                <a:solidFill>
                  <a:schemeClr val="hlink"/>
                </a:solidFill>
                <a:latin typeface="Courier New" pitchFamily="49" charset="0"/>
              </a:rPr>
              <a:t>[BUFSIZ</a:t>
            </a:r>
            <a:r>
              <a:rPr lang="en-US" altLang="zh-TW" sz="1800" b="1" dirty="0">
                <a:solidFill>
                  <a:schemeClr val="hlink"/>
                </a:solidFill>
                <a:latin typeface="Courier New" pitchFamily="49" charset="0"/>
              </a:rPr>
              <a:t>];</a:t>
            </a:r>
            <a:r>
              <a:rPr lang="en-US" altLang="zh-TW" sz="1800" b="1" dirty="0">
                <a:latin typeface="Courier New" pitchFamily="49" charset="0"/>
              </a:rPr>
              <a:t>  </a:t>
            </a:r>
            <a:br>
              <a:rPr lang="en-US" altLang="zh-TW" sz="1800" b="1" dirty="0">
                <a:latin typeface="Courier New" pitchFamily="49" charset="0"/>
              </a:rPr>
            </a:br>
            <a:r>
              <a:rPr lang="en-US" altLang="zh-TW" sz="1800" b="1" dirty="0">
                <a:latin typeface="Courier New" pitchFamily="49" charset="0"/>
              </a:rPr>
              <a:t>		/* </a:t>
            </a:r>
            <a:r>
              <a:rPr lang="en-US" altLang="zh-TW" sz="1800" b="1" dirty="0" err="1">
                <a:latin typeface="Courier New" pitchFamily="49" charset="0"/>
              </a:rPr>
              <a:t>setvbuf</a:t>
            </a:r>
            <a:r>
              <a:rPr lang="en-US" altLang="zh-TW" sz="1800" b="1" dirty="0">
                <a:latin typeface="Courier New" pitchFamily="49" charset="0"/>
              </a:rPr>
              <a:t> makes this the </a:t>
            </a:r>
            <a:r>
              <a:rPr lang="en-US" altLang="zh-TW" sz="1800" b="1" dirty="0" err="1">
                <a:latin typeface="Courier New" pitchFamily="49" charset="0"/>
              </a:rPr>
              <a:t>stdio</a:t>
            </a:r>
            <a:r>
              <a:rPr lang="en-US" altLang="zh-TW" sz="1800" b="1" dirty="0">
                <a:latin typeface="Courier New" pitchFamily="49" charset="0"/>
              </a:rPr>
              <a:t> buffer */</a:t>
            </a:r>
          </a:p>
          <a:p>
            <a:pPr>
              <a:lnSpc>
                <a:spcPct val="80000"/>
              </a:lnSpc>
              <a:buFont typeface="Wingdings" pitchFamily="2" charset="2"/>
              <a:buNone/>
            </a:pPr>
            <a:endParaRPr lang="en-US" altLang="zh-TW" sz="1800" b="1" dirty="0">
              <a:latin typeface="Courier New" pitchFamily="49" charset="0"/>
            </a:endParaRPr>
          </a:p>
          <a:p>
            <a:pPr>
              <a:lnSpc>
                <a:spcPct val="80000"/>
              </a:lnSpc>
              <a:buFont typeface="Wingdings" pitchFamily="2" charset="2"/>
              <a:buNone/>
            </a:pPr>
            <a:r>
              <a:rPr lang="en-US" altLang="zh-TW" sz="1800" b="1" dirty="0">
                <a:latin typeface="Courier New" pitchFamily="49" charset="0"/>
              </a:rPr>
              <a:t>	if ( (</a:t>
            </a:r>
            <a:r>
              <a:rPr lang="en-US" altLang="zh-TW" sz="1800" b="1" dirty="0" err="1">
                <a:latin typeface="Courier New" pitchFamily="49" charset="0"/>
              </a:rPr>
              <a:t>fp</a:t>
            </a:r>
            <a:r>
              <a:rPr lang="en-US" altLang="zh-TW" sz="1800" b="1" dirty="0">
                <a:latin typeface="Courier New" pitchFamily="49" charset="0"/>
              </a:rPr>
              <a:t> = </a:t>
            </a:r>
            <a:r>
              <a:rPr lang="en-US" altLang="zh-TW" sz="1800" b="1" dirty="0" err="1">
                <a:latin typeface="Courier New" pitchFamily="49" charset="0"/>
              </a:rPr>
              <a:t>fopen</a:t>
            </a:r>
            <a:r>
              <a:rPr lang="en-US" altLang="zh-TW" sz="1800" b="1" dirty="0">
                <a:latin typeface="Courier New" pitchFamily="49" charset="0"/>
              </a:rPr>
              <a:t>(DATAFILE, "r")) == NULL)</a:t>
            </a:r>
          </a:p>
          <a:p>
            <a:pPr>
              <a:lnSpc>
                <a:spcPct val="80000"/>
              </a:lnSpc>
              <a:buFont typeface="Wingdings" pitchFamily="2" charset="2"/>
              <a:buNone/>
            </a:pPr>
            <a:r>
              <a:rPr lang="en-US" altLang="zh-TW" sz="1800" b="1" dirty="0">
                <a:latin typeface="Courier New" pitchFamily="49" charset="0"/>
              </a:rPr>
              <a:t>		return(NULL);</a:t>
            </a:r>
          </a:p>
          <a:p>
            <a:pPr>
              <a:lnSpc>
                <a:spcPct val="80000"/>
              </a:lnSpc>
              <a:buFont typeface="Wingdings" pitchFamily="2" charset="2"/>
              <a:buNone/>
            </a:pPr>
            <a:endParaRPr lang="en-US" altLang="zh-TW" sz="1800" b="1" dirty="0">
              <a:latin typeface="Courier New" pitchFamily="49" charset="0"/>
            </a:endParaRPr>
          </a:p>
          <a:p>
            <a:pPr>
              <a:lnSpc>
                <a:spcPct val="80000"/>
              </a:lnSpc>
              <a:buFont typeface="Wingdings" pitchFamily="2" charset="2"/>
              <a:buNone/>
            </a:pPr>
            <a:r>
              <a:rPr lang="en-US" altLang="zh-TW" sz="1800" b="1" dirty="0">
                <a:latin typeface="Courier New" pitchFamily="49" charset="0"/>
              </a:rPr>
              <a:t>	if (</a:t>
            </a:r>
            <a:r>
              <a:rPr lang="en-US" altLang="zh-TW" sz="1800" b="1" dirty="0" err="1">
                <a:solidFill>
                  <a:schemeClr val="hlink"/>
                </a:solidFill>
                <a:latin typeface="Courier New" pitchFamily="49" charset="0"/>
              </a:rPr>
              <a:t>setvbuf</a:t>
            </a:r>
            <a:r>
              <a:rPr lang="en-US" altLang="zh-TW" sz="1800" b="1" dirty="0">
                <a:solidFill>
                  <a:schemeClr val="hlink"/>
                </a:solidFill>
                <a:latin typeface="Courier New" pitchFamily="49" charset="0"/>
              </a:rPr>
              <a:t>(</a:t>
            </a:r>
            <a:r>
              <a:rPr lang="en-US" altLang="zh-TW" sz="1800" b="1" dirty="0" err="1">
                <a:solidFill>
                  <a:schemeClr val="hlink"/>
                </a:solidFill>
                <a:latin typeface="Courier New" pitchFamily="49" charset="0"/>
              </a:rPr>
              <a:t>fp</a:t>
            </a:r>
            <a:r>
              <a:rPr lang="en-US" altLang="zh-TW" sz="1800" b="1" dirty="0">
                <a:solidFill>
                  <a:schemeClr val="hlink"/>
                </a:solidFill>
                <a:latin typeface="Courier New" pitchFamily="49" charset="0"/>
              </a:rPr>
              <a:t>, </a:t>
            </a:r>
            <a:r>
              <a:rPr lang="en-US" altLang="zh-TW" sz="1800" b="1" dirty="0" err="1">
                <a:solidFill>
                  <a:schemeClr val="hlink"/>
                </a:solidFill>
                <a:latin typeface="Courier New" pitchFamily="49" charset="0"/>
              </a:rPr>
              <a:t>databuf</a:t>
            </a:r>
            <a:r>
              <a:rPr lang="en-US" altLang="zh-TW" sz="1800" b="1" dirty="0">
                <a:solidFill>
                  <a:schemeClr val="hlink"/>
                </a:solidFill>
                <a:latin typeface="Courier New" pitchFamily="49" charset="0"/>
              </a:rPr>
              <a:t>, </a:t>
            </a:r>
            <a:r>
              <a:rPr lang="en-US" altLang="zh-TW" sz="1800" b="1" dirty="0" smtClean="0">
                <a:solidFill>
                  <a:schemeClr val="hlink"/>
                </a:solidFill>
                <a:latin typeface="Courier New" pitchFamily="49" charset="0"/>
              </a:rPr>
              <a:t>_IOLBF, BUFSIZ)</a:t>
            </a:r>
            <a:r>
              <a:rPr lang="en-US" altLang="zh-TW" sz="1800" b="1" dirty="0" smtClean="0">
                <a:latin typeface="Courier New" pitchFamily="49" charset="0"/>
              </a:rPr>
              <a:t> </a:t>
            </a:r>
            <a:r>
              <a:rPr lang="en-US" altLang="zh-TW" sz="1800" b="1" dirty="0">
                <a:latin typeface="Courier New" pitchFamily="49" charset="0"/>
              </a:rPr>
              <a:t>!= 0)</a:t>
            </a:r>
          </a:p>
          <a:p>
            <a:pPr>
              <a:lnSpc>
                <a:spcPct val="80000"/>
              </a:lnSpc>
              <a:buFont typeface="Wingdings" pitchFamily="2" charset="2"/>
              <a:buNone/>
            </a:pPr>
            <a:r>
              <a:rPr lang="en-US" altLang="zh-TW" sz="1800" b="1" dirty="0">
                <a:latin typeface="Courier New" pitchFamily="49" charset="0"/>
              </a:rPr>
              <a:t>		return(NULL);</a:t>
            </a:r>
          </a:p>
          <a:p>
            <a:pPr>
              <a:lnSpc>
                <a:spcPct val="80000"/>
              </a:lnSpc>
              <a:buFont typeface="Wingdings" pitchFamily="2" charset="2"/>
              <a:buNone/>
            </a:pPr>
            <a:endParaRPr lang="en-US" altLang="zh-TW" sz="1800" b="1" dirty="0">
              <a:latin typeface="Courier New" pitchFamily="49" charset="0"/>
            </a:endParaRPr>
          </a:p>
          <a:p>
            <a:pPr>
              <a:lnSpc>
                <a:spcPct val="80000"/>
              </a:lnSpc>
              <a:buFont typeface="Wingdings" pitchFamily="2" charset="2"/>
              <a:buNone/>
            </a:pPr>
            <a:r>
              <a:rPr lang="en-US" altLang="zh-TW" sz="1800" b="1" dirty="0">
                <a:latin typeface="Courier New" pitchFamily="49" charset="0"/>
              </a:rPr>
              <a:t>	return(</a:t>
            </a:r>
            <a:r>
              <a:rPr lang="en-US" altLang="zh-TW" sz="1800" b="1" dirty="0" err="1">
                <a:latin typeface="Courier New" pitchFamily="49" charset="0"/>
              </a:rPr>
              <a:t>fp</a:t>
            </a:r>
            <a:r>
              <a:rPr lang="en-US" altLang="zh-TW" sz="1800" b="1" dirty="0">
                <a:latin typeface="Courier New" pitchFamily="49" charset="0"/>
              </a:rPr>
              <a:t>);		/* error */</a:t>
            </a:r>
          </a:p>
          <a:p>
            <a:pPr>
              <a:lnSpc>
                <a:spcPct val="80000"/>
              </a:lnSpc>
              <a:buFont typeface="Wingdings" pitchFamily="2" charset="2"/>
              <a:buNone/>
            </a:pPr>
            <a:r>
              <a:rPr lang="en-US" altLang="zh-TW" sz="1800" b="1" dirty="0">
                <a:latin typeface="Courier New" pitchFamily="49" charset="0"/>
              </a:rPr>
              <a:t>}</a:t>
            </a:r>
          </a:p>
        </p:txBody>
      </p:sp>
      <p:sp>
        <p:nvSpPr>
          <p:cNvPr id="280580" name="AutoShape 4"/>
          <p:cNvSpPr>
            <a:spLocks noChangeArrowheads="1"/>
          </p:cNvSpPr>
          <p:nvPr/>
        </p:nvSpPr>
        <p:spPr bwMode="auto">
          <a:xfrm rot="20898317" flipH="1">
            <a:off x="4211638" y="2565400"/>
            <a:ext cx="3887787" cy="1071563"/>
          </a:xfrm>
          <a:prstGeom prst="rightArrowCallout">
            <a:avLst>
              <a:gd name="adj1" fmla="val 19926"/>
              <a:gd name="adj2" fmla="val 9963"/>
              <a:gd name="adj3" fmla="val 120938"/>
              <a:gd name="adj4" fmla="val 66667"/>
            </a:avLst>
          </a:prstGeom>
          <a:solidFill>
            <a:schemeClr val="accent1"/>
          </a:solidFill>
          <a:ln w="9525">
            <a:solidFill>
              <a:schemeClr val="tx1"/>
            </a:solidFill>
            <a:miter lim="800000"/>
            <a:headEnd/>
            <a:tailEnd/>
          </a:ln>
          <a:effectLst/>
        </p:spPr>
        <p:txBody>
          <a:bodyPr wrap="none" anchor="ctr"/>
          <a:lstStyle/>
          <a:p>
            <a:pPr algn="ctr"/>
            <a:r>
              <a:rPr lang="en-US" altLang="zh-TW"/>
              <a:t>local automatic</a:t>
            </a:r>
            <a:br>
              <a:rPr lang="en-US" altLang="zh-TW"/>
            </a:br>
            <a:r>
              <a:rPr lang="en-US" altLang="zh-TW"/>
              <a:t>variable!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8F0CE923-641C-49CF-A485-29863B07ECA9}" type="slidenum">
              <a:rPr lang="en-US" altLang="zh-TW"/>
              <a:pPr/>
              <a:t>61</a:t>
            </a:fld>
            <a:endParaRPr lang="en-US" altLang="zh-TW"/>
          </a:p>
        </p:txBody>
      </p:sp>
      <p:sp>
        <p:nvSpPr>
          <p:cNvPr id="281602" name="Rectangle 2"/>
          <p:cNvSpPr>
            <a:spLocks noGrp="1" noChangeArrowheads="1"/>
          </p:cNvSpPr>
          <p:nvPr>
            <p:ph type="title"/>
          </p:nvPr>
        </p:nvSpPr>
        <p:spPr/>
        <p:txBody>
          <a:bodyPr/>
          <a:lstStyle/>
          <a:p>
            <a:r>
              <a:rPr lang="en-US" altLang="zh-TW"/>
              <a:t>getrlimit(), setrlimit()</a:t>
            </a:r>
          </a:p>
        </p:txBody>
      </p:sp>
      <p:sp>
        <p:nvSpPr>
          <p:cNvPr id="281603" name="Rectangle 3"/>
          <p:cNvSpPr>
            <a:spLocks noGrp="1" noChangeArrowheads="1"/>
          </p:cNvSpPr>
          <p:nvPr>
            <p:ph type="body" idx="1"/>
          </p:nvPr>
        </p:nvSpPr>
        <p:spPr>
          <a:xfrm>
            <a:off x="1182688" y="1916113"/>
            <a:ext cx="7772400" cy="4537075"/>
          </a:xfrm>
        </p:spPr>
        <p:txBody>
          <a:bodyPr/>
          <a:lstStyle/>
          <a:p>
            <a:r>
              <a:rPr lang="en-US" altLang="zh-TW"/>
              <a:t>Every process has resource limits</a:t>
            </a:r>
          </a:p>
          <a:p>
            <a:pPr>
              <a:buFont typeface="Wingdings" pitchFamily="2" charset="2"/>
              <a:buNone/>
            </a:pPr>
            <a:r>
              <a:rPr lang="en-US" altLang="zh-TW"/>
              <a:t>#include &lt;sys/resource.h&gt;</a:t>
            </a:r>
          </a:p>
          <a:p>
            <a:pPr>
              <a:buFont typeface="Wingdings" pitchFamily="2" charset="2"/>
              <a:buNone/>
            </a:pPr>
            <a:r>
              <a:rPr lang="en-US" altLang="zh-TW"/>
              <a:t>int getrlimit(	int </a:t>
            </a:r>
            <a:r>
              <a:rPr lang="en-US" altLang="zh-TW" i="1"/>
              <a:t>resource</a:t>
            </a:r>
            <a:r>
              <a:rPr lang="en-US" altLang="zh-TW"/>
              <a:t>, </a:t>
            </a:r>
            <a:br>
              <a:rPr lang="en-US" altLang="zh-TW"/>
            </a:br>
            <a:r>
              <a:rPr lang="en-US" altLang="zh-TW"/>
              <a:t>			struct rlimit *</a:t>
            </a:r>
            <a:r>
              <a:rPr lang="en-US" altLang="zh-TW" i="1"/>
              <a:t>rlptr	</a:t>
            </a:r>
            <a:r>
              <a:rPr lang="en-US" altLang="zh-TW"/>
              <a:t>);</a:t>
            </a:r>
          </a:p>
          <a:p>
            <a:pPr>
              <a:buFont typeface="Wingdings" pitchFamily="2" charset="2"/>
              <a:buNone/>
            </a:pPr>
            <a:r>
              <a:rPr lang="en-US" altLang="zh-TW"/>
              <a:t>int setrlimit(	int </a:t>
            </a:r>
            <a:r>
              <a:rPr lang="en-US" altLang="zh-TW" i="1"/>
              <a:t>resource</a:t>
            </a:r>
            <a:r>
              <a:rPr lang="en-US" altLang="zh-TW"/>
              <a:t>, </a:t>
            </a:r>
            <a:br>
              <a:rPr lang="en-US" altLang="zh-TW"/>
            </a:br>
            <a:r>
              <a:rPr lang="en-US" altLang="zh-TW"/>
              <a:t>			const struct rlimit *</a:t>
            </a:r>
            <a:r>
              <a:rPr lang="en-US" altLang="zh-TW" i="1"/>
              <a:t>rlptr </a:t>
            </a:r>
            <a:r>
              <a:rPr lang="en-US" altLang="zh-TW"/>
              <a:t>);</a:t>
            </a:r>
          </a:p>
          <a:p>
            <a:pPr>
              <a:buFont typeface="Wingdings" pitchFamily="2" charset="2"/>
              <a:buNone/>
            </a:pPr>
            <a:r>
              <a:rPr lang="en-US" altLang="zh-TW"/>
              <a:t>Return: 0 if OK, nonzero on error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13" name="投影片編號版面配置區 5"/>
          <p:cNvSpPr>
            <a:spLocks noGrp="1"/>
          </p:cNvSpPr>
          <p:nvPr>
            <p:ph type="sldNum" sz="quarter" idx="12"/>
          </p:nvPr>
        </p:nvSpPr>
        <p:spPr/>
        <p:txBody>
          <a:bodyPr/>
          <a:lstStyle/>
          <a:p>
            <a:fld id="{76F83BEF-C742-4F28-80A3-DCE2FC1F4569}" type="slidenum">
              <a:rPr lang="en-US" altLang="zh-TW"/>
              <a:pPr/>
              <a:t>62</a:t>
            </a:fld>
            <a:endParaRPr lang="en-US" altLang="zh-TW"/>
          </a:p>
        </p:txBody>
      </p:sp>
      <p:sp>
        <p:nvSpPr>
          <p:cNvPr id="282626" name="Rectangle 2"/>
          <p:cNvSpPr>
            <a:spLocks noGrp="1" noChangeArrowheads="1"/>
          </p:cNvSpPr>
          <p:nvPr>
            <p:ph type="title"/>
          </p:nvPr>
        </p:nvSpPr>
        <p:spPr/>
        <p:txBody>
          <a:bodyPr/>
          <a:lstStyle/>
          <a:p>
            <a:r>
              <a:rPr lang="en-US" altLang="zh-TW"/>
              <a:t>Resource Limits</a:t>
            </a:r>
          </a:p>
        </p:txBody>
      </p:sp>
      <p:sp>
        <p:nvSpPr>
          <p:cNvPr id="282627" name="Rectangle 3"/>
          <p:cNvSpPr>
            <a:spLocks noGrp="1" noChangeArrowheads="1"/>
          </p:cNvSpPr>
          <p:nvPr>
            <p:ph type="body" idx="1"/>
          </p:nvPr>
        </p:nvSpPr>
        <p:spPr>
          <a:xfrm>
            <a:off x="1182688" y="1773238"/>
            <a:ext cx="7772400" cy="4751387"/>
          </a:xfrm>
        </p:spPr>
        <p:txBody>
          <a:bodyPr/>
          <a:lstStyle/>
          <a:p>
            <a:pPr>
              <a:lnSpc>
                <a:spcPct val="90000"/>
              </a:lnSpc>
            </a:pPr>
            <a:r>
              <a:rPr lang="en-US" altLang="zh-TW"/>
              <a:t>struct rlimit {</a:t>
            </a:r>
          </a:p>
          <a:p>
            <a:pPr lvl="1">
              <a:lnSpc>
                <a:spcPct val="90000"/>
              </a:lnSpc>
            </a:pPr>
            <a:r>
              <a:rPr lang="en-US" altLang="zh-TW"/>
              <a:t>rlim_t rlim_cur; /* soft limit: curr limit */</a:t>
            </a:r>
          </a:p>
          <a:p>
            <a:pPr lvl="1">
              <a:lnSpc>
                <a:spcPct val="90000"/>
              </a:lnSpc>
            </a:pPr>
            <a:r>
              <a:rPr lang="en-US" altLang="zh-TW"/>
              <a:t>rlim_t rlim_max; /* hard limit: max */</a:t>
            </a:r>
          </a:p>
          <a:p>
            <a:pPr>
              <a:lnSpc>
                <a:spcPct val="90000"/>
              </a:lnSpc>
            </a:pPr>
            <a:r>
              <a:rPr lang="en-US" altLang="zh-TW"/>
              <a:t>};</a:t>
            </a:r>
          </a:p>
          <a:p>
            <a:r>
              <a:rPr lang="en-US" altLang="zh-TW">
                <a:solidFill>
                  <a:srgbClr val="008000"/>
                </a:solidFill>
              </a:rPr>
              <a:t>Soft limit</a:t>
            </a:r>
            <a:r>
              <a:rPr lang="en-US" altLang="zh-TW"/>
              <a:t>: can be changed by any process to </a:t>
            </a:r>
            <a:r>
              <a:rPr lang="en-US" altLang="zh-TW">
                <a:solidFill>
                  <a:schemeClr val="hlink"/>
                </a:solidFill>
                <a:sym typeface="Symbol" pitchFamily="18" charset="2"/>
              </a:rPr>
              <a:t> hard limit</a:t>
            </a:r>
          </a:p>
          <a:p>
            <a:r>
              <a:rPr lang="en-US" altLang="zh-TW">
                <a:solidFill>
                  <a:srgbClr val="008000"/>
                </a:solidFill>
                <a:sym typeface="Symbol" pitchFamily="18" charset="2"/>
              </a:rPr>
              <a:t>Hard limit</a:t>
            </a:r>
            <a:r>
              <a:rPr lang="en-US" altLang="zh-TW">
                <a:sym typeface="Symbol" pitchFamily="18" charset="2"/>
              </a:rPr>
              <a:t>: can be lowered by any process to </a:t>
            </a:r>
            <a:r>
              <a:rPr lang="en-US" altLang="zh-TW">
                <a:solidFill>
                  <a:schemeClr val="hlink"/>
                </a:solidFill>
                <a:sym typeface="Symbol" pitchFamily="18" charset="2"/>
              </a:rPr>
              <a:t> soft limit</a:t>
            </a:r>
            <a:r>
              <a:rPr lang="en-US" altLang="zh-TW">
                <a:sym typeface="Symbol" pitchFamily="18" charset="2"/>
              </a:rPr>
              <a:t> (irreversible!)</a:t>
            </a:r>
          </a:p>
          <a:p>
            <a:pPr lvl="1">
              <a:lnSpc>
                <a:spcPct val="90000"/>
              </a:lnSpc>
            </a:pPr>
            <a:r>
              <a:rPr lang="en-US" altLang="zh-TW">
                <a:sym typeface="Symbol" pitchFamily="18" charset="2"/>
              </a:rPr>
              <a:t>can be raised only by superuser process</a:t>
            </a:r>
          </a:p>
        </p:txBody>
      </p:sp>
      <p:sp>
        <p:nvSpPr>
          <p:cNvPr id="282628" name="Line 4"/>
          <p:cNvSpPr>
            <a:spLocks noChangeShapeType="1"/>
          </p:cNvSpPr>
          <p:nvPr/>
        </p:nvSpPr>
        <p:spPr bwMode="auto">
          <a:xfrm>
            <a:off x="323850" y="4076700"/>
            <a:ext cx="647700" cy="0"/>
          </a:xfrm>
          <a:prstGeom prst="line">
            <a:avLst/>
          </a:prstGeom>
          <a:noFill/>
          <a:ln w="38100">
            <a:solidFill>
              <a:schemeClr val="folHlink"/>
            </a:solidFill>
            <a:miter lim="800000"/>
            <a:headEnd/>
            <a:tailEnd/>
          </a:ln>
          <a:effectLst/>
        </p:spPr>
        <p:txBody>
          <a:bodyPr wrap="none"/>
          <a:lstStyle/>
          <a:p>
            <a:endParaRPr lang="zh-TW" altLang="en-US"/>
          </a:p>
        </p:txBody>
      </p:sp>
      <p:sp>
        <p:nvSpPr>
          <p:cNvPr id="282630" name="Line 6"/>
          <p:cNvSpPr>
            <a:spLocks noChangeShapeType="1"/>
          </p:cNvSpPr>
          <p:nvPr/>
        </p:nvSpPr>
        <p:spPr bwMode="auto">
          <a:xfrm>
            <a:off x="323850" y="5229225"/>
            <a:ext cx="647700" cy="0"/>
          </a:xfrm>
          <a:prstGeom prst="line">
            <a:avLst/>
          </a:prstGeom>
          <a:noFill/>
          <a:ln w="38100">
            <a:solidFill>
              <a:schemeClr val="hlink"/>
            </a:solidFill>
            <a:miter lim="800000"/>
            <a:headEnd/>
            <a:tailEnd/>
          </a:ln>
          <a:effectLst/>
        </p:spPr>
        <p:txBody>
          <a:bodyPr wrap="none"/>
          <a:lstStyle/>
          <a:p>
            <a:endParaRPr lang="zh-TW" altLang="en-US"/>
          </a:p>
        </p:txBody>
      </p:sp>
      <p:sp>
        <p:nvSpPr>
          <p:cNvPr id="282631" name="Line 7"/>
          <p:cNvSpPr>
            <a:spLocks noChangeShapeType="1"/>
          </p:cNvSpPr>
          <p:nvPr/>
        </p:nvSpPr>
        <p:spPr bwMode="auto">
          <a:xfrm>
            <a:off x="323850" y="4365625"/>
            <a:ext cx="647700" cy="0"/>
          </a:xfrm>
          <a:prstGeom prst="line">
            <a:avLst/>
          </a:prstGeom>
          <a:noFill/>
          <a:ln w="38100">
            <a:solidFill>
              <a:schemeClr val="folHlink"/>
            </a:solidFill>
            <a:prstDash val="sysDot"/>
            <a:miter lim="800000"/>
            <a:headEnd/>
            <a:tailEnd/>
          </a:ln>
          <a:effectLst/>
        </p:spPr>
        <p:txBody>
          <a:bodyPr wrap="none"/>
          <a:lstStyle/>
          <a:p>
            <a:endParaRPr lang="zh-TW" altLang="en-US"/>
          </a:p>
        </p:txBody>
      </p:sp>
      <p:sp>
        <p:nvSpPr>
          <p:cNvPr id="282632" name="Line 8"/>
          <p:cNvSpPr>
            <a:spLocks noChangeShapeType="1"/>
          </p:cNvSpPr>
          <p:nvPr/>
        </p:nvSpPr>
        <p:spPr bwMode="auto">
          <a:xfrm>
            <a:off x="323850" y="4941888"/>
            <a:ext cx="647700" cy="0"/>
          </a:xfrm>
          <a:prstGeom prst="line">
            <a:avLst/>
          </a:prstGeom>
          <a:noFill/>
          <a:ln w="38100">
            <a:solidFill>
              <a:schemeClr val="hlink"/>
            </a:solidFill>
            <a:prstDash val="sysDot"/>
            <a:miter lim="800000"/>
            <a:headEnd/>
            <a:tailEnd/>
          </a:ln>
          <a:effectLst/>
        </p:spPr>
        <p:txBody>
          <a:bodyPr wrap="none"/>
          <a:lstStyle/>
          <a:p>
            <a:endParaRPr lang="zh-TW" altLang="en-US"/>
          </a:p>
        </p:txBody>
      </p:sp>
      <p:sp>
        <p:nvSpPr>
          <p:cNvPr id="282633" name="Text Box 9"/>
          <p:cNvSpPr txBox="1">
            <a:spLocks noChangeArrowheads="1"/>
          </p:cNvSpPr>
          <p:nvPr/>
        </p:nvSpPr>
        <p:spPr bwMode="auto">
          <a:xfrm>
            <a:off x="179388" y="3644900"/>
            <a:ext cx="900112" cy="457200"/>
          </a:xfrm>
          <a:prstGeom prst="rect">
            <a:avLst/>
          </a:prstGeom>
          <a:noFill/>
          <a:ln w="9525">
            <a:noFill/>
            <a:miter lim="800000"/>
            <a:headEnd/>
            <a:tailEnd/>
          </a:ln>
          <a:effectLst/>
        </p:spPr>
        <p:txBody>
          <a:bodyPr>
            <a:spAutoFit/>
          </a:bodyPr>
          <a:lstStyle/>
          <a:p>
            <a:pPr algn="ctr">
              <a:spcBef>
                <a:spcPct val="50000"/>
              </a:spcBef>
            </a:pPr>
            <a:r>
              <a:rPr lang="en-US" altLang="zh-TW"/>
              <a:t>2MB</a:t>
            </a:r>
          </a:p>
        </p:txBody>
      </p:sp>
      <p:sp>
        <p:nvSpPr>
          <p:cNvPr id="282634" name="Text Box 10"/>
          <p:cNvSpPr txBox="1">
            <a:spLocks noChangeArrowheads="1"/>
          </p:cNvSpPr>
          <p:nvPr/>
        </p:nvSpPr>
        <p:spPr bwMode="auto">
          <a:xfrm>
            <a:off x="141288" y="5229225"/>
            <a:ext cx="1117600" cy="457200"/>
          </a:xfrm>
          <a:prstGeom prst="rect">
            <a:avLst/>
          </a:prstGeom>
          <a:noFill/>
          <a:ln w="9525">
            <a:noFill/>
            <a:miter lim="800000"/>
            <a:headEnd/>
            <a:tailEnd/>
          </a:ln>
          <a:effectLst/>
        </p:spPr>
        <p:txBody>
          <a:bodyPr>
            <a:spAutoFit/>
          </a:bodyPr>
          <a:lstStyle/>
          <a:p>
            <a:pPr algn="ctr">
              <a:spcBef>
                <a:spcPct val="50000"/>
              </a:spcBef>
            </a:pPr>
            <a:r>
              <a:rPr lang="en-US" altLang="zh-TW"/>
              <a:t>20MB</a:t>
            </a:r>
          </a:p>
        </p:txBody>
      </p:sp>
      <p:sp>
        <p:nvSpPr>
          <p:cNvPr id="282635" name="Text Box 11"/>
          <p:cNvSpPr txBox="1">
            <a:spLocks noChangeArrowheads="1"/>
          </p:cNvSpPr>
          <p:nvPr/>
        </p:nvSpPr>
        <p:spPr bwMode="auto">
          <a:xfrm>
            <a:off x="0" y="4005263"/>
            <a:ext cx="1111250" cy="396875"/>
          </a:xfrm>
          <a:prstGeom prst="rect">
            <a:avLst/>
          </a:prstGeom>
          <a:noFill/>
          <a:ln w="9525">
            <a:noFill/>
            <a:miter lim="800000"/>
            <a:headEnd/>
            <a:tailEnd/>
          </a:ln>
          <a:effectLst/>
        </p:spPr>
        <p:txBody>
          <a:bodyPr>
            <a:spAutoFit/>
          </a:bodyPr>
          <a:lstStyle/>
          <a:p>
            <a:pPr algn="ctr">
              <a:spcBef>
                <a:spcPct val="50000"/>
              </a:spcBef>
            </a:pPr>
            <a:r>
              <a:rPr lang="en-US" altLang="zh-TW" sz="2000"/>
              <a:t>&gt;2MB</a:t>
            </a:r>
          </a:p>
        </p:txBody>
      </p:sp>
      <p:sp>
        <p:nvSpPr>
          <p:cNvPr id="282636" name="Text Box 12"/>
          <p:cNvSpPr txBox="1">
            <a:spLocks noChangeArrowheads="1"/>
          </p:cNvSpPr>
          <p:nvPr/>
        </p:nvSpPr>
        <p:spPr bwMode="auto">
          <a:xfrm>
            <a:off x="0" y="4868863"/>
            <a:ext cx="1258888" cy="396875"/>
          </a:xfrm>
          <a:prstGeom prst="rect">
            <a:avLst/>
          </a:prstGeom>
          <a:noFill/>
          <a:ln w="9525">
            <a:noFill/>
            <a:miter lim="800000"/>
            <a:headEnd/>
            <a:tailEnd/>
          </a:ln>
          <a:effectLst/>
        </p:spPr>
        <p:txBody>
          <a:bodyPr>
            <a:spAutoFit/>
          </a:bodyPr>
          <a:lstStyle/>
          <a:p>
            <a:pPr algn="ctr">
              <a:spcBef>
                <a:spcPct val="50000"/>
              </a:spcBef>
            </a:pPr>
            <a:r>
              <a:rPr lang="en-US" altLang="zh-TW" sz="2000"/>
              <a:t>&lt;20MB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2631"/>
                                        </p:tgtEl>
                                        <p:attrNameLst>
                                          <p:attrName>style.visibility</p:attrName>
                                        </p:attrNameLst>
                                      </p:cBhvr>
                                      <p:to>
                                        <p:strVal val="visible"/>
                                      </p:to>
                                    </p:set>
                                    <p:anim calcmode="lin" valueType="num">
                                      <p:cBhvr>
                                        <p:cTn id="7" dur="500" fill="hold"/>
                                        <p:tgtEl>
                                          <p:spTgt spid="282631"/>
                                        </p:tgtEl>
                                        <p:attrNameLst>
                                          <p:attrName>ppt_x</p:attrName>
                                        </p:attrNameLst>
                                      </p:cBhvr>
                                      <p:tavLst>
                                        <p:tav tm="0">
                                          <p:val>
                                            <p:strVal val="#ppt_x"/>
                                          </p:val>
                                        </p:tav>
                                        <p:tav tm="100000">
                                          <p:val>
                                            <p:strVal val="#ppt_x"/>
                                          </p:val>
                                        </p:tav>
                                      </p:tavLst>
                                    </p:anim>
                                    <p:anim calcmode="lin" valueType="num">
                                      <p:cBhvr>
                                        <p:cTn id="8" dur="500" fill="hold"/>
                                        <p:tgtEl>
                                          <p:spTgt spid="282631"/>
                                        </p:tgtEl>
                                        <p:attrNameLst>
                                          <p:attrName>ppt_y</p:attrName>
                                        </p:attrNameLst>
                                      </p:cBhvr>
                                      <p:tavLst>
                                        <p:tav tm="0">
                                          <p:val>
                                            <p:strVal val="#ppt_y-#ppt_h/2"/>
                                          </p:val>
                                        </p:tav>
                                        <p:tav tm="100000">
                                          <p:val>
                                            <p:strVal val="#ppt_y"/>
                                          </p:val>
                                        </p:tav>
                                      </p:tavLst>
                                    </p:anim>
                                    <p:anim calcmode="lin" valueType="num">
                                      <p:cBhvr>
                                        <p:cTn id="9" dur="500" fill="hold"/>
                                        <p:tgtEl>
                                          <p:spTgt spid="282631"/>
                                        </p:tgtEl>
                                        <p:attrNameLst>
                                          <p:attrName>ppt_w</p:attrName>
                                        </p:attrNameLst>
                                      </p:cBhvr>
                                      <p:tavLst>
                                        <p:tav tm="0">
                                          <p:val>
                                            <p:strVal val="#ppt_w"/>
                                          </p:val>
                                        </p:tav>
                                        <p:tav tm="100000">
                                          <p:val>
                                            <p:strVal val="#ppt_w"/>
                                          </p:val>
                                        </p:tav>
                                      </p:tavLst>
                                    </p:anim>
                                    <p:anim calcmode="lin" valueType="num">
                                      <p:cBhvr>
                                        <p:cTn id="10" dur="500" fill="hold"/>
                                        <p:tgtEl>
                                          <p:spTgt spid="282631"/>
                                        </p:tgtEl>
                                        <p:attrNameLst>
                                          <p:attrName>ppt_h</p:attrName>
                                        </p:attrNameLst>
                                      </p:cBhvr>
                                      <p:tavLst>
                                        <p:tav tm="0">
                                          <p:val>
                                            <p:fltVal val="0"/>
                                          </p:val>
                                        </p:tav>
                                        <p:tav tm="100000">
                                          <p:val>
                                            <p:strVal val="#ppt_h"/>
                                          </p:val>
                                        </p:tav>
                                      </p:tavLst>
                                    </p:anim>
                                  </p:childTnLst>
                                </p:cTn>
                              </p:par>
                              <p:par>
                                <p:cTn id="11" presetID="1" presetClass="exit" presetSubtype="0" fill="hold" grpId="0" nodeType="withEffect">
                                  <p:stCondLst>
                                    <p:cond delay="0"/>
                                  </p:stCondLst>
                                  <p:childTnLst>
                                    <p:set>
                                      <p:cBhvr>
                                        <p:cTn id="12" dur="1" fill="hold">
                                          <p:stCondLst>
                                            <p:cond delay="0"/>
                                          </p:stCondLst>
                                        </p:cTn>
                                        <p:tgtEl>
                                          <p:spTgt spid="28263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282635"/>
                                        </p:tgtEl>
                                        <p:attrNameLst>
                                          <p:attrName>style.visibility</p:attrName>
                                        </p:attrNameLst>
                                      </p:cBhvr>
                                      <p:to>
                                        <p:strVal val="visible"/>
                                      </p:to>
                                    </p:set>
                                    <p:animEffect transition="in" filter="dissolve">
                                      <p:cBhvr>
                                        <p:cTn id="15" dur="500"/>
                                        <p:tgtEl>
                                          <p:spTgt spid="282635"/>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282632"/>
                                        </p:tgtEl>
                                        <p:attrNameLst>
                                          <p:attrName>style.visibility</p:attrName>
                                        </p:attrNameLst>
                                      </p:cBhvr>
                                      <p:to>
                                        <p:strVal val="visible"/>
                                      </p:to>
                                    </p:set>
                                    <p:anim calcmode="lin" valueType="num">
                                      <p:cBhvr>
                                        <p:cTn id="20" dur="500" fill="hold"/>
                                        <p:tgtEl>
                                          <p:spTgt spid="282632"/>
                                        </p:tgtEl>
                                        <p:attrNameLst>
                                          <p:attrName>ppt_x</p:attrName>
                                        </p:attrNameLst>
                                      </p:cBhvr>
                                      <p:tavLst>
                                        <p:tav tm="0">
                                          <p:val>
                                            <p:strVal val="#ppt_x"/>
                                          </p:val>
                                        </p:tav>
                                        <p:tav tm="100000">
                                          <p:val>
                                            <p:strVal val="#ppt_x"/>
                                          </p:val>
                                        </p:tav>
                                      </p:tavLst>
                                    </p:anim>
                                    <p:anim calcmode="lin" valueType="num">
                                      <p:cBhvr>
                                        <p:cTn id="21" dur="500" fill="hold"/>
                                        <p:tgtEl>
                                          <p:spTgt spid="282632"/>
                                        </p:tgtEl>
                                        <p:attrNameLst>
                                          <p:attrName>ppt_y</p:attrName>
                                        </p:attrNameLst>
                                      </p:cBhvr>
                                      <p:tavLst>
                                        <p:tav tm="0">
                                          <p:val>
                                            <p:strVal val="#ppt_y+#ppt_h/2"/>
                                          </p:val>
                                        </p:tav>
                                        <p:tav tm="100000">
                                          <p:val>
                                            <p:strVal val="#ppt_y"/>
                                          </p:val>
                                        </p:tav>
                                      </p:tavLst>
                                    </p:anim>
                                    <p:anim calcmode="lin" valueType="num">
                                      <p:cBhvr>
                                        <p:cTn id="22" dur="500" fill="hold"/>
                                        <p:tgtEl>
                                          <p:spTgt spid="282632"/>
                                        </p:tgtEl>
                                        <p:attrNameLst>
                                          <p:attrName>ppt_w</p:attrName>
                                        </p:attrNameLst>
                                      </p:cBhvr>
                                      <p:tavLst>
                                        <p:tav tm="0">
                                          <p:val>
                                            <p:strVal val="#ppt_w"/>
                                          </p:val>
                                        </p:tav>
                                        <p:tav tm="100000">
                                          <p:val>
                                            <p:strVal val="#ppt_w"/>
                                          </p:val>
                                        </p:tav>
                                      </p:tavLst>
                                    </p:anim>
                                    <p:anim calcmode="lin" valueType="num">
                                      <p:cBhvr>
                                        <p:cTn id="23" dur="500" fill="hold"/>
                                        <p:tgtEl>
                                          <p:spTgt spid="282632"/>
                                        </p:tgtEl>
                                        <p:attrNameLst>
                                          <p:attrName>ppt_h</p:attrName>
                                        </p:attrNameLst>
                                      </p:cBhvr>
                                      <p:tavLst>
                                        <p:tav tm="0">
                                          <p:val>
                                            <p:fltVal val="0"/>
                                          </p:val>
                                        </p:tav>
                                        <p:tav tm="100000">
                                          <p:val>
                                            <p:strVal val="#ppt_h"/>
                                          </p:val>
                                        </p:tav>
                                      </p:tavLst>
                                    </p:anim>
                                  </p:childTnLst>
                                </p:cTn>
                              </p:par>
                              <p:par>
                                <p:cTn id="24" presetID="1" presetClass="exit" presetSubtype="0" fill="hold" grpId="0" nodeType="withEffect">
                                  <p:stCondLst>
                                    <p:cond delay="0"/>
                                  </p:stCondLst>
                                  <p:childTnLst>
                                    <p:set>
                                      <p:cBhvr>
                                        <p:cTn id="25" dur="1" fill="hold">
                                          <p:stCondLst>
                                            <p:cond delay="0"/>
                                          </p:stCondLst>
                                        </p:cTn>
                                        <p:tgtEl>
                                          <p:spTgt spid="282634"/>
                                        </p:tgtEl>
                                        <p:attrNameLst>
                                          <p:attrName>style.visibility</p:attrName>
                                        </p:attrNameLst>
                                      </p:cBhvr>
                                      <p:to>
                                        <p:strVal val="hidden"/>
                                      </p:to>
                                    </p:set>
                                  </p:childTnLst>
                                </p:cTn>
                              </p:par>
                              <p:par>
                                <p:cTn id="26" presetID="9" presetClass="entr" presetSubtype="0" fill="hold" grpId="0" nodeType="withEffect">
                                  <p:stCondLst>
                                    <p:cond delay="0"/>
                                  </p:stCondLst>
                                  <p:childTnLst>
                                    <p:set>
                                      <p:cBhvr>
                                        <p:cTn id="27" dur="1" fill="hold">
                                          <p:stCondLst>
                                            <p:cond delay="0"/>
                                          </p:stCondLst>
                                        </p:cTn>
                                        <p:tgtEl>
                                          <p:spTgt spid="282636"/>
                                        </p:tgtEl>
                                        <p:attrNameLst>
                                          <p:attrName>style.visibility</p:attrName>
                                        </p:attrNameLst>
                                      </p:cBhvr>
                                      <p:to>
                                        <p:strVal val="visible"/>
                                      </p:to>
                                    </p:set>
                                    <p:animEffect transition="in" filter="dissolve">
                                      <p:cBhvr>
                                        <p:cTn id="28" dur="500"/>
                                        <p:tgtEl>
                                          <p:spTgt spid="282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1" grpId="0" animBg="1"/>
      <p:bldP spid="282632" grpId="0" animBg="1"/>
      <p:bldP spid="282633" grpId="0"/>
      <p:bldP spid="282634" grpId="0"/>
      <p:bldP spid="282635" grpId="0"/>
      <p:bldP spid="2826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6CD2A567-B355-4822-91EE-B76C6B889060}" type="slidenum">
              <a:rPr lang="en-US" altLang="zh-TW"/>
              <a:pPr/>
              <a:t>63</a:t>
            </a:fld>
            <a:endParaRPr lang="en-US" altLang="zh-TW"/>
          </a:p>
        </p:txBody>
      </p:sp>
      <p:sp>
        <p:nvSpPr>
          <p:cNvPr id="283650" name="Rectangle 2"/>
          <p:cNvSpPr>
            <a:spLocks noGrp="1" noChangeArrowheads="1"/>
          </p:cNvSpPr>
          <p:nvPr>
            <p:ph type="title"/>
          </p:nvPr>
        </p:nvSpPr>
        <p:spPr/>
        <p:txBody>
          <a:bodyPr/>
          <a:lstStyle/>
          <a:p>
            <a:r>
              <a:rPr lang="en-US" altLang="zh-TW"/>
              <a:t>Resource Limits</a:t>
            </a:r>
          </a:p>
        </p:txBody>
      </p:sp>
      <p:sp>
        <p:nvSpPr>
          <p:cNvPr id="283651" name="Rectangle 3"/>
          <p:cNvSpPr>
            <a:spLocks noGrp="1" noChangeArrowheads="1"/>
          </p:cNvSpPr>
          <p:nvPr>
            <p:ph type="body" idx="1"/>
          </p:nvPr>
        </p:nvSpPr>
        <p:spPr>
          <a:xfrm>
            <a:off x="1182688" y="2017713"/>
            <a:ext cx="7772400" cy="4291012"/>
          </a:xfrm>
        </p:spPr>
        <p:txBody>
          <a:bodyPr/>
          <a:lstStyle/>
          <a:p>
            <a:r>
              <a:rPr lang="en-US" altLang="zh-TW" sz="2800"/>
              <a:t>Infinite Limit = RLIM_INFINITY</a:t>
            </a:r>
          </a:p>
          <a:p>
            <a:r>
              <a:rPr lang="en-US" altLang="zh-TW" sz="2800"/>
              <a:t>RLIMIT_AS: #bytes for a process memory</a:t>
            </a:r>
          </a:p>
          <a:p>
            <a:r>
              <a:rPr lang="en-US" altLang="zh-TW" sz="2800"/>
              <a:t>RLIMIT_CORE: #bytes in core file</a:t>
            </a:r>
          </a:p>
          <a:p>
            <a:r>
              <a:rPr lang="en-US" altLang="zh-TW" sz="2800"/>
              <a:t>RLIMIT_CPU: #seconds of CPU time</a:t>
            </a:r>
          </a:p>
          <a:p>
            <a:r>
              <a:rPr lang="en-US" altLang="zh-TW" sz="2800"/>
              <a:t>RLIMIT_DATA: #bytes of data seg = init data + uninit data + heap</a:t>
            </a:r>
          </a:p>
          <a:p>
            <a:r>
              <a:rPr lang="en-US" altLang="zh-TW" sz="2800"/>
              <a:t>RLIMIT_FSIZE: #bytes of max file size</a:t>
            </a:r>
          </a:p>
          <a:p>
            <a:r>
              <a:rPr lang="en-US" altLang="zh-TW" sz="2800"/>
              <a:t>RLIMIT_LOCKS: #file locks by a process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803BB07B-AA62-4234-A80E-E16EBD604DF1}" type="slidenum">
              <a:rPr lang="en-US" altLang="zh-TW"/>
              <a:pPr/>
              <a:t>64</a:t>
            </a:fld>
            <a:endParaRPr lang="en-US" altLang="zh-TW"/>
          </a:p>
        </p:txBody>
      </p:sp>
      <p:sp>
        <p:nvSpPr>
          <p:cNvPr id="284674" name="Rectangle 2"/>
          <p:cNvSpPr>
            <a:spLocks noGrp="1" noChangeArrowheads="1"/>
          </p:cNvSpPr>
          <p:nvPr>
            <p:ph type="title"/>
          </p:nvPr>
        </p:nvSpPr>
        <p:spPr/>
        <p:txBody>
          <a:bodyPr/>
          <a:lstStyle/>
          <a:p>
            <a:r>
              <a:rPr lang="en-US" altLang="zh-TW"/>
              <a:t>Resource Limits</a:t>
            </a:r>
          </a:p>
        </p:txBody>
      </p:sp>
      <p:sp>
        <p:nvSpPr>
          <p:cNvPr id="284675" name="Rectangle 3"/>
          <p:cNvSpPr>
            <a:spLocks noGrp="1" noChangeArrowheads="1"/>
          </p:cNvSpPr>
          <p:nvPr>
            <p:ph type="body" idx="1"/>
          </p:nvPr>
        </p:nvSpPr>
        <p:spPr>
          <a:xfrm>
            <a:off x="971550" y="2017713"/>
            <a:ext cx="7983538" cy="4579937"/>
          </a:xfrm>
        </p:spPr>
        <p:txBody>
          <a:bodyPr/>
          <a:lstStyle/>
          <a:p>
            <a:r>
              <a:rPr lang="en-US" altLang="zh-TW" sz="2800"/>
              <a:t>RLIMIT_MEMLOCK: #bytes locked by process in memory using mlock(2)</a:t>
            </a:r>
          </a:p>
          <a:p>
            <a:r>
              <a:rPr lang="en-US" altLang="zh-TW" sz="2800"/>
              <a:t>RLIMIT_NOFILE: Max # open files</a:t>
            </a:r>
          </a:p>
          <a:p>
            <a:r>
              <a:rPr lang="en-US" altLang="zh-TW" sz="2800"/>
              <a:t>RLIMIT_NPROC: Max # child processes</a:t>
            </a:r>
          </a:p>
          <a:p>
            <a:r>
              <a:rPr lang="en-US" altLang="zh-TW" sz="2800"/>
              <a:t>RLIMIT_RSS: Max resident set size (bytes)</a:t>
            </a:r>
          </a:p>
          <a:p>
            <a:r>
              <a:rPr lang="en-US" altLang="zh-TW" sz="2800"/>
              <a:t>RLIMIT_SBSIZE: #bytes of socket buffers</a:t>
            </a:r>
          </a:p>
          <a:p>
            <a:r>
              <a:rPr lang="en-US" altLang="zh-TW" sz="2800"/>
              <a:t>RLIMIT_STACK: #bytes of stack size</a:t>
            </a:r>
          </a:p>
          <a:p>
            <a:r>
              <a:rPr lang="en-US" altLang="zh-TW" sz="2800"/>
              <a:t>RLIMIT_VMEM: same as RLIMIT_AS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F86A354-CA7A-4721-A352-8DB6D90848CA}" type="slidenum">
              <a:rPr lang="en-US" altLang="zh-TW"/>
              <a:pPr/>
              <a:t>65</a:t>
            </a:fld>
            <a:endParaRPr lang="en-US" altLang="zh-TW"/>
          </a:p>
        </p:txBody>
      </p:sp>
      <p:sp>
        <p:nvSpPr>
          <p:cNvPr id="285698" name="Rectangle 2"/>
          <p:cNvSpPr>
            <a:spLocks noGrp="1" noChangeArrowheads="1"/>
          </p:cNvSpPr>
          <p:nvPr>
            <p:ph type="title"/>
          </p:nvPr>
        </p:nvSpPr>
        <p:spPr/>
        <p:txBody>
          <a:bodyPr/>
          <a:lstStyle/>
          <a:p>
            <a:r>
              <a:rPr lang="en-US" altLang="zh-TW"/>
              <a:t>Resource Limits</a:t>
            </a:r>
          </a:p>
        </p:txBody>
      </p:sp>
      <p:sp>
        <p:nvSpPr>
          <p:cNvPr id="285699" name="Rectangle 3"/>
          <p:cNvSpPr>
            <a:spLocks noGrp="1" noChangeArrowheads="1"/>
          </p:cNvSpPr>
          <p:nvPr>
            <p:ph type="body" idx="1"/>
          </p:nvPr>
        </p:nvSpPr>
        <p:spPr/>
        <p:txBody>
          <a:bodyPr/>
          <a:lstStyle/>
          <a:p>
            <a:pPr>
              <a:spcBef>
                <a:spcPct val="40000"/>
              </a:spcBef>
            </a:pPr>
            <a:r>
              <a:rPr lang="en-US" altLang="zh-TW"/>
              <a:t>Resource limits are inherited by child processes</a:t>
            </a:r>
          </a:p>
          <a:p>
            <a:pPr>
              <a:spcBef>
                <a:spcPct val="40000"/>
              </a:spcBef>
            </a:pPr>
            <a:r>
              <a:rPr lang="en-US" altLang="zh-TW"/>
              <a:t>For ALL processes to have same limits, shells has built-in commands:</a:t>
            </a:r>
          </a:p>
          <a:p>
            <a:pPr lvl="1">
              <a:spcBef>
                <a:spcPct val="40000"/>
              </a:spcBef>
            </a:pPr>
            <a:r>
              <a:rPr lang="en-US" altLang="zh-TW"/>
              <a:t>ulimit (sh, bash, ksh, </a:t>
            </a:r>
            <a:r>
              <a:rPr lang="en-US" altLang="zh-TW">
                <a:latin typeface="Times New Roman"/>
              </a:rPr>
              <a:t>…</a:t>
            </a:r>
            <a:r>
              <a:rPr lang="en-US" altLang="zh-TW"/>
              <a:t>)</a:t>
            </a:r>
          </a:p>
          <a:p>
            <a:pPr lvl="1">
              <a:spcBef>
                <a:spcPct val="40000"/>
              </a:spcBef>
            </a:pPr>
            <a:r>
              <a:rPr lang="en-US" altLang="zh-TW"/>
              <a:t>limit (csh, tcsh, </a:t>
            </a:r>
            <a:r>
              <a:rPr lang="en-US" altLang="zh-TW">
                <a:latin typeface="Times New Roman"/>
              </a:rPr>
              <a:t>…</a:t>
            </a:r>
            <a:r>
              <a:rPr lang="en-US" altLang="zh-TW"/>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DEEAB33F-2A26-4DBA-8492-7B949F5A123F}" type="slidenum">
              <a:rPr lang="en-US" altLang="zh-TW"/>
              <a:pPr/>
              <a:t>66</a:t>
            </a:fld>
            <a:endParaRPr lang="en-US" altLang="zh-TW"/>
          </a:p>
        </p:txBody>
      </p:sp>
      <p:sp>
        <p:nvSpPr>
          <p:cNvPr id="315394" name="Rectangle 2"/>
          <p:cNvSpPr>
            <a:spLocks noGrp="1" noChangeArrowheads="1"/>
          </p:cNvSpPr>
          <p:nvPr>
            <p:ph type="title"/>
          </p:nvPr>
        </p:nvSpPr>
        <p:spPr/>
        <p:txBody>
          <a:bodyPr/>
          <a:lstStyle/>
          <a:p>
            <a:r>
              <a:rPr lang="en-US" altLang="zh-TW"/>
              <a:t>Figure 7.16 (1/4)</a:t>
            </a:r>
          </a:p>
        </p:txBody>
      </p:sp>
      <p:sp>
        <p:nvSpPr>
          <p:cNvPr id="315395" name="Rectangle 3"/>
          <p:cNvSpPr>
            <a:spLocks noGrp="1" noChangeArrowheads="1"/>
          </p:cNvSpPr>
          <p:nvPr>
            <p:ph type="body" idx="1"/>
          </p:nvPr>
        </p:nvSpPr>
        <p:spPr/>
        <p:txBody>
          <a:bodyPr/>
          <a:lstStyle/>
          <a:p>
            <a:pPr>
              <a:lnSpc>
                <a:spcPct val="80000"/>
              </a:lnSpc>
              <a:buFont typeface="Wingdings" pitchFamily="2" charset="2"/>
              <a:buNone/>
            </a:pPr>
            <a:r>
              <a:rPr lang="en-US" altLang="zh-TW" sz="2000" b="1"/>
              <a:t>#include "apue.h"</a:t>
            </a:r>
          </a:p>
          <a:p>
            <a:pPr>
              <a:lnSpc>
                <a:spcPct val="80000"/>
              </a:lnSpc>
              <a:buFont typeface="Wingdings" pitchFamily="2" charset="2"/>
              <a:buNone/>
            </a:pPr>
            <a:r>
              <a:rPr lang="en-US" altLang="zh-TW" sz="2000" b="1"/>
              <a:t>#if defined(BSD) || defined(MACOS)</a:t>
            </a:r>
          </a:p>
          <a:p>
            <a:pPr>
              <a:lnSpc>
                <a:spcPct val="80000"/>
              </a:lnSpc>
              <a:buFont typeface="Wingdings" pitchFamily="2" charset="2"/>
              <a:buNone/>
            </a:pPr>
            <a:r>
              <a:rPr lang="en-US" altLang="zh-TW" sz="2000" b="1"/>
              <a:t>#include &lt;sys/time.h&gt;</a:t>
            </a:r>
          </a:p>
          <a:p>
            <a:pPr>
              <a:lnSpc>
                <a:spcPct val="80000"/>
              </a:lnSpc>
              <a:buFont typeface="Wingdings" pitchFamily="2" charset="2"/>
              <a:buNone/>
            </a:pPr>
            <a:r>
              <a:rPr lang="en-US" altLang="zh-TW" sz="2000" b="1"/>
              <a:t>#define FMT	"%10lld  "</a:t>
            </a:r>
          </a:p>
          <a:p>
            <a:pPr>
              <a:lnSpc>
                <a:spcPct val="80000"/>
              </a:lnSpc>
              <a:buFont typeface="Wingdings" pitchFamily="2" charset="2"/>
              <a:buNone/>
            </a:pPr>
            <a:r>
              <a:rPr lang="en-US" altLang="zh-TW" sz="2000" b="1"/>
              <a:t>#else</a:t>
            </a:r>
          </a:p>
          <a:p>
            <a:pPr>
              <a:lnSpc>
                <a:spcPct val="80000"/>
              </a:lnSpc>
              <a:buFont typeface="Wingdings" pitchFamily="2" charset="2"/>
              <a:buNone/>
            </a:pPr>
            <a:r>
              <a:rPr lang="en-US" altLang="zh-TW" sz="2000" b="1"/>
              <a:t>#define FMT	"%10ld  "</a:t>
            </a:r>
          </a:p>
          <a:p>
            <a:pPr>
              <a:lnSpc>
                <a:spcPct val="80000"/>
              </a:lnSpc>
              <a:buFont typeface="Wingdings" pitchFamily="2" charset="2"/>
              <a:buNone/>
            </a:pPr>
            <a:r>
              <a:rPr lang="en-US" altLang="zh-TW" sz="2000" b="1"/>
              <a:t>#endif</a:t>
            </a:r>
          </a:p>
          <a:p>
            <a:pPr>
              <a:lnSpc>
                <a:spcPct val="80000"/>
              </a:lnSpc>
              <a:buFont typeface="Wingdings" pitchFamily="2" charset="2"/>
              <a:buNone/>
            </a:pPr>
            <a:r>
              <a:rPr lang="en-US" altLang="zh-TW" sz="2000" b="1"/>
              <a:t>#include &lt;sys/resource.h&gt;</a:t>
            </a:r>
          </a:p>
          <a:p>
            <a:pPr>
              <a:lnSpc>
                <a:spcPct val="80000"/>
              </a:lnSpc>
              <a:buFont typeface="Wingdings" pitchFamily="2" charset="2"/>
              <a:buNone/>
            </a:pPr>
            <a:endParaRPr lang="en-US" altLang="zh-TW" sz="2000" b="1"/>
          </a:p>
          <a:p>
            <a:pPr>
              <a:lnSpc>
                <a:spcPct val="80000"/>
              </a:lnSpc>
              <a:buFont typeface="Wingdings" pitchFamily="2" charset="2"/>
              <a:buNone/>
            </a:pPr>
            <a:r>
              <a:rPr lang="en-US" altLang="zh-TW" sz="2000" b="1"/>
              <a:t>#define	doit(name)	pr_limits(#name, name)</a:t>
            </a:r>
          </a:p>
          <a:p>
            <a:pPr>
              <a:lnSpc>
                <a:spcPct val="80000"/>
              </a:lnSpc>
              <a:buFont typeface="Wingdings" pitchFamily="2" charset="2"/>
              <a:buNone/>
            </a:pPr>
            <a:endParaRPr lang="en-US" altLang="zh-TW" sz="2000" b="1"/>
          </a:p>
          <a:p>
            <a:pPr>
              <a:lnSpc>
                <a:spcPct val="80000"/>
              </a:lnSpc>
              <a:buFont typeface="Wingdings" pitchFamily="2" charset="2"/>
              <a:buNone/>
            </a:pPr>
            <a:r>
              <a:rPr lang="en-US" altLang="zh-TW" sz="2000" b="1"/>
              <a:t>static void	pr_limits(char *, int);</a:t>
            </a:r>
          </a:p>
          <a:p>
            <a:pPr>
              <a:lnSpc>
                <a:spcPct val="80000"/>
              </a:lnSpc>
              <a:buFont typeface="Wingdings" pitchFamily="2" charset="2"/>
              <a:buNone/>
            </a:pPr>
            <a:endParaRPr lang="en-US" altLang="zh-TW" sz="2000" b="1"/>
          </a:p>
        </p:txBody>
      </p:sp>
      <p:sp>
        <p:nvSpPr>
          <p:cNvPr id="315396" name="AutoShape 4"/>
          <p:cNvSpPr>
            <a:spLocks noChangeArrowheads="1"/>
          </p:cNvSpPr>
          <p:nvPr/>
        </p:nvSpPr>
        <p:spPr bwMode="auto">
          <a:xfrm>
            <a:off x="6300788" y="3141663"/>
            <a:ext cx="2374900" cy="1149350"/>
          </a:xfrm>
          <a:prstGeom prst="wedgeRoundRectCallout">
            <a:avLst>
              <a:gd name="adj1" fmla="val -48394"/>
              <a:gd name="adj2" fmla="val 94060"/>
              <a:gd name="adj3" fmla="val 16667"/>
            </a:avLst>
          </a:prstGeom>
          <a:solidFill>
            <a:schemeClr val="accent1"/>
          </a:solidFill>
          <a:ln w="9525">
            <a:solidFill>
              <a:schemeClr val="tx1"/>
            </a:solidFill>
            <a:miter lim="800000"/>
            <a:headEnd/>
            <a:tailEnd/>
          </a:ln>
          <a:effectLst/>
        </p:spPr>
        <p:txBody>
          <a:bodyPr/>
          <a:lstStyle/>
          <a:p>
            <a:pPr algn="ctr"/>
            <a:r>
              <a:rPr lang="en-US" altLang="zh-TW"/>
              <a:t>ISO C string creation operator</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32E05908-ED46-4022-9EAC-8BD3A4D4932C}" type="slidenum">
              <a:rPr lang="en-US" altLang="zh-TW"/>
              <a:pPr/>
              <a:t>67</a:t>
            </a:fld>
            <a:endParaRPr lang="en-US" altLang="zh-TW"/>
          </a:p>
        </p:txBody>
      </p:sp>
      <p:sp>
        <p:nvSpPr>
          <p:cNvPr id="318466" name="Rectangle 2"/>
          <p:cNvSpPr>
            <a:spLocks noGrp="1" noChangeArrowheads="1"/>
          </p:cNvSpPr>
          <p:nvPr>
            <p:ph type="title"/>
          </p:nvPr>
        </p:nvSpPr>
        <p:spPr/>
        <p:txBody>
          <a:bodyPr/>
          <a:lstStyle/>
          <a:p>
            <a:r>
              <a:rPr lang="en-US" altLang="zh-TW"/>
              <a:t>Figure 7.16 (2/4)</a:t>
            </a:r>
          </a:p>
        </p:txBody>
      </p:sp>
      <p:sp>
        <p:nvSpPr>
          <p:cNvPr id="318467"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1800" b="1"/>
              <a:t>int main(void)</a:t>
            </a:r>
          </a:p>
          <a:p>
            <a:pPr>
              <a:lnSpc>
                <a:spcPct val="80000"/>
              </a:lnSpc>
              <a:buFont typeface="Wingdings" pitchFamily="2" charset="2"/>
              <a:buNone/>
            </a:pPr>
            <a:r>
              <a:rPr lang="en-US" altLang="zh-TW" sz="1800" b="1"/>
              <a:t>{</a:t>
            </a:r>
          </a:p>
          <a:p>
            <a:pPr>
              <a:lnSpc>
                <a:spcPct val="80000"/>
              </a:lnSpc>
              <a:buFont typeface="Wingdings" pitchFamily="2" charset="2"/>
              <a:buNone/>
            </a:pPr>
            <a:r>
              <a:rPr lang="en-US" altLang="zh-TW" sz="1800" b="1"/>
              <a:t>#ifdef	RLIMIT_AS</a:t>
            </a:r>
          </a:p>
          <a:p>
            <a:pPr>
              <a:lnSpc>
                <a:spcPct val="80000"/>
              </a:lnSpc>
              <a:buFont typeface="Wingdings" pitchFamily="2" charset="2"/>
              <a:buNone/>
            </a:pPr>
            <a:r>
              <a:rPr lang="en-US" altLang="zh-TW" sz="1800" b="1"/>
              <a:t>	doit(RLIMIT_AS);</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	doit(RLIMIT_CORE);</a:t>
            </a:r>
          </a:p>
          <a:p>
            <a:pPr>
              <a:lnSpc>
                <a:spcPct val="80000"/>
              </a:lnSpc>
              <a:buFont typeface="Wingdings" pitchFamily="2" charset="2"/>
              <a:buNone/>
            </a:pPr>
            <a:r>
              <a:rPr lang="en-US" altLang="zh-TW" sz="1800" b="1"/>
              <a:t>	doit(RLIMIT_CPU);</a:t>
            </a:r>
          </a:p>
          <a:p>
            <a:pPr>
              <a:lnSpc>
                <a:spcPct val="80000"/>
              </a:lnSpc>
              <a:buFont typeface="Wingdings" pitchFamily="2" charset="2"/>
              <a:buNone/>
            </a:pPr>
            <a:r>
              <a:rPr lang="en-US" altLang="zh-TW" sz="1800" b="1"/>
              <a:t>	doit(RLIMIT_DATA);</a:t>
            </a:r>
          </a:p>
          <a:p>
            <a:pPr>
              <a:lnSpc>
                <a:spcPct val="80000"/>
              </a:lnSpc>
              <a:buFont typeface="Wingdings" pitchFamily="2" charset="2"/>
              <a:buNone/>
            </a:pPr>
            <a:r>
              <a:rPr lang="en-US" altLang="zh-TW" sz="1800" b="1"/>
              <a:t>	doit(RLIMIT_FSIZE);</a:t>
            </a:r>
          </a:p>
          <a:p>
            <a:pPr>
              <a:lnSpc>
                <a:spcPct val="80000"/>
              </a:lnSpc>
              <a:buFont typeface="Wingdings" pitchFamily="2" charset="2"/>
              <a:buNone/>
            </a:pPr>
            <a:r>
              <a:rPr lang="en-US" altLang="zh-TW" sz="1800" b="1"/>
              <a:t>#ifdef  RLIMIT_LOCKS</a:t>
            </a:r>
          </a:p>
          <a:p>
            <a:pPr>
              <a:lnSpc>
                <a:spcPct val="80000"/>
              </a:lnSpc>
              <a:buFont typeface="Wingdings" pitchFamily="2" charset="2"/>
              <a:buNone/>
            </a:pPr>
            <a:r>
              <a:rPr lang="en-US" altLang="zh-TW" sz="1800" b="1"/>
              <a:t>	doit(RLIMIT_LOCKS);</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#ifdef	RLIMIT_MEMLOCK</a:t>
            </a:r>
          </a:p>
          <a:p>
            <a:pPr>
              <a:lnSpc>
                <a:spcPct val="80000"/>
              </a:lnSpc>
              <a:buFont typeface="Wingdings" pitchFamily="2" charset="2"/>
              <a:buNone/>
            </a:pPr>
            <a:r>
              <a:rPr lang="en-US" altLang="zh-TW" sz="1800" b="1"/>
              <a:t>	doit(RLIMIT_MEMLOCK);</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	doit(RLIMIT_NOFILE);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5637DFF6-EF23-4DB7-90C5-38B6A30BB03F}" type="slidenum">
              <a:rPr lang="en-US" altLang="zh-TW"/>
              <a:pPr/>
              <a:t>68</a:t>
            </a:fld>
            <a:endParaRPr lang="en-US" altLang="zh-TW"/>
          </a:p>
        </p:txBody>
      </p:sp>
      <p:sp>
        <p:nvSpPr>
          <p:cNvPr id="317442" name="Rectangle 2"/>
          <p:cNvSpPr>
            <a:spLocks noGrp="1" noChangeArrowheads="1"/>
          </p:cNvSpPr>
          <p:nvPr>
            <p:ph type="title"/>
          </p:nvPr>
        </p:nvSpPr>
        <p:spPr/>
        <p:txBody>
          <a:bodyPr/>
          <a:lstStyle/>
          <a:p>
            <a:r>
              <a:rPr lang="en-US" altLang="zh-TW"/>
              <a:t>Figure 7.16 (3/4)</a:t>
            </a:r>
          </a:p>
        </p:txBody>
      </p:sp>
      <p:sp>
        <p:nvSpPr>
          <p:cNvPr id="317443"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1800" b="1"/>
              <a:t>#ifdef	RLIMIT_NPROC</a:t>
            </a:r>
          </a:p>
          <a:p>
            <a:pPr>
              <a:lnSpc>
                <a:spcPct val="80000"/>
              </a:lnSpc>
              <a:buFont typeface="Wingdings" pitchFamily="2" charset="2"/>
              <a:buNone/>
            </a:pPr>
            <a:r>
              <a:rPr lang="en-US" altLang="zh-TW" sz="1800" b="1"/>
              <a:t>	doit(RLIMIT_NPROC);</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#ifdef	RLIMIT_RSS</a:t>
            </a:r>
          </a:p>
          <a:p>
            <a:pPr>
              <a:lnSpc>
                <a:spcPct val="80000"/>
              </a:lnSpc>
              <a:buFont typeface="Wingdings" pitchFamily="2" charset="2"/>
              <a:buNone/>
            </a:pPr>
            <a:r>
              <a:rPr lang="en-US" altLang="zh-TW" sz="1800" b="1"/>
              <a:t>	doit(RLIMIT_RSS);</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#ifdef	RLIMIT_SBSIZE</a:t>
            </a:r>
          </a:p>
          <a:p>
            <a:pPr>
              <a:lnSpc>
                <a:spcPct val="80000"/>
              </a:lnSpc>
              <a:buFont typeface="Wingdings" pitchFamily="2" charset="2"/>
              <a:buNone/>
            </a:pPr>
            <a:r>
              <a:rPr lang="en-US" altLang="zh-TW" sz="1800" b="1"/>
              <a:t>	doit(RLIMIT_SBSIZE);</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	doit(RLIMIT_STACK);</a:t>
            </a:r>
          </a:p>
          <a:p>
            <a:pPr>
              <a:lnSpc>
                <a:spcPct val="80000"/>
              </a:lnSpc>
              <a:buFont typeface="Wingdings" pitchFamily="2" charset="2"/>
              <a:buNone/>
            </a:pPr>
            <a:r>
              <a:rPr lang="en-US" altLang="zh-TW" sz="1800" b="1"/>
              <a:t>#ifdef	RLIMIT_VMEM</a:t>
            </a:r>
          </a:p>
          <a:p>
            <a:pPr>
              <a:lnSpc>
                <a:spcPct val="80000"/>
              </a:lnSpc>
              <a:buFont typeface="Wingdings" pitchFamily="2" charset="2"/>
              <a:buNone/>
            </a:pPr>
            <a:r>
              <a:rPr lang="en-US" altLang="zh-TW" sz="1800" b="1"/>
              <a:t>	doit(RLIMIT_VMEM);</a:t>
            </a:r>
          </a:p>
          <a:p>
            <a:pPr>
              <a:lnSpc>
                <a:spcPct val="80000"/>
              </a:lnSpc>
              <a:buFont typeface="Wingdings" pitchFamily="2" charset="2"/>
              <a:buNone/>
            </a:pPr>
            <a:r>
              <a:rPr lang="en-US" altLang="zh-TW" sz="1800" b="1"/>
              <a:t>#endif</a:t>
            </a:r>
          </a:p>
          <a:p>
            <a:pPr>
              <a:lnSpc>
                <a:spcPct val="80000"/>
              </a:lnSpc>
              <a:buFont typeface="Wingdings" pitchFamily="2" charset="2"/>
              <a:buNone/>
            </a:pPr>
            <a:r>
              <a:rPr lang="en-US" altLang="zh-TW" sz="1800" b="1"/>
              <a:t>	exit(0);</a:t>
            </a:r>
          </a:p>
          <a:p>
            <a:pPr>
              <a:lnSpc>
                <a:spcPct val="80000"/>
              </a:lnSpc>
              <a:buFont typeface="Wingdings" pitchFamily="2" charset="2"/>
              <a:buNone/>
            </a:pPr>
            <a:r>
              <a:rPr lang="en-US" altLang="zh-TW" sz="1800" b="1"/>
              <a:t>}</a:t>
            </a:r>
          </a:p>
          <a:p>
            <a:pPr>
              <a:lnSpc>
                <a:spcPct val="80000"/>
              </a:lnSpc>
              <a:buFont typeface="Wingdings" pitchFamily="2" charset="2"/>
              <a:buNone/>
            </a:pPr>
            <a:endParaRPr lang="en-US" altLang="zh-TW" sz="1800"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D814365D-3081-4CC5-8A66-57B66B00BC31}" type="slidenum">
              <a:rPr lang="en-US" altLang="zh-TW"/>
              <a:pPr/>
              <a:t>69</a:t>
            </a:fld>
            <a:endParaRPr lang="en-US" altLang="zh-TW"/>
          </a:p>
        </p:txBody>
      </p:sp>
      <p:sp>
        <p:nvSpPr>
          <p:cNvPr id="319490" name="Rectangle 2"/>
          <p:cNvSpPr>
            <a:spLocks noGrp="1" noChangeArrowheads="1"/>
          </p:cNvSpPr>
          <p:nvPr>
            <p:ph type="title"/>
          </p:nvPr>
        </p:nvSpPr>
        <p:spPr/>
        <p:txBody>
          <a:bodyPr/>
          <a:lstStyle/>
          <a:p>
            <a:r>
              <a:rPr lang="en-US" altLang="zh-TW"/>
              <a:t>Figure 7.16 (4/4)</a:t>
            </a:r>
          </a:p>
        </p:txBody>
      </p:sp>
      <p:sp>
        <p:nvSpPr>
          <p:cNvPr id="319491" name="Rectangle 3"/>
          <p:cNvSpPr>
            <a:spLocks noGrp="1" noChangeArrowheads="1"/>
          </p:cNvSpPr>
          <p:nvPr>
            <p:ph type="body" idx="1"/>
          </p:nvPr>
        </p:nvSpPr>
        <p:spPr>
          <a:xfrm>
            <a:off x="1182688" y="2017713"/>
            <a:ext cx="7772400" cy="4840287"/>
          </a:xfrm>
        </p:spPr>
        <p:txBody>
          <a:bodyPr/>
          <a:lstStyle/>
          <a:p>
            <a:pPr>
              <a:lnSpc>
                <a:spcPct val="80000"/>
              </a:lnSpc>
              <a:buFont typeface="Wingdings" pitchFamily="2" charset="2"/>
              <a:buNone/>
            </a:pPr>
            <a:r>
              <a:rPr lang="en-US" altLang="zh-TW" sz="1800" b="1" dirty="0"/>
              <a:t>static void </a:t>
            </a:r>
            <a:r>
              <a:rPr lang="en-US" altLang="zh-TW" sz="1800" b="1" dirty="0" err="1"/>
              <a:t>pr_limits</a:t>
            </a:r>
            <a:r>
              <a:rPr lang="en-US" altLang="zh-TW" sz="1800" b="1" dirty="0"/>
              <a:t>(char *name, </a:t>
            </a:r>
            <a:r>
              <a:rPr lang="en-US" altLang="zh-TW" sz="1800" b="1" dirty="0" err="1"/>
              <a:t>int</a:t>
            </a:r>
            <a:r>
              <a:rPr lang="en-US" altLang="zh-TW" sz="1800" b="1" dirty="0"/>
              <a:t> resource)</a:t>
            </a:r>
          </a:p>
          <a:p>
            <a:pPr>
              <a:lnSpc>
                <a:spcPct val="80000"/>
              </a:lnSpc>
              <a:buFont typeface="Wingdings" pitchFamily="2" charset="2"/>
              <a:buNone/>
            </a:pPr>
            <a:r>
              <a:rPr lang="en-US" altLang="zh-TW" sz="1800" b="1" dirty="0"/>
              <a:t>{</a:t>
            </a:r>
          </a:p>
          <a:p>
            <a:pPr>
              <a:lnSpc>
                <a:spcPct val="80000"/>
              </a:lnSpc>
              <a:buFont typeface="Wingdings" pitchFamily="2" charset="2"/>
              <a:buNone/>
            </a:pPr>
            <a:r>
              <a:rPr lang="en-US" altLang="zh-TW" sz="1800" b="1" dirty="0"/>
              <a:t>	</a:t>
            </a:r>
            <a:r>
              <a:rPr lang="en-US" altLang="zh-TW" sz="1800" b="1" dirty="0" err="1"/>
              <a:t>struct</a:t>
            </a:r>
            <a:r>
              <a:rPr lang="en-US" altLang="zh-TW" sz="1800" b="1" dirty="0"/>
              <a:t> </a:t>
            </a:r>
            <a:r>
              <a:rPr lang="en-US" altLang="zh-TW" sz="1800" b="1" dirty="0" err="1"/>
              <a:t>rlimit</a:t>
            </a:r>
            <a:r>
              <a:rPr lang="en-US" altLang="zh-TW" sz="1800" b="1" dirty="0"/>
              <a:t>	limit;</a:t>
            </a:r>
          </a:p>
          <a:p>
            <a:pPr>
              <a:lnSpc>
                <a:spcPct val="80000"/>
              </a:lnSpc>
              <a:buFont typeface="Wingdings" pitchFamily="2" charset="2"/>
              <a:buNone/>
            </a:pPr>
            <a:endParaRPr lang="en-US" altLang="zh-TW" sz="1800" b="1" dirty="0"/>
          </a:p>
          <a:p>
            <a:pPr>
              <a:lnSpc>
                <a:spcPct val="80000"/>
              </a:lnSpc>
              <a:buFont typeface="Wingdings" pitchFamily="2" charset="2"/>
              <a:buNone/>
            </a:pPr>
            <a:r>
              <a:rPr lang="en-US" altLang="zh-TW" sz="1800" b="1" dirty="0"/>
              <a:t>	if (</a:t>
            </a:r>
            <a:r>
              <a:rPr lang="en-US" altLang="zh-TW" sz="1800" b="1" dirty="0" err="1"/>
              <a:t>getrlimit</a:t>
            </a:r>
            <a:r>
              <a:rPr lang="en-US" altLang="zh-TW" sz="1800" b="1" dirty="0"/>
              <a:t>(resource, &amp;limit) &lt; 0)</a:t>
            </a:r>
          </a:p>
          <a:p>
            <a:pPr>
              <a:lnSpc>
                <a:spcPct val="80000"/>
              </a:lnSpc>
              <a:buFont typeface="Wingdings" pitchFamily="2" charset="2"/>
              <a:buNone/>
            </a:pPr>
            <a:r>
              <a:rPr lang="en-US" altLang="zh-TW" sz="1800" b="1" dirty="0"/>
              <a:t>		</a:t>
            </a:r>
            <a:r>
              <a:rPr lang="en-US" altLang="zh-TW" sz="1800" b="1" dirty="0" err="1"/>
              <a:t>err_sys</a:t>
            </a:r>
            <a:r>
              <a:rPr lang="en-US" altLang="zh-TW" sz="1800" b="1" dirty="0"/>
              <a:t>("</a:t>
            </a:r>
            <a:r>
              <a:rPr lang="en-US" altLang="zh-TW" sz="1800" b="1" dirty="0" err="1"/>
              <a:t>getrlimit</a:t>
            </a:r>
            <a:r>
              <a:rPr lang="en-US" altLang="zh-TW" sz="1800" b="1" dirty="0"/>
              <a:t> error for %s", name);</a:t>
            </a:r>
          </a:p>
          <a:p>
            <a:pPr>
              <a:lnSpc>
                <a:spcPct val="80000"/>
              </a:lnSpc>
              <a:buFont typeface="Wingdings" pitchFamily="2" charset="2"/>
              <a:buNone/>
            </a:pPr>
            <a:r>
              <a:rPr lang="en-US" altLang="zh-TW" sz="1800" b="1" dirty="0"/>
              <a:t>	</a:t>
            </a:r>
            <a:r>
              <a:rPr lang="en-US" altLang="zh-TW" sz="1800" b="1" dirty="0" err="1"/>
              <a:t>printf</a:t>
            </a:r>
            <a:r>
              <a:rPr lang="en-US" altLang="zh-TW" sz="1800" b="1" dirty="0"/>
              <a:t>("%-14s  ", name);</a:t>
            </a:r>
          </a:p>
          <a:p>
            <a:pPr>
              <a:lnSpc>
                <a:spcPct val="80000"/>
              </a:lnSpc>
              <a:buFont typeface="Wingdings" pitchFamily="2" charset="2"/>
              <a:buNone/>
            </a:pPr>
            <a:r>
              <a:rPr lang="en-US" altLang="zh-TW" sz="1800" b="1" dirty="0"/>
              <a:t>	if (</a:t>
            </a:r>
            <a:r>
              <a:rPr lang="en-US" altLang="zh-TW" sz="1800" b="1" dirty="0" err="1"/>
              <a:t>limit.rlim_cur</a:t>
            </a:r>
            <a:r>
              <a:rPr lang="en-US" altLang="zh-TW" sz="1800" b="1" dirty="0"/>
              <a:t> == RLIM_INFINITY)</a:t>
            </a:r>
          </a:p>
          <a:p>
            <a:pPr>
              <a:lnSpc>
                <a:spcPct val="80000"/>
              </a:lnSpc>
              <a:buFont typeface="Wingdings" pitchFamily="2" charset="2"/>
              <a:buNone/>
            </a:pPr>
            <a:r>
              <a:rPr lang="en-US" altLang="zh-TW" sz="1800" b="1" dirty="0"/>
              <a:t>		</a:t>
            </a:r>
            <a:r>
              <a:rPr lang="en-US" altLang="zh-TW" sz="1800" b="1" dirty="0" err="1"/>
              <a:t>printf</a:t>
            </a:r>
            <a:r>
              <a:rPr lang="en-US" altLang="zh-TW" sz="1800" b="1" dirty="0"/>
              <a:t>("(infinite)  ");</a:t>
            </a:r>
          </a:p>
          <a:p>
            <a:pPr>
              <a:lnSpc>
                <a:spcPct val="80000"/>
              </a:lnSpc>
              <a:buFont typeface="Wingdings" pitchFamily="2" charset="2"/>
              <a:buNone/>
            </a:pPr>
            <a:r>
              <a:rPr lang="en-US" altLang="zh-TW" sz="1800" b="1" dirty="0"/>
              <a:t>	else</a:t>
            </a:r>
          </a:p>
          <a:p>
            <a:pPr>
              <a:lnSpc>
                <a:spcPct val="80000"/>
              </a:lnSpc>
              <a:buFont typeface="Wingdings" pitchFamily="2" charset="2"/>
              <a:buNone/>
            </a:pPr>
            <a:r>
              <a:rPr lang="en-US" altLang="zh-TW" sz="1800" b="1" dirty="0"/>
              <a:t>		</a:t>
            </a:r>
            <a:r>
              <a:rPr lang="en-US" altLang="zh-TW" sz="1800" b="1" dirty="0" err="1"/>
              <a:t>printf</a:t>
            </a:r>
            <a:r>
              <a:rPr lang="en-US" altLang="zh-TW" sz="1800" b="1" dirty="0"/>
              <a:t>(FMT, </a:t>
            </a:r>
            <a:r>
              <a:rPr lang="en-US" altLang="zh-TW" sz="1800" b="1" dirty="0" err="1"/>
              <a:t>limit.rlim_cur</a:t>
            </a:r>
            <a:r>
              <a:rPr lang="en-US" altLang="zh-TW" sz="1800" b="1" dirty="0"/>
              <a:t>);</a:t>
            </a:r>
          </a:p>
          <a:p>
            <a:pPr>
              <a:lnSpc>
                <a:spcPct val="80000"/>
              </a:lnSpc>
              <a:buFont typeface="Wingdings" pitchFamily="2" charset="2"/>
              <a:buNone/>
            </a:pPr>
            <a:r>
              <a:rPr lang="en-US" altLang="zh-TW" sz="1800" b="1" dirty="0"/>
              <a:t>	if (</a:t>
            </a:r>
            <a:r>
              <a:rPr lang="en-US" altLang="zh-TW" sz="1800" b="1" dirty="0" err="1"/>
              <a:t>limit.rlim_max</a:t>
            </a:r>
            <a:r>
              <a:rPr lang="en-US" altLang="zh-TW" sz="1800" b="1" dirty="0"/>
              <a:t> == RLIM_INFINITY)</a:t>
            </a:r>
          </a:p>
          <a:p>
            <a:pPr>
              <a:lnSpc>
                <a:spcPct val="80000"/>
              </a:lnSpc>
              <a:buFont typeface="Wingdings" pitchFamily="2" charset="2"/>
              <a:buNone/>
            </a:pPr>
            <a:r>
              <a:rPr lang="en-US" altLang="zh-TW" sz="1800" b="1" dirty="0"/>
              <a:t>		</a:t>
            </a:r>
            <a:r>
              <a:rPr lang="en-US" altLang="zh-TW" sz="1800" b="1" dirty="0" err="1"/>
              <a:t>printf</a:t>
            </a:r>
            <a:r>
              <a:rPr lang="en-US" altLang="zh-TW" sz="1800" b="1" dirty="0"/>
              <a:t>("(infinite)");</a:t>
            </a:r>
          </a:p>
          <a:p>
            <a:pPr>
              <a:lnSpc>
                <a:spcPct val="80000"/>
              </a:lnSpc>
              <a:buFont typeface="Wingdings" pitchFamily="2" charset="2"/>
              <a:buNone/>
            </a:pPr>
            <a:r>
              <a:rPr lang="en-US" altLang="zh-TW" sz="1800" b="1" dirty="0"/>
              <a:t>	else</a:t>
            </a:r>
          </a:p>
          <a:p>
            <a:pPr>
              <a:lnSpc>
                <a:spcPct val="80000"/>
              </a:lnSpc>
              <a:buFont typeface="Wingdings" pitchFamily="2" charset="2"/>
              <a:buNone/>
            </a:pPr>
            <a:r>
              <a:rPr lang="en-US" altLang="zh-TW" sz="1800" b="1" dirty="0"/>
              <a:t>		</a:t>
            </a:r>
            <a:r>
              <a:rPr lang="en-US" altLang="zh-TW" sz="1800" b="1" dirty="0" err="1"/>
              <a:t>printf</a:t>
            </a:r>
            <a:r>
              <a:rPr lang="en-US" altLang="zh-TW" sz="1800" b="1" dirty="0"/>
              <a:t>(FMT, </a:t>
            </a:r>
            <a:r>
              <a:rPr lang="en-US" altLang="zh-TW" sz="1800" b="1" dirty="0" err="1"/>
              <a:t>limit.rlim_max</a:t>
            </a:r>
            <a:r>
              <a:rPr lang="en-US" altLang="zh-TW" sz="1800" b="1" dirty="0"/>
              <a:t>);</a:t>
            </a:r>
          </a:p>
          <a:p>
            <a:pPr>
              <a:lnSpc>
                <a:spcPct val="80000"/>
              </a:lnSpc>
              <a:buFont typeface="Wingdings" pitchFamily="2" charset="2"/>
              <a:buNone/>
            </a:pPr>
            <a:r>
              <a:rPr lang="en-US" altLang="zh-TW" sz="1800" b="1" dirty="0"/>
              <a:t>	</a:t>
            </a:r>
            <a:r>
              <a:rPr lang="en-US" altLang="zh-TW" sz="1800" b="1" dirty="0" err="1"/>
              <a:t>putchar</a:t>
            </a:r>
            <a:r>
              <a:rPr lang="en-US" altLang="zh-TW" sz="1800" b="1" dirty="0"/>
              <a:t>((</a:t>
            </a:r>
            <a:r>
              <a:rPr lang="en-US" altLang="zh-TW" sz="1800" b="1" dirty="0" err="1"/>
              <a:t>int</a:t>
            </a:r>
            <a:r>
              <a:rPr lang="en-US" altLang="zh-TW" sz="1800" b="1" dirty="0"/>
              <a:t>)'\n');</a:t>
            </a:r>
          </a:p>
          <a:p>
            <a:pPr>
              <a:lnSpc>
                <a:spcPct val="80000"/>
              </a:lnSpc>
              <a:buFont typeface="Wingdings" pitchFamily="2" charset="2"/>
              <a:buNone/>
            </a:pPr>
            <a:r>
              <a:rPr lang="en-US" altLang="zh-TW" sz="1800" b="1" dirty="0" smtClean="0"/>
              <a:t>}</a:t>
            </a:r>
            <a:endParaRPr lang="en-US" altLang="zh-TW" sz="1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6" name="投影片編號版面配置區 5"/>
          <p:cNvSpPr>
            <a:spLocks noGrp="1"/>
          </p:cNvSpPr>
          <p:nvPr>
            <p:ph type="sldNum" sz="quarter" idx="12"/>
          </p:nvPr>
        </p:nvSpPr>
        <p:spPr/>
        <p:txBody>
          <a:bodyPr/>
          <a:lstStyle/>
          <a:p>
            <a:fld id="{56B62143-8833-4D66-ABD8-216BB86505E4}" type="slidenum">
              <a:rPr lang="en-US" altLang="zh-TW"/>
              <a:pPr/>
              <a:t>7</a:t>
            </a:fld>
            <a:endParaRPr lang="en-US" altLang="zh-TW"/>
          </a:p>
        </p:txBody>
      </p:sp>
      <p:sp>
        <p:nvSpPr>
          <p:cNvPr id="291842" name="Rectangle 2"/>
          <p:cNvSpPr>
            <a:spLocks noGrp="1" noChangeArrowheads="1"/>
          </p:cNvSpPr>
          <p:nvPr>
            <p:ph type="title"/>
          </p:nvPr>
        </p:nvSpPr>
        <p:spPr/>
        <p:txBody>
          <a:bodyPr/>
          <a:lstStyle/>
          <a:p>
            <a:r>
              <a:rPr lang="en-US" altLang="zh-TW"/>
              <a:t>Exit Status Example</a:t>
            </a:r>
          </a:p>
        </p:txBody>
      </p:sp>
      <p:sp>
        <p:nvSpPr>
          <p:cNvPr id="291843" name="Rectangle 3"/>
          <p:cNvSpPr>
            <a:spLocks noGrp="1" noChangeArrowheads="1"/>
          </p:cNvSpPr>
          <p:nvPr>
            <p:ph type="body" idx="1"/>
          </p:nvPr>
        </p:nvSpPr>
        <p:spPr>
          <a:xfrm>
            <a:off x="1182688" y="2017713"/>
            <a:ext cx="7772400" cy="4291012"/>
          </a:xfrm>
        </p:spPr>
        <p:txBody>
          <a:bodyPr/>
          <a:lstStyle/>
          <a:p>
            <a:pPr>
              <a:lnSpc>
                <a:spcPct val="90000"/>
              </a:lnSpc>
              <a:buFont typeface="Wingdings" pitchFamily="2" charset="2"/>
              <a:buNone/>
            </a:pPr>
            <a:r>
              <a:rPr lang="en-US" altLang="zh-TW" dirty="0"/>
              <a:t>#include &lt;</a:t>
            </a:r>
            <a:r>
              <a:rPr lang="en-US" altLang="zh-TW" dirty="0" err="1"/>
              <a:t>stdio.h</a:t>
            </a:r>
            <a:r>
              <a:rPr lang="en-US" altLang="zh-TW" dirty="0"/>
              <a:t>&gt;</a:t>
            </a:r>
          </a:p>
          <a:p>
            <a:pPr>
              <a:lnSpc>
                <a:spcPct val="90000"/>
              </a:lnSpc>
              <a:buFont typeface="Wingdings" pitchFamily="2" charset="2"/>
              <a:buNone/>
            </a:pPr>
            <a:r>
              <a:rPr lang="en-US" altLang="zh-TW" dirty="0"/>
              <a:t>main() { </a:t>
            </a:r>
            <a:r>
              <a:rPr lang="en-US" altLang="zh-TW" dirty="0" err="1"/>
              <a:t>printf</a:t>
            </a:r>
            <a:r>
              <a:rPr lang="en-US" altLang="zh-TW" dirty="0"/>
              <a:t>(</a:t>
            </a:r>
            <a:r>
              <a:rPr lang="en-US" altLang="zh-TW" dirty="0">
                <a:latin typeface="Times New Roman"/>
              </a:rPr>
              <a:t>“</a:t>
            </a:r>
            <a:r>
              <a:rPr lang="en-US" altLang="zh-TW" dirty="0"/>
              <a:t>hello, world\n</a:t>
            </a:r>
            <a:r>
              <a:rPr lang="en-US" altLang="zh-TW" dirty="0">
                <a:latin typeface="Times New Roman"/>
              </a:rPr>
              <a:t>”</a:t>
            </a:r>
            <a:r>
              <a:rPr lang="en-US" altLang="zh-TW" dirty="0"/>
              <a:t>); }</a:t>
            </a:r>
          </a:p>
          <a:p>
            <a:pPr>
              <a:lnSpc>
                <a:spcPct val="90000"/>
              </a:lnSpc>
            </a:pPr>
            <a:r>
              <a:rPr lang="en-US" altLang="zh-TW" dirty="0"/>
              <a:t>$ </a:t>
            </a:r>
            <a:r>
              <a:rPr lang="en-US" altLang="zh-TW" b="1" dirty="0" err="1" smtClean="0"/>
              <a:t>gcc</a:t>
            </a:r>
            <a:r>
              <a:rPr lang="en-US" altLang="zh-TW" b="1" dirty="0" smtClean="0"/>
              <a:t> </a:t>
            </a:r>
            <a:r>
              <a:rPr lang="en-US" altLang="zh-TW" b="1" dirty="0" err="1"/>
              <a:t>hello.c</a:t>
            </a:r>
            <a:endParaRPr lang="en-US" altLang="zh-TW" b="1" dirty="0"/>
          </a:p>
          <a:p>
            <a:pPr>
              <a:lnSpc>
                <a:spcPct val="90000"/>
              </a:lnSpc>
            </a:pPr>
            <a:r>
              <a:rPr lang="en-US" altLang="zh-TW" dirty="0"/>
              <a:t>$ </a:t>
            </a:r>
            <a:r>
              <a:rPr lang="en-US" altLang="zh-TW" b="1" dirty="0"/>
              <a:t>./</a:t>
            </a:r>
            <a:r>
              <a:rPr lang="en-US" altLang="zh-TW" b="1" dirty="0" err="1"/>
              <a:t>a.out</a:t>
            </a:r>
            <a:endParaRPr lang="en-US" altLang="zh-TW" b="1" dirty="0"/>
          </a:p>
          <a:p>
            <a:pPr>
              <a:lnSpc>
                <a:spcPct val="90000"/>
              </a:lnSpc>
            </a:pPr>
            <a:r>
              <a:rPr lang="en-US" altLang="zh-TW" dirty="0"/>
              <a:t>hello world</a:t>
            </a:r>
          </a:p>
          <a:p>
            <a:pPr>
              <a:lnSpc>
                <a:spcPct val="90000"/>
              </a:lnSpc>
            </a:pPr>
            <a:r>
              <a:rPr lang="en-US" altLang="zh-TW" dirty="0"/>
              <a:t>$ </a:t>
            </a:r>
            <a:r>
              <a:rPr lang="en-US" altLang="zh-TW" b="1" dirty="0"/>
              <a:t>echo $?</a:t>
            </a:r>
          </a:p>
          <a:p>
            <a:pPr>
              <a:lnSpc>
                <a:spcPct val="90000"/>
              </a:lnSpc>
            </a:pPr>
            <a:r>
              <a:rPr lang="en-US" altLang="zh-TW" dirty="0"/>
              <a:t>13        depends on stack / register  			contents when returning</a:t>
            </a:r>
          </a:p>
        </p:txBody>
      </p:sp>
      <p:sp>
        <p:nvSpPr>
          <p:cNvPr id="291844" name="Line 4"/>
          <p:cNvSpPr>
            <a:spLocks noChangeShapeType="1"/>
          </p:cNvSpPr>
          <p:nvPr/>
        </p:nvSpPr>
        <p:spPr bwMode="auto">
          <a:xfrm flipH="1">
            <a:off x="2339975" y="5516563"/>
            <a:ext cx="576263" cy="0"/>
          </a:xfrm>
          <a:prstGeom prst="line">
            <a:avLst/>
          </a:prstGeom>
          <a:noFill/>
          <a:ln w="38100">
            <a:solidFill>
              <a:schemeClr val="hlink"/>
            </a:solidFill>
            <a:miter lim="800000"/>
            <a:headEnd/>
            <a:tailEnd type="stealth" w="lg" len="lg"/>
          </a:ln>
          <a:effectLst/>
        </p:spPr>
        <p:txBody>
          <a:bodyPr wrap="none"/>
          <a:lstStyle/>
          <a:p>
            <a:endParaRPr lang="zh-TW"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93ECBD69-A32B-4248-B490-ED9ECB81547C}" type="slidenum">
              <a:rPr lang="en-US" altLang="zh-TW"/>
              <a:pPr/>
              <a:t>70</a:t>
            </a:fld>
            <a:endParaRPr lang="en-US" altLang="zh-TW"/>
          </a:p>
        </p:txBody>
      </p:sp>
      <p:sp>
        <p:nvSpPr>
          <p:cNvPr id="288770" name="Rectangle 2"/>
          <p:cNvSpPr>
            <a:spLocks noGrp="1" noChangeArrowheads="1"/>
          </p:cNvSpPr>
          <p:nvPr>
            <p:ph type="title"/>
          </p:nvPr>
        </p:nvSpPr>
        <p:spPr/>
        <p:txBody>
          <a:bodyPr/>
          <a:lstStyle/>
          <a:p>
            <a:r>
              <a:rPr lang="en-US" altLang="zh-TW"/>
              <a:t>Figure 7.16: FreeBSD results</a:t>
            </a:r>
          </a:p>
        </p:txBody>
      </p:sp>
      <p:sp>
        <p:nvSpPr>
          <p:cNvPr id="288771" name="Rectangle 3"/>
          <p:cNvSpPr>
            <a:spLocks noGrp="1" noChangeArrowheads="1"/>
          </p:cNvSpPr>
          <p:nvPr>
            <p:ph type="body" idx="1"/>
          </p:nvPr>
        </p:nvSpPr>
        <p:spPr>
          <a:xfrm>
            <a:off x="1182688" y="2017713"/>
            <a:ext cx="7772400" cy="4506912"/>
          </a:xfrm>
        </p:spPr>
        <p:txBody>
          <a:bodyPr/>
          <a:lstStyle/>
          <a:p>
            <a:pPr>
              <a:lnSpc>
                <a:spcPct val="80000"/>
              </a:lnSpc>
              <a:buFont typeface="Wingdings" pitchFamily="2" charset="2"/>
              <a:buNone/>
            </a:pPr>
            <a:r>
              <a:rPr lang="en-US" altLang="zh-TW" sz="2400"/>
              <a:t>$ </a:t>
            </a:r>
            <a:r>
              <a:rPr lang="en-US" altLang="zh-TW" sz="2400" b="1"/>
              <a:t>./a.out</a:t>
            </a:r>
          </a:p>
          <a:p>
            <a:pPr>
              <a:lnSpc>
                <a:spcPct val="80000"/>
              </a:lnSpc>
              <a:buFont typeface="Wingdings" pitchFamily="2" charset="2"/>
              <a:buNone/>
            </a:pPr>
            <a:r>
              <a:rPr lang="en-US" altLang="zh-TW" sz="2400"/>
              <a:t>RLIMIT_CORE		(infinite)	(infinite)</a:t>
            </a:r>
          </a:p>
          <a:p>
            <a:pPr>
              <a:lnSpc>
                <a:spcPct val="80000"/>
              </a:lnSpc>
              <a:buFont typeface="Wingdings" pitchFamily="2" charset="2"/>
              <a:buNone/>
            </a:pPr>
            <a:r>
              <a:rPr lang="en-US" altLang="zh-TW" sz="2400"/>
              <a:t>RLIMIT_CPU			(infinite)	(infinite)</a:t>
            </a:r>
          </a:p>
          <a:p>
            <a:pPr>
              <a:lnSpc>
                <a:spcPct val="80000"/>
              </a:lnSpc>
              <a:buFont typeface="Wingdings" pitchFamily="2" charset="2"/>
              <a:buNone/>
            </a:pPr>
            <a:r>
              <a:rPr lang="en-US" altLang="zh-TW" sz="2400"/>
              <a:t>RLIMIT_DATA	     536870912     536870912</a:t>
            </a:r>
          </a:p>
          <a:p>
            <a:pPr>
              <a:lnSpc>
                <a:spcPct val="80000"/>
              </a:lnSpc>
              <a:buFont typeface="Wingdings" pitchFamily="2" charset="2"/>
              <a:buNone/>
            </a:pPr>
            <a:r>
              <a:rPr lang="en-US" altLang="zh-TW" sz="2400"/>
              <a:t>RLIMIT_FSIZE		(infinite)	(infinite)</a:t>
            </a:r>
          </a:p>
          <a:p>
            <a:pPr>
              <a:lnSpc>
                <a:spcPct val="80000"/>
              </a:lnSpc>
              <a:buFont typeface="Wingdings" pitchFamily="2" charset="2"/>
              <a:buNone/>
            </a:pPr>
            <a:r>
              <a:rPr lang="en-US" altLang="zh-TW" sz="2400"/>
              <a:t>RLIMIT_MEMLOCK		(infinite)	(infinite)</a:t>
            </a:r>
          </a:p>
          <a:p>
            <a:pPr>
              <a:lnSpc>
                <a:spcPct val="80000"/>
              </a:lnSpc>
              <a:buFont typeface="Wingdings" pitchFamily="2" charset="2"/>
              <a:buNone/>
            </a:pPr>
            <a:r>
              <a:rPr lang="en-US" altLang="zh-TW" sz="2400"/>
              <a:t>RLIMIT_NOFILE	    	     1735	      1735</a:t>
            </a:r>
          </a:p>
          <a:p>
            <a:pPr>
              <a:lnSpc>
                <a:spcPct val="80000"/>
              </a:lnSpc>
              <a:buFont typeface="Wingdings" pitchFamily="2" charset="2"/>
              <a:buNone/>
            </a:pPr>
            <a:r>
              <a:rPr lang="en-US" altLang="zh-TW" sz="2400"/>
              <a:t>RLIMIT_NPROC	      	       867	        867</a:t>
            </a:r>
          </a:p>
          <a:p>
            <a:pPr>
              <a:lnSpc>
                <a:spcPct val="80000"/>
              </a:lnSpc>
              <a:buFont typeface="Wingdings" pitchFamily="2" charset="2"/>
              <a:buNone/>
            </a:pPr>
            <a:r>
              <a:rPr lang="en-US" altLang="zh-TW" sz="2400"/>
              <a:t>RLIMIT_RSS			(infinite)	(infinite)</a:t>
            </a:r>
          </a:p>
          <a:p>
            <a:pPr>
              <a:lnSpc>
                <a:spcPct val="80000"/>
              </a:lnSpc>
              <a:buFont typeface="Wingdings" pitchFamily="2" charset="2"/>
              <a:buNone/>
            </a:pPr>
            <a:r>
              <a:rPr lang="en-US" altLang="zh-TW" sz="2400"/>
              <a:t>RLIMIT_SBSIZE		(infinite)	(infinite)</a:t>
            </a:r>
          </a:p>
          <a:p>
            <a:pPr>
              <a:lnSpc>
                <a:spcPct val="80000"/>
              </a:lnSpc>
              <a:buFont typeface="Wingdings" pitchFamily="2" charset="2"/>
              <a:buNone/>
            </a:pPr>
            <a:r>
              <a:rPr lang="en-US" altLang="zh-TW" sz="2400"/>
              <a:t>RLIMIT_STACK	       67108864      67108864</a:t>
            </a:r>
          </a:p>
          <a:p>
            <a:pPr>
              <a:lnSpc>
                <a:spcPct val="80000"/>
              </a:lnSpc>
              <a:buFont typeface="Wingdings" pitchFamily="2" charset="2"/>
              <a:buNone/>
            </a:pPr>
            <a:r>
              <a:rPr lang="en-US" altLang="zh-TW" sz="2400"/>
              <a:t>RLIMIT_VMEM		(infinite)	(infinite)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12B6560F-4CAB-401C-86C7-DFF695ECB523}" type="slidenum">
              <a:rPr lang="en-US" altLang="zh-TW"/>
              <a:pPr/>
              <a:t>71</a:t>
            </a:fld>
            <a:endParaRPr lang="en-US" altLang="zh-TW"/>
          </a:p>
        </p:txBody>
      </p:sp>
      <p:sp>
        <p:nvSpPr>
          <p:cNvPr id="289794" name="Rectangle 2"/>
          <p:cNvSpPr>
            <a:spLocks noGrp="1" noChangeArrowheads="1"/>
          </p:cNvSpPr>
          <p:nvPr>
            <p:ph type="title"/>
          </p:nvPr>
        </p:nvSpPr>
        <p:spPr/>
        <p:txBody>
          <a:bodyPr/>
          <a:lstStyle/>
          <a:p>
            <a:r>
              <a:rPr lang="en-US" altLang="zh-TW"/>
              <a:t>Figure 7.16: Solaris results</a:t>
            </a:r>
          </a:p>
        </p:txBody>
      </p:sp>
      <p:sp>
        <p:nvSpPr>
          <p:cNvPr id="289795" name="Rectangle 3"/>
          <p:cNvSpPr>
            <a:spLocks noGrp="1" noChangeArrowheads="1"/>
          </p:cNvSpPr>
          <p:nvPr>
            <p:ph type="body" idx="1"/>
          </p:nvPr>
        </p:nvSpPr>
        <p:spPr>
          <a:xfrm>
            <a:off x="1182688" y="2017713"/>
            <a:ext cx="7772400" cy="4506912"/>
          </a:xfrm>
        </p:spPr>
        <p:txBody>
          <a:bodyPr/>
          <a:lstStyle/>
          <a:p>
            <a:pPr>
              <a:lnSpc>
                <a:spcPct val="90000"/>
              </a:lnSpc>
              <a:buFont typeface="Wingdings" pitchFamily="2" charset="2"/>
              <a:buNone/>
            </a:pPr>
            <a:r>
              <a:rPr lang="en-US" altLang="zh-TW" sz="2800"/>
              <a:t>$ </a:t>
            </a:r>
            <a:r>
              <a:rPr lang="en-US" altLang="zh-TW" sz="2800" b="1"/>
              <a:t>./a.out</a:t>
            </a:r>
          </a:p>
          <a:p>
            <a:pPr>
              <a:lnSpc>
                <a:spcPct val="90000"/>
              </a:lnSpc>
              <a:buFont typeface="Wingdings" pitchFamily="2" charset="2"/>
              <a:buNone/>
            </a:pPr>
            <a:r>
              <a:rPr lang="en-US" altLang="zh-TW" sz="2800"/>
              <a:t>RLIMIT_AS			(infinite)	(infinite)</a:t>
            </a:r>
          </a:p>
          <a:p>
            <a:pPr>
              <a:lnSpc>
                <a:spcPct val="90000"/>
              </a:lnSpc>
              <a:buFont typeface="Wingdings" pitchFamily="2" charset="2"/>
              <a:buNone/>
            </a:pPr>
            <a:r>
              <a:rPr lang="en-US" altLang="zh-TW" sz="2800"/>
              <a:t>RLIMIT_CORE		(infinite)	(infinite)</a:t>
            </a:r>
          </a:p>
          <a:p>
            <a:pPr>
              <a:lnSpc>
                <a:spcPct val="90000"/>
              </a:lnSpc>
              <a:buFont typeface="Wingdings" pitchFamily="2" charset="2"/>
              <a:buNone/>
            </a:pPr>
            <a:r>
              <a:rPr lang="en-US" altLang="zh-TW" sz="2800"/>
              <a:t>RLIMIT_CPU		(infinite)	(infinite)</a:t>
            </a:r>
          </a:p>
          <a:p>
            <a:pPr>
              <a:lnSpc>
                <a:spcPct val="90000"/>
              </a:lnSpc>
              <a:buFont typeface="Wingdings" pitchFamily="2" charset="2"/>
              <a:buNone/>
            </a:pPr>
            <a:r>
              <a:rPr lang="en-US" altLang="zh-TW" sz="2800"/>
              <a:t>RLIMIT_DATA		(infinite)	(infinite)</a:t>
            </a:r>
          </a:p>
          <a:p>
            <a:pPr>
              <a:lnSpc>
                <a:spcPct val="90000"/>
              </a:lnSpc>
              <a:buFont typeface="Wingdings" pitchFamily="2" charset="2"/>
              <a:buNone/>
            </a:pPr>
            <a:r>
              <a:rPr lang="en-US" altLang="zh-TW" sz="2800"/>
              <a:t>RLIMIT_FSIZE		 (infinite) 	 (infinite)</a:t>
            </a:r>
          </a:p>
          <a:p>
            <a:pPr>
              <a:lnSpc>
                <a:spcPct val="90000"/>
              </a:lnSpc>
              <a:buFont typeface="Wingdings" pitchFamily="2" charset="2"/>
              <a:buNone/>
            </a:pPr>
            <a:r>
              <a:rPr lang="en-US" altLang="zh-TW" sz="2800"/>
              <a:t>RLIMIT_NOFILE			256	    65536</a:t>
            </a:r>
          </a:p>
          <a:p>
            <a:pPr>
              <a:lnSpc>
                <a:spcPct val="90000"/>
              </a:lnSpc>
              <a:buFont typeface="Wingdings" pitchFamily="2" charset="2"/>
              <a:buNone/>
            </a:pPr>
            <a:r>
              <a:rPr lang="en-US" altLang="zh-TW" sz="2800"/>
              <a:t>RLIMIT_STACK		   8388608	(infinite)</a:t>
            </a:r>
          </a:p>
          <a:p>
            <a:pPr>
              <a:lnSpc>
                <a:spcPct val="90000"/>
              </a:lnSpc>
              <a:buFont typeface="Wingdings" pitchFamily="2" charset="2"/>
              <a:buNone/>
            </a:pPr>
            <a:r>
              <a:rPr lang="en-US" altLang="zh-TW" sz="2800"/>
              <a:t>RLIMIT_VMEM		(infinite)	(infinite)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CA616BFE-8BB8-4D39-AF85-DFEB0CE2689D}" type="slidenum">
              <a:rPr lang="en-US" altLang="zh-TW"/>
              <a:pPr/>
              <a:t>8</a:t>
            </a:fld>
            <a:endParaRPr lang="en-US" altLang="zh-TW"/>
          </a:p>
        </p:txBody>
      </p:sp>
      <p:sp>
        <p:nvSpPr>
          <p:cNvPr id="292866" name="Rectangle 2"/>
          <p:cNvSpPr>
            <a:spLocks noGrp="1" noChangeArrowheads="1"/>
          </p:cNvSpPr>
          <p:nvPr>
            <p:ph type="title"/>
          </p:nvPr>
        </p:nvSpPr>
        <p:spPr/>
        <p:txBody>
          <a:bodyPr/>
          <a:lstStyle/>
          <a:p>
            <a:r>
              <a:rPr lang="en-US" altLang="zh-TW"/>
              <a:t>Exit Status Example</a:t>
            </a:r>
          </a:p>
        </p:txBody>
      </p:sp>
      <p:sp>
        <p:nvSpPr>
          <p:cNvPr id="292867" name="Rectangle 3"/>
          <p:cNvSpPr>
            <a:spLocks noGrp="1" noChangeArrowheads="1"/>
          </p:cNvSpPr>
          <p:nvPr>
            <p:ph type="body" idx="1"/>
          </p:nvPr>
        </p:nvSpPr>
        <p:spPr/>
        <p:txBody>
          <a:bodyPr/>
          <a:lstStyle/>
          <a:p>
            <a:r>
              <a:rPr lang="en-US" altLang="zh-TW" dirty="0"/>
              <a:t>$ </a:t>
            </a:r>
            <a:r>
              <a:rPr lang="en-US" altLang="zh-TW" b="1" dirty="0" err="1" smtClean="0"/>
              <a:t>gcc</a:t>
            </a:r>
            <a:r>
              <a:rPr lang="en-US" altLang="zh-TW" b="1" dirty="0" smtClean="0"/>
              <a:t> </a:t>
            </a:r>
            <a:r>
              <a:rPr lang="en-US" altLang="zh-TW" b="1" dirty="0">
                <a:latin typeface="Times New Roman"/>
              </a:rPr>
              <a:t>–</a:t>
            </a:r>
            <a:r>
              <a:rPr lang="en-US" altLang="zh-TW" b="1" dirty="0" err="1"/>
              <a:t>std</a:t>
            </a:r>
            <a:r>
              <a:rPr lang="en-US" altLang="zh-TW" b="1" dirty="0"/>
              <a:t>=c99 </a:t>
            </a:r>
            <a:r>
              <a:rPr lang="en-US" altLang="zh-TW" b="1" dirty="0" err="1"/>
              <a:t>hello.c</a:t>
            </a:r>
            <a:endParaRPr lang="en-US" altLang="zh-TW" b="1" dirty="0"/>
          </a:p>
          <a:p>
            <a:r>
              <a:rPr lang="en-US" altLang="zh-TW" dirty="0">
                <a:solidFill>
                  <a:schemeClr val="hlink"/>
                </a:solidFill>
              </a:rPr>
              <a:t>hello.c:4: warning: return type defaults to </a:t>
            </a:r>
            <a:r>
              <a:rPr lang="en-US" altLang="zh-TW" dirty="0">
                <a:solidFill>
                  <a:schemeClr val="hlink"/>
                </a:solidFill>
                <a:latin typeface="Times New Roman"/>
              </a:rPr>
              <a:t>‘</a:t>
            </a:r>
            <a:r>
              <a:rPr lang="en-US" altLang="zh-TW" dirty="0" err="1">
                <a:solidFill>
                  <a:schemeClr val="hlink"/>
                </a:solidFill>
              </a:rPr>
              <a:t>int</a:t>
            </a:r>
            <a:r>
              <a:rPr lang="en-US" altLang="zh-TW" dirty="0">
                <a:solidFill>
                  <a:schemeClr val="hlink"/>
                </a:solidFill>
                <a:latin typeface="Times New Roman"/>
              </a:rPr>
              <a:t>’</a:t>
            </a:r>
            <a:endParaRPr lang="en-US" altLang="zh-TW" dirty="0">
              <a:solidFill>
                <a:schemeClr val="hlink"/>
              </a:solidFill>
            </a:endParaRPr>
          </a:p>
          <a:p>
            <a:r>
              <a:rPr lang="en-US" altLang="zh-TW" dirty="0"/>
              <a:t>$ </a:t>
            </a:r>
            <a:r>
              <a:rPr lang="en-US" altLang="zh-TW" b="1" dirty="0"/>
              <a:t>./</a:t>
            </a:r>
            <a:r>
              <a:rPr lang="en-US" altLang="zh-TW" b="1" dirty="0" err="1"/>
              <a:t>a.out</a:t>
            </a:r>
            <a:endParaRPr lang="en-US" altLang="zh-TW" b="1" dirty="0"/>
          </a:p>
          <a:p>
            <a:r>
              <a:rPr lang="en-US" altLang="zh-TW" dirty="0"/>
              <a:t>hello, world</a:t>
            </a:r>
          </a:p>
          <a:p>
            <a:r>
              <a:rPr lang="en-US" altLang="zh-TW" dirty="0"/>
              <a:t>$ </a:t>
            </a:r>
            <a:r>
              <a:rPr lang="en-US" altLang="zh-TW" b="1" dirty="0"/>
              <a:t>echo $?</a:t>
            </a:r>
          </a:p>
          <a:p>
            <a:r>
              <a:rPr lang="en-US" altLang="zh-TW" dirty="0"/>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dirty="0" smtClean="0"/>
              <a:t>Slides©2014 </a:t>
            </a:r>
            <a:r>
              <a:rPr lang="en-US" altLang="zh-TW" dirty="0"/>
              <a:t>Pao-Ann Hsiung, </a:t>
            </a:r>
            <a:r>
              <a:rPr lang="en-US" altLang="zh-TW" dirty="0" err="1"/>
              <a:t>Dept</a:t>
            </a:r>
            <a:r>
              <a:rPr lang="en-US" altLang="zh-TW" dirty="0"/>
              <a:t> of CSIE, National Chung Cheng University, Taiwan</a:t>
            </a:r>
          </a:p>
        </p:txBody>
      </p:sp>
      <p:sp>
        <p:nvSpPr>
          <p:cNvPr id="5" name="投影片編號版面配置區 5"/>
          <p:cNvSpPr>
            <a:spLocks noGrp="1"/>
          </p:cNvSpPr>
          <p:nvPr>
            <p:ph type="sldNum" sz="quarter" idx="12"/>
          </p:nvPr>
        </p:nvSpPr>
        <p:spPr/>
        <p:txBody>
          <a:bodyPr/>
          <a:lstStyle/>
          <a:p>
            <a:fld id="{F48CDA29-B923-46B5-9011-71723B237FA5}" type="slidenum">
              <a:rPr lang="en-US" altLang="zh-TW"/>
              <a:pPr/>
              <a:t>9</a:t>
            </a:fld>
            <a:endParaRPr lang="en-US" altLang="zh-TW"/>
          </a:p>
        </p:txBody>
      </p:sp>
      <p:sp>
        <p:nvSpPr>
          <p:cNvPr id="250882" name="Rectangle 2"/>
          <p:cNvSpPr>
            <a:spLocks noGrp="1" noChangeArrowheads="1"/>
          </p:cNvSpPr>
          <p:nvPr>
            <p:ph type="title"/>
          </p:nvPr>
        </p:nvSpPr>
        <p:spPr/>
        <p:txBody>
          <a:bodyPr/>
          <a:lstStyle/>
          <a:p>
            <a:r>
              <a:rPr lang="en-US" altLang="zh-TW"/>
              <a:t>atexit(): Exit Handler</a:t>
            </a:r>
          </a:p>
        </p:txBody>
      </p:sp>
      <p:sp>
        <p:nvSpPr>
          <p:cNvPr id="250883" name="Rectangle 3"/>
          <p:cNvSpPr>
            <a:spLocks noGrp="1" noChangeArrowheads="1"/>
          </p:cNvSpPr>
          <p:nvPr>
            <p:ph type="body" idx="1"/>
          </p:nvPr>
        </p:nvSpPr>
        <p:spPr/>
        <p:txBody>
          <a:bodyPr/>
          <a:lstStyle/>
          <a:p>
            <a:r>
              <a:rPr lang="en-US" altLang="zh-TW"/>
              <a:t>#include &lt;stdlib.h&gt;</a:t>
            </a:r>
          </a:p>
          <a:p>
            <a:r>
              <a:rPr lang="en-US" altLang="zh-TW"/>
              <a:t>int atexit(void (*</a:t>
            </a:r>
            <a:r>
              <a:rPr lang="en-US" altLang="zh-TW" i="1"/>
              <a:t>func</a:t>
            </a:r>
            <a:r>
              <a:rPr lang="en-US" altLang="zh-TW"/>
              <a:t>) (void));</a:t>
            </a:r>
          </a:p>
          <a:p>
            <a:r>
              <a:rPr lang="en-US" altLang="zh-TW"/>
              <a:t>Returns: 0 if OK, nonzero on error</a:t>
            </a:r>
          </a:p>
          <a:p>
            <a:r>
              <a:rPr lang="en-US" altLang="zh-TW" i="1"/>
              <a:t>func</a:t>
            </a:r>
            <a:r>
              <a:rPr lang="en-US" altLang="zh-TW"/>
              <a:t> is an </a:t>
            </a:r>
            <a:r>
              <a:rPr lang="en-US" altLang="zh-TW">
                <a:solidFill>
                  <a:schemeClr val="hlink"/>
                </a:solidFill>
              </a:rPr>
              <a:t>exit handler</a:t>
            </a:r>
            <a:r>
              <a:rPr lang="en-US" altLang="zh-TW"/>
              <a:t>, at most </a:t>
            </a:r>
            <a:r>
              <a:rPr lang="en-US" altLang="zh-TW">
                <a:solidFill>
                  <a:schemeClr val="hlink"/>
                </a:solidFill>
              </a:rPr>
              <a:t>32</a:t>
            </a:r>
          </a:p>
          <a:p>
            <a:r>
              <a:rPr lang="en-US" altLang="zh-TW"/>
              <a:t>exit() calls these exit handler functions in the </a:t>
            </a:r>
            <a:r>
              <a:rPr lang="en-US" altLang="zh-TW">
                <a:solidFill>
                  <a:schemeClr val="hlink"/>
                </a:solidFill>
              </a:rPr>
              <a:t>reverse order</a:t>
            </a:r>
            <a:r>
              <a:rPr lang="en-US" altLang="zh-TW"/>
              <a:t> of registration</a:t>
            </a:r>
          </a:p>
          <a:p>
            <a:r>
              <a:rPr lang="en-US" altLang="zh-TW"/>
              <a:t>#times called = #times registered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6296</TotalTime>
  <Words>3349</Words>
  <Application>Microsoft Macintosh PowerPoint</Application>
  <PresentationFormat>如螢幕大小 (4:3)</PresentationFormat>
  <Paragraphs>909</Paragraphs>
  <Slides>71</Slides>
  <Notes>71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71</vt:i4>
      </vt:variant>
    </vt:vector>
  </HeadingPairs>
  <TitlesOfParts>
    <vt:vector size="80" baseType="lpstr">
      <vt:lpstr>Arial Unicode MS</vt:lpstr>
      <vt:lpstr>Courier New</vt:lpstr>
      <vt:lpstr>Symbol</vt:lpstr>
      <vt:lpstr>Tahoma</vt:lpstr>
      <vt:lpstr>Times New Roman</vt:lpstr>
      <vt:lpstr>Wingdings</vt:lpstr>
      <vt:lpstr>新細明體</vt:lpstr>
      <vt:lpstr>標楷體</vt:lpstr>
      <vt:lpstr>Blends</vt:lpstr>
      <vt:lpstr>Chapter 7.  Process Environment</vt:lpstr>
      <vt:lpstr>Introduction</vt:lpstr>
      <vt:lpstr>main Function</vt:lpstr>
      <vt:lpstr>Process Termination</vt:lpstr>
      <vt:lpstr>exit(), _Exit, _exit()</vt:lpstr>
      <vt:lpstr>Exit Status</vt:lpstr>
      <vt:lpstr>Exit Status Example</vt:lpstr>
      <vt:lpstr>Exit Status Example</vt:lpstr>
      <vt:lpstr>atexit(): Exit Handler</vt:lpstr>
      <vt:lpstr>atexit(): Exit Handler </vt:lpstr>
      <vt:lpstr>Program Start &amp; Termination</vt:lpstr>
      <vt:lpstr>Figure 7.3: Exit Handlers</vt:lpstr>
      <vt:lpstr>Figure 7.3: results</vt:lpstr>
      <vt:lpstr>Command-Line Arguments</vt:lpstr>
      <vt:lpstr>Figure 7.4: echo()</vt:lpstr>
      <vt:lpstr>Figure 7.4: results</vt:lpstr>
      <vt:lpstr>Environment List</vt:lpstr>
      <vt:lpstr>Environment List (Fig. 7.5)</vt:lpstr>
      <vt:lpstr>Memory Layout of a C Program</vt:lpstr>
      <vt:lpstr>Memory Layout (Fig. 7.6)</vt:lpstr>
      <vt:lpstr>size</vt:lpstr>
      <vt:lpstr>Shared Libraries</vt:lpstr>
      <vt:lpstr>Shared Libraries</vt:lpstr>
      <vt:lpstr>Shared Libraries</vt:lpstr>
      <vt:lpstr>Shared Libraries</vt:lpstr>
      <vt:lpstr>Memory Allocation</vt:lpstr>
      <vt:lpstr>Memory Allocation</vt:lpstr>
      <vt:lpstr>Alternate Memory Allocators</vt:lpstr>
      <vt:lpstr>Alternate Memory Allocators</vt:lpstr>
      <vt:lpstr>Alternate Memory Allocators</vt:lpstr>
      <vt:lpstr>Alternate Memory Allocators</vt:lpstr>
      <vt:lpstr>Example of alloca()</vt:lpstr>
      <vt:lpstr>Example of alloca()</vt:lpstr>
      <vt:lpstr>Example of alloca()</vt:lpstr>
      <vt:lpstr>PowerPoint 簡報</vt:lpstr>
      <vt:lpstr>Food for thought!</vt:lpstr>
      <vt:lpstr>Environment Variables</vt:lpstr>
      <vt:lpstr>Environment Variables (Fig. 7.7)</vt:lpstr>
      <vt:lpstr>Setting an environment variable</vt:lpstr>
      <vt:lpstr>Environment Variables (Fig. 7.8)</vt:lpstr>
      <vt:lpstr>setjmp(), longjmp() Functions</vt:lpstr>
      <vt:lpstr>Figure 7.9 (1/4: main)</vt:lpstr>
      <vt:lpstr>Figure 7.9 (2/4: do_line)</vt:lpstr>
      <vt:lpstr>Figure 7.9 (3/4: cmd_add)</vt:lpstr>
      <vt:lpstr>Figure 7.9 (4/4: get_token)</vt:lpstr>
      <vt:lpstr>After cmd_add(): stack frame</vt:lpstr>
      <vt:lpstr>setjmp() and longjmp()</vt:lpstr>
      <vt:lpstr>setjmp() and longjmp()</vt:lpstr>
      <vt:lpstr>Figure 7.11</vt:lpstr>
      <vt:lpstr>Figure 7.11 (cont’d)</vt:lpstr>
      <vt:lpstr>Figure 7.11</vt:lpstr>
      <vt:lpstr>Automatic, Register, Volatile Variables</vt:lpstr>
      <vt:lpstr>Program 7.5: longjmp() …</vt:lpstr>
      <vt:lpstr>Program 7.5: longjmp() …</vt:lpstr>
      <vt:lpstr>Program 7.5: longjmp() …</vt:lpstr>
      <vt:lpstr>Program 7.5: longjmp() …</vt:lpstr>
      <vt:lpstr>Figure 7.13: results</vt:lpstr>
      <vt:lpstr>Figure 7.13: results</vt:lpstr>
      <vt:lpstr>Figure 7.13: results</vt:lpstr>
      <vt:lpstr>Figure 7.14: Incorrect usage of automatic variables</vt:lpstr>
      <vt:lpstr>getrlimit(), setrlimit()</vt:lpstr>
      <vt:lpstr>Resource Limits</vt:lpstr>
      <vt:lpstr>Resource Limits</vt:lpstr>
      <vt:lpstr>Resource Limits</vt:lpstr>
      <vt:lpstr>Resource Limits</vt:lpstr>
      <vt:lpstr>Figure 7.16 (1/4)</vt:lpstr>
      <vt:lpstr>Figure 7.16 (2/4)</vt:lpstr>
      <vt:lpstr>Figure 7.16 (3/4)</vt:lpstr>
      <vt:lpstr>Figure 7.16 (4/4)</vt:lpstr>
      <vt:lpstr>Figure 7.16: FreeBSD results</vt:lpstr>
      <vt:lpstr>Figure 7.16: Solaris results</vt:lpstr>
    </vt:vector>
  </TitlesOfParts>
  <Company>National Chung Cheng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Design 程式設計 http://www.cs.ccu.edu.tw/~pahsiung/courses/pd/</dc:title>
  <dc:creator>Pao-Ann Hsiung</dc:creator>
  <cp:lastModifiedBy>熊博安</cp:lastModifiedBy>
  <cp:revision>775</cp:revision>
  <dcterms:created xsi:type="dcterms:W3CDTF">2001-09-11T15:04:58Z</dcterms:created>
  <dcterms:modified xsi:type="dcterms:W3CDTF">2017-05-17T06:23:12Z</dcterms:modified>
</cp:coreProperties>
</file>