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4"/>
  </p:notesMasterIdLst>
  <p:sldIdLst>
    <p:sldId id="256" r:id="rId2"/>
    <p:sldId id="257" r:id="rId3"/>
    <p:sldId id="260" r:id="rId4"/>
    <p:sldId id="263" r:id="rId5"/>
    <p:sldId id="275" r:id="rId6"/>
    <p:sldId id="266" r:id="rId7"/>
    <p:sldId id="280" r:id="rId8"/>
    <p:sldId id="261" r:id="rId9"/>
    <p:sldId id="274" r:id="rId10"/>
    <p:sldId id="268" r:id="rId11"/>
    <p:sldId id="269" r:id="rId12"/>
    <p:sldId id="279" r:id="rId13"/>
  </p:sldIdLst>
  <p:sldSz cx="9144000" cy="6858000" type="screen4x3"/>
  <p:notesSz cx="6797675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00CC00"/>
    <a:srgbClr val="FF00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03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BF40A284-26E3-401D-879D-E59C23D98D63}" type="datetimeFigureOut">
              <a:rPr lang="zh-TW" altLang="en-US"/>
              <a:pPr>
                <a:defRPr/>
              </a:pPr>
              <a:t>2020/3/9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185CB1C-BA7A-440B-86BE-B43E5A5D34D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464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1BDD1BA-85B6-40AA-B722-24D6CB0849CD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69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317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528537C-51D5-4C3C-8599-4C317A24615B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74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337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8242C0E-B1C4-45A0-9FEF-D8C9ABC84ECE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31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0DB294F-336F-4A22-8F92-CA8088572202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703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D9D27C3-D607-4FA0-82D8-5754D479D170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028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331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5718900-0A51-4A61-8815-D7F85DD56B32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826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36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CC05016-6938-4A50-8CB8-1D076F0F55B2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564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741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100CBE1-EAF1-4CDE-986B-9CD3E25AA59D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919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946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9CE4E0C-7794-4AA0-8993-F0285ED82D33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593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765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AF9BBDD-C45F-4222-BB7A-FAF31795A550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766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970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5DFB3E6-8EE7-44C8-92FA-3992CD30C84B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0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0 w 1000"/>
                <a:gd name="T1" fmla="*/ 695 h 1000"/>
                <a:gd name="T2" fmla="*/ 0 w 1000"/>
                <a:gd name="T3" fmla="*/ 695 h 1000"/>
                <a:gd name="T4" fmla="*/ 0 w 1000"/>
                <a:gd name="T5" fmla="*/ 0 h 1000"/>
                <a:gd name="T6" fmla="*/ 0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1 w 1000"/>
                <a:gd name="T3" fmla="*/ 0 h 1000"/>
                <a:gd name="T4" fmla="*/ 1 w 1000"/>
                <a:gd name="T5" fmla="*/ 557 h 1000"/>
                <a:gd name="T6" fmla="*/ 0 w 1000"/>
                <a:gd name="T7" fmla="*/ 557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484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84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B7D01-C6BA-4269-8D17-49608048BA3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750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E6E60-8E7A-45E5-B2F7-86846703AAF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882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47A2E-9C67-4D87-BC26-D8009C7254E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246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6E579-FF23-4041-803E-BCA188EA355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962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17AAA-A2BA-4467-9198-0D981E3890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720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29E1A-289C-4751-A6EA-A4ED58B6C40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784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DF7A7-6BFC-4F24-A949-58C6EA1C25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164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E51A8-EB3F-4574-9240-9B54FC1A8B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006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D0893-5E1E-45C7-B887-7E489C31845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38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006EA-75C4-4B07-9980-9041803275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639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80A11-2DB3-4BA6-85E5-046D9DB81A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204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474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4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4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/>
            </a:lvl1pPr>
          </a:lstStyle>
          <a:p>
            <a:pPr>
              <a:defRPr/>
            </a:pPr>
            <a:fld id="{452ED4D8-AB74-4136-92A9-170DFCBC7A9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2147483646 w 1000"/>
              <a:gd name="T1" fmla="*/ 2147483646 h 1000"/>
              <a:gd name="T2" fmla="*/ 0 w 1000"/>
              <a:gd name="T3" fmla="*/ 2147483646 h 1000"/>
              <a:gd name="T4" fmla="*/ 0 w 1000"/>
              <a:gd name="T5" fmla="*/ 0 h 1000"/>
              <a:gd name="T6" fmla="*/ 2147483646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kumimoji="1"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course2.ccu.edu.tw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5875" y="857250"/>
            <a:ext cx="6310313" cy="2160588"/>
          </a:xfrm>
        </p:spPr>
        <p:txBody>
          <a:bodyPr/>
          <a:lstStyle/>
          <a:p>
            <a:pPr eaLnBrk="1" hangingPunct="1"/>
            <a:r>
              <a:rPr lang="en-US" altLang="zh-TW"/>
              <a:t>System Programming</a:t>
            </a:r>
            <a:br>
              <a:rPr lang="en-US" altLang="zh-TW"/>
            </a:br>
            <a:r>
              <a:rPr lang="en-US" altLang="zh-TW"/>
              <a:t>Lab 1</a:t>
            </a:r>
            <a:br>
              <a:rPr lang="en-US" altLang="zh-TW"/>
            </a:br>
            <a:r>
              <a:rPr lang="en-US" altLang="zh-TW"/>
              <a:t>Shell and Tools Exercises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0038" y="4005263"/>
            <a:ext cx="8280400" cy="27368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Lecturer</a:t>
            </a:r>
            <a:r>
              <a:rPr lang="zh-TW" altLang="en-US" sz="2400" dirty="0"/>
              <a:t>：</a:t>
            </a:r>
            <a:r>
              <a:rPr lang="en-US" altLang="zh-TW" sz="2400" dirty="0"/>
              <a:t>Professor </a:t>
            </a:r>
            <a:r>
              <a:rPr lang="en-US" altLang="zh-TW" sz="2400" dirty="0" err="1"/>
              <a:t>Pao</a:t>
            </a:r>
            <a:r>
              <a:rPr lang="en-US" altLang="zh-TW" sz="2400" dirty="0"/>
              <a:t>-Ann </a:t>
            </a:r>
            <a:r>
              <a:rPr lang="en-US" altLang="zh-TW" sz="2400" dirty="0" err="1"/>
              <a:t>Hsiung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Teaching Assistant: </a:t>
            </a:r>
            <a:r>
              <a:rPr lang="en-US" altLang="zh-TW" sz="2400" dirty="0" smtClean="0"/>
              <a:t>Arthur &amp; </a:t>
            </a:r>
            <a:r>
              <a:rPr lang="en-US" altLang="zh-TW" sz="2400" dirty="0" err="1" smtClean="0"/>
              <a:t>Koma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Embedded Systems Laboratory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National Chung Cheng University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Chiayi, Taiwan-62102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Turn In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Turn In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8208963" cy="4968875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The </a:t>
            </a:r>
            <a:r>
              <a:rPr lang="en-US" altLang="zh-TW" sz="2800" dirty="0" smtClean="0"/>
              <a:t>E-course2</a:t>
            </a:r>
            <a:endParaRPr lang="en-US" altLang="zh-TW" sz="2800" dirty="0"/>
          </a:p>
          <a:p>
            <a:pPr lvl="1" eaLnBrk="1" hangingPunct="1"/>
            <a:r>
              <a:rPr lang="en-US" altLang="zh-TW" sz="2400" dirty="0" smtClean="0">
                <a:hlinkClick r:id="rId3"/>
              </a:rPr>
              <a:t>https</a:t>
            </a:r>
            <a:r>
              <a:rPr lang="en-US" altLang="zh-TW" sz="2400" dirty="0">
                <a:hlinkClick r:id="rId3"/>
              </a:rPr>
              <a:t>://ecourse2.ccu.edu.tw/</a:t>
            </a:r>
            <a:r>
              <a:rPr lang="en-US" altLang="zh-TW" sz="2400" dirty="0" smtClean="0"/>
              <a:t>/</a:t>
            </a:r>
            <a:endParaRPr lang="en-US" altLang="zh-TW" sz="2400" dirty="0"/>
          </a:p>
          <a:p>
            <a:pPr lvl="1" eaLnBrk="1" hangingPunct="1"/>
            <a:endParaRPr lang="en-US" altLang="zh-TW" sz="2400" dirty="0"/>
          </a:p>
          <a:p>
            <a:pPr eaLnBrk="1" hangingPunct="1"/>
            <a:r>
              <a:rPr lang="en-US" altLang="zh-TW" sz="2800" dirty="0"/>
              <a:t>Upload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zh-TW" altLang="en-US" sz="2800" dirty="0">
                <a:solidFill>
                  <a:srgbClr val="FF0000"/>
                </a:solidFill>
              </a:rPr>
              <a:t>學號</a:t>
            </a:r>
            <a:r>
              <a:rPr lang="en-US" altLang="zh-TW" sz="2800" dirty="0">
                <a:solidFill>
                  <a:srgbClr val="FF0000"/>
                </a:solidFill>
              </a:rPr>
              <a:t>.zip </a:t>
            </a:r>
            <a:r>
              <a:rPr lang="en-US" altLang="zh-TW" sz="2800" dirty="0"/>
              <a:t>into “</a:t>
            </a:r>
            <a:r>
              <a:rPr lang="en-US" altLang="zh-TW" sz="2800" dirty="0" smtClean="0">
                <a:solidFill>
                  <a:schemeClr val="accent2"/>
                </a:solidFill>
              </a:rPr>
              <a:t>Lab_1</a:t>
            </a:r>
            <a:r>
              <a:rPr lang="en-US" altLang="zh-TW" sz="2800" dirty="0"/>
              <a:t>”</a:t>
            </a:r>
          </a:p>
          <a:p>
            <a:pPr lvl="1" eaLnBrk="1" hangingPunct="1"/>
            <a:r>
              <a:rPr lang="en-US" altLang="zh-TW" sz="2400" dirty="0"/>
              <a:t>Source files</a:t>
            </a:r>
          </a:p>
          <a:p>
            <a:pPr lvl="1" eaLnBrk="1" hangingPunct="1"/>
            <a:r>
              <a:rPr lang="en-US" altLang="zh-TW" sz="2400" dirty="0" err="1"/>
              <a:t>Makefile</a:t>
            </a:r>
            <a:endParaRPr lang="en-US" altLang="zh-TW" sz="2400" dirty="0"/>
          </a:p>
          <a:p>
            <a:pPr lvl="1" eaLnBrk="1" hangingPunct="1"/>
            <a:endParaRPr lang="en-US" altLang="zh-TW" sz="2400" dirty="0"/>
          </a:p>
          <a:p>
            <a:pPr eaLnBrk="1" hangingPunct="1"/>
            <a:r>
              <a:rPr lang="en-US" altLang="zh-TW" sz="2800" dirty="0"/>
              <a:t>Due date</a:t>
            </a:r>
          </a:p>
          <a:p>
            <a:pPr lvl="1" eaLnBrk="1" hangingPunct="1"/>
            <a:r>
              <a:rPr lang="en-US" altLang="zh-TW" sz="2400" smtClean="0"/>
              <a:t>2020/03/24 </a:t>
            </a:r>
            <a:r>
              <a:rPr lang="en-US" altLang="zh-TW" sz="2400" dirty="0"/>
              <a:t>23:59:59</a:t>
            </a:r>
          </a:p>
          <a:p>
            <a:pPr lvl="1" eaLnBrk="1" hangingPunct="1"/>
            <a:endParaRPr lang="en-US" altLang="zh-TW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Turn In (cont’d)</a:t>
            </a:r>
            <a:endParaRPr lang="zh-TW" altLang="en-US"/>
          </a:p>
        </p:txBody>
      </p:sp>
      <p:sp>
        <p:nvSpPr>
          <p:cNvPr id="348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9262" lvl="1" indent="0">
              <a:buNone/>
            </a:pPr>
            <a:endParaRPr lang="en-US" altLang="zh-TW" dirty="0"/>
          </a:p>
          <a:p>
            <a:r>
              <a:rPr lang="en-US" altLang="zh-TW" sz="2800" dirty="0"/>
              <a:t>TA’s email:</a:t>
            </a:r>
          </a:p>
          <a:p>
            <a:pPr lvl="1"/>
            <a:r>
              <a:rPr lang="en-US" altLang="zh-TW" dirty="0" smtClean="0"/>
              <a:t>spta@embedded.cs.ccu.edu.tw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Demo &amp; Requirements</a:t>
            </a:r>
          </a:p>
          <a:p>
            <a:pPr eaLnBrk="1" hangingPunct="1"/>
            <a:r>
              <a:rPr lang="en-US" altLang="zh-TW" dirty="0"/>
              <a:t>Grading Policies</a:t>
            </a:r>
          </a:p>
          <a:p>
            <a:pPr eaLnBrk="1" hangingPunct="1"/>
            <a:r>
              <a:rPr lang="en-US" altLang="zh-TW" dirty="0"/>
              <a:t>Turn In</a:t>
            </a:r>
          </a:p>
          <a:p>
            <a:pPr eaLnBrk="1" hangingPunct="1"/>
            <a:endParaRPr lang="en-US" altLang="zh-TW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Demo &amp; Requirements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Demo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559675" cy="4616450"/>
          </a:xfrm>
        </p:spPr>
        <p:txBody>
          <a:bodyPr/>
          <a:lstStyle/>
          <a:p>
            <a:pPr eaLnBrk="1" hangingPunct="1"/>
            <a:r>
              <a:rPr lang="en-US" altLang="zh-TW" dirty="0"/>
              <a:t>You are asked to implement </a:t>
            </a:r>
            <a:r>
              <a:rPr lang="en-US" altLang="zh-TW" dirty="0">
                <a:solidFill>
                  <a:srgbClr val="FF0000"/>
                </a:solidFill>
              </a:rPr>
              <a:t>a simple shell</a:t>
            </a:r>
            <a:r>
              <a:rPr lang="en-US" altLang="zh-TW" dirty="0"/>
              <a:t> and the shell can execute the </a:t>
            </a:r>
            <a:r>
              <a:rPr lang="en-US" altLang="zh-TW" dirty="0">
                <a:solidFill>
                  <a:srgbClr val="FF0000"/>
                </a:solidFill>
              </a:rPr>
              <a:t>cd</a:t>
            </a:r>
            <a:r>
              <a:rPr lang="en-US" altLang="zh-TW" dirty="0"/>
              <a:t> command.</a:t>
            </a:r>
          </a:p>
          <a:p>
            <a:pPr lvl="1" eaLnBrk="1" hangingPunct="1"/>
            <a:r>
              <a:rPr lang="en-US" altLang="zh-TW" dirty="0">
                <a:solidFill>
                  <a:srgbClr val="0000FF"/>
                </a:solidFill>
              </a:rPr>
              <a:t>cd</a:t>
            </a:r>
          </a:p>
          <a:p>
            <a:pPr lvl="2" eaLnBrk="1" hangingPunct="1"/>
            <a:r>
              <a:rPr lang="en-US" altLang="zh-TW" dirty="0"/>
              <a:t>It is a command line argument used to change the current working directory in operating systems.</a:t>
            </a:r>
          </a:p>
        </p:txBody>
      </p:sp>
      <p:pic>
        <p:nvPicPr>
          <p:cNvPr id="1229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5300663"/>
            <a:ext cx="5038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圓角矩形 2"/>
          <p:cNvSpPr/>
          <p:nvPr/>
        </p:nvSpPr>
        <p:spPr>
          <a:xfrm>
            <a:off x="2339975" y="5335588"/>
            <a:ext cx="755650" cy="18097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339975" y="5768975"/>
            <a:ext cx="755650" cy="17938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2339975" y="5984875"/>
            <a:ext cx="755650" cy="17938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339975" y="6200775"/>
            <a:ext cx="755650" cy="17938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 (cont’d)</a:t>
            </a:r>
            <a:endParaRPr lang="zh-TW" altLang="en-US" dirty="0"/>
          </a:p>
        </p:txBody>
      </p:sp>
      <p:sp>
        <p:nvSpPr>
          <p:cNvPr id="1433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program you implement should have the same functionalities as the shell where your program runs.</a:t>
            </a:r>
            <a:r>
              <a:rPr lang="en-US" altLang="zh-TW" sz="2600" dirty="0"/>
              <a:t>(</a:t>
            </a:r>
            <a:r>
              <a:rPr lang="zh-TW" altLang="en-US" sz="2600" dirty="0"/>
              <a:t>你的程式必須能夠執行原來</a:t>
            </a:r>
            <a:r>
              <a:rPr lang="en-US" altLang="zh-TW" sz="2600" dirty="0"/>
              <a:t>Linux shell</a:t>
            </a:r>
            <a:r>
              <a:rPr lang="zh-TW" altLang="en-US" sz="2600" dirty="0"/>
              <a:t>提供的所有功能</a:t>
            </a:r>
            <a:r>
              <a:rPr lang="en-US" altLang="zh-TW" sz="2600" dirty="0"/>
              <a:t>)</a:t>
            </a:r>
          </a:p>
          <a:p>
            <a:r>
              <a:rPr lang="en-US" altLang="zh-TW" dirty="0"/>
              <a:t>So, You must use the following two functions.</a:t>
            </a:r>
          </a:p>
          <a:p>
            <a:pPr lvl="1"/>
            <a:r>
              <a:rPr lang="en-US" altLang="zh-TW" dirty="0"/>
              <a:t>fork()</a:t>
            </a:r>
          </a:p>
          <a:p>
            <a:pPr lvl="1"/>
            <a:r>
              <a:rPr lang="en-US" altLang="zh-TW" dirty="0"/>
              <a:t>exec() – </a:t>
            </a:r>
            <a:r>
              <a:rPr lang="en-US" altLang="zh-TW" sz="2400" dirty="0"/>
              <a:t>6 variations, you can use any one.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Demo (cont’d)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After executing this shell, it will print </a:t>
            </a:r>
            <a:r>
              <a:rPr lang="en-US" altLang="zh-TW" dirty="0" smtClean="0"/>
              <a:t>“</a:t>
            </a:r>
            <a:r>
              <a:rPr lang="en-US" altLang="zh-TW" dirty="0" smtClean="0">
                <a:solidFill>
                  <a:srgbClr val="FF0000"/>
                </a:solidFill>
              </a:rPr>
              <a:t>##</a:t>
            </a:r>
            <a:r>
              <a:rPr lang="en-US" altLang="zh-TW" dirty="0" smtClean="0"/>
              <a:t>” </a:t>
            </a:r>
            <a:r>
              <a:rPr lang="en-US" altLang="zh-TW" dirty="0"/>
              <a:t>to prompt users and wait for input commands.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Result of Demo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559675" cy="4616450"/>
          </a:xfrm>
        </p:spPr>
        <p:txBody>
          <a:bodyPr/>
          <a:lstStyle/>
          <a:p>
            <a:pPr eaLnBrk="1" hangingPunct="1"/>
            <a:r>
              <a:rPr lang="en-US" altLang="zh-TW"/>
              <a:t>Show the following:</a:t>
            </a:r>
          </a:p>
          <a:p>
            <a:pPr lvl="1" eaLnBrk="1" hangingPunct="1"/>
            <a:r>
              <a:rPr lang="en-US" altLang="zh-TW"/>
              <a:t>ls</a:t>
            </a:r>
          </a:p>
          <a:p>
            <a:pPr lvl="1" eaLnBrk="1" hangingPunct="1"/>
            <a:r>
              <a:rPr lang="en-US" altLang="zh-TW"/>
              <a:t>mkdir [directory]</a:t>
            </a:r>
          </a:p>
          <a:p>
            <a:pPr lvl="1" eaLnBrk="1" hangingPunct="1"/>
            <a:r>
              <a:rPr lang="en-US" altLang="zh-TW"/>
              <a:t>cp [src] [dst] </a:t>
            </a:r>
          </a:p>
          <a:p>
            <a:pPr lvl="1" eaLnBrk="1" hangingPunct="1"/>
            <a:r>
              <a:rPr lang="en-US" altLang="zh-TW"/>
              <a:t>cd [directory]</a:t>
            </a:r>
          </a:p>
          <a:p>
            <a:pPr lvl="1" eaLnBrk="1" hangingPunct="1"/>
            <a:endParaRPr lang="en-US" altLang="zh-TW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Grading Policies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Grading Policies</a:t>
            </a:r>
            <a:endParaRPr lang="zh-TW" altLang="en-US"/>
          </a:p>
        </p:txBody>
      </p:sp>
      <p:sp>
        <p:nvSpPr>
          <p:cNvPr id="28675" name="內容版面配置區 2"/>
          <p:cNvSpPr>
            <a:spLocks noGrp="1"/>
          </p:cNvSpPr>
          <p:nvPr>
            <p:ph idx="1"/>
          </p:nvPr>
        </p:nvSpPr>
        <p:spPr>
          <a:xfrm>
            <a:off x="949325" y="1981200"/>
            <a:ext cx="7654925" cy="1233488"/>
          </a:xfrm>
        </p:spPr>
        <p:txBody>
          <a:bodyPr/>
          <a:lstStyle/>
          <a:p>
            <a:r>
              <a:rPr lang="en-US" altLang="zh-TW" sz="2800" dirty="0"/>
              <a:t>Demo</a:t>
            </a:r>
            <a:r>
              <a:rPr lang="zh-TW" altLang="en-US" sz="2800" dirty="0"/>
              <a:t>都是全對才給分</a:t>
            </a:r>
            <a:endParaRPr lang="zh-TW" altLang="en-US" dirty="0"/>
          </a:p>
          <a:p>
            <a:endParaRPr lang="en-US" altLang="zh-TW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2429</TotalTime>
  <Words>232</Words>
  <Application>Microsoft Office PowerPoint</Application>
  <PresentationFormat>如螢幕大小 (4:3)</PresentationFormat>
  <Paragraphs>59</Paragraphs>
  <Slides>12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Arial</vt:lpstr>
      <vt:lpstr>Calibri</vt:lpstr>
      <vt:lpstr>Times New Roman</vt:lpstr>
      <vt:lpstr>Wingdings</vt:lpstr>
      <vt:lpstr>Axis</vt:lpstr>
      <vt:lpstr>System Programming Lab 1 Shell and Tools Exercises</vt:lpstr>
      <vt:lpstr>Outline</vt:lpstr>
      <vt:lpstr>Demo &amp; Requirements</vt:lpstr>
      <vt:lpstr>Demo</vt:lpstr>
      <vt:lpstr>Demo (cont’d)</vt:lpstr>
      <vt:lpstr>Demo (cont’d)</vt:lpstr>
      <vt:lpstr>Result of Demo </vt:lpstr>
      <vt:lpstr>Grading Policies</vt:lpstr>
      <vt:lpstr>Grading Policies</vt:lpstr>
      <vt:lpstr>Turn In</vt:lpstr>
      <vt:lpstr>Turn In</vt:lpstr>
      <vt:lpstr>Turn In (cont’d)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Assignment 1</dc:title>
  <dc:creator>ShangWei</dc:creator>
  <cp:lastModifiedBy>ESL</cp:lastModifiedBy>
  <cp:revision>145</cp:revision>
  <dcterms:created xsi:type="dcterms:W3CDTF">2007-03-12T12:51:48Z</dcterms:created>
  <dcterms:modified xsi:type="dcterms:W3CDTF">2020-03-09T13:18:38Z</dcterms:modified>
</cp:coreProperties>
</file>