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2"/>
  </p:notesMasterIdLst>
  <p:sldIdLst>
    <p:sldId id="256" r:id="rId2"/>
    <p:sldId id="257" r:id="rId3"/>
    <p:sldId id="282" r:id="rId4"/>
    <p:sldId id="322" r:id="rId5"/>
    <p:sldId id="323" r:id="rId6"/>
    <p:sldId id="321" r:id="rId7"/>
    <p:sldId id="315" r:id="rId8"/>
    <p:sldId id="325" r:id="rId9"/>
    <p:sldId id="260" r:id="rId10"/>
    <p:sldId id="263" r:id="rId11"/>
    <p:sldId id="324" r:id="rId12"/>
    <p:sldId id="327" r:id="rId13"/>
    <p:sldId id="280" r:id="rId14"/>
    <p:sldId id="326" r:id="rId15"/>
    <p:sldId id="268" r:id="rId16"/>
    <p:sldId id="269" r:id="rId17"/>
    <p:sldId id="279" r:id="rId18"/>
    <p:sldId id="306" r:id="rId19"/>
    <p:sldId id="328" r:id="rId20"/>
    <p:sldId id="307" r:id="rId21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CC00"/>
    <a:srgbClr val="FF0000"/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3517" autoAdjust="0"/>
  </p:normalViewPr>
  <p:slideViewPr>
    <p:cSldViewPr>
      <p:cViewPr varScale="1">
        <p:scale>
          <a:sx n="79" d="100"/>
          <a:sy n="79" d="100"/>
        </p:scale>
        <p:origin x="1086" y="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29D70464-2E31-49C6-9A21-1F32FAAF824F}" type="datetimeFigureOut">
              <a:rPr lang="zh-TW" altLang="en-US"/>
              <a:pPr>
                <a:defRPr/>
              </a:pPr>
              <a:t>2020/5/26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667FFA7-22F1-459E-91A6-CD913123000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425878C-55B0-4B12-B350-43A553780A27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6DDD542-8066-45CF-BCA6-67B0E10226C8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323C99E-6E29-4C1F-BCBF-759E30CEB783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B26822D-BC92-4F85-B5E9-4F2CF7910BF5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4F8F27C-A0C5-4CE8-B22E-0404B2C85A97}" type="slidenum">
              <a:rPr lang="zh-TW" altLang="en-US" smtClean="0"/>
              <a:pPr/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BD1D4A2-5657-4ED9-AE8A-901954E47426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5E7667E-6BC5-4FF3-981E-186B8465A437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113 h 1000"/>
                <a:gd name="T2" fmla="*/ 0 w 1000"/>
                <a:gd name="T3" fmla="*/ 113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30 h 1000"/>
                <a:gd name="T6" fmla="*/ 0 w 1000"/>
                <a:gd name="T7" fmla="*/ 3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323EE-DD79-4CAB-9BED-D15421D5EE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350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7AD60-A262-42ED-BBD7-1E47DC2AD0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124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4C941-7074-4275-8AE2-5E7687A629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779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719FA-1D95-4BB9-9849-6684E37801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18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C17AC-E04C-4EAB-A6BB-0CF5C7D83E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039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C2670-0D31-4141-B5EE-2F35AA5965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27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2BDE3-1203-4570-91C5-AAEE6922C6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690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8971B-814E-4677-B799-A44ECE2ED4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512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E436C-AB73-4A35-B569-9E18D58C4C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15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7ECE0-1CC5-49D2-9937-E7821129D6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A9A69-BDBC-49E6-8906-71A936FD98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41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A3E24C7F-219F-4002-9200-777C565E09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spta@embedded.cs.ccu.edu.t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.ccu.edu.tw/29954/textbook/10/5/Answers.docx" TargetMode="External"/><Relationship Id="rId2" Type="http://schemas.openxmlformats.org/officeDocument/2006/relationships/hyperlink" Target="https://ecourse.ccu.edu.tw/29954/textbook/10/5/Lab5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 dirty="0"/>
              <a:t>System Programming</a:t>
            </a:r>
            <a:br>
              <a:rPr lang="en-US" altLang="zh-TW" dirty="0"/>
            </a:br>
            <a:r>
              <a:rPr lang="en-US" altLang="zh-TW" dirty="0"/>
              <a:t>Lab 7</a:t>
            </a:r>
            <a:br>
              <a:rPr lang="en-US" altLang="zh-TW" dirty="0"/>
            </a:br>
            <a:r>
              <a:rPr lang="en-US" altLang="zh-TW" dirty="0" err="1"/>
              <a:t>setjmp</a:t>
            </a:r>
            <a:r>
              <a:rPr lang="en-US" altLang="zh-TW" dirty="0"/>
              <a:t>/</a:t>
            </a:r>
            <a:r>
              <a:rPr lang="en-US" altLang="zh-TW" dirty="0" err="1"/>
              <a:t>longjmp</a:t>
            </a:r>
            <a:endParaRPr lang="en-US" altLang="zh-TW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</a:t>
            </a:r>
            <a:r>
              <a:rPr lang="en-US" altLang="zh-TW" sz="2400" dirty="0" err="1"/>
              <a:t>Pao</a:t>
            </a:r>
            <a:r>
              <a:rPr lang="en-US" altLang="zh-TW" sz="2400" dirty="0"/>
              <a:t>-Ann </a:t>
            </a:r>
            <a:r>
              <a:rPr lang="en-US" altLang="zh-TW" sz="2400" dirty="0" err="1"/>
              <a:t>Hsiung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Assistant: Arthur &amp; </a:t>
            </a:r>
            <a:r>
              <a:rPr lang="en-US" altLang="zh-TW" sz="2400" dirty="0" err="1"/>
              <a:t>Koma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Requirements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343775" cy="4616450"/>
          </a:xfrm>
        </p:spPr>
        <p:txBody>
          <a:bodyPr/>
          <a:lstStyle/>
          <a:p>
            <a:pPr eaLnBrk="1" hangingPunct="1"/>
            <a:r>
              <a:rPr lang="en-US" altLang="zh-TW" dirty="0"/>
              <a:t>Use </a:t>
            </a:r>
            <a:r>
              <a:rPr lang="en-US" altLang="zh-TW" dirty="0" err="1"/>
              <a:t>setjmp</a:t>
            </a:r>
            <a:r>
              <a:rPr lang="en-US" altLang="zh-TW" dirty="0"/>
              <a:t>/</a:t>
            </a:r>
            <a:r>
              <a:rPr lang="en-US" altLang="zh-TW" dirty="0" err="1"/>
              <a:t>longjmp</a:t>
            </a:r>
            <a:r>
              <a:rPr lang="en-US" altLang="zh-TW" dirty="0"/>
              <a:t> to implement a checker program for email addresses.</a:t>
            </a:r>
          </a:p>
          <a:p>
            <a:pPr eaLnBrk="1" hangingPunct="1"/>
            <a:r>
              <a:rPr lang="en-US" altLang="zh-TW" dirty="0"/>
              <a:t>Print out messages to show the errors detected.</a:t>
            </a:r>
          </a:p>
          <a:p>
            <a:pPr eaLnBrk="1" hangingPunct="1"/>
            <a:r>
              <a:rPr lang="en-US" altLang="zh-TW" dirty="0"/>
              <a:t>You need to implement only the given checking rules, i.e., you do not need to confirm everything.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Email</a:t>
            </a:r>
            <a:r>
              <a:rPr lang="zh-TW" altLang="en-US" dirty="0"/>
              <a:t> </a:t>
            </a:r>
            <a:r>
              <a:rPr lang="en-US" altLang="zh-TW" dirty="0"/>
              <a:t>checking rules:</a:t>
            </a:r>
          </a:p>
          <a:p>
            <a:pPr lvl="1">
              <a:defRPr/>
            </a:pPr>
            <a:r>
              <a:rPr lang="en-US" altLang="zh-TW" dirty="0"/>
              <a:t>One and only one ‘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altLang="zh-TW" dirty="0"/>
              <a:t>’ is allowed.</a:t>
            </a:r>
          </a:p>
          <a:p>
            <a:pPr lvl="1">
              <a:defRPr/>
            </a:pPr>
            <a:r>
              <a:rPr lang="en-US" altLang="zh-TW" dirty="0"/>
              <a:t>Special characters such as sharp‘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altLang="zh-TW" dirty="0"/>
              <a:t>’, Asterisk ’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altLang="zh-TW" dirty="0"/>
              <a:t>’, </a:t>
            </a:r>
            <a:r>
              <a:rPr lang="en-US" altLang="zh-TW" dirty="0" err="1"/>
              <a:t>doubleDot</a:t>
            </a:r>
            <a:r>
              <a:rPr lang="en-US" altLang="zh-TW" dirty="0"/>
              <a:t> ”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..</a:t>
            </a:r>
            <a:r>
              <a:rPr lang="en-US" altLang="zh-TW" dirty="0"/>
              <a:t>”  are not allowed.</a:t>
            </a:r>
          </a:p>
          <a:p>
            <a:pPr lvl="1">
              <a:defRPr/>
            </a:pPr>
            <a:r>
              <a:rPr lang="en-US" altLang="zh-TW" dirty="0"/>
              <a:t>There should be at least one ‘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TW" dirty="0"/>
              <a:t>’ behind the ‘@’ character.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  <a:endParaRPr lang="zh-TW" altLang="en-US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TW" dirty="0"/>
              <a:t>Example</a:t>
            </a:r>
          </a:p>
          <a:p>
            <a:pPr lvl="2" eaLnBrk="1" hangingPunct="1"/>
            <a:r>
              <a:rPr lang="en-US" altLang="zh-TW" dirty="0" err="1"/>
              <a:t>spta@embed@ded</a:t>
            </a:r>
            <a:r>
              <a:rPr lang="en-US" altLang="zh-TW" dirty="0"/>
              <a:t>..cs.ccu.edu.tw</a:t>
            </a:r>
          </a:p>
          <a:p>
            <a:pPr lvl="3" eaLnBrk="1" hangingPunct="1"/>
            <a:r>
              <a:rPr lang="en-US" altLang="zh-TW" dirty="0"/>
              <a:t>@ found at 5</a:t>
            </a:r>
          </a:p>
          <a:p>
            <a:pPr lvl="3" eaLnBrk="1" hangingPunct="1"/>
            <a:r>
              <a:rPr lang="en-US" altLang="zh-TW" dirty="0"/>
              <a:t>@ found at 11</a:t>
            </a:r>
          </a:p>
          <a:p>
            <a:pPr lvl="3" eaLnBrk="1" hangingPunct="1"/>
            <a:r>
              <a:rPr lang="en-US" altLang="zh-TW" dirty="0"/>
              <a:t>Email format error: more than one @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Requirements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993062" cy="461645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Submit the following in table (Answers.doc):</a:t>
            </a:r>
          </a:p>
          <a:p>
            <a:pPr lvl="1" eaLnBrk="1" hangingPunct="1"/>
            <a:r>
              <a:rPr lang="en-US" altLang="zh-TW" dirty="0"/>
              <a:t>Where are the errors located?</a:t>
            </a:r>
          </a:p>
          <a:p>
            <a:pPr lvl="1" eaLnBrk="1" hangingPunct="1"/>
            <a:r>
              <a:rPr lang="en-US" altLang="zh-TW" dirty="0"/>
              <a:t>What is the error message format?</a:t>
            </a:r>
          </a:p>
          <a:p>
            <a:pPr lvl="2" eaLnBrk="1" hangingPunct="1"/>
            <a:r>
              <a:rPr lang="en-US" altLang="zh-TW" dirty="0"/>
              <a:t>(you must not print any message after you print error)</a:t>
            </a:r>
          </a:p>
          <a:p>
            <a:pPr lvl="1" eaLnBrk="1" hangingPunct="1"/>
            <a:r>
              <a:rPr lang="en-US" altLang="zh-TW" dirty="0"/>
              <a:t>How did you use the </a:t>
            </a:r>
            <a:r>
              <a:rPr lang="en-US" altLang="zh-TW" dirty="0" err="1"/>
              <a:t>setjmp</a:t>
            </a:r>
            <a:r>
              <a:rPr lang="en-US" altLang="zh-TW" dirty="0"/>
              <a:t>/</a:t>
            </a:r>
            <a:r>
              <a:rPr lang="en-US" altLang="zh-TW" dirty="0" err="1"/>
              <a:t>longjmp</a:t>
            </a:r>
            <a:r>
              <a:rPr lang="en-US" altLang="zh-TW" dirty="0"/>
              <a:t> functions?</a:t>
            </a:r>
          </a:p>
          <a:p>
            <a:pPr lvl="1" eaLnBrk="1" hangingPunct="1"/>
            <a:r>
              <a:rPr lang="en-US" altLang="zh-TW" dirty="0"/>
              <a:t>Final results.</a:t>
            </a:r>
          </a:p>
          <a:p>
            <a:pPr lvl="2" eaLnBrk="1" hangingPunct="1"/>
            <a:r>
              <a:rPr lang="en-US" altLang="zh-TW" dirty="0">
                <a:solidFill>
                  <a:srgbClr val="FF0000"/>
                </a:solidFill>
              </a:rPr>
              <a:t>Please attach screenshot !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836613"/>
            <a:ext cx="64293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E-course2</a:t>
            </a:r>
          </a:p>
          <a:p>
            <a:pPr lvl="1" eaLnBrk="1" hangingPunct="1"/>
            <a:r>
              <a:rPr lang="en-US" altLang="zh-TW" sz="2400" dirty="0">
                <a:hlinkClick r:id="rId3"/>
              </a:rPr>
              <a:t>https://ecourse2.ccu.edu.tw/</a:t>
            </a:r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>
                <a:solidFill>
                  <a:schemeClr val="accent2"/>
                </a:solidFill>
              </a:rPr>
              <a:t>Lab_7</a:t>
            </a:r>
            <a:r>
              <a:rPr lang="en-US" altLang="zh-TW" sz="2800" dirty="0"/>
              <a:t>”</a:t>
            </a:r>
          </a:p>
          <a:p>
            <a:pPr lvl="1" eaLnBrk="1" hangingPunct="1"/>
            <a:r>
              <a:rPr lang="en-US" altLang="zh-TW" sz="2400" dirty="0"/>
              <a:t>Source files</a:t>
            </a:r>
          </a:p>
          <a:p>
            <a:pPr lvl="1" eaLnBrk="1" hangingPunct="1"/>
            <a:r>
              <a:rPr lang="en-US" altLang="zh-TW" sz="2400" dirty="0"/>
              <a:t>Answers.pdf</a:t>
            </a:r>
          </a:p>
          <a:p>
            <a:pPr marL="449262" lvl="1" indent="0" eaLnBrk="1" hangingPunct="1">
              <a:buNone/>
            </a:pPr>
            <a:endParaRPr lang="en-US" altLang="zh-TW" sz="2400" dirty="0"/>
          </a:p>
          <a:p>
            <a:pPr eaLnBrk="1" hangingPunct="1"/>
            <a:r>
              <a:rPr lang="en-US" altLang="zh-TW" sz="2800" dirty="0"/>
              <a:t>Due date</a:t>
            </a:r>
          </a:p>
          <a:p>
            <a:pPr lvl="1" eaLnBrk="1" hangingPunct="1"/>
            <a:r>
              <a:rPr lang="en-US" altLang="zh-TW" sz="2400" dirty="0"/>
              <a:t>2020/06/09 23:59:59</a:t>
            </a:r>
          </a:p>
          <a:p>
            <a:pPr lvl="1" eaLnBrk="1" hangingPunct="1"/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2" lvl="1" indent="0">
              <a:buNone/>
            </a:pPr>
            <a:endParaRPr lang="en-US" altLang="zh-TW" dirty="0"/>
          </a:p>
          <a:p>
            <a:r>
              <a:rPr lang="en-US" altLang="zh-TW" sz="2800" dirty="0"/>
              <a:t>TA’s email:</a:t>
            </a:r>
          </a:p>
          <a:p>
            <a:pPr lvl="1"/>
            <a:r>
              <a:rPr lang="en-US" altLang="zh-TW" sz="2400" dirty="0">
                <a:hlinkClick r:id="rId2"/>
              </a:rPr>
              <a:t>spta@embedded.cs.ccu.edu.tw</a:t>
            </a:r>
            <a:endParaRPr lang="en-US" altLang="zh-TW" sz="2400" dirty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2771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Download</a:t>
            </a:r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Code:</a:t>
            </a:r>
            <a:br>
              <a:rPr lang="en-US" altLang="zh-TW" dirty="0"/>
            </a:br>
            <a:r>
              <a:rPr lang="en-US" altLang="zh-TW" dirty="0"/>
              <a:t>$</a:t>
            </a:r>
            <a:r>
              <a:rPr lang="en-US" altLang="zh-TW" dirty="0" err="1"/>
              <a:t>wget</a:t>
            </a:r>
            <a:r>
              <a:rPr lang="en-US" altLang="zh-TW" dirty="0"/>
              <a:t> --no-check-certificate</a:t>
            </a:r>
            <a:r>
              <a:rPr lang="zh-TW" altLang="en-US" dirty="0"/>
              <a:t> </a:t>
            </a:r>
            <a:r>
              <a:rPr lang="en-US" altLang="zh-TW" dirty="0"/>
              <a:t>https://ecourse.ccu.edu.tw/29954/textbook/10/5/Lab5.zip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276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/>
              <a:t>setjmp</a:t>
            </a:r>
            <a:r>
              <a:rPr lang="en-US" altLang="zh-TW" dirty="0"/>
              <a:t>/</a:t>
            </a:r>
            <a:r>
              <a:rPr lang="en-US" altLang="zh-TW" dirty="0" err="1"/>
              <a:t>longjmp</a:t>
            </a:r>
            <a:endParaRPr lang="en-US" altLang="zh-TW" dirty="0"/>
          </a:p>
          <a:p>
            <a:pPr eaLnBrk="1" hangingPunct="1"/>
            <a:r>
              <a:rPr lang="en-US" altLang="zh-TW"/>
              <a:t>Requirements</a:t>
            </a:r>
            <a:endParaRPr lang="en-US" altLang="zh-TW" dirty="0"/>
          </a:p>
          <a:p>
            <a:pPr eaLnBrk="1" hangingPunct="1"/>
            <a:r>
              <a:rPr lang="en-US" altLang="zh-TW" dirty="0"/>
              <a:t>Turn In</a:t>
            </a:r>
          </a:p>
          <a:p>
            <a:pPr eaLnBrk="1" hangingPunct="1"/>
            <a:r>
              <a:rPr lang="en-US" altLang="zh-TW" dirty="0"/>
              <a:t>Download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Download</a:t>
            </a:r>
            <a:endParaRPr lang="zh-TW" altLang="en-US"/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943850" cy="41148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Code: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https://ecourse.ccu.edu.tw/29954/textbook/10/5/Lab5.zip 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Answers.doc: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https://ecourse.ccu.edu.tw/29954/textbook/10/5/Answers.docx</a:t>
            </a: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setjmp/longjmp</a:t>
            </a:r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7.11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#include "apue.h"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#include &lt;setjmp.h&gt;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#define	TOK_ADD	   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jmp_buf 	jmpbuffer;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int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main(void)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char	line[MAXLINE];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if (</a:t>
            </a:r>
            <a:r>
              <a:rPr lang="en-US" altLang="zh-TW" sz="1800" b="1">
                <a:solidFill>
                  <a:schemeClr val="hlink"/>
                </a:solidFill>
              </a:rPr>
              <a:t>setjmp(jmpbuffer</a:t>
            </a:r>
            <a:r>
              <a:rPr lang="en-US" altLang="zh-TW" sz="1800" b="1"/>
              <a:t>) !=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printf("error");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while (fgets(line, MAXLINE, stdin) != NULL)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do_line(line);</a:t>
            </a:r>
          </a:p>
          <a:p>
            <a:endParaRPr lang="zh-TW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7.11(cont’d )</a:t>
            </a:r>
            <a:endParaRPr lang="zh-TW" altLang="en-US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 . . 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void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cmd_add(void)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int		token;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token = get_token();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if (token &lt; 0)		/* an error has occurred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</a:t>
            </a:r>
            <a:r>
              <a:rPr lang="en-US" altLang="zh-TW" sz="1800" b="1">
                <a:solidFill>
                  <a:schemeClr val="hlink"/>
                </a:solidFill>
              </a:rPr>
              <a:t>longjmp(jmpbuffer, 1)</a:t>
            </a:r>
            <a:r>
              <a:rPr lang="en-US" altLang="zh-TW" sz="1800" b="1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/* rest of processing for this command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endParaRPr lang="zh-TW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setjmp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400" dirty="0"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cs typeface="Courier New" panose="02070309020205020404" pitchFamily="49" charset="0"/>
              </a:rPr>
              <a:t>setjmp.h</a:t>
            </a:r>
            <a:r>
              <a:rPr lang="en-US" altLang="zh-TW" sz="2400" dirty="0">
                <a:cs typeface="Courier New" panose="02070309020205020404" pitchFamily="49" charset="0"/>
              </a:rPr>
              <a:t>&gt;</a:t>
            </a:r>
          </a:p>
          <a:p>
            <a:pPr>
              <a:defRPr/>
            </a:pPr>
            <a:r>
              <a:rPr lang="en-US" altLang="zh-TW" sz="2400" dirty="0" err="1"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cs typeface="Courier New" panose="02070309020205020404" pitchFamily="49" charset="0"/>
              </a:rPr>
              <a:t>setjmp</a:t>
            </a:r>
            <a:r>
              <a:rPr lang="en-US" altLang="zh-TW" sz="2400" dirty="0">
                <a:cs typeface="Courier New" panose="02070309020205020404" pitchFamily="49" charset="0"/>
              </a:rPr>
              <a:t> (</a:t>
            </a:r>
            <a:r>
              <a:rPr lang="en-US" altLang="zh-TW" sz="2400" dirty="0" err="1">
                <a:cs typeface="Courier New" panose="02070309020205020404" pitchFamily="49" charset="0"/>
              </a:rPr>
              <a:t>jmp_buf</a:t>
            </a:r>
            <a:r>
              <a:rPr lang="en-US" altLang="zh-TW" sz="2400" dirty="0"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cs typeface="Tahoma" panose="020B0604030504040204" pitchFamily="34" charset="0"/>
              </a:rPr>
              <a:t>env</a:t>
            </a:r>
            <a:r>
              <a:rPr lang="en-US" altLang="zh-TW" sz="2400" dirty="0">
                <a:cs typeface="Courier New" panose="02070309020205020404" pitchFamily="49" charset="0"/>
              </a:rPr>
              <a:t>);</a:t>
            </a:r>
          </a:p>
          <a:p>
            <a:pPr lvl="1">
              <a:defRPr/>
            </a:pPr>
            <a:r>
              <a:rPr lang="en-US" altLang="zh-TW" sz="2000" dirty="0"/>
              <a:t>Stores current state of main at the start of program exec.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Returns: 0 if called directly, nonzero if returning from a call to </a:t>
            </a:r>
            <a:r>
              <a:rPr lang="en-US" altLang="zh-TW" sz="2000" dirty="0" err="1"/>
              <a:t>longjmp</a:t>
            </a:r>
            <a:r>
              <a:rPr lang="en-US" altLang="zh-TW" sz="2000" dirty="0"/>
              <a:t>.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EX:</a:t>
            </a:r>
          </a:p>
          <a:p>
            <a:pPr lvl="2">
              <a:defRPr/>
            </a:pPr>
            <a:r>
              <a:rPr lang="en-US" altLang="zh-TW" sz="1600" dirty="0" err="1"/>
              <a:t>jmp_buf</a:t>
            </a:r>
            <a:r>
              <a:rPr lang="en-US" altLang="zh-TW" sz="1600" dirty="0"/>
              <a:t>	</a:t>
            </a:r>
            <a:r>
              <a:rPr lang="en-US" altLang="zh-TW" sz="1600" dirty="0" err="1"/>
              <a:t>jmpbuffer</a:t>
            </a:r>
            <a:r>
              <a:rPr lang="en-US" altLang="zh-TW" sz="1600" dirty="0"/>
              <a:t>;</a:t>
            </a:r>
          </a:p>
          <a:p>
            <a:pPr lvl="2">
              <a:defRPr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setjmp</a:t>
            </a:r>
            <a:r>
              <a:rPr lang="en-US" altLang="zh-TW" sz="1600" dirty="0"/>
              <a:t>(</a:t>
            </a:r>
            <a:r>
              <a:rPr lang="en-US" altLang="zh-TW" sz="1600" dirty="0" err="1"/>
              <a:t>jmpbuffer</a:t>
            </a:r>
            <a:r>
              <a:rPr lang="en-US" altLang="zh-TW" sz="1600" dirty="0"/>
              <a:t>);</a:t>
            </a:r>
          </a:p>
          <a:p>
            <a:pPr lvl="1">
              <a:defRPr/>
            </a:pPr>
            <a:endParaRPr lang="zh-TW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cs typeface="Tahoma" panose="020B0604030504040204" pitchFamily="34" charset="0"/>
              </a:rPr>
              <a:t>longjmp</a:t>
            </a:r>
            <a:endParaRPr lang="zh-TW" altLang="en-US">
              <a:cs typeface="Tahoma" panose="020B0604030504040204" pitchFamily="34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#include &lt;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setjmp.h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&gt;</a:t>
            </a:r>
          </a:p>
          <a:p>
            <a:pPr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void 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longjmp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(</a:t>
            </a:r>
            <a:r>
              <a:rPr lang="en-US" altLang="zh-TW" sz="2400" dirty="0" err="1">
                <a:cs typeface="Courier New" panose="02070309020205020404" pitchFamily="49" charset="0"/>
              </a:rPr>
              <a:t>jmp_buf</a:t>
            </a:r>
            <a:r>
              <a:rPr lang="en-US" altLang="zh-TW" sz="2400" dirty="0"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env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, 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int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val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);</a:t>
            </a:r>
          </a:p>
          <a:p>
            <a:pPr lvl="1">
              <a:defRPr/>
            </a:pPr>
            <a:r>
              <a:rPr lang="en-US" altLang="zh-TW" sz="2000" dirty="0">
                <a:latin typeface="+mj-lt"/>
                <a:cs typeface="Tahoma" panose="020B0604030504040204" pitchFamily="34" charset="0"/>
              </a:rPr>
              <a:t>Return to the </a:t>
            </a:r>
            <a:r>
              <a:rPr lang="en-US" altLang="zh-TW" sz="2000" dirty="0" err="1">
                <a:cs typeface="Courier New" panose="02070309020205020404" pitchFamily="49" charset="0"/>
              </a:rPr>
              <a:t>setjmp</a:t>
            </a:r>
            <a:r>
              <a:rPr lang="en-US" altLang="zh-TW" sz="2000" dirty="0">
                <a:cs typeface="Courier New" panose="02070309020205020404" pitchFamily="49" charset="0"/>
              </a:rPr>
              <a:t>()</a:t>
            </a:r>
          </a:p>
          <a:p>
            <a:pPr lvl="1">
              <a:defRPr/>
            </a:pPr>
            <a:endParaRPr lang="en-US" altLang="zh-TW" sz="2000" dirty="0"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val</a:t>
            </a:r>
            <a:r>
              <a:rPr lang="en-US" altLang="zh-TW" sz="2000" dirty="0">
                <a:cs typeface="Courier New" panose="02070309020205020404" pitchFamily="49" charset="0"/>
              </a:rPr>
              <a:t> is a nonzero value that becomes the return value from </a:t>
            </a:r>
            <a:r>
              <a:rPr lang="en-US" altLang="zh-TW" sz="2000" dirty="0" err="1">
                <a:cs typeface="Courier New" panose="02070309020205020404" pitchFamily="49" charset="0"/>
              </a:rPr>
              <a:t>setjmp</a:t>
            </a:r>
            <a:r>
              <a:rPr lang="en-US" altLang="zh-TW" sz="2000" dirty="0">
                <a:cs typeface="Courier New" panose="02070309020205020404" pitchFamily="49" charset="0"/>
              </a:rPr>
              <a:t>.</a:t>
            </a:r>
          </a:p>
          <a:p>
            <a:pPr lvl="1">
              <a:defRPr/>
            </a:pPr>
            <a:endParaRPr lang="en-US" altLang="zh-TW" sz="2000" dirty="0"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zh-TW" sz="2000" dirty="0">
                <a:cs typeface="Courier New" panose="02070309020205020404" pitchFamily="49" charset="0"/>
              </a:rPr>
              <a:t>EX:</a:t>
            </a:r>
          </a:p>
          <a:p>
            <a:pPr lvl="2">
              <a:defRPr/>
            </a:pPr>
            <a:r>
              <a:rPr lang="en-US" altLang="zh-TW" sz="1600" dirty="0" err="1">
                <a:cs typeface="Courier New" panose="02070309020205020404" pitchFamily="49" charset="0"/>
              </a:rPr>
              <a:t>longjmp</a:t>
            </a:r>
            <a:r>
              <a:rPr lang="en-US" altLang="zh-TW" sz="1600" dirty="0"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cs typeface="Courier New" panose="02070309020205020404" pitchFamily="49" charset="0"/>
              </a:rPr>
              <a:t>jmpbuffer</a:t>
            </a:r>
            <a:r>
              <a:rPr lang="en-US" altLang="zh-TW" sz="1600" dirty="0">
                <a:cs typeface="Courier New" panose="02070309020205020404" pitchFamily="49" charset="0"/>
              </a:rPr>
              <a:t>, 1);</a:t>
            </a:r>
          </a:p>
          <a:p>
            <a:pPr lvl="2">
              <a:defRPr/>
            </a:pPr>
            <a:r>
              <a:rPr lang="en-US" altLang="zh-TW" sz="1600" dirty="0" err="1">
                <a:cs typeface="Courier New" panose="02070309020205020404" pitchFamily="49" charset="0"/>
              </a:rPr>
              <a:t>longjmp</a:t>
            </a:r>
            <a:r>
              <a:rPr lang="en-US" altLang="zh-TW" sz="1600" dirty="0"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cs typeface="Courier New" panose="02070309020205020404" pitchFamily="49" charset="0"/>
              </a:rPr>
              <a:t>jmpbuffer</a:t>
            </a:r>
            <a:r>
              <a:rPr lang="en-US" altLang="zh-TW" sz="1600" dirty="0">
                <a:cs typeface="Courier New" panose="02070309020205020404" pitchFamily="49" charset="0"/>
              </a:rPr>
              <a:t>, 2);</a:t>
            </a:r>
          </a:p>
          <a:p>
            <a:pPr lvl="2">
              <a:defRPr/>
            </a:pPr>
            <a:endParaRPr lang="en-US" altLang="zh-TW" sz="16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Compare function</a:t>
            </a:r>
            <a:endParaRPr lang="zh-TW" altLang="en-US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Character compare:</a:t>
            </a:r>
          </a:p>
          <a:p>
            <a:pPr lvl="1">
              <a:defRPr/>
            </a:pPr>
            <a:r>
              <a:rPr lang="en-US" altLang="zh-TW" dirty="0"/>
              <a:t>char* </a:t>
            </a:r>
            <a:r>
              <a:rPr lang="en-US" altLang="zh-TW" dirty="0" err="1"/>
              <a:t>strchr</a:t>
            </a:r>
            <a:r>
              <a:rPr lang="en-US" altLang="zh-TW" dirty="0"/>
              <a:t>(char *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str</a:t>
            </a:r>
            <a:r>
              <a:rPr lang="en-US" altLang="zh-TW" dirty="0"/>
              <a:t>, 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character</a:t>
            </a:r>
            <a:r>
              <a:rPr lang="en-US" altLang="zh-TW" dirty="0"/>
              <a:t>);</a:t>
            </a:r>
          </a:p>
          <a:p>
            <a:pPr lvl="1">
              <a:defRPr/>
            </a:pPr>
            <a:r>
              <a:rPr lang="en-US" altLang="zh-TW" dirty="0"/>
              <a:t>EX:</a:t>
            </a:r>
          </a:p>
          <a:p>
            <a:pPr lvl="2">
              <a:defRPr/>
            </a:pPr>
            <a:r>
              <a:rPr lang="en-US" altLang="zh-TW" dirty="0"/>
              <a:t>char* </a:t>
            </a:r>
            <a:r>
              <a:rPr lang="en-US" altLang="zh-TW" dirty="0" err="1"/>
              <a:t>cptr</a:t>
            </a:r>
            <a:r>
              <a:rPr lang="en-US" altLang="zh-TW" dirty="0"/>
              <a:t> = </a:t>
            </a:r>
            <a:r>
              <a:rPr lang="en-US" altLang="zh-TW" dirty="0" err="1"/>
              <a:t>strchr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,'@');</a:t>
            </a:r>
          </a:p>
          <a:p>
            <a:pPr>
              <a:defRPr/>
            </a:pPr>
            <a:r>
              <a:rPr lang="en-US" altLang="zh-TW" dirty="0"/>
              <a:t>String compare:</a:t>
            </a:r>
          </a:p>
          <a:p>
            <a:pPr lvl="1">
              <a:defRPr/>
            </a:pPr>
            <a:r>
              <a:rPr lang="en-US" altLang="zh-TW" dirty="0"/>
              <a:t>char* </a:t>
            </a:r>
            <a:r>
              <a:rPr lang="en-US" altLang="zh-TW" dirty="0" err="1"/>
              <a:t>strstr</a:t>
            </a:r>
            <a:r>
              <a:rPr lang="en-US" altLang="zh-TW" dirty="0"/>
              <a:t>(char *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str1</a:t>
            </a:r>
            <a:r>
              <a:rPr lang="en-US" altLang="zh-TW" dirty="0"/>
              <a:t>, char *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str2</a:t>
            </a:r>
            <a:r>
              <a:rPr lang="en-US" altLang="zh-TW" dirty="0"/>
              <a:t> );</a:t>
            </a:r>
          </a:p>
          <a:p>
            <a:pPr lvl="1">
              <a:defRPr/>
            </a:pPr>
            <a:r>
              <a:rPr lang="en-US" altLang="zh-TW" dirty="0"/>
              <a:t>EX:</a:t>
            </a:r>
          </a:p>
          <a:p>
            <a:pPr lvl="2">
              <a:defRPr/>
            </a:pPr>
            <a:r>
              <a:rPr lang="en-US" altLang="zh-TW" dirty="0"/>
              <a:t>char* </a:t>
            </a:r>
            <a:r>
              <a:rPr lang="en-US" altLang="zh-TW" dirty="0" err="1"/>
              <a:t>cptr</a:t>
            </a:r>
            <a:r>
              <a:rPr lang="en-US" altLang="zh-TW" dirty="0"/>
              <a:t>= </a:t>
            </a:r>
            <a:r>
              <a:rPr lang="en-US" altLang="zh-TW" dirty="0" err="1"/>
              <a:t>strstr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,"..");</a:t>
            </a:r>
          </a:p>
          <a:p>
            <a:pPr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cs typeface="Tahoma" panose="020B0604030504040204" pitchFamily="34" charset="0"/>
              </a:rPr>
              <a:t>Requirements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7385</TotalTime>
  <Words>326</Words>
  <Application>Microsoft Office PowerPoint</Application>
  <PresentationFormat>如螢幕大小 (4:3)</PresentationFormat>
  <Paragraphs>129</Paragraphs>
  <Slides>20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新細明體</vt:lpstr>
      <vt:lpstr>Arial</vt:lpstr>
      <vt:lpstr>Calibri</vt:lpstr>
      <vt:lpstr>Courier New</vt:lpstr>
      <vt:lpstr>Tahoma</vt:lpstr>
      <vt:lpstr>Times New Roman</vt:lpstr>
      <vt:lpstr>Wingdings</vt:lpstr>
      <vt:lpstr>Axis</vt:lpstr>
      <vt:lpstr>System Programming Lab 7 setjmp/longjmp</vt:lpstr>
      <vt:lpstr>Outline</vt:lpstr>
      <vt:lpstr>setjmp/longjmp</vt:lpstr>
      <vt:lpstr>Figure 7.11</vt:lpstr>
      <vt:lpstr>Figure 7.11(cont’d )</vt:lpstr>
      <vt:lpstr>setjmp</vt:lpstr>
      <vt:lpstr>longjmp</vt:lpstr>
      <vt:lpstr>Compare function</vt:lpstr>
      <vt:lpstr>Requirements</vt:lpstr>
      <vt:lpstr>Requirements</vt:lpstr>
      <vt:lpstr>Requirements(cont’d)</vt:lpstr>
      <vt:lpstr>Example</vt:lpstr>
      <vt:lpstr>Result of Requirements </vt:lpstr>
      <vt:lpstr>PowerPoint 簡報</vt:lpstr>
      <vt:lpstr>Turn In</vt:lpstr>
      <vt:lpstr>Turn In</vt:lpstr>
      <vt:lpstr>Turn In (cont’d)</vt:lpstr>
      <vt:lpstr>Download</vt:lpstr>
      <vt:lpstr>Download command</vt:lpstr>
      <vt:lpstr>Download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ShangWei</dc:creator>
  <cp:lastModifiedBy>ESL</cp:lastModifiedBy>
  <cp:revision>311</cp:revision>
  <dcterms:created xsi:type="dcterms:W3CDTF">2007-03-12T12:51:48Z</dcterms:created>
  <dcterms:modified xsi:type="dcterms:W3CDTF">2020-05-26T02:36:11Z</dcterms:modified>
</cp:coreProperties>
</file>