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3" r:id="rId3"/>
    <p:sldId id="264" r:id="rId4"/>
    <p:sldId id="258" r:id="rId5"/>
    <p:sldId id="259" r:id="rId6"/>
    <p:sldId id="257" r:id="rId7"/>
    <p:sldId id="260" r:id="rId8"/>
    <p:sldId id="261" r:id="rId9"/>
    <p:sldId id="312" r:id="rId10"/>
    <p:sldId id="314" r:id="rId11"/>
    <p:sldId id="313" r:id="rId12"/>
    <p:sldId id="265" r:id="rId13"/>
    <p:sldId id="271" r:id="rId14"/>
    <p:sldId id="267" r:id="rId15"/>
    <p:sldId id="268" r:id="rId16"/>
    <p:sldId id="266" r:id="rId17"/>
    <p:sldId id="269" r:id="rId18"/>
    <p:sldId id="270" r:id="rId19"/>
    <p:sldId id="315" r:id="rId20"/>
    <p:sldId id="318" r:id="rId21"/>
    <p:sldId id="316" r:id="rId22"/>
    <p:sldId id="332" r:id="rId23"/>
    <p:sldId id="317" r:id="rId24"/>
    <p:sldId id="272" r:id="rId25"/>
    <p:sldId id="273" r:id="rId26"/>
    <p:sldId id="322" r:id="rId27"/>
    <p:sldId id="321" r:id="rId28"/>
    <p:sldId id="320" r:id="rId29"/>
    <p:sldId id="330" r:id="rId30"/>
    <p:sldId id="275" r:id="rId31"/>
    <p:sldId id="276" r:id="rId32"/>
    <p:sldId id="323" r:id="rId33"/>
    <p:sldId id="274" r:id="rId34"/>
    <p:sldId id="279" r:id="rId35"/>
    <p:sldId id="325" r:id="rId36"/>
    <p:sldId id="326" r:id="rId37"/>
    <p:sldId id="328" r:id="rId38"/>
    <p:sldId id="331" r:id="rId39"/>
    <p:sldId id="286" r:id="rId40"/>
    <p:sldId id="333" r:id="rId41"/>
    <p:sldId id="335" r:id="rId42"/>
    <p:sldId id="334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309" r:id="rId54"/>
    <p:sldId id="299" r:id="rId55"/>
    <p:sldId id="300" r:id="rId56"/>
    <p:sldId id="336" r:id="rId57"/>
    <p:sldId id="310" r:id="rId58"/>
    <p:sldId id="301" r:id="rId59"/>
    <p:sldId id="302" r:id="rId60"/>
    <p:sldId id="303" r:id="rId61"/>
    <p:sldId id="337" r:id="rId62"/>
    <p:sldId id="311" r:id="rId63"/>
    <p:sldId id="306" r:id="rId64"/>
    <p:sldId id="305" r:id="rId65"/>
    <p:sldId id="307" r:id="rId66"/>
    <p:sldId id="308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75545"/>
  </p:normalViewPr>
  <p:slideViewPr>
    <p:cSldViewPr snapToGrid="0">
      <p:cViewPr varScale="1">
        <p:scale>
          <a:sx n="76" d="100"/>
          <a:sy n="76" d="100"/>
        </p:scale>
        <p:origin x="399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1A81116-9BDA-A04F-A5F8-4957E7AD47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08ECC58-103F-DB44-8552-3F3DB408CD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6CD2433-572A-694D-9D7C-712E72FEB8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3D2819D-FEE0-794B-99A8-3DD79DCECC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fld id="{C8236358-EDA9-8046-9E4E-3560E54992C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41EB12-3F03-4746-AB9D-9346F7D7B5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B145DD7-D177-4643-AF83-C22E637349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C9472E7-04D0-E749-B33B-C157ABC5F8D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7744A8D-E3F4-C247-B8E4-7257022789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2C9F5FE-D835-9A47-ADE8-402DA2A14D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A9D9D48-D9D3-7247-89CD-FDF500D7C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fld id="{249B9BAF-A17A-C340-B181-94BAF44C87A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B9BAF-A17A-C340-B181-94BAF44C87A8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20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要進入</a:t>
            </a:r>
            <a:r>
              <a:rPr kumimoji="1" lang="en-US" altLang="zh-TW" dirty="0"/>
              <a:t> stack </a:t>
            </a:r>
            <a:r>
              <a:rPr kumimoji="1" lang="zh-CN" altLang="en-US" dirty="0"/>
              <a:t>時，</a:t>
            </a:r>
            <a:r>
              <a:rPr kumimoji="1" lang="zh-TW" altLang="en-US" dirty="0"/>
              <a:t>乘比加還要優先</a:t>
            </a:r>
            <a:endParaRPr kumimoji="1" lang="en-US" altLang="zh-TW" dirty="0"/>
          </a:p>
          <a:p>
            <a:r>
              <a:rPr kumimoji="1" lang="zh-TW" altLang="en-US" dirty="0"/>
              <a:t>在</a:t>
            </a:r>
            <a:r>
              <a:rPr kumimoji="1" lang="en-US" altLang="zh-TW" dirty="0"/>
              <a:t> stack </a:t>
            </a:r>
            <a:r>
              <a:rPr kumimoji="1" lang="zh-CN" altLang="en-US" dirty="0"/>
              <a:t>中</a:t>
            </a:r>
            <a:r>
              <a:rPr kumimoji="1" lang="zh-TW" altLang="en-US" dirty="0"/>
              <a:t>準備離開</a:t>
            </a:r>
            <a:r>
              <a:rPr kumimoji="1" lang="en-US" altLang="zh-TW" dirty="0"/>
              <a:t> stack </a:t>
            </a:r>
            <a:r>
              <a:rPr kumimoji="1" lang="zh-CN" altLang="en-US" dirty="0"/>
              <a:t>時，乘也比加還要優先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B9BAF-A17A-C340-B181-94BAF44C87A8}" type="slidenum">
              <a:rPr lang="zh-TW" altLang="en-US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8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64AE724-A1E0-B344-BDEA-49EB79D0318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29ACE667-DBB6-914E-B764-AB11A76E3EC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A80411DD-1517-DF4E-9392-1D51F527E19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73B9322C-C5B3-564D-A395-D00BC434E51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A6AF8BC4-6921-FB47-BF5A-FC62C6B7DC5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081D654A-78A9-3B46-A7BE-3816B5754F7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46412B20-C8F4-A04D-8337-3B1F3EFA8B9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2817859C-CECC-2340-9B4A-4174AC38F4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86143F03-8CAE-D849-B081-A3BAA674E52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3909CD01-DE27-A240-ADDF-DD8DC4A9A9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47A85267-A1E1-2F48-9CED-E9F36A99D97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9BDDCC42-400A-2E4E-8E72-B567B55041A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B2637450-3B0A-1641-85CB-F86EA200162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CB3831C0-22D8-3D47-A732-51E5837A6A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43A9EE4A-7848-7444-BD2E-35C1CB2716B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A1AD485B-8CE6-E849-8E36-A1BF0CBD531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E6D2EF7A-E5EF-6F4F-8878-716273F7737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7701135F-EE71-4345-B09E-2EA552E69E7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E443ED1A-9468-E74B-9F4F-D87973772BE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3DCA555A-8708-F04D-81B0-14065E652D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2F66FEB0-61DE-A54E-9B5D-B3D0240E386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CCB12625-A6ED-1A4D-924A-4614DEBDDC6B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259D2644-7A02-E743-8733-90D736C9C4F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976B990B-89ED-244E-AEAA-BDF27696AA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 kumimoji="0">
                <a:solidFill>
                  <a:srgbClr val="003366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C899CB26-F863-334B-BCC6-DE202B2875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ClrTx/>
              <a:buSzTx/>
              <a:buFontTx/>
              <a:buNone/>
              <a:defRPr kumimoji="0">
                <a:solidFill>
                  <a:srgbClr val="000000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按一下以編輯母片次標題樣式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DE08AED2-66C9-A54A-856D-D9618484BD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C85EAE21-B00A-F743-881E-6B6BBD7C17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C9333C4C-9575-934D-B2D8-944005BBD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871D363-A909-5149-9EE3-724AD18F707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528BE-B594-6440-A7D8-5D0DAF31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E3A177-BDD7-A944-8CF0-4F6CB695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564E9-7826-DE41-9752-534F5FED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782F5-AB51-3446-AAAA-EC265D94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10511-C476-B64A-B87C-E43DD15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813B-E478-4F45-8BEA-7D27BF4DC4B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8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18578-D38B-BA4F-ADB9-CC835715F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261A7-A4FA-5C4F-8D94-F7203B4E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341411-D449-C94F-A9E8-18736E9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49D13C-D49C-814E-AF65-CB397F88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C1F33-52FB-C64E-91CD-7A9A07F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F09D2-B20F-9347-8001-010D7A0C24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4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7B2FE-C8D7-AA4C-812C-B0C82A87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B9680-D52D-584E-A569-934A6D9F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5944A-6EF8-F642-9A0E-1291733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BF5CF8-A13E-B54D-8D8E-1C3D98D5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0DD96-1F1F-9F47-93A6-256F1168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A49B7-6C36-5E4A-BAF3-3060E06BFF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7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B8EAA-42F5-7E47-983A-AAFD3229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28967C-5E71-4345-A898-16A578C3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F794B-3500-8145-A417-1C74986E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8E811-C647-9440-8E71-F150CE24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148D4-2984-5748-B30D-82F5231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27BA9-A474-C747-9BDC-342113FEC03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0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C8E8D-1110-384B-ACB0-A1D0C038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97711-FEB0-1A40-8C0A-AC22CE414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51AA99-493A-4C4F-9318-AE7239A9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CFAFA2-3C18-2A44-830B-F59748C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4E0D8-6767-8849-ADD2-F3F7D65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E6F018-A5F3-5B4F-8147-98D82098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AB33-D933-CF4F-9967-BED4B34739E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25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6F69-0B98-CF4F-8350-5325CA37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B34CE-BD30-CF4E-8E3B-42159DB0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5C0F36-C740-CB48-A0A0-442C43F2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98A24E-6036-0D49-B969-4769D312C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5CFB7F-39F5-D34D-984C-D18418B14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437B3-5DE0-6149-865D-5F54F144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B8952C-0363-3344-83EE-92983B4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C2D97D-6E75-8A41-8B68-90E674E2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DCC0A-5F19-264E-A135-C1844D3B9C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41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D7496-73B9-6246-9046-89DD546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B0AF8B-3040-2C45-B76B-03D136B2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A9FFE-0D12-F04D-853D-94485BE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B97B6D-96D5-B64F-BF1E-CB4C2C3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966C0-BB38-4041-8C8F-B013D06F57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23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6CCB9B-35AA-114B-90A3-2524BA5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4BB7DA-9CEE-7C4F-841F-475CC8C3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B18F9-3207-4245-92FA-3CE584F9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5A384-2DF6-A44C-ABAC-C1D7BFA7890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0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A5A10-3C30-CF4E-92BC-9AB55DA9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96F54-53E7-B849-9A15-8377BC2A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75D4B-E374-F143-9C56-806453B8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8B2A0-9998-BA4A-825D-E498E679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8BA8A-8FF8-9247-8F3A-05B0A883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A37D8E-5C02-E444-B891-6174ADA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CC3F7-BAFA-584A-A60F-408F6C2D4A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03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AD4BC-190A-CC46-96BF-690E8111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773C1E-3A31-464F-96B1-84C88F93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768E8-43F3-8645-ABF9-B1EA246A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BE9A66-6F1B-1A43-BC74-DF510032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6CEB78-1498-2743-BBA5-019A7A7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A0511-C1F1-C441-8105-3EE7E01E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8978D-FCAA-9142-9F5A-1838C84C8E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1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ABE07EC2-9CA9-DD47-9AC9-C9A4C57834C5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>
              <a:extLst>
                <a:ext uri="{FF2B5EF4-FFF2-40B4-BE49-F238E27FC236}">
                  <a16:creationId xmlns:a16="http://schemas.microsoft.com/office/drawing/2014/main" id="{BA9037AE-67BC-4A44-948B-5A7E293ED37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>
                <a:extLst>
                  <a:ext uri="{FF2B5EF4-FFF2-40B4-BE49-F238E27FC236}">
                    <a16:creationId xmlns:a16="http://schemas.microsoft.com/office/drawing/2014/main" id="{00A3B149-FADE-2146-887C-B25739F3A85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" name="Freeform 5">
                <a:extLst>
                  <a:ext uri="{FF2B5EF4-FFF2-40B4-BE49-F238E27FC236}">
                    <a16:creationId xmlns:a16="http://schemas.microsoft.com/office/drawing/2014/main" id="{31E24752-5732-1947-B167-D8E83A9503A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" name="Freeform 6">
                <a:extLst>
                  <a:ext uri="{FF2B5EF4-FFF2-40B4-BE49-F238E27FC236}">
                    <a16:creationId xmlns:a16="http://schemas.microsoft.com/office/drawing/2014/main" id="{E1E81E86-8396-0741-85A8-C40686B4C85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" name="Freeform 7">
                <a:extLst>
                  <a:ext uri="{FF2B5EF4-FFF2-40B4-BE49-F238E27FC236}">
                    <a16:creationId xmlns:a16="http://schemas.microsoft.com/office/drawing/2014/main" id="{F7EC45EC-8093-CD47-85E0-F3CBE5AF4C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" name="Freeform 8">
                <a:extLst>
                  <a:ext uri="{FF2B5EF4-FFF2-40B4-BE49-F238E27FC236}">
                    <a16:creationId xmlns:a16="http://schemas.microsoft.com/office/drawing/2014/main" id="{756BC8DB-68C4-B84E-9C02-877B6868383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" name="Freeform 9">
                <a:extLst>
                  <a:ext uri="{FF2B5EF4-FFF2-40B4-BE49-F238E27FC236}">
                    <a16:creationId xmlns:a16="http://schemas.microsoft.com/office/drawing/2014/main" id="{D634B534-2D38-3747-BC0D-288EA316899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" name="Freeform 10">
                <a:extLst>
                  <a:ext uri="{FF2B5EF4-FFF2-40B4-BE49-F238E27FC236}">
                    <a16:creationId xmlns:a16="http://schemas.microsoft.com/office/drawing/2014/main" id="{7FD17831-A928-F74C-A5D3-AA7F26765B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" name="Freeform 11">
                <a:extLst>
                  <a:ext uri="{FF2B5EF4-FFF2-40B4-BE49-F238E27FC236}">
                    <a16:creationId xmlns:a16="http://schemas.microsoft.com/office/drawing/2014/main" id="{4C38F2BE-85E0-BE42-A544-CA00DDF0C2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0" name="Freeform 12">
                <a:extLst>
                  <a:ext uri="{FF2B5EF4-FFF2-40B4-BE49-F238E27FC236}">
                    <a16:creationId xmlns:a16="http://schemas.microsoft.com/office/drawing/2014/main" id="{A4C53EB9-B28F-FD49-B517-4E666C0B8D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1" name="Freeform 13">
                <a:extLst>
                  <a:ext uri="{FF2B5EF4-FFF2-40B4-BE49-F238E27FC236}">
                    <a16:creationId xmlns:a16="http://schemas.microsoft.com/office/drawing/2014/main" id="{F73426B6-EFB5-924C-8148-DF64DBFB506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2" name="Freeform 14">
                <a:extLst>
                  <a:ext uri="{FF2B5EF4-FFF2-40B4-BE49-F238E27FC236}">
                    <a16:creationId xmlns:a16="http://schemas.microsoft.com/office/drawing/2014/main" id="{111601F7-99A0-314E-A8AD-E30625BE65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3" name="Freeform 15">
                <a:extLst>
                  <a:ext uri="{FF2B5EF4-FFF2-40B4-BE49-F238E27FC236}">
                    <a16:creationId xmlns:a16="http://schemas.microsoft.com/office/drawing/2014/main" id="{D7BD1E00-4B3D-CE45-B488-6F5D2A0D36D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4" name="Freeform 16">
                <a:extLst>
                  <a:ext uri="{FF2B5EF4-FFF2-40B4-BE49-F238E27FC236}">
                    <a16:creationId xmlns:a16="http://schemas.microsoft.com/office/drawing/2014/main" id="{990F6070-4CB5-AE49-B866-C655F05D2AF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5" name="Freeform 17">
                <a:extLst>
                  <a:ext uri="{FF2B5EF4-FFF2-40B4-BE49-F238E27FC236}">
                    <a16:creationId xmlns:a16="http://schemas.microsoft.com/office/drawing/2014/main" id="{6AB3B097-86D9-2A49-A39A-66940F46FB7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6" name="Freeform 18">
                <a:extLst>
                  <a:ext uri="{FF2B5EF4-FFF2-40B4-BE49-F238E27FC236}">
                    <a16:creationId xmlns:a16="http://schemas.microsoft.com/office/drawing/2014/main" id="{8BF2296A-43F7-6A49-8047-09C22EE4A56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7" name="Freeform 19">
                <a:extLst>
                  <a:ext uri="{FF2B5EF4-FFF2-40B4-BE49-F238E27FC236}">
                    <a16:creationId xmlns:a16="http://schemas.microsoft.com/office/drawing/2014/main" id="{25E8FAB8-6986-6947-AD78-6112E38AF98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8" name="Freeform 20">
                <a:extLst>
                  <a:ext uri="{FF2B5EF4-FFF2-40B4-BE49-F238E27FC236}">
                    <a16:creationId xmlns:a16="http://schemas.microsoft.com/office/drawing/2014/main" id="{4499E109-557C-4D48-8B56-9189E74CFBB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9" name="Freeform 21">
                <a:extLst>
                  <a:ext uri="{FF2B5EF4-FFF2-40B4-BE49-F238E27FC236}">
                    <a16:creationId xmlns:a16="http://schemas.microsoft.com/office/drawing/2014/main" id="{5F56E6BB-2BE6-8948-AB38-82EAB434760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70" name="Freeform 22">
                <a:extLst>
                  <a:ext uri="{FF2B5EF4-FFF2-40B4-BE49-F238E27FC236}">
                    <a16:creationId xmlns:a16="http://schemas.microsoft.com/office/drawing/2014/main" id="{D74F6BEA-53C7-934F-A9F8-D66832926A8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71" name="Freeform 23">
              <a:extLst>
                <a:ext uri="{FF2B5EF4-FFF2-40B4-BE49-F238E27FC236}">
                  <a16:creationId xmlns:a16="http://schemas.microsoft.com/office/drawing/2014/main" id="{6AD1996D-9CA1-5248-B589-95AA9E14C3D1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" name="Freeform 24">
              <a:extLst>
                <a:ext uri="{FF2B5EF4-FFF2-40B4-BE49-F238E27FC236}">
                  <a16:creationId xmlns:a16="http://schemas.microsoft.com/office/drawing/2014/main" id="{14118299-8DAC-FB42-9BDB-177A0ACCF21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73" name="Rectangle 25">
            <a:extLst>
              <a:ext uri="{FF2B5EF4-FFF2-40B4-BE49-F238E27FC236}">
                <a16:creationId xmlns:a16="http://schemas.microsoft.com/office/drawing/2014/main" id="{799EC58D-39BA-744F-A7C4-0B166F948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74" name="Rectangle 26">
            <a:extLst>
              <a:ext uri="{FF2B5EF4-FFF2-40B4-BE49-F238E27FC236}">
                <a16:creationId xmlns:a16="http://schemas.microsoft.com/office/drawing/2014/main" id="{E0C1D066-8457-7944-A152-C52A33B6B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2075" name="Rectangle 27">
            <a:extLst>
              <a:ext uri="{FF2B5EF4-FFF2-40B4-BE49-F238E27FC236}">
                <a16:creationId xmlns:a16="http://schemas.microsoft.com/office/drawing/2014/main" id="{43477877-884D-D54F-9F93-48207F6257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/>
            </a:lvl1pPr>
          </a:lstStyle>
          <a:p>
            <a:endParaRPr lang="en-US" altLang="zh-TW"/>
          </a:p>
        </p:txBody>
      </p:sp>
      <p:sp>
        <p:nvSpPr>
          <p:cNvPr id="2076" name="Rectangle 28">
            <a:extLst>
              <a:ext uri="{FF2B5EF4-FFF2-40B4-BE49-F238E27FC236}">
                <a16:creationId xmlns:a16="http://schemas.microsoft.com/office/drawing/2014/main" id="{41DAA1A3-A23D-9649-AF3B-B19FAC3FC3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/>
            </a:lvl1pPr>
          </a:lstStyle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A759C942-AE44-534E-9DEC-C6E79FF7B7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/>
            </a:lvl1pPr>
          </a:lstStyle>
          <a:p>
            <a:fld id="{66542C36-EA84-7343-8697-D5996637718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87096DF8-8B33-AF4E-B906-D70F1FE3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 dirty="0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030068B9-07E6-5C43-89AC-253F446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C0E2-54E0-0945-A174-F35C4F479281}" type="slidenum">
              <a:rPr lang="zh-TW" altLang="en-US"/>
              <a:pPr/>
              <a:t>1</a:t>
            </a:fld>
            <a:endParaRPr lang="en-US" altLang="zh-TW" dirty="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8A764EA-BDB8-6849-A12B-F164451D5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352675"/>
            <a:ext cx="218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u="sng" dirty="0"/>
              <a:t>CHAPTER 3</a:t>
            </a:r>
            <a:endParaRPr kumimoji="1" lang="en-US" altLang="zh-TW" sz="2400" u="sng" dirty="0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69CADDC-AB2D-DC47-9883-8AF0A146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473450"/>
            <a:ext cx="534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3600"/>
              <a:t>  </a:t>
            </a:r>
            <a:r>
              <a:rPr kumimoji="1" lang="en-US" altLang="zh-TW" sz="3600" dirty="0"/>
              <a:t>STACKS AND QUEUES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A35F83D0-EA94-9447-B4B0-E845052F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637088"/>
            <a:ext cx="6819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 dirty="0">
                <a:solidFill>
                  <a:srgbClr val="CC3300"/>
                </a:solidFill>
              </a:rPr>
              <a:t>All the programs in this file are selected from</a:t>
            </a:r>
          </a:p>
          <a:p>
            <a:r>
              <a:rPr lang="en-US" altLang="zh-TW" b="0" dirty="0">
                <a:solidFill>
                  <a:srgbClr val="CC3300"/>
                </a:solidFill>
              </a:rPr>
              <a:t>	</a:t>
            </a:r>
            <a:r>
              <a:rPr lang="en-US" altLang="zh-TW" b="0" dirty="0"/>
              <a:t>Ellis Horowitz, Sartaj </a:t>
            </a:r>
            <a:r>
              <a:rPr lang="en-US" altLang="zh-TW" b="0" dirty="0" err="1"/>
              <a:t>Sahni</a:t>
            </a:r>
            <a:r>
              <a:rPr lang="en-US" altLang="zh-TW" b="0" dirty="0"/>
              <a:t>, and Susan Anderson-Freed</a:t>
            </a:r>
          </a:p>
          <a:p>
            <a:r>
              <a:rPr lang="en-US" altLang="zh-TW" b="0" dirty="0"/>
              <a:t>	“Fundamentals of Data Structures in C”,</a:t>
            </a:r>
          </a:p>
          <a:p>
            <a:r>
              <a:rPr lang="en-US" altLang="zh-TW" b="0" dirty="0"/>
              <a:t>	</a:t>
            </a:r>
            <a:endParaRPr lang="zh-TW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r>
              <a:rPr lang="en-US" altLang="zh-TW" sz="2400"/>
              <a:t>element *stack = malloc ( </a:t>
            </a:r>
            <a:r>
              <a:rPr lang="en-US" altLang="zh-TW" sz="2400" err="1"/>
              <a:t>sizeof</a:t>
            </a:r>
            <a:r>
              <a:rPr lang="en-US" altLang="zh-TW" sz="2400"/>
              <a:t> (*stack) );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capacity = 1;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stackFull</a:t>
            </a:r>
            <a:r>
              <a:rPr lang="en-US" altLang="zh-TW" sz="2400"/>
              <a:t>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 </a:t>
            </a:r>
            <a:r>
              <a:rPr lang="en-US" altLang="zh-TW" sz="2400" err="1"/>
              <a:t>realloc</a:t>
            </a:r>
            <a:r>
              <a:rPr lang="en-US" altLang="zh-TW" sz="2400"/>
              <a:t> (stack, 2*capacity*</a:t>
            </a:r>
            <a:r>
              <a:rPr lang="en-US" altLang="zh-TW" sz="2400" err="1"/>
              <a:t>sizeof</a:t>
            </a:r>
            <a:r>
              <a:rPr lang="en-US" altLang="zh-TW" sz="2400"/>
              <a:t>(*stack));</a:t>
            </a:r>
            <a:br>
              <a:rPr lang="en-US" altLang="zh-TW" sz="2400"/>
            </a:br>
            <a:r>
              <a:rPr lang="en-US" altLang="zh-TW" sz="2400"/>
              <a:t>     capacity *= 2;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3.4: </a:t>
            </a:r>
            <a:r>
              <a:rPr lang="en-US" altLang="zh-TW" sz="1800" u="sng">
                <a:solidFill>
                  <a:schemeClr val="tx1"/>
                </a:solidFill>
              </a:rPr>
              <a:t>Stack full with array doubling (p.113)</a:t>
            </a:r>
            <a:endParaRPr lang="en-US" altLang="zh-TW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42724-70DB-8141-9750-885D2534B61A}"/>
              </a:ext>
            </a:extLst>
          </p:cNvPr>
          <p:cNvSpPr/>
          <p:nvPr/>
        </p:nvSpPr>
        <p:spPr bwMode="auto">
          <a:xfrm>
            <a:off x="1143000" y="1292906"/>
            <a:ext cx="5751095" cy="764493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05E328-8470-1343-92DA-74C8DF84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5" y="2049379"/>
            <a:ext cx="7772400" cy="2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stackFull</a:t>
            </a:r>
            <a:r>
              <a:rPr lang="en-US" altLang="zh-TW" sz="2400" b="0"/>
              <a:t> ()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     </a:t>
            </a:r>
            <a:r>
              <a:rPr lang="en-US" altLang="zh-TW" sz="2400" b="0" err="1"/>
              <a:t>realloc</a:t>
            </a:r>
            <a:r>
              <a:rPr lang="en-US" altLang="zh-TW" sz="2400" b="0"/>
              <a:t> (stack, (capacity+1)*</a:t>
            </a:r>
            <a:r>
              <a:rPr lang="en-US" altLang="zh-TW" sz="2400" b="0" err="1"/>
              <a:t>sizeof</a:t>
            </a:r>
            <a:r>
              <a:rPr lang="en-US" altLang="zh-TW" sz="2400" b="0"/>
              <a:t>(*stack));</a:t>
            </a:r>
            <a:br>
              <a:rPr lang="en-US" altLang="zh-TW" sz="2400" b="0"/>
            </a:br>
            <a:r>
              <a:rPr lang="en-US" altLang="zh-TW" sz="2400" b="0"/>
              <a:t>     capacity +=1;</a:t>
            </a:r>
            <a:br>
              <a:rPr lang="en-US" altLang="zh-TW" sz="2400" b="0"/>
            </a:br>
            <a:r>
              <a:rPr lang="en-US" altLang="zh-TW" sz="2400" b="0"/>
              <a:t>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5E416C-D8A5-184F-8D6A-292471B0143D}"/>
              </a:ext>
            </a:extLst>
          </p:cNvPr>
          <p:cNvSpPr/>
          <p:nvPr/>
        </p:nvSpPr>
        <p:spPr bwMode="auto">
          <a:xfrm>
            <a:off x="1548065" y="2939986"/>
            <a:ext cx="5598694" cy="396945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4B93E44B-FABE-D441-9C3D-895D72B9C6D8}"/>
              </a:ext>
            </a:extLst>
          </p:cNvPr>
          <p:cNvSpPr/>
          <p:nvPr/>
        </p:nvSpPr>
        <p:spPr bwMode="auto">
          <a:xfrm>
            <a:off x="4367464" y="1442063"/>
            <a:ext cx="4415590" cy="1497923"/>
          </a:xfrm>
          <a:prstGeom prst="wedgeEllipseCallout">
            <a:avLst>
              <a:gd name="adj1" fmla="val -93971"/>
              <a:gd name="adj2" fmla="val 562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solidFill>
                  <a:schemeClr val="bg1"/>
                </a:solidFill>
              </a:rPr>
              <a:t>Allocate and copy the </a:t>
            </a:r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O(capacity)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memory 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each time</a:t>
            </a:r>
            <a:endParaRPr lang="en-US" altLang="zh-TW">
              <a:solidFill>
                <a:schemeClr val="bg1"/>
              </a:solidFill>
            </a:endParaRPr>
          </a:p>
          <a:p>
            <a:endParaRPr kumimoji="0" lang="en-US" altLang="zh-TW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ACC4F92-2D15-BB42-B057-B5728B82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stackFull</a:t>
            </a:r>
            <a:r>
              <a:rPr kumimoji="1" lang="en-US" altLang="zh-TW" sz="2800"/>
              <a:t> </a:t>
            </a:r>
            <a:r>
              <a:rPr kumimoji="1" lang="en-US" altLang="zh-TW" sz="2800">
                <a:sym typeface="Wingdings" pitchFamily="2" charset="2"/>
              </a:rPr>
              <a:t> Dynamic array</a:t>
            </a:r>
            <a:endParaRPr kumimoji="1"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1224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r>
              <a:rPr lang="en-US" altLang="zh-TW" sz="2400"/>
              <a:t>element *stack = malloc ( </a:t>
            </a:r>
            <a:r>
              <a:rPr lang="en-US" altLang="zh-TW" sz="2400" err="1"/>
              <a:t>sizeof</a:t>
            </a:r>
            <a:r>
              <a:rPr lang="en-US" altLang="zh-TW" sz="2400"/>
              <a:t> (*stack) );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capacity = 1;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stackFull</a:t>
            </a:r>
            <a:r>
              <a:rPr lang="en-US" altLang="zh-TW" sz="2400"/>
              <a:t>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 </a:t>
            </a:r>
            <a:r>
              <a:rPr lang="en-US" altLang="zh-TW" sz="2400" err="1"/>
              <a:t>realloc</a:t>
            </a:r>
            <a:r>
              <a:rPr lang="en-US" altLang="zh-TW" sz="2400"/>
              <a:t> (stack, 2*capacity*</a:t>
            </a:r>
            <a:r>
              <a:rPr lang="en-US" altLang="zh-TW" sz="2400" err="1"/>
              <a:t>sizeof</a:t>
            </a:r>
            <a:r>
              <a:rPr lang="en-US" altLang="zh-TW" sz="2400"/>
              <a:t>(*stack));</a:t>
            </a:r>
            <a:br>
              <a:rPr lang="en-US" altLang="zh-TW" sz="2400"/>
            </a:br>
            <a:r>
              <a:rPr lang="en-US" altLang="zh-TW" sz="2400"/>
              <a:t>     capacity *= 2;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3.4: </a:t>
            </a:r>
            <a:r>
              <a:rPr lang="en-US" altLang="zh-TW" sz="1800" u="sng">
                <a:solidFill>
                  <a:schemeClr val="tx1"/>
                </a:solidFill>
              </a:rPr>
              <a:t>Stack full with array doubling (p.113)</a:t>
            </a:r>
            <a:endParaRPr lang="en-US" altLang="zh-TW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42724-70DB-8141-9750-885D2534B61A}"/>
              </a:ext>
            </a:extLst>
          </p:cNvPr>
          <p:cNvSpPr/>
          <p:nvPr/>
        </p:nvSpPr>
        <p:spPr bwMode="auto">
          <a:xfrm>
            <a:off x="1143000" y="1292906"/>
            <a:ext cx="5751095" cy="764493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05E328-8470-1343-92DA-74C8DF84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5" y="2049379"/>
            <a:ext cx="7772400" cy="2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stackFull</a:t>
            </a:r>
            <a:r>
              <a:rPr lang="en-US" altLang="zh-TW" sz="2400" b="0"/>
              <a:t> ()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     </a:t>
            </a:r>
            <a:r>
              <a:rPr lang="en-US" altLang="zh-TW" sz="2400" b="0" err="1"/>
              <a:t>realloc</a:t>
            </a:r>
            <a:r>
              <a:rPr lang="en-US" altLang="zh-TW" sz="2400" b="0"/>
              <a:t> (stack, (capacity+1)*</a:t>
            </a:r>
            <a:r>
              <a:rPr lang="en-US" altLang="zh-TW" sz="2400" b="0" err="1"/>
              <a:t>sizeof</a:t>
            </a:r>
            <a:r>
              <a:rPr lang="en-US" altLang="zh-TW" sz="2400" b="0"/>
              <a:t>(*stack));</a:t>
            </a:r>
            <a:br>
              <a:rPr lang="en-US" altLang="zh-TW" sz="2400" b="0"/>
            </a:br>
            <a:r>
              <a:rPr lang="en-US" altLang="zh-TW" sz="2400" b="0"/>
              <a:t>     capacity +=1;</a:t>
            </a:r>
            <a:br>
              <a:rPr lang="en-US" altLang="zh-TW" sz="2400" b="0"/>
            </a:br>
            <a:r>
              <a:rPr lang="en-US" altLang="zh-TW" sz="2400" b="0"/>
              <a:t>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F469C17-81AD-D848-8AAC-BFA6CAB0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1793" y="3484771"/>
                <a:ext cx="5169570" cy="675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</a:rPr>
                  <a:t>Input </a:t>
                </a:r>
                <a:r>
                  <a:rPr lang="en-US" altLang="zh-TW" sz="2400" b="0" i="1">
                    <a:solidFill>
                      <a:srgbClr val="C00000"/>
                    </a:solidFill>
                  </a:rPr>
                  <a:t>k</a:t>
                </a:r>
                <a:r>
                  <a:rPr lang="en-US" altLang="zh-TW" sz="2400" b="0">
                    <a:solidFill>
                      <a:srgbClr val="C00000"/>
                    </a:solidFill>
                  </a:rPr>
                  <a:t> elements</a:t>
                </a:r>
              </a:p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1+2+3+…+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lang="en-US" altLang="zh-TW" sz="2400" b="0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sz="2400" b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5F469C17-81AD-D848-8AAC-BFA6CAB0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1793" y="3484771"/>
                <a:ext cx="5169570" cy="675604"/>
              </a:xfrm>
              <a:prstGeom prst="rect">
                <a:avLst/>
              </a:prstGeom>
              <a:blipFill>
                <a:blip r:embed="rId2"/>
                <a:stretch>
                  <a:fillRect l="-1716" t="-16364" b="-2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7D575B7D-C188-F444-A218-DD310C210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762" y="5259976"/>
                <a:ext cx="5763126" cy="675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</a:rPr>
                  <a:t>Input </a:t>
                </a:r>
                <a:r>
                  <a:rPr lang="en-US" altLang="zh-TW" sz="2400" b="0" i="1">
                    <a:solidFill>
                      <a:srgbClr val="C00000"/>
                    </a:solidFill>
                  </a:rPr>
                  <a:t>k</a:t>
                </a:r>
                <a:r>
                  <a:rPr lang="en-US" altLang="zh-TW" sz="2400" b="0">
                    <a:solidFill>
                      <a:srgbClr val="C00000"/>
                    </a:solidFill>
                  </a:rPr>
                  <a:t> elements</a:t>
                </a:r>
              </a:p>
              <a:p>
                <a:pPr eaLnBrk="1" hangingPunct="1"/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1+2+4+…+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log</m:t>
                            </m:r>
                            <m:r>
                              <a:rPr lang="en-US" altLang="zh-TW" sz="2400" b="0" i="0" baseline="-250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  <m:r>
                              <a:rPr lang="en-US" altLang="zh-TW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4</m:t>
                    </m:r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 = O(</a:t>
                </a:r>
                <a:r>
                  <a:rPr lang="en-US" altLang="zh-TW" sz="2400" b="0" i="1">
                    <a:solidFill>
                      <a:srgbClr val="C00000"/>
                    </a:solidFill>
                    <a:sym typeface="Wingdings" pitchFamily="2" charset="2"/>
                  </a:rPr>
                  <a:t>k</a:t>
                </a:r>
                <a:r>
                  <a:rPr lang="en-US" altLang="zh-TW" sz="2400" b="0">
                    <a:solidFill>
                      <a:srgbClr val="C00000"/>
                    </a:solidFill>
                    <a:sym typeface="Wingdings" pitchFamily="2" charset="2"/>
                  </a:rPr>
                  <a:t>)</a:t>
                </a:r>
                <a:endParaRPr lang="en-US" altLang="zh-TW" sz="2400" b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7D575B7D-C188-F444-A218-DD310C21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762" y="5259976"/>
                <a:ext cx="5763126" cy="675604"/>
              </a:xfrm>
              <a:prstGeom prst="rect">
                <a:avLst/>
              </a:prstGeom>
              <a:blipFill>
                <a:blip r:embed="rId3"/>
                <a:stretch>
                  <a:fillRect l="-1538" t="-18519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95E416C-D8A5-184F-8D6A-292471B0143D}"/>
              </a:ext>
            </a:extLst>
          </p:cNvPr>
          <p:cNvSpPr/>
          <p:nvPr/>
        </p:nvSpPr>
        <p:spPr bwMode="auto">
          <a:xfrm>
            <a:off x="1548065" y="2939986"/>
            <a:ext cx="5598694" cy="396945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橢圓圖說文字 3">
            <a:extLst>
              <a:ext uri="{FF2B5EF4-FFF2-40B4-BE49-F238E27FC236}">
                <a16:creationId xmlns:a16="http://schemas.microsoft.com/office/drawing/2014/main" id="{4B93E44B-FABE-D441-9C3D-895D72B9C6D8}"/>
              </a:ext>
            </a:extLst>
          </p:cNvPr>
          <p:cNvSpPr/>
          <p:nvPr/>
        </p:nvSpPr>
        <p:spPr bwMode="auto">
          <a:xfrm>
            <a:off x="4367464" y="1442063"/>
            <a:ext cx="4415590" cy="1497923"/>
          </a:xfrm>
          <a:prstGeom prst="wedgeEllipseCallout">
            <a:avLst>
              <a:gd name="adj1" fmla="val -93971"/>
              <a:gd name="adj2" fmla="val 562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solidFill>
                  <a:schemeClr val="bg1"/>
                </a:solidFill>
              </a:rPr>
              <a:t>Allocate and copy the 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O(capacity) </a:t>
            </a:r>
            <a:r>
              <a:rPr lang="en-US" altLang="zh-TW">
                <a:solidFill>
                  <a:schemeClr val="bg1"/>
                </a:solidFill>
              </a:rPr>
              <a:t>memory </a:t>
            </a: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each time</a:t>
            </a:r>
            <a:endParaRPr lang="en-US" altLang="zh-TW">
              <a:solidFill>
                <a:schemeClr val="bg1"/>
              </a:solidFill>
            </a:endParaRPr>
          </a:p>
          <a:p>
            <a:endParaRPr kumimoji="0" lang="en-US" altLang="zh-TW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1EFB3563-E09A-3445-A139-07C2603E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stackFull</a:t>
            </a:r>
            <a:r>
              <a:rPr kumimoji="1" lang="en-US" altLang="zh-TW" sz="2800"/>
              <a:t> </a:t>
            </a:r>
            <a:r>
              <a:rPr kumimoji="1" lang="en-US" altLang="zh-TW" sz="2800">
                <a:sym typeface="Wingdings" pitchFamily="2" charset="2"/>
              </a:rPr>
              <a:t> Dynamic array</a:t>
            </a:r>
            <a:endParaRPr kumimoji="1"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82910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頁尾版面配置區 2">
            <a:extLst>
              <a:ext uri="{FF2B5EF4-FFF2-40B4-BE49-F238E27FC236}">
                <a16:creationId xmlns:a16="http://schemas.microsoft.com/office/drawing/2014/main" id="{308D203D-0FD5-C24E-B878-B1DDFE2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2ACFA383-7B21-EE4C-A97F-9C8925C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8360-E2EE-6248-B3AE-DB310AEA3CAC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A3C1120-B6BF-6247-9B32-42C37DD1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E7A76CD-D2DC-2A4D-BCBD-62DA562C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6FAE50C-19DC-044E-A847-ADB44F7A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D1341B7-3267-1B4F-9610-1E4AE2648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A307050B-1367-F742-AD95-BBC87D28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844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D8FC8297-6D93-CD40-8703-58ED7013C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61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8D1A4CF1-7CF7-C941-A3EE-8BF195F475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07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020CCE06-61AC-EF4F-8824-0D95FC286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162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968AA03A-6F2B-2A41-B798-438A8543E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63C990EF-0B2D-364A-8AFA-30C4ABA46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BFBCF181-A976-0849-81CB-FB327CBD2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55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799E4F68-512D-0447-B6BD-3AA5F5F61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9C7AC7E6-474B-E545-BB35-00CC99363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B900C23C-7DA9-5A4C-B8A4-599FE030F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BC9DE59F-CA0F-0A41-B5C7-1E7DFA4BB9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71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907C5F1A-0573-E246-98EB-13853354C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3124200"/>
            <a:ext cx="91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48" name="Rectangle 24">
            <a:extLst>
              <a:ext uri="{FF2B5EF4-FFF2-40B4-BE49-F238E27FC236}">
                <a16:creationId xmlns:a16="http://schemas.microsoft.com/office/drawing/2014/main" id="{274BD62A-A80F-4642-9E54-5DC09EEAC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57500"/>
            <a:ext cx="776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r>
              <a:rPr kumimoji="1" lang="en-US" altLang="zh-TW" sz="2400" b="0"/>
              <a:t>front</a:t>
            </a:r>
            <a:endParaRPr kumimoji="1" lang="zh-TW" altLang="en-US" sz="2400" b="0"/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D4BF1C89-7229-194A-AB38-82E72487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552700"/>
            <a:ext cx="776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E634D09D-C829-CB42-9834-0A872F2BF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187575"/>
            <a:ext cx="776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0E05815A-D889-9848-A618-4290A760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3" y="2466975"/>
            <a:ext cx="7762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rear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front</a:t>
            </a:r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10A76996-4987-A24E-8099-97354D44A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0" name="Line 36">
            <a:extLst>
              <a:ext uri="{FF2B5EF4-FFF2-40B4-BE49-F238E27FC236}">
                <a16:creationId xmlns:a16="http://schemas.microsoft.com/office/drawing/2014/main" id="{9B846117-78D6-3D46-A40A-B36D91FB6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1" name="Line 37">
            <a:extLst>
              <a:ext uri="{FF2B5EF4-FFF2-40B4-BE49-F238E27FC236}">
                <a16:creationId xmlns:a16="http://schemas.microsoft.com/office/drawing/2014/main" id="{2C20074E-35CC-4E41-AF78-6663A119C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2" name="Line 38">
            <a:extLst>
              <a:ext uri="{FF2B5EF4-FFF2-40B4-BE49-F238E27FC236}">
                <a16:creationId xmlns:a16="http://schemas.microsoft.com/office/drawing/2014/main" id="{DAF0FE6E-0761-DD46-9122-53A4208CB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3" name="Line 39">
            <a:extLst>
              <a:ext uri="{FF2B5EF4-FFF2-40B4-BE49-F238E27FC236}">
                <a16:creationId xmlns:a16="http://schemas.microsoft.com/office/drawing/2014/main" id="{7D0EC4CE-56BD-F140-8AA1-BBDD552BC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184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CEB87A24-0D08-8145-B40C-076FC0BE9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841875"/>
            <a:ext cx="79967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Figure 3.4: </a:t>
            </a:r>
            <a:r>
              <a:rPr kumimoji="1" lang="en-US" altLang="zh-TW" sz="2400" b="0" u="sng"/>
              <a:t>Inserting and deleting elements in a queue (p.114)</a:t>
            </a:r>
            <a:endParaRPr kumimoji="1" lang="en-US" altLang="zh-TW" sz="2400" u="sng"/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FBB0A1B1-8027-C749-84FE-C391EBBB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720725"/>
            <a:ext cx="574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Queue:</a:t>
            </a:r>
            <a:r>
              <a:rPr kumimoji="1" lang="en-US" altLang="zh-TW" sz="2800" b="0"/>
              <a:t> a First-In-First-Out (FIFO) list</a:t>
            </a:r>
            <a:endParaRPr kumimoji="1" lang="en-US" altLang="zh-TW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F21C89BD-A431-D448-AEFE-D99E66A7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5C4E7171-7172-8948-ACE5-BA039365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F21E-40C7-7543-B277-98F8F6D67998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AE2B1584-AE30-F04E-BCA6-D7B15570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590550"/>
            <a:ext cx="4631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/>
              <a:t>Application:</a:t>
            </a:r>
            <a:r>
              <a:rPr kumimoji="1" lang="en-US" altLang="zh-TW" sz="2800" b="0" dirty="0"/>
              <a:t> Packet switching</a:t>
            </a:r>
            <a:endParaRPr kumimoji="1"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5DE9CE-AB1C-1748-99C4-FCF7FD018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434"/>
          <a:stretch/>
        </p:blipFill>
        <p:spPr>
          <a:xfrm>
            <a:off x="822765" y="1242771"/>
            <a:ext cx="8412869" cy="50056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3A1E9CC-B5EF-A745-98C9-80FBDEDA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FD10229C-453F-1041-A3CC-337D1D87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58C1-F011-DF46-9E9F-0E9EDCA759C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99C45-D604-5848-B4D3-3D05E5B4A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638800"/>
          </a:xfrm>
        </p:spPr>
        <p:txBody>
          <a:bodyPr/>
          <a:lstStyle/>
          <a:p>
            <a:r>
              <a:rPr lang="en-US" altLang="zh-TW" sz="2400" b="1"/>
              <a:t>ADT</a:t>
            </a:r>
            <a:r>
              <a:rPr lang="en-US" altLang="zh-TW" sz="2400"/>
              <a:t> </a:t>
            </a:r>
            <a:r>
              <a:rPr lang="en-US" altLang="zh-TW" sz="2400" i="1"/>
              <a:t>Queue</a:t>
            </a:r>
            <a:r>
              <a:rPr lang="en-US" altLang="zh-TW" sz="2400"/>
              <a:t> is 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b="1"/>
              <a:t>objects:</a:t>
            </a:r>
            <a:r>
              <a:rPr lang="en-US" altLang="zh-TW" sz="2400"/>
              <a:t> a finite ordered list with zero or more elements.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b="1"/>
              <a:t>functions:</a:t>
            </a:r>
            <a:br>
              <a:rPr lang="en-US" altLang="zh-TW" sz="2400" b="1"/>
            </a:br>
            <a:r>
              <a:rPr lang="en-US" altLang="zh-TW" sz="2400"/>
              <a:t>     for all </a:t>
            </a:r>
            <a:r>
              <a:rPr lang="en-US" altLang="zh-TW" sz="2400" i="1"/>
              <a:t>queue </a:t>
            </a:r>
            <a:r>
              <a:rPr lang="en-US" altLang="zh-TW" sz="2400">
                <a:sym typeface="Symbol" pitchFamily="2" charset="2"/>
              </a:rPr>
              <a:t> </a:t>
            </a:r>
            <a:r>
              <a:rPr lang="en-US" altLang="zh-TW" sz="2400" i="1">
                <a:sym typeface="Symbol" pitchFamily="2" charset="2"/>
              </a:rPr>
              <a:t>Queue</a:t>
            </a:r>
            <a:r>
              <a:rPr lang="en-US" altLang="zh-TW" sz="2400"/>
              <a:t>, </a:t>
            </a:r>
            <a:r>
              <a:rPr lang="en-US" altLang="zh-TW" sz="2400" i="1"/>
              <a:t>item</a:t>
            </a:r>
            <a:r>
              <a:rPr lang="en-US" altLang="zh-TW" sz="2400"/>
              <a:t> </a:t>
            </a:r>
            <a:r>
              <a:rPr lang="en-US" altLang="zh-TW" sz="2400">
                <a:sym typeface="Symbol" pitchFamily="2" charset="2"/>
              </a:rPr>
              <a:t> </a:t>
            </a:r>
            <a:r>
              <a:rPr lang="en-US" altLang="zh-TW" sz="2400" i="1">
                <a:sym typeface="Symbol" pitchFamily="2" charset="2"/>
              </a:rPr>
              <a:t>element</a:t>
            </a:r>
            <a:r>
              <a:rPr lang="en-US" altLang="zh-TW" sz="2400">
                <a:sym typeface="Symbol" pitchFamily="2" charset="2"/>
              </a:rPr>
              <a:t>,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  positive integer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 i="1">
                <a:sym typeface="Symbol" pitchFamily="2" charset="2"/>
              </a:rPr>
              <a:t>Queue </a:t>
            </a:r>
            <a:r>
              <a:rPr lang="en-US" altLang="zh-TW" sz="2400" err="1">
                <a:sym typeface="Symbol" pitchFamily="2" charset="2"/>
              </a:rPr>
              <a:t>CreateQ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create an empty queue whose maximum size is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 i="1">
                <a:sym typeface="Symbol" pitchFamily="2" charset="2"/>
              </a:rPr>
              <a:t>Boolean </a:t>
            </a:r>
            <a:r>
              <a:rPr lang="en-US" altLang="zh-TW" sz="2400" err="1">
                <a:sym typeface="Symbol" pitchFamily="2" charset="2"/>
              </a:rPr>
              <a:t>IsFullQ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queue,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) ::=   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b="1">
                <a:sym typeface="Symbol" pitchFamily="2" charset="2"/>
              </a:rPr>
              <a:t>           if</a:t>
            </a:r>
            <a:r>
              <a:rPr lang="en-US" altLang="zh-TW" sz="2400">
                <a:sym typeface="Symbol" pitchFamily="2" charset="2"/>
              </a:rPr>
              <a:t>(number of elements in </a:t>
            </a:r>
            <a:r>
              <a:rPr lang="en-US" altLang="zh-TW" sz="2400" i="1">
                <a:sym typeface="Symbol" pitchFamily="2" charset="2"/>
              </a:rPr>
              <a:t>queue </a:t>
            </a:r>
            <a:r>
              <a:rPr lang="en-US" altLang="zh-TW" sz="2400">
                <a:sym typeface="Symbol" pitchFamily="2" charset="2"/>
              </a:rPr>
              <a:t>== </a:t>
            </a:r>
            <a:r>
              <a:rPr lang="en-US" altLang="zh-TW" sz="2400" i="1" err="1">
                <a:sym typeface="Symbol" pitchFamily="2" charset="2"/>
              </a:rPr>
              <a:t>maxQueueSize</a:t>
            </a:r>
            <a:r>
              <a:rPr lang="en-US" altLang="zh-TW" sz="2400">
                <a:sym typeface="Symbol" pitchFamily="2" charset="2"/>
              </a:rPr>
              <a:t>)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b="1">
                <a:sym typeface="Symbol" pitchFamily="2" charset="2"/>
              </a:rPr>
              <a:t>           return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i="1">
                <a:sym typeface="Symbol" pitchFamily="2" charset="2"/>
              </a:rPr>
              <a:t>TRUE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b="1">
                <a:sym typeface="Symbol" pitchFamily="2" charset="2"/>
              </a:rPr>
              <a:t>else return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i="1">
                <a:sym typeface="Symbol" pitchFamily="2" charset="2"/>
              </a:rPr>
              <a:t>FALSE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 i="1">
                <a:sym typeface="Symbol" pitchFamily="2" charset="2"/>
              </a:rPr>
              <a:t>Queue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err="1">
                <a:sym typeface="Symbol" pitchFamily="2" charset="2"/>
              </a:rPr>
              <a:t>AddQ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queue, item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 b="1">
                <a:sym typeface="Symbol" pitchFamily="2" charset="2"/>
              </a:rPr>
            </a:br>
            <a:r>
              <a:rPr lang="en-US" altLang="zh-TW" sz="2400" b="1">
                <a:sym typeface="Symbol" pitchFamily="2" charset="2"/>
              </a:rPr>
              <a:t>              if</a:t>
            </a:r>
            <a:r>
              <a:rPr lang="en-US" altLang="zh-TW" sz="2400">
                <a:sym typeface="Symbol" pitchFamily="2" charset="2"/>
              </a:rPr>
              <a:t> (</a:t>
            </a:r>
            <a:r>
              <a:rPr lang="en-US" altLang="zh-TW" sz="2400" err="1">
                <a:sym typeface="Symbol" pitchFamily="2" charset="2"/>
              </a:rPr>
              <a:t>IsFullQ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queue)) </a:t>
            </a:r>
            <a:r>
              <a:rPr lang="en-US" altLang="zh-TW" sz="2400" i="1" err="1">
                <a:sym typeface="Symbol" pitchFamily="2" charset="2"/>
              </a:rPr>
              <a:t>queueFull</a:t>
            </a:r>
            <a:br>
              <a:rPr lang="en-US" altLang="zh-TW" sz="2400" b="1" i="1">
                <a:sym typeface="Symbol" pitchFamily="2" charset="2"/>
              </a:rPr>
            </a:br>
            <a:r>
              <a:rPr lang="en-US" altLang="zh-TW" sz="2400" b="1">
                <a:sym typeface="Symbol" pitchFamily="2" charset="2"/>
              </a:rPr>
              <a:t>             else</a:t>
            </a:r>
            <a:r>
              <a:rPr lang="en-US" altLang="zh-TW" sz="2400">
                <a:sym typeface="Symbol" pitchFamily="2" charset="2"/>
              </a:rPr>
              <a:t> insert</a:t>
            </a:r>
            <a:r>
              <a:rPr lang="en-US" altLang="zh-TW" sz="2400" i="1">
                <a:sym typeface="Symbol" pitchFamily="2" charset="2"/>
              </a:rPr>
              <a:t> item</a:t>
            </a:r>
            <a:r>
              <a:rPr lang="en-US" altLang="zh-TW" sz="2400">
                <a:sym typeface="Symbol" pitchFamily="2" charset="2"/>
              </a:rPr>
              <a:t> at rear of</a:t>
            </a:r>
            <a:r>
              <a:rPr lang="en-US" altLang="zh-TW" sz="2400" i="1">
                <a:sym typeface="Symbol" pitchFamily="2" charset="2"/>
              </a:rPr>
              <a:t> queue </a:t>
            </a:r>
            <a:r>
              <a:rPr lang="en-US" altLang="zh-TW" sz="2400">
                <a:sym typeface="Symbol" pitchFamily="2" charset="2"/>
              </a:rPr>
              <a:t>and return </a:t>
            </a:r>
            <a:r>
              <a:rPr lang="en-US" altLang="zh-TW" sz="2400" i="1">
                <a:sym typeface="Symbol" pitchFamily="2" charset="2"/>
              </a:rPr>
              <a:t>queue</a:t>
            </a:r>
            <a:r>
              <a:rPr lang="en-US" altLang="zh-TW" sz="2400">
                <a:sym typeface="Symbol" pitchFamily="2" charset="2"/>
              </a:rPr>
              <a:t>     </a:t>
            </a:r>
            <a:endParaRPr lang="en-US" altLang="zh-TW" sz="24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ACD32E1-B7EF-8845-885F-7FFB7E8A4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-1588"/>
            <a:ext cx="4395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Abstract data type of queue</a:t>
            </a:r>
            <a:endParaRPr kumimoji="1" lang="en-US" altLang="zh-TW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05DCF9-60B6-E445-9511-8FA42B9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06B773-EE9F-5542-B4F3-60DBB8A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1BA0-3A4E-0F4D-B9AD-27EB223EB881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874EA6C-06A8-5F4B-8BC6-8C0F7CAAE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486400"/>
          </a:xfrm>
        </p:spPr>
        <p:txBody>
          <a:bodyPr/>
          <a:lstStyle/>
          <a:p>
            <a:r>
              <a:rPr lang="zh-TW" altLang="zh-TW" sz="2400" i="1"/>
              <a:t>     </a:t>
            </a:r>
            <a:r>
              <a:rPr lang="en-US" altLang="zh-TW" sz="2400" i="1"/>
              <a:t>Boolean </a:t>
            </a:r>
            <a:r>
              <a:rPr lang="en-US" altLang="zh-TW" sz="2400" err="1"/>
              <a:t>IsEmptyQ</a:t>
            </a:r>
            <a:r>
              <a:rPr lang="en-US" altLang="zh-TW" sz="2400"/>
              <a:t>(</a:t>
            </a:r>
            <a:r>
              <a:rPr lang="en-US" altLang="zh-TW" sz="2400" i="1"/>
              <a:t>queue</a:t>
            </a:r>
            <a:r>
              <a:rPr lang="en-US" altLang="zh-TW" sz="2400"/>
              <a:t>) ::=</a:t>
            </a:r>
            <a:br>
              <a:rPr lang="en-US" altLang="zh-TW" sz="2400"/>
            </a:br>
            <a:r>
              <a:rPr lang="en-US" altLang="zh-TW" sz="2400"/>
              <a:t>             </a:t>
            </a:r>
            <a:r>
              <a:rPr lang="en-US" altLang="zh-TW" sz="2400" b="1"/>
              <a:t> if</a:t>
            </a:r>
            <a:r>
              <a:rPr lang="en-US" altLang="zh-TW" sz="2400"/>
              <a:t> (</a:t>
            </a:r>
            <a:r>
              <a:rPr lang="en-US" altLang="zh-TW" sz="2400" i="1"/>
              <a:t>queue</a:t>
            </a:r>
            <a:r>
              <a:rPr lang="en-US" altLang="zh-TW" sz="2400"/>
              <a:t> ==</a:t>
            </a:r>
            <a:r>
              <a:rPr lang="en-US" altLang="zh-TW" sz="2400" err="1"/>
              <a:t>CreateQ</a:t>
            </a:r>
            <a:r>
              <a:rPr lang="en-US" altLang="zh-TW" sz="2400"/>
              <a:t>(</a:t>
            </a:r>
            <a:r>
              <a:rPr lang="en-US" altLang="zh-TW" sz="2400" i="1" err="1"/>
              <a:t>maxQueueSize</a:t>
            </a:r>
            <a:r>
              <a:rPr lang="en-US" altLang="zh-TW" sz="2400"/>
              <a:t>))</a:t>
            </a:r>
            <a:br>
              <a:rPr lang="en-US" altLang="zh-TW" sz="2400"/>
            </a:br>
            <a:r>
              <a:rPr lang="en-US" altLang="zh-TW" sz="2400"/>
              <a:t>              </a:t>
            </a:r>
            <a:r>
              <a:rPr lang="en-US" altLang="zh-TW" sz="2400" b="1"/>
              <a:t>return </a:t>
            </a:r>
            <a:r>
              <a:rPr lang="en-US" altLang="zh-TW" sz="2400" i="1"/>
              <a:t>TRUE</a:t>
            </a:r>
            <a:br>
              <a:rPr lang="en-US" altLang="zh-TW" sz="2400" i="1"/>
            </a:br>
            <a:r>
              <a:rPr lang="en-US" altLang="zh-TW" sz="2400"/>
              <a:t>              </a:t>
            </a:r>
            <a:r>
              <a:rPr lang="en-US" altLang="zh-TW" sz="2400" b="1"/>
              <a:t>else return</a:t>
            </a:r>
            <a:r>
              <a:rPr lang="en-US" altLang="zh-TW" sz="2400"/>
              <a:t> </a:t>
            </a:r>
            <a:r>
              <a:rPr lang="en-US" altLang="zh-TW" sz="2400" i="1"/>
              <a:t>FALSE</a:t>
            </a:r>
            <a:br>
              <a:rPr lang="en-US" altLang="zh-TW" sz="2400" i="1"/>
            </a:br>
            <a:r>
              <a:rPr lang="en-US" altLang="zh-TW" sz="2400" i="1"/>
              <a:t>     Element</a:t>
            </a:r>
            <a:r>
              <a:rPr lang="en-US" altLang="zh-TW" sz="2400"/>
              <a:t> </a:t>
            </a:r>
            <a:r>
              <a:rPr lang="en-US" altLang="zh-TW" sz="2400" err="1"/>
              <a:t>DeleteQ</a:t>
            </a:r>
            <a:r>
              <a:rPr lang="en-US" altLang="zh-TW" sz="2400"/>
              <a:t>(</a:t>
            </a:r>
            <a:r>
              <a:rPr lang="en-US" altLang="zh-TW" sz="2400" i="1"/>
              <a:t>queue</a:t>
            </a:r>
            <a:r>
              <a:rPr lang="en-US" altLang="zh-TW" sz="2400"/>
              <a:t>) ::=</a:t>
            </a:r>
            <a:br>
              <a:rPr lang="en-US" altLang="zh-TW" sz="2400"/>
            </a:br>
            <a:r>
              <a:rPr lang="en-US" altLang="zh-TW" sz="2400"/>
              <a:t>              </a:t>
            </a:r>
            <a:r>
              <a:rPr lang="en-US" altLang="zh-TW" sz="2400" b="1"/>
              <a:t>if </a:t>
            </a:r>
            <a:r>
              <a:rPr lang="en-US" altLang="zh-TW" sz="2400"/>
              <a:t>(</a:t>
            </a:r>
            <a:r>
              <a:rPr lang="en-US" altLang="zh-TW" sz="2400" err="1"/>
              <a:t>IsEmptyQ</a:t>
            </a:r>
            <a:r>
              <a:rPr lang="en-US" altLang="zh-TW" sz="2400"/>
              <a:t>(</a:t>
            </a:r>
            <a:r>
              <a:rPr lang="en-US" altLang="zh-TW" sz="2400" i="1"/>
              <a:t>queue</a:t>
            </a:r>
            <a:r>
              <a:rPr lang="en-US" altLang="zh-TW" sz="2400"/>
              <a:t>)) </a:t>
            </a:r>
            <a:r>
              <a:rPr lang="en-US" altLang="zh-TW" sz="2400" b="1"/>
              <a:t>return</a:t>
            </a:r>
            <a:br>
              <a:rPr lang="en-US" altLang="zh-TW" sz="2400" b="1"/>
            </a:br>
            <a:r>
              <a:rPr lang="en-US" altLang="zh-TW" sz="2400" b="1"/>
              <a:t>              else</a:t>
            </a:r>
            <a:r>
              <a:rPr lang="en-US" altLang="zh-TW" sz="2400"/>
              <a:t> remove and return the </a:t>
            </a:r>
            <a:r>
              <a:rPr lang="en-US" altLang="zh-TW" sz="2400" i="1"/>
              <a:t>item</a:t>
            </a:r>
            <a:r>
              <a:rPr lang="en-US" altLang="zh-TW" sz="2400"/>
              <a:t> at front of queue.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*ADT 3.2: </a:t>
            </a:r>
            <a:r>
              <a:rPr lang="en-US" altLang="zh-TW" sz="1800" u="sng">
                <a:solidFill>
                  <a:schemeClr val="tx1"/>
                </a:solidFill>
              </a:rPr>
              <a:t>Abstract data type </a:t>
            </a:r>
            <a:r>
              <a:rPr lang="en-US" altLang="zh-TW" sz="1800" i="1" u="sng">
                <a:solidFill>
                  <a:schemeClr val="tx1"/>
                </a:solidFill>
              </a:rPr>
              <a:t>Queue (p.115)</a:t>
            </a:r>
            <a:endParaRPr lang="en-US" altLang="zh-TW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9B8B07BA-ACEE-204B-A9C7-B2609053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EED64470-EB51-9D46-B5FC-D6E4CAEC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E695-AB70-2442-B5F3-C66BBDD787B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7650" name="Rectangle 2050">
            <a:extLst>
              <a:ext uri="{FF2B5EF4-FFF2-40B4-BE49-F238E27FC236}">
                <a16:creationId xmlns:a16="http://schemas.microsoft.com/office/drawing/2014/main" id="{7ADF8F2F-0498-194F-97D5-2B935295F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7162" cy="5562600"/>
          </a:xfrm>
        </p:spPr>
        <p:txBody>
          <a:bodyPr/>
          <a:lstStyle/>
          <a:p>
            <a:r>
              <a:rPr lang="en-US" altLang="zh-TW" sz="2400" dirty="0"/>
              <a:t>Queue </a:t>
            </a:r>
            <a:r>
              <a:rPr lang="en-US" altLang="zh-TW" sz="2400" dirty="0" err="1"/>
              <a:t>CreateQ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maxQueueSize</a:t>
            </a:r>
            <a:r>
              <a:rPr lang="en-US" altLang="zh-TW" sz="2400" dirty="0"/>
              <a:t>) ::=</a:t>
            </a:r>
            <a:br>
              <a:rPr lang="en-US" altLang="zh-TW" sz="2400" dirty="0"/>
            </a:br>
            <a:r>
              <a:rPr lang="en-US" altLang="zh-TW" sz="2400" dirty="0"/>
              <a:t># define MAX_QUEUE_SIZE 100/* Maximum queue size */</a:t>
            </a:r>
            <a:br>
              <a:rPr lang="en-US" altLang="zh-TW" sz="2400" dirty="0"/>
            </a:br>
            <a:r>
              <a:rPr lang="en-US" altLang="zh-TW" sz="2400" dirty="0"/>
              <a:t>typedef struct {</a:t>
            </a:r>
            <a:br>
              <a:rPr lang="en-US" altLang="zh-TW" sz="2400" dirty="0"/>
            </a:br>
            <a:r>
              <a:rPr lang="en-US" altLang="zh-TW" sz="2400" dirty="0"/>
              <a:t>        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key;</a:t>
            </a:r>
            <a:br>
              <a:rPr lang="en-US" altLang="zh-TW" sz="2400" dirty="0"/>
            </a:br>
            <a:r>
              <a:rPr lang="en-US" altLang="zh-TW" sz="2400" dirty="0"/>
              <a:t>                 /* other fields */</a:t>
            </a:r>
            <a:br>
              <a:rPr lang="en-US" altLang="zh-TW" sz="2400" dirty="0"/>
            </a:br>
            <a:r>
              <a:rPr lang="en-US" altLang="zh-TW" sz="2400" dirty="0"/>
              <a:t>                 } element;</a:t>
            </a:r>
            <a:br>
              <a:rPr lang="en-US" altLang="zh-TW" sz="2400" dirty="0"/>
            </a:br>
            <a:r>
              <a:rPr lang="en-US" altLang="zh-TW" sz="2400" dirty="0"/>
              <a:t>element queue[MAX_QUEUE_SIZE];</a:t>
            </a:r>
            <a:br>
              <a:rPr lang="en-US" altLang="zh-TW" sz="2400" dirty="0"/>
            </a:br>
            <a:r>
              <a:rPr lang="en-US" altLang="zh-TW" sz="2400" dirty="0" err="1">
                <a:solidFill>
                  <a:srgbClr val="C00000"/>
                </a:solidFill>
              </a:rPr>
              <a:t>int</a:t>
            </a:r>
            <a:r>
              <a:rPr lang="en-US" altLang="zh-TW" sz="2400" dirty="0">
                <a:solidFill>
                  <a:srgbClr val="C00000"/>
                </a:solidFill>
              </a:rPr>
              <a:t> rear = -1;</a:t>
            </a:r>
            <a:br>
              <a:rPr lang="en-US" altLang="zh-TW" sz="2400" dirty="0">
                <a:solidFill>
                  <a:srgbClr val="C00000"/>
                </a:solidFill>
              </a:rPr>
            </a:br>
            <a:r>
              <a:rPr lang="en-US" altLang="zh-TW" sz="2400" dirty="0" err="1">
                <a:solidFill>
                  <a:srgbClr val="C00000"/>
                </a:solidFill>
              </a:rPr>
              <a:t>int</a:t>
            </a:r>
            <a:r>
              <a:rPr lang="en-US" altLang="zh-TW" sz="2400" dirty="0">
                <a:solidFill>
                  <a:srgbClr val="C00000"/>
                </a:solidFill>
              </a:rPr>
              <a:t> front = -1;</a:t>
            </a:r>
            <a:br>
              <a:rPr lang="en-US" altLang="zh-TW" sz="2400" dirty="0"/>
            </a:br>
            <a:r>
              <a:rPr lang="en-US" altLang="zh-TW" sz="2400" dirty="0"/>
              <a:t>Boolean </a:t>
            </a:r>
            <a:r>
              <a:rPr lang="en-US" altLang="zh-TW" sz="2400" dirty="0" err="1"/>
              <a:t>IsEmpty</a:t>
            </a:r>
            <a:r>
              <a:rPr lang="en-US" altLang="zh-TW" sz="2400" dirty="0"/>
              <a:t>(queue) ::= front == rear</a:t>
            </a:r>
            <a:br>
              <a:rPr lang="en-US" altLang="zh-TW" sz="2400" dirty="0"/>
            </a:br>
            <a:r>
              <a:rPr lang="en-US" altLang="zh-TW" sz="2400" dirty="0"/>
              <a:t>Boolean </a:t>
            </a:r>
            <a:r>
              <a:rPr lang="en-US" altLang="zh-TW" sz="2400" dirty="0" err="1"/>
              <a:t>IsFullQ</a:t>
            </a:r>
            <a:r>
              <a:rPr lang="en-US" altLang="zh-TW" sz="2400" dirty="0"/>
              <a:t>(queue) ::= rear == MAX_QUEUE_SIZE-1</a:t>
            </a:r>
          </a:p>
        </p:txBody>
      </p:sp>
      <p:sp>
        <p:nvSpPr>
          <p:cNvPr id="27651" name="Text Box 2051">
            <a:extLst>
              <a:ext uri="{FF2B5EF4-FFF2-40B4-BE49-F238E27FC236}">
                <a16:creationId xmlns:a16="http://schemas.microsoft.com/office/drawing/2014/main" id="{A2FFD11C-0400-A24D-8528-6759DABE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346075"/>
            <a:ext cx="6976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/>
              <a:t>Implementation 1: </a:t>
            </a:r>
            <a:r>
              <a:rPr kumimoji="1" lang="en-US" altLang="zh-TW" sz="2800" b="0" dirty="0">
                <a:solidFill>
                  <a:srgbClr val="0070C0"/>
                </a:solidFill>
              </a:rPr>
              <a:t>using array (naïve version)</a:t>
            </a:r>
            <a:endParaRPr kumimoji="1" lang="en-US" altLang="zh-TW" sz="2800" dirty="0">
              <a:solidFill>
                <a:srgbClr val="0070C0"/>
              </a:solidFill>
            </a:endParaRPr>
          </a:p>
        </p:txBody>
      </p:sp>
      <p:sp>
        <p:nvSpPr>
          <p:cNvPr id="27652" name="Rectangle 2052">
            <a:extLst>
              <a:ext uri="{FF2B5EF4-FFF2-40B4-BE49-F238E27FC236}">
                <a16:creationId xmlns:a16="http://schemas.microsoft.com/office/drawing/2014/main" id="{ED6C572B-D4A3-784E-9167-5549D2AB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99" y="266700"/>
            <a:ext cx="7092479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E7941796-DB55-B447-8A0B-EF474D3D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B5FCC37D-1E77-D54E-B6B3-E2326EE6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41C-CA58-0D4A-9FF0-3753708072E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E0795807-091F-B646-BA3C-F988F4922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6599238" cy="5715000"/>
          </a:xfrm>
        </p:spPr>
        <p:txBody>
          <a:bodyPr/>
          <a:lstStyle/>
          <a:p>
            <a:r>
              <a:rPr lang="en-US" altLang="zh-TW" sz="2400"/>
              <a:t>void </a:t>
            </a:r>
            <a:r>
              <a:rPr lang="en-US" altLang="zh-TW" sz="2400" err="1"/>
              <a:t>addq</a:t>
            </a:r>
            <a:r>
              <a:rPr lang="en-US" altLang="zh-TW" sz="2400"/>
              <a:t> (element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add an item to the queue */</a:t>
            </a:r>
            <a:br>
              <a:rPr lang="en-US" altLang="zh-TW" sz="2400"/>
            </a:br>
            <a:r>
              <a:rPr lang="en-US" altLang="zh-TW" sz="2400"/>
              <a:t>    if (rear == MAX_QUEUE_SIZE-1) </a:t>
            </a:r>
            <a:br>
              <a:rPr lang="en-US" altLang="zh-TW" sz="2400"/>
            </a:br>
            <a:r>
              <a:rPr lang="en-US" altLang="zh-TW" sz="2400"/>
              <a:t>       </a:t>
            </a:r>
            <a:r>
              <a:rPr lang="en-US" altLang="zh-TW" sz="2400" err="1"/>
              <a:t>queueFull</a:t>
            </a:r>
            <a:r>
              <a:rPr lang="en-US" altLang="zh-TW" sz="2400"/>
              <a:t>( );</a:t>
            </a:r>
            <a:br>
              <a:rPr lang="en-US" altLang="zh-TW" sz="2400"/>
            </a:br>
            <a:r>
              <a:rPr lang="en-US" altLang="zh-TW" sz="2400"/>
              <a:t>   queue [++rear] = item;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3.5: </a:t>
            </a:r>
            <a:r>
              <a:rPr lang="en-US" altLang="zh-TW" sz="1800" u="sng">
                <a:solidFill>
                  <a:schemeClr val="tx1"/>
                </a:solidFill>
              </a:rPr>
              <a:t>Add an item to a queue (p. 116)</a:t>
            </a:r>
            <a:endParaRPr lang="en-US" altLang="zh-TW" sz="2400"/>
          </a:p>
        </p:txBody>
      </p:sp>
      <p:sp>
        <p:nvSpPr>
          <p:cNvPr id="30723" name="Text Box 1027">
            <a:extLst>
              <a:ext uri="{FF2B5EF4-FFF2-40B4-BE49-F238E27FC236}">
                <a16:creationId xmlns:a16="http://schemas.microsoft.com/office/drawing/2014/main" id="{AAF9F551-36A4-1044-A2A1-7A42F7B0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C0BFE554-79EB-BD43-BB0D-165D427A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F6682A-9551-7240-A971-0110800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8C02-183E-9742-BA01-2726F542CBCE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F0DE13E-AF12-C446-8780-801849D23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163" y="457200"/>
            <a:ext cx="7456487" cy="5486400"/>
          </a:xfrm>
        </p:spPr>
        <p:txBody>
          <a:bodyPr/>
          <a:lstStyle/>
          <a:p>
            <a:r>
              <a:rPr lang="en-US" altLang="zh-TW" sz="2400" dirty="0"/>
              <a:t>element </a:t>
            </a:r>
            <a:r>
              <a:rPr lang="en-US" altLang="zh-TW" sz="2400" dirty="0" err="1"/>
              <a:t>deleteq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rear)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/* remove element at the front of the queue */</a:t>
            </a:r>
            <a:br>
              <a:rPr lang="en-US" altLang="zh-TW" sz="2400" dirty="0"/>
            </a:br>
            <a:r>
              <a:rPr lang="en-US" altLang="zh-TW" sz="2400" dirty="0"/>
              <a:t>    if ( front == rear)</a:t>
            </a:r>
            <a:br>
              <a:rPr lang="en-US" altLang="zh-TW" sz="2400" dirty="0"/>
            </a:br>
            <a:r>
              <a:rPr lang="en-US" altLang="zh-TW" sz="2400" dirty="0"/>
              <a:t>        return </a:t>
            </a:r>
            <a:r>
              <a:rPr lang="en-US" altLang="zh-TW" sz="2400" dirty="0" err="1"/>
              <a:t>queueEmpty</a:t>
            </a:r>
            <a:r>
              <a:rPr lang="en-US" altLang="zh-TW" sz="2400" dirty="0"/>
              <a:t>( );     /* return an error key */</a:t>
            </a:r>
            <a:br>
              <a:rPr lang="en-US" altLang="zh-TW" sz="2400" dirty="0"/>
            </a:br>
            <a:r>
              <a:rPr lang="en-US" altLang="zh-TW" sz="2400" dirty="0"/>
              <a:t>    return queue [++front];</a:t>
            </a:r>
            <a:br>
              <a:rPr lang="en-US" altLang="zh-TW" sz="2400" dirty="0"/>
            </a:br>
            <a:r>
              <a:rPr lang="en-US" altLang="zh-TW" sz="2400" dirty="0"/>
              <a:t>}   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1800" b="1" u="sng" dirty="0">
                <a:solidFill>
                  <a:schemeClr val="tx1"/>
                </a:solidFill>
              </a:rPr>
              <a:t>*Program 3.6: </a:t>
            </a:r>
            <a:r>
              <a:rPr lang="en-US" altLang="zh-TW" sz="1800" u="sng" dirty="0">
                <a:solidFill>
                  <a:schemeClr val="tx1"/>
                </a:solidFill>
              </a:rPr>
              <a:t>Delete an item from a queue(p.116)</a:t>
            </a:r>
            <a:br>
              <a:rPr lang="en-US" altLang="zh-TW" sz="1800" u="sng" dirty="0">
                <a:solidFill>
                  <a:schemeClr val="tx1"/>
                </a:solidFill>
              </a:rPr>
            </a:br>
            <a:br>
              <a:rPr lang="en-US" altLang="zh-TW" sz="2400" u="sng" dirty="0">
                <a:solidFill>
                  <a:srgbClr val="CC3300"/>
                </a:solidFill>
              </a:rPr>
            </a:br>
            <a:br>
              <a:rPr lang="en-US" altLang="zh-TW" sz="2400" u="sng" dirty="0">
                <a:solidFill>
                  <a:srgbClr val="CC3300"/>
                </a:solidFill>
              </a:rPr>
            </a:br>
            <a:endParaRPr lang="en-US" altLang="zh-TW" sz="2400" dirty="0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C07BC62-2E7B-6A4C-91E7-B036A4BD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561975"/>
            <a:ext cx="323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Delete from a queue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EEC983-6B59-1743-8475-7DC6EDA9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352080"/>
            <a:ext cx="7456487" cy="8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br>
              <a:rPr lang="en-US" altLang="zh-TW" sz="1800" b="0" u="sng" dirty="0">
                <a:solidFill>
                  <a:schemeClr val="tx1"/>
                </a:solidFill>
              </a:rPr>
            </a:br>
            <a:r>
              <a:rPr lang="en-US" altLang="zh-TW" sz="2400" b="0" dirty="0">
                <a:solidFill>
                  <a:srgbClr val="CC3300"/>
                </a:solidFill>
              </a:rPr>
              <a:t>problem: there may be available space when </a:t>
            </a:r>
            <a:r>
              <a:rPr lang="en-US" altLang="zh-TW" sz="2400" b="0" dirty="0" err="1">
                <a:solidFill>
                  <a:srgbClr val="CC3300"/>
                </a:solidFill>
              </a:rPr>
              <a:t>IsFullQ</a:t>
            </a:r>
            <a:r>
              <a:rPr lang="en-US" altLang="zh-TW" sz="2400" b="0" dirty="0">
                <a:solidFill>
                  <a:srgbClr val="CC3300"/>
                </a:solidFill>
              </a:rPr>
              <a:t> is true</a:t>
            </a:r>
            <a:br>
              <a:rPr lang="en-US" altLang="zh-TW" sz="2400" b="0" dirty="0">
                <a:solidFill>
                  <a:srgbClr val="CC3300"/>
                </a:solidFill>
              </a:rPr>
            </a:br>
            <a:r>
              <a:rPr lang="en-US" altLang="zh-TW" sz="2400" b="0" dirty="0">
                <a:solidFill>
                  <a:srgbClr val="CC3300"/>
                </a:solidFill>
              </a:rPr>
              <a:t>               </a:t>
            </a:r>
            <a:r>
              <a:rPr lang="en-US" altLang="zh-TW" sz="2400" b="0" dirty="0">
                <a:solidFill>
                  <a:srgbClr val="CC3300"/>
                </a:solidFill>
                <a:sym typeface="Wingdings" pitchFamily="2" charset="2"/>
              </a:rPr>
              <a:t></a:t>
            </a:r>
            <a:r>
              <a:rPr lang="en-US" altLang="zh-TW" sz="2400" b="0" dirty="0">
                <a:solidFill>
                  <a:srgbClr val="CC3300"/>
                </a:solidFill>
              </a:rPr>
              <a:t> movement is required.</a:t>
            </a:r>
            <a:endParaRPr lang="en-US" altLang="zh-TW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2">
            <a:extLst>
              <a:ext uri="{FF2B5EF4-FFF2-40B4-BE49-F238E27FC236}">
                <a16:creationId xmlns:a16="http://schemas.microsoft.com/office/drawing/2014/main" id="{D63E971B-82C2-7440-826D-D353DACA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26E3E3F6-93E8-1B4B-8C9A-5FDEBB7F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D0E1-9703-EC48-8DFC-A09D8681CC03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C3F0DC12-A572-9848-A4DF-AA7C1AEE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868" y="5823976"/>
            <a:ext cx="7402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u="sng"/>
              <a:t>*Figure 3.6:</a:t>
            </a:r>
            <a:r>
              <a:rPr kumimoji="1" lang="en-US" altLang="zh-TW" b="0" u="sng"/>
              <a:t> Circular queue (p. 117)</a:t>
            </a:r>
            <a:endParaRPr kumimoji="1" lang="en-US" altLang="zh-TW" b="0"/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CC902261-EE9D-4D4A-8B7B-4B7986515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390525"/>
            <a:ext cx="798195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Implementation 2: </a:t>
            </a:r>
            <a:r>
              <a:rPr kumimoji="1" lang="en-US" altLang="zh-TW" sz="2800" b="0"/>
              <a:t>regard an array as a circular queue</a:t>
            </a:r>
          </a:p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front: 	one position counterclockwise from the first element</a:t>
            </a:r>
          </a:p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rear:	current end</a:t>
            </a:r>
            <a:endParaRPr kumimoji="1" lang="en-US" altLang="zh-TW" sz="2800"/>
          </a:p>
        </p:txBody>
      </p:sp>
      <p:sp>
        <p:nvSpPr>
          <p:cNvPr id="53282" name="Rectangle 34">
            <a:extLst>
              <a:ext uri="{FF2B5EF4-FFF2-40B4-BE49-F238E27FC236}">
                <a16:creationId xmlns:a16="http://schemas.microsoft.com/office/drawing/2014/main" id="{2DFD570F-1BF5-1B42-ACD6-1097DE60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393700"/>
            <a:ext cx="80518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7281" name="Picture 1" descr="page15image1771584">
            <a:extLst>
              <a:ext uri="{FF2B5EF4-FFF2-40B4-BE49-F238E27FC236}">
                <a16:creationId xmlns:a16="http://schemas.microsoft.com/office/drawing/2014/main" id="{C2A3DBC4-B717-8443-802E-1EA61D4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11" y="1720423"/>
            <a:ext cx="6998026" cy="38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頁尾版面配置區 3">
            <a:extLst>
              <a:ext uri="{FF2B5EF4-FFF2-40B4-BE49-F238E27FC236}">
                <a16:creationId xmlns:a16="http://schemas.microsoft.com/office/drawing/2014/main" id="{6B3C88C3-CF60-4344-B809-474CEA42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2" name="投影片編號版面配置區 4">
            <a:extLst>
              <a:ext uri="{FF2B5EF4-FFF2-40B4-BE49-F238E27FC236}">
                <a16:creationId xmlns:a16="http://schemas.microsoft.com/office/drawing/2014/main" id="{67426D0A-A97F-1D4E-842C-7C8F4D4E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63DB-67FE-5C4A-961B-A6C3CF078C7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A506A117-4790-8948-A559-7C8175FC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555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2400" b="0"/>
              <a:t>         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54189D-A93C-C044-B69F-87EE199BC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970837" cy="5257800"/>
          </a:xfrm>
        </p:spPr>
        <p:txBody>
          <a:bodyPr/>
          <a:lstStyle/>
          <a:p>
            <a:r>
              <a:rPr lang="zh-TW" altLang="zh-TW" sz="2400"/>
              <a:t>    </a:t>
            </a:r>
            <a:r>
              <a:rPr lang="en-US" altLang="zh-TW" sz="2400">
                <a:solidFill>
                  <a:schemeClr val="tx1"/>
                </a:solidFill>
              </a:rPr>
              <a:t>A</a:t>
            </a:r>
            <a:endParaRPr lang="en-US" altLang="zh-TW" sz="24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9542CA3-8DF6-2D48-B158-B90A299F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5B8389C-B9AD-354B-AF17-795996BD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88D8BC3-E321-E749-929A-92DDB878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A091E2A0-E806-614B-9203-361A48EA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AF8052B9-B48D-554C-8960-4652A513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zh-TW" sz="2400" b="0"/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F56AD2CF-96EF-B44B-AC6A-07E1CA58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7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sz="2400" b="0"/>
              <a:t>E</a:t>
            </a:r>
          </a:p>
          <a:p>
            <a:pPr algn="ctr" eaLnBrk="1" hangingPunct="1"/>
            <a:r>
              <a:rPr kumimoji="1" lang="en-US" altLang="zh-TW" sz="2400" b="0"/>
              <a:t>D</a:t>
            </a:r>
          </a:p>
          <a:p>
            <a:pPr algn="ctr" eaLnBrk="1" hangingPunct="1"/>
            <a:r>
              <a:rPr kumimoji="1" lang="en-US" altLang="zh-TW" sz="2400" b="0"/>
              <a:t>C</a:t>
            </a:r>
          </a:p>
          <a:p>
            <a:pPr algn="ctr" eaLnBrk="1" hangingPunct="1"/>
            <a:r>
              <a:rPr kumimoji="1" lang="en-US" altLang="zh-TW" sz="2400" b="0"/>
              <a:t>B</a:t>
            </a:r>
          </a:p>
          <a:p>
            <a:pPr algn="ctr" eaLnBrk="1" hangingPunct="1"/>
            <a:r>
              <a:rPr kumimoji="1" lang="en-US" altLang="zh-TW" sz="2400" b="0"/>
              <a:t>A</a:t>
            </a: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D219D306-C846-1E4F-9759-2CB3CCE16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0000A16F-A013-4E4F-8DF0-DF2BD9B4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54" name="Line 26">
            <a:extLst>
              <a:ext uri="{FF2B5EF4-FFF2-40B4-BE49-F238E27FC236}">
                <a16:creationId xmlns:a16="http://schemas.microsoft.com/office/drawing/2014/main" id="{A13984E1-6724-C049-90ED-862A99073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5" name="Line 27">
            <a:extLst>
              <a:ext uri="{FF2B5EF4-FFF2-40B4-BE49-F238E27FC236}">
                <a16:creationId xmlns:a16="http://schemas.microsoft.com/office/drawing/2014/main" id="{F8C481B3-7FC3-324A-9D2E-95F7C4B0C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38BC0DCA-C16B-7D43-B818-E0BAC58A9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7" name="Line 29">
            <a:extLst>
              <a:ext uri="{FF2B5EF4-FFF2-40B4-BE49-F238E27FC236}">
                <a16:creationId xmlns:a16="http://schemas.microsoft.com/office/drawing/2014/main" id="{25CA00B3-A6BD-FB40-B99E-6222EEF65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8" name="Line 30">
            <a:extLst>
              <a:ext uri="{FF2B5EF4-FFF2-40B4-BE49-F238E27FC236}">
                <a16:creationId xmlns:a16="http://schemas.microsoft.com/office/drawing/2014/main" id="{6329F433-FE92-7E45-9BF5-5C62AEC81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CBD5E60E-317F-E942-B167-FB70CD41B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447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0" name="Line 32">
            <a:extLst>
              <a:ext uri="{FF2B5EF4-FFF2-40B4-BE49-F238E27FC236}">
                <a16:creationId xmlns:a16="http://schemas.microsoft.com/office/drawing/2014/main" id="{B209D5DE-CDEF-8144-BFEE-C26FC362E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D7E3CFDF-2E28-B744-A4C1-FDA17D845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3" name="Line 35">
            <a:extLst>
              <a:ext uri="{FF2B5EF4-FFF2-40B4-BE49-F238E27FC236}">
                <a16:creationId xmlns:a16="http://schemas.microsoft.com/office/drawing/2014/main" id="{3CD5EF35-F4C7-A340-8291-807369E17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8" name="Line 40">
            <a:extLst>
              <a:ext uri="{FF2B5EF4-FFF2-40B4-BE49-F238E27FC236}">
                <a16:creationId xmlns:a16="http://schemas.microsoft.com/office/drawing/2014/main" id="{D52B38FB-78D1-CC4B-84ED-67AF3B9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71" name="Line 43">
            <a:extLst>
              <a:ext uri="{FF2B5EF4-FFF2-40B4-BE49-F238E27FC236}">
                <a16:creationId xmlns:a16="http://schemas.microsoft.com/office/drawing/2014/main" id="{6C99EEDA-D7DB-034E-B1C1-04573D119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72" name="Text Box 44">
            <a:extLst>
              <a:ext uri="{FF2B5EF4-FFF2-40B4-BE49-F238E27FC236}">
                <a16:creationId xmlns:a16="http://schemas.microsoft.com/office/drawing/2014/main" id="{4C9EDF96-3B14-3944-A493-A7D5A4E8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555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3" name="Text Box 45">
            <a:extLst>
              <a:ext uri="{FF2B5EF4-FFF2-40B4-BE49-F238E27FC236}">
                <a16:creationId xmlns:a16="http://schemas.microsoft.com/office/drawing/2014/main" id="{9AC54A7D-04AC-DB46-B329-5C63400F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174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E9D6E36A-7BAF-544C-AAAD-075E18CA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17176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5" name="Text Box 47">
            <a:extLst>
              <a:ext uri="{FF2B5EF4-FFF2-40B4-BE49-F238E27FC236}">
                <a16:creationId xmlns:a16="http://schemas.microsoft.com/office/drawing/2014/main" id="{D8637D9B-7274-5241-B76A-9C6C8EB6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1412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7" name="Text Box 49">
            <a:extLst>
              <a:ext uri="{FF2B5EF4-FFF2-40B4-BE49-F238E27FC236}">
                <a16:creationId xmlns:a16="http://schemas.microsoft.com/office/drawing/2014/main" id="{A3972BCB-9B59-934E-A80F-C7DB02EA3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17176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top</a:t>
            </a:r>
          </a:p>
        </p:txBody>
      </p:sp>
      <p:sp>
        <p:nvSpPr>
          <p:cNvPr id="22578" name="Text Box 50">
            <a:extLst>
              <a:ext uri="{FF2B5EF4-FFF2-40B4-BE49-F238E27FC236}">
                <a16:creationId xmlns:a16="http://schemas.microsoft.com/office/drawing/2014/main" id="{C2E2C20D-14E1-C941-8AEF-CCE6A023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3676650"/>
            <a:ext cx="783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Figure 3.1: </a:t>
            </a:r>
            <a:r>
              <a:rPr kumimoji="1" lang="en-US" altLang="zh-TW" sz="2400" b="0" u="sng"/>
              <a:t>Inserting and deleting elements in a stack (p.108)</a:t>
            </a:r>
            <a:endParaRPr kumimoji="1" lang="en-US" altLang="zh-TW" sz="2400" u="sng"/>
          </a:p>
        </p:txBody>
      </p:sp>
      <p:sp>
        <p:nvSpPr>
          <p:cNvPr id="22579" name="Text Box 51">
            <a:extLst>
              <a:ext uri="{FF2B5EF4-FFF2-40B4-BE49-F238E27FC236}">
                <a16:creationId xmlns:a16="http://schemas.microsoft.com/office/drawing/2014/main" id="{CFB5549D-946E-EE40-AD97-6D2E6B3E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474663"/>
            <a:ext cx="5641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Stack: a Last-In-First-Out (LIFO) list</a:t>
            </a:r>
            <a:r>
              <a:rPr kumimoji="1" lang="en-US" altLang="zh-TW" sz="28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671DF8B9-B90B-ED41-8DFF-80EC909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55257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queue </a:t>
            </a:r>
            <a:r>
              <a:rPr kumimoji="1" lang="en-US" altLang="zh-TW" sz="2800">
                <a:sym typeface="Wingdings" pitchFamily="2" charset="2"/>
              </a:rPr>
              <a:t></a:t>
            </a:r>
            <a:r>
              <a:rPr kumimoji="1" lang="en-US" altLang="zh-TW" sz="2800"/>
              <a:t>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1026">
            <a:extLst>
              <a:ext uri="{FF2B5EF4-FFF2-40B4-BE49-F238E27FC236}">
                <a16:creationId xmlns:a16="http://schemas.microsoft.com/office/drawing/2014/main" id="{36088050-AFEF-4841-BF72-66D2113F39E8}"/>
              </a:ext>
            </a:extLst>
          </p:cNvPr>
          <p:cNvSpPr txBox="1">
            <a:spLocks noChangeArrowheads="1"/>
          </p:cNvSpPr>
          <p:nvPr/>
        </p:nvSpPr>
        <p:spPr>
          <a:xfrm>
            <a:off x="1729581" y="1564104"/>
            <a:ext cx="6599238" cy="5715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if (rear == </a:t>
            </a:r>
            <a:r>
              <a:rPr lang="en-US" altLang="zh-TW" sz="2400" b="0">
                <a:solidFill>
                  <a:srgbClr val="C00000"/>
                </a:solidFill>
              </a:rPr>
              <a:t>MAX_QUEUE_SIZE-1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 );</a:t>
            </a:r>
            <a:br>
              <a:rPr lang="en-US" altLang="zh-TW" sz="2400" b="0"/>
            </a:br>
            <a:r>
              <a:rPr lang="en-US" altLang="zh-TW" sz="2400" b="0"/>
              <a:t>   queue [++rear] = item;</a:t>
            </a:r>
            <a:br>
              <a:rPr lang="en-US" altLang="zh-TW" sz="2400" b="0"/>
            </a:br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 3.5: </a:t>
            </a:r>
            <a:r>
              <a:rPr lang="en-US" altLang="zh-TW" sz="1800" b="0" u="sng">
                <a:solidFill>
                  <a:schemeClr val="tx1"/>
                </a:solidFill>
              </a:rPr>
              <a:t>Add an item to a queue (p. 116)</a:t>
            </a:r>
            <a:endParaRPr lang="en-US" altLang="zh-TW" sz="2400" b="0"/>
          </a:p>
        </p:txBody>
      </p:sp>
    </p:spTree>
    <p:extLst>
      <p:ext uri="{BB962C8B-B14F-4D97-AF65-F5344CB8AC3E}">
        <p14:creationId xmlns:p14="http://schemas.microsoft.com/office/powerpoint/2010/main" val="390255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C734B4-DCF7-6140-BE13-C8251FA04282}"/>
              </a:ext>
            </a:extLst>
          </p:cNvPr>
          <p:cNvSpPr txBox="1">
            <a:spLocks noChangeArrowheads="1"/>
          </p:cNvSpPr>
          <p:nvPr/>
        </p:nvSpPr>
        <p:spPr>
          <a:xfrm>
            <a:off x="1738650" y="1576137"/>
            <a:ext cx="7742237" cy="5791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 if (rear == </a:t>
            </a:r>
            <a:r>
              <a:rPr lang="en-US" altLang="zh-TW" sz="2400" b="0">
                <a:solidFill>
                  <a:srgbClr val="C00000"/>
                </a:solidFill>
              </a:rPr>
              <a:t>front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();</a:t>
            </a:r>
          </a:p>
          <a:p>
            <a:pPr eaLnBrk="1" hangingPunct="1"/>
            <a:r>
              <a:rPr lang="en-US" altLang="zh-TW" sz="2400" b="0"/>
              <a:t>     rear = (rear+1) % MAX_QUEUE_SIZE;</a:t>
            </a:r>
            <a:br>
              <a:rPr lang="en-US" altLang="zh-TW" sz="2400" b="0"/>
            </a:br>
            <a:r>
              <a:rPr lang="en-US" altLang="zh-TW" sz="2400" b="0"/>
              <a:t>     queue[rear] = item; </a:t>
            </a:r>
          </a:p>
          <a:p>
            <a:pPr eaLnBrk="1" hangingPunct="1"/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*Program:</a:t>
            </a:r>
            <a:r>
              <a:rPr lang="en-US" altLang="zh-TW" sz="1800" b="0" u="sng">
                <a:solidFill>
                  <a:schemeClr val="tx1"/>
                </a:solidFill>
              </a:rPr>
              <a:t> Add an item to a circular queue</a:t>
            </a:r>
            <a:endParaRPr lang="en-US" altLang="zh-TW" sz="2400" b="0"/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671DF8B9-B90B-ED41-8DFF-80EC909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3982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312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C734B4-DCF7-6140-BE13-C8251FA04282}"/>
              </a:ext>
            </a:extLst>
          </p:cNvPr>
          <p:cNvSpPr txBox="1">
            <a:spLocks noChangeArrowheads="1"/>
          </p:cNvSpPr>
          <p:nvPr/>
        </p:nvSpPr>
        <p:spPr>
          <a:xfrm>
            <a:off x="1738650" y="1576137"/>
            <a:ext cx="7742237" cy="5791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 if (rear == </a:t>
            </a:r>
            <a:r>
              <a:rPr lang="en-US" altLang="zh-TW" sz="2400" b="0">
                <a:solidFill>
                  <a:srgbClr val="C00000"/>
                </a:solidFill>
              </a:rPr>
              <a:t>front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();</a:t>
            </a:r>
          </a:p>
          <a:p>
            <a:pPr eaLnBrk="1" hangingPunct="1"/>
            <a:r>
              <a:rPr lang="en-US" altLang="zh-TW" sz="2400" b="0"/>
              <a:t>     rear = (rear+1) % MAX_QUEUE_SIZE;</a:t>
            </a:r>
            <a:br>
              <a:rPr lang="en-US" altLang="zh-TW" sz="2400" b="0"/>
            </a:br>
            <a:r>
              <a:rPr lang="en-US" altLang="zh-TW" sz="2400" b="0"/>
              <a:t>     queue[rear] = item; </a:t>
            </a:r>
          </a:p>
          <a:p>
            <a:pPr eaLnBrk="1" hangingPunct="1"/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*Program:</a:t>
            </a:r>
            <a:r>
              <a:rPr lang="en-US" altLang="zh-TW" sz="1800" b="0" u="sng">
                <a:solidFill>
                  <a:schemeClr val="tx1"/>
                </a:solidFill>
              </a:rPr>
              <a:t> Add an item to a circular queue</a:t>
            </a:r>
            <a:endParaRPr lang="en-US" altLang="zh-TW" sz="2400" b="0"/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id="{671DF8B9-B90B-ED41-8DFF-80EC909B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3982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EF8522D-ADA6-8F48-AA17-FE75FED39DB2}"/>
              </a:ext>
            </a:extLst>
          </p:cNvPr>
          <p:cNvGrpSpPr/>
          <p:nvPr/>
        </p:nvGrpSpPr>
        <p:grpSpPr>
          <a:xfrm>
            <a:off x="6228365" y="706438"/>
            <a:ext cx="2717800" cy="2832100"/>
            <a:chOff x="6228365" y="3243061"/>
            <a:chExt cx="2717800" cy="2832100"/>
          </a:xfrm>
        </p:grpSpPr>
        <p:pic>
          <p:nvPicPr>
            <p:cNvPr id="7" name="Picture 5" descr="page19image1796672">
              <a:extLst>
                <a:ext uri="{FF2B5EF4-FFF2-40B4-BE49-F238E27FC236}">
                  <a16:creationId xmlns:a16="http://schemas.microsoft.com/office/drawing/2014/main" id="{493300A1-1EA8-AF44-8F0B-E24E75D1B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365" y="3243061"/>
              <a:ext cx="2717800" cy="283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F20C35F-5F5D-F24E-AC90-9B2E7CDD948E}"/>
                </a:ext>
              </a:extLst>
            </p:cNvPr>
            <p:cNvSpPr/>
            <p:nvPr/>
          </p:nvSpPr>
          <p:spPr bwMode="auto">
            <a:xfrm>
              <a:off x="7616952" y="4937760"/>
              <a:ext cx="1298448" cy="9235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8D03492-A1F6-C34E-A1A6-5E84929F8D57}"/>
                </a:ext>
              </a:extLst>
            </p:cNvPr>
            <p:cNvSpPr txBox="1"/>
            <p:nvPr/>
          </p:nvSpPr>
          <p:spPr>
            <a:xfrm>
              <a:off x="7178040" y="454456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0"/>
                <a:t>H</a:t>
              </a:r>
              <a:endParaRPr kumimoji="1" lang="zh-TW" altLang="en-US" b="0"/>
            </a:p>
          </p:txBody>
        </p:sp>
      </p:grp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EFCB17D0-A3F7-7748-B529-884776F813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14947" y="2548990"/>
            <a:ext cx="421461" cy="989548"/>
          </a:xfrm>
          <a:prstGeom prst="straightConnector1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D19AD9-DA1A-0C42-8089-1E64E1F0D452}"/>
              </a:ext>
            </a:extLst>
          </p:cNvPr>
          <p:cNvSpPr txBox="1"/>
          <p:nvPr/>
        </p:nvSpPr>
        <p:spPr>
          <a:xfrm>
            <a:off x="7555328" y="3560929"/>
            <a:ext cx="101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0" i="1"/>
              <a:t>rear</a:t>
            </a:r>
            <a:r>
              <a:rPr kumimoji="1" lang="en-US" altLang="zh-TW" b="0"/>
              <a:t> = 5</a:t>
            </a:r>
            <a:endParaRPr kumimoji="1" lang="zh-TW" altLang="en-US" b="0"/>
          </a:p>
        </p:txBody>
      </p:sp>
    </p:spTree>
    <p:extLst>
      <p:ext uri="{BB962C8B-B14F-4D97-AF65-F5344CB8AC3E}">
        <p14:creationId xmlns:p14="http://schemas.microsoft.com/office/powerpoint/2010/main" val="220425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2">
            <a:extLst>
              <a:ext uri="{FF2B5EF4-FFF2-40B4-BE49-F238E27FC236}">
                <a16:creationId xmlns:a16="http://schemas.microsoft.com/office/drawing/2014/main" id="{BCF5D7D6-3B8B-BE4D-A354-9542CB7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662F5C86-9611-B444-9143-71951F6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CAD6-1AFB-7D47-ADDD-C899CA7CA571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D3559477-D101-424D-8E6D-9561A5AF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08" y="4811255"/>
            <a:ext cx="75271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endParaRPr kumimoji="1" lang="en-US" altLang="zh-TW" sz="2400"/>
          </a:p>
          <a:p>
            <a:pPr eaLnBrk="1" hangingPunct="1"/>
            <a:endParaRPr kumimoji="1" lang="en-US" altLang="zh-TW" sz="2400"/>
          </a:p>
          <a:p>
            <a:pPr eaLnBrk="1" hangingPunct="1"/>
            <a:r>
              <a:rPr kumimoji="1" lang="en-US" altLang="zh-TW" sz="2400"/>
              <a:t>Problem: </a:t>
            </a:r>
            <a:r>
              <a:rPr kumimoji="1" lang="en-US" altLang="zh-TW" sz="2400" b="0"/>
              <a:t>we </a:t>
            </a:r>
            <a:r>
              <a:rPr kumimoji="1" lang="en-US" altLang="zh-TW" sz="2400" b="0">
                <a:solidFill>
                  <a:srgbClr val="C00000"/>
                </a:solidFill>
              </a:rPr>
              <a:t>cannot distinguish </a:t>
            </a:r>
            <a:r>
              <a:rPr kumimoji="1" lang="en-US" altLang="zh-TW" sz="2400" b="0"/>
              <a:t>between an </a:t>
            </a:r>
            <a:r>
              <a:rPr kumimoji="1" lang="en-US" altLang="zh-TW" sz="2400" b="0">
                <a:solidFill>
                  <a:srgbClr val="C00000"/>
                </a:solidFill>
              </a:rPr>
              <a:t>empty</a:t>
            </a:r>
            <a:r>
              <a:rPr kumimoji="1" lang="en-US" altLang="zh-TW" sz="2400" b="0"/>
              <a:t> queue and a </a:t>
            </a:r>
            <a:r>
              <a:rPr kumimoji="1" lang="en-US" altLang="zh-TW" sz="2400" b="0">
                <a:solidFill>
                  <a:srgbClr val="C00000"/>
                </a:solidFill>
              </a:rPr>
              <a:t>full</a:t>
            </a:r>
            <a:r>
              <a:rPr kumimoji="1" lang="en-US" altLang="zh-TW" sz="2400" b="0"/>
              <a:t> queue</a:t>
            </a:r>
            <a:endParaRPr kumimoji="1" lang="en-US" altLang="zh-TW" sz="2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0EF416-2FA6-0947-BE43-BDA4F8A2CBCF}"/>
              </a:ext>
            </a:extLst>
          </p:cNvPr>
          <p:cNvSpPr txBox="1">
            <a:spLocks noChangeArrowheads="1"/>
          </p:cNvSpPr>
          <p:nvPr/>
        </p:nvSpPr>
        <p:spPr>
          <a:xfrm>
            <a:off x="1738650" y="1576137"/>
            <a:ext cx="7742237" cy="5791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addq</a:t>
            </a:r>
            <a:r>
              <a:rPr lang="en-US" altLang="zh-TW" sz="2400" b="0"/>
              <a:t> (element item)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/* add an item to the queue */</a:t>
            </a:r>
            <a:br>
              <a:rPr lang="en-US" altLang="zh-TW" sz="2400" b="0"/>
            </a:br>
            <a:r>
              <a:rPr lang="en-US" altLang="zh-TW" sz="2400" b="0"/>
              <a:t>     if (rear == </a:t>
            </a:r>
            <a:r>
              <a:rPr lang="en-US" altLang="zh-TW" sz="2400" b="0">
                <a:solidFill>
                  <a:srgbClr val="C00000"/>
                </a:solidFill>
              </a:rPr>
              <a:t>front</a:t>
            </a:r>
            <a:r>
              <a:rPr lang="en-US" altLang="zh-TW" sz="2400" b="0"/>
              <a:t>)</a:t>
            </a:r>
            <a:br>
              <a:rPr lang="en-US" altLang="zh-TW" sz="2400" b="0"/>
            </a:br>
            <a:r>
              <a:rPr lang="en-US" altLang="zh-TW" sz="2400" b="0"/>
              <a:t>       </a:t>
            </a:r>
            <a:r>
              <a:rPr lang="en-US" altLang="zh-TW" sz="2400" b="0" err="1"/>
              <a:t>queueFull</a:t>
            </a:r>
            <a:r>
              <a:rPr lang="en-US" altLang="zh-TW" sz="2400" b="0"/>
              <a:t>();</a:t>
            </a:r>
            <a:br>
              <a:rPr lang="en-US" altLang="zh-TW" sz="2400" b="0"/>
            </a:br>
            <a:r>
              <a:rPr lang="en-US" altLang="zh-TW" sz="2400" b="0"/>
              <a:t>     rear = (rear+1) % MAX_QUEUE_SIZE;</a:t>
            </a:r>
            <a:br>
              <a:rPr lang="en-US" altLang="zh-TW" sz="2400" b="0"/>
            </a:br>
            <a:r>
              <a:rPr lang="en-US" altLang="zh-TW" sz="2400" b="0"/>
              <a:t>     queue[rear] = item; </a:t>
            </a:r>
          </a:p>
          <a:p>
            <a:pPr eaLnBrk="1" hangingPunct="1"/>
            <a:r>
              <a:rPr lang="en-US" altLang="zh-TW" sz="2400" b="0"/>
              <a:t>}</a:t>
            </a:r>
            <a:br>
              <a:rPr lang="en-US" altLang="zh-TW" sz="2400" b="0"/>
            </a:br>
            <a:br>
              <a:rPr lang="en-US" altLang="zh-TW" sz="2400" b="0"/>
            </a:br>
            <a:r>
              <a:rPr lang="en-US" altLang="zh-TW" sz="1800" b="1" u="sng">
                <a:solidFill>
                  <a:schemeClr val="tx1"/>
                </a:solidFill>
              </a:rPr>
              <a:t>*Program:</a:t>
            </a:r>
            <a:r>
              <a:rPr lang="en-US" altLang="zh-TW" sz="1800" b="0" u="sng">
                <a:solidFill>
                  <a:schemeClr val="tx1"/>
                </a:solidFill>
              </a:rPr>
              <a:t> Add an item to a circular queue</a:t>
            </a:r>
            <a:endParaRPr lang="en-US" altLang="zh-TW" sz="2400" b="0"/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6CE2C5A2-DB6F-444F-ADB6-E3AFEE06A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06438"/>
            <a:ext cx="3982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  <a:r>
              <a:rPr kumimoji="1" lang="en-US" altLang="zh-TW" sz="280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8D777B5-F321-024E-8EC2-03C9CF2294EB}"/>
              </a:ext>
            </a:extLst>
          </p:cNvPr>
          <p:cNvGrpSpPr/>
          <p:nvPr/>
        </p:nvGrpSpPr>
        <p:grpSpPr>
          <a:xfrm>
            <a:off x="6228365" y="706438"/>
            <a:ext cx="2717800" cy="2832100"/>
            <a:chOff x="6228365" y="3243061"/>
            <a:chExt cx="2717800" cy="2832100"/>
          </a:xfrm>
        </p:grpSpPr>
        <p:pic>
          <p:nvPicPr>
            <p:cNvPr id="14" name="Picture 5" descr="page19image1796672">
              <a:extLst>
                <a:ext uri="{FF2B5EF4-FFF2-40B4-BE49-F238E27FC236}">
                  <a16:creationId xmlns:a16="http://schemas.microsoft.com/office/drawing/2014/main" id="{57D84CE0-D245-C644-863A-F9A696804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365" y="3243061"/>
              <a:ext cx="2717800" cy="283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3E02941-51F5-3F42-A675-FDC375F907C9}"/>
                </a:ext>
              </a:extLst>
            </p:cNvPr>
            <p:cNvSpPr/>
            <p:nvPr/>
          </p:nvSpPr>
          <p:spPr bwMode="auto">
            <a:xfrm>
              <a:off x="7616952" y="4937760"/>
              <a:ext cx="1298448" cy="9235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DB26378-7F08-2C4C-9A6D-AF9A298750A5}"/>
                </a:ext>
              </a:extLst>
            </p:cNvPr>
            <p:cNvSpPr txBox="1"/>
            <p:nvPr/>
          </p:nvSpPr>
          <p:spPr>
            <a:xfrm>
              <a:off x="7178040" y="454456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0"/>
                <a:t>H</a:t>
              </a:r>
              <a:endParaRPr kumimoji="1" lang="zh-TW" altLang="en-US" b="0"/>
            </a:p>
          </p:txBody>
        </p:sp>
      </p:grp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49E84405-C635-4643-82B4-C20C780DE5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14947" y="2548990"/>
            <a:ext cx="421461" cy="989548"/>
          </a:xfrm>
          <a:prstGeom prst="straightConnector1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B033CA-BA3B-124B-86C3-7A62CBD194B1}"/>
              </a:ext>
            </a:extLst>
          </p:cNvPr>
          <p:cNvSpPr txBox="1"/>
          <p:nvPr/>
        </p:nvSpPr>
        <p:spPr>
          <a:xfrm>
            <a:off x="7555328" y="3560929"/>
            <a:ext cx="1016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0" i="1"/>
              <a:t>rear</a:t>
            </a:r>
            <a:r>
              <a:rPr kumimoji="1" lang="en-US" altLang="zh-TW" b="0"/>
              <a:t> = 5</a:t>
            </a:r>
            <a:endParaRPr kumimoji="1" lang="zh-TW" altLang="en-US" b="0"/>
          </a:p>
        </p:txBody>
      </p:sp>
    </p:spTree>
    <p:extLst>
      <p:ext uri="{BB962C8B-B14F-4D97-AF65-F5344CB8AC3E}">
        <p14:creationId xmlns:p14="http://schemas.microsoft.com/office/powerpoint/2010/main" val="7977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D04AAA9-9808-F14D-83EB-1EDA0DB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B0ED90FE-742E-8148-A391-FC0D4445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C094-1267-B946-8FBB-723B0B770CA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7DB445-9CDD-F94F-90C4-80B02D9F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791200"/>
          </a:xfrm>
        </p:spPr>
        <p:txBody>
          <a:bodyPr/>
          <a:lstStyle/>
          <a:p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void </a:t>
            </a:r>
            <a:r>
              <a:rPr lang="en-US" altLang="zh-TW" sz="2400" dirty="0" err="1"/>
              <a:t>addq</a:t>
            </a:r>
            <a:r>
              <a:rPr lang="en-US" altLang="zh-TW" sz="2400" dirty="0"/>
              <a:t>(element item)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/* add an item to the queue */</a:t>
            </a:r>
            <a:br>
              <a:rPr lang="en-US" altLang="zh-TW" sz="2400" dirty="0"/>
            </a:br>
            <a:r>
              <a:rPr lang="en-US" altLang="zh-TW" sz="2400" dirty="0"/>
              <a:t>     rear = (rear +1) % MAX_QUEUE_SIZE;</a:t>
            </a:r>
            <a:br>
              <a:rPr lang="en-US" altLang="zh-TW" sz="2400" dirty="0"/>
            </a:br>
            <a:r>
              <a:rPr lang="en-US" altLang="zh-TW" sz="2400" dirty="0"/>
              <a:t>     if (front == rear)</a:t>
            </a:r>
            <a:br>
              <a:rPr lang="en-US" altLang="zh-TW" sz="2400" dirty="0"/>
            </a:br>
            <a:r>
              <a:rPr lang="en-US" altLang="zh-TW" sz="2400" dirty="0"/>
              <a:t>       </a:t>
            </a:r>
            <a:r>
              <a:rPr lang="en-US" altLang="zh-TW" sz="2400" dirty="0" err="1"/>
              <a:t>queueFull</a:t>
            </a:r>
            <a:r>
              <a:rPr lang="en-US" altLang="zh-TW" sz="2400" dirty="0"/>
              <a:t> ( ); /* print error and exit */</a:t>
            </a:r>
            <a:br>
              <a:rPr lang="en-US" altLang="zh-TW" sz="2400" dirty="0"/>
            </a:br>
            <a:r>
              <a:rPr lang="en-US" altLang="zh-TW" sz="2400" dirty="0"/>
              <a:t>     queue[rear] = item; 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1800" b="1" u="sng" dirty="0">
                <a:solidFill>
                  <a:schemeClr val="tx1"/>
                </a:solidFill>
              </a:rPr>
              <a:t>*Program 3.7:</a:t>
            </a:r>
            <a:r>
              <a:rPr lang="en-US" altLang="zh-TW" sz="1800" u="sng" dirty="0">
                <a:solidFill>
                  <a:schemeClr val="tx1"/>
                </a:solidFill>
              </a:rPr>
              <a:t> Add to a circular queue (p.118)</a:t>
            </a:r>
            <a:endParaRPr lang="en-US" altLang="zh-TW" sz="2400" dirty="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B0613362-2378-854A-AC55-15281A6E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547688"/>
            <a:ext cx="3779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to a circular queue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86A33FE9-F54C-714A-AEEC-D11197CD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1528012"/>
            <a:ext cx="7527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/>
              <a:t>Solution: </a:t>
            </a:r>
            <a:r>
              <a:rPr kumimoji="1" lang="en-US" altLang="zh-TW" sz="2400" b="0">
                <a:solidFill>
                  <a:srgbClr val="C00000"/>
                </a:solidFill>
              </a:rPr>
              <a:t>front == rear</a:t>
            </a:r>
            <a:r>
              <a:rPr kumimoji="1" lang="en-US" altLang="zh-TW" sz="2400" b="0"/>
              <a:t> if and only if the queue is </a:t>
            </a:r>
            <a:r>
              <a:rPr kumimoji="1" lang="en-US" altLang="zh-TW" sz="2400" b="0">
                <a:solidFill>
                  <a:srgbClr val="C00000"/>
                </a:solidFill>
              </a:rPr>
              <a:t>empty</a:t>
            </a:r>
            <a:endParaRPr kumimoji="1" lang="en-US" altLang="zh-TW" sz="2400"/>
          </a:p>
        </p:txBody>
      </p:sp>
      <p:pic>
        <p:nvPicPr>
          <p:cNvPr id="34821" name="Picture 5" descr="page19image1796672">
            <a:extLst>
              <a:ext uri="{FF2B5EF4-FFF2-40B4-BE49-F238E27FC236}">
                <a16:creationId xmlns:a16="http://schemas.microsoft.com/office/drawing/2014/main" id="{5D749771-F4AC-8D4C-9AB8-F756FED1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44900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52FF634A-8B4B-5C48-B6E2-688160A5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1B3D64F3-381C-D747-A23B-D84EDF7E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F2FA-A3AE-F64F-A004-053E712343A4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15ED52B-FBC2-B142-A127-75F6F0446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818437" cy="5715000"/>
          </a:xfrm>
        </p:spPr>
        <p:txBody>
          <a:bodyPr/>
          <a:lstStyle/>
          <a:p>
            <a:r>
              <a:rPr lang="en-US" altLang="zh-TW" sz="2400"/>
              <a:t>element </a:t>
            </a:r>
            <a:r>
              <a:rPr lang="en-US" altLang="zh-TW" sz="2400" err="1"/>
              <a:t>deleteq</a:t>
            </a:r>
            <a:r>
              <a:rPr lang="en-US" altLang="zh-TW" sz="2400"/>
              <a:t> ( 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element item;</a:t>
            </a:r>
            <a:br>
              <a:rPr lang="en-US" altLang="zh-TW" sz="2400"/>
            </a:br>
            <a:r>
              <a:rPr lang="en-US" altLang="zh-TW" sz="2400"/>
              <a:t>   /* remove front element from the queue and put it in item */</a:t>
            </a:r>
            <a:br>
              <a:rPr lang="en-US" altLang="zh-TW" sz="2400"/>
            </a:br>
            <a:r>
              <a:rPr lang="en-US" altLang="zh-TW" sz="2400"/>
              <a:t>       if (</a:t>
            </a:r>
            <a:r>
              <a:rPr lang="en-US" altLang="zh-TW" sz="2400">
                <a:solidFill>
                  <a:srgbClr val="C00000"/>
                </a:solidFill>
              </a:rPr>
              <a:t>front == rear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  return </a:t>
            </a:r>
            <a:r>
              <a:rPr lang="en-US" altLang="zh-TW" sz="2400" err="1"/>
              <a:t>queueEmpty</a:t>
            </a:r>
            <a:r>
              <a:rPr lang="en-US" altLang="zh-TW" sz="2400"/>
              <a:t>( ); </a:t>
            </a:r>
            <a:br>
              <a:rPr lang="en-US" altLang="zh-TW" sz="2400"/>
            </a:br>
            <a:r>
              <a:rPr lang="en-US" altLang="zh-TW" sz="2400"/>
              <a:t>                    /* </a:t>
            </a:r>
            <a:r>
              <a:rPr lang="en-US" altLang="zh-TW" sz="2400" err="1"/>
              <a:t>queue_empty</a:t>
            </a:r>
            <a:r>
              <a:rPr lang="en-US" altLang="zh-TW" sz="2400"/>
              <a:t> returns an error key */</a:t>
            </a:r>
            <a:br>
              <a:rPr lang="en-US" altLang="zh-TW" sz="2400"/>
            </a:br>
            <a:r>
              <a:rPr lang="en-US" altLang="zh-TW" sz="2400"/>
              <a:t>      front = (front+1) % MAX_QUEUE_SIZE;</a:t>
            </a:r>
            <a:br>
              <a:rPr lang="en-US" altLang="zh-TW" sz="2400"/>
            </a:br>
            <a:r>
              <a:rPr lang="en-US" altLang="zh-TW" sz="2400"/>
              <a:t>      return queue[front];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3.8: </a:t>
            </a:r>
            <a:r>
              <a:rPr lang="en-US" altLang="zh-TW" sz="1800" u="sng">
                <a:solidFill>
                  <a:schemeClr val="tx1"/>
                </a:solidFill>
              </a:rPr>
              <a:t>Delete from a circular queue (p.119)</a:t>
            </a:r>
            <a:r>
              <a:rPr lang="en-US" altLang="zh-TW" sz="2400"/>
              <a:t> 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BEA0F087-7C63-6E4B-BF4B-A2BB4637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90538"/>
            <a:ext cx="452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Delete from a circular queue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03068"/>
            <a:ext cx="7772400" cy="5257800"/>
          </a:xfrm>
        </p:spPr>
        <p:txBody>
          <a:bodyPr/>
          <a:lstStyle/>
          <a:p>
            <a:r>
              <a:rPr lang="en-US" altLang="zh-TW" sz="2400"/>
              <a:t>1. Use </a:t>
            </a:r>
            <a:r>
              <a:rPr lang="en-US" altLang="zh-TW" sz="2400" err="1"/>
              <a:t>realloc</a:t>
            </a:r>
            <a:r>
              <a:rPr lang="en-US" altLang="zh-TW" sz="2400"/>
              <a:t> ( ) to double the array size</a:t>
            </a:r>
            <a:br>
              <a:rPr lang="en-US" altLang="zh-TW" sz="2400"/>
            </a:br>
            <a:r>
              <a:rPr lang="en-US" altLang="zh-TW" sz="2400"/>
              <a:t>2. </a:t>
            </a:r>
            <a:r>
              <a:rPr lang="en-US" altLang="zh-TW" sz="2400">
                <a:solidFill>
                  <a:srgbClr val="C00000"/>
                </a:solidFill>
              </a:rPr>
              <a:t>Slide</a:t>
            </a:r>
            <a:r>
              <a:rPr lang="en-US" altLang="zh-TW" sz="2400"/>
              <a:t> the elements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047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queueFull</a:t>
            </a:r>
            <a:endParaRPr kumimoji="1" lang="en-US" altLang="zh-TW" sz="2800"/>
          </a:p>
        </p:txBody>
      </p:sp>
      <p:pic>
        <p:nvPicPr>
          <p:cNvPr id="14" name="Picture 5" descr="page19image1796672">
            <a:extLst>
              <a:ext uri="{FF2B5EF4-FFF2-40B4-BE49-F238E27FC236}">
                <a16:creationId xmlns:a16="http://schemas.microsoft.com/office/drawing/2014/main" id="{89E16EC1-FD5D-AF40-A9FE-7DA2087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17011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0" name="Picture 2" descr="page20image1737984">
            <a:extLst>
              <a:ext uri="{FF2B5EF4-FFF2-40B4-BE49-F238E27FC236}">
                <a16:creationId xmlns:a16="http://schemas.microsoft.com/office/drawing/2014/main" id="{A3095627-491D-214D-907C-25B672DC3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/>
          <a:stretch/>
        </p:blipFill>
        <p:spPr bwMode="auto">
          <a:xfrm>
            <a:off x="914400" y="2104931"/>
            <a:ext cx="449245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1" name="Picture 3" descr="page20image1739328">
            <a:extLst>
              <a:ext uri="{FF2B5EF4-FFF2-40B4-BE49-F238E27FC236}">
                <a16:creationId xmlns:a16="http://schemas.microsoft.com/office/drawing/2014/main" id="{BAC6CB0F-A94F-C04D-B756-683FC0F5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3447927"/>
            <a:ext cx="8305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2" name="Picture 4" descr="page21image1803616">
            <a:extLst>
              <a:ext uri="{FF2B5EF4-FFF2-40B4-BE49-F238E27FC236}">
                <a16:creationId xmlns:a16="http://schemas.microsoft.com/office/drawing/2014/main" id="{5BFDA7A2-CC94-414A-9ADF-3E3462A09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6"/>
          <a:stretch/>
        </p:blipFill>
        <p:spPr bwMode="auto">
          <a:xfrm>
            <a:off x="898360" y="4788043"/>
            <a:ext cx="8305800" cy="11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FD005FF-A695-7D46-ACCF-F9C7343F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9" y="5796821"/>
            <a:ext cx="7772400" cy="53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b="0" i="1">
                <a:solidFill>
                  <a:schemeClr val="tx1"/>
                </a:solidFill>
              </a:rPr>
              <a:t>front</a:t>
            </a:r>
            <a:r>
              <a:rPr lang="en-US" altLang="zh-TW" sz="2200" b="0">
                <a:solidFill>
                  <a:schemeClr val="tx1"/>
                </a:solidFill>
              </a:rPr>
              <a:t> = 13, </a:t>
            </a:r>
            <a:r>
              <a:rPr lang="en-US" altLang="zh-TW" sz="2200" b="0" i="1">
                <a:solidFill>
                  <a:schemeClr val="tx1"/>
                </a:solidFill>
              </a:rPr>
              <a:t>rear</a:t>
            </a:r>
            <a:r>
              <a:rPr lang="en-US" altLang="zh-TW" sz="2200" b="0">
                <a:solidFill>
                  <a:schemeClr val="tx1"/>
                </a:solidFill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06716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03068"/>
            <a:ext cx="7772400" cy="5257800"/>
          </a:xfrm>
        </p:spPr>
        <p:txBody>
          <a:bodyPr/>
          <a:lstStyle/>
          <a:p>
            <a:r>
              <a:rPr lang="en-US" altLang="zh-TW" sz="2400"/>
              <a:t>1. Use </a:t>
            </a:r>
            <a:r>
              <a:rPr lang="en-US" altLang="zh-TW" sz="2400" err="1"/>
              <a:t>realloc</a:t>
            </a:r>
            <a:r>
              <a:rPr lang="en-US" altLang="zh-TW" sz="2400"/>
              <a:t> ( ) to double the array size</a:t>
            </a:r>
            <a:br>
              <a:rPr lang="en-US" altLang="zh-TW" sz="2400"/>
            </a:br>
            <a:r>
              <a:rPr lang="en-US" altLang="zh-TW" sz="2400"/>
              <a:t>2. </a:t>
            </a:r>
            <a:r>
              <a:rPr lang="en-US" altLang="zh-TW" sz="2400">
                <a:solidFill>
                  <a:srgbClr val="C00000"/>
                </a:solidFill>
              </a:rPr>
              <a:t>Slide</a:t>
            </a:r>
            <a:r>
              <a:rPr lang="en-US" altLang="zh-TW" sz="2400"/>
              <a:t> the elements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047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queueFull</a:t>
            </a:r>
            <a:endParaRPr kumimoji="1" lang="en-US" altLang="zh-TW" sz="2800"/>
          </a:p>
        </p:txBody>
      </p:sp>
      <p:pic>
        <p:nvPicPr>
          <p:cNvPr id="14" name="Picture 5" descr="page19image1796672">
            <a:extLst>
              <a:ext uri="{FF2B5EF4-FFF2-40B4-BE49-F238E27FC236}">
                <a16:creationId xmlns:a16="http://schemas.microsoft.com/office/drawing/2014/main" id="{89E16EC1-FD5D-AF40-A9FE-7DA2087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17011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0" name="Picture 2" descr="page20image1737984">
            <a:extLst>
              <a:ext uri="{FF2B5EF4-FFF2-40B4-BE49-F238E27FC236}">
                <a16:creationId xmlns:a16="http://schemas.microsoft.com/office/drawing/2014/main" id="{A3095627-491D-214D-907C-25B672DC3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/>
          <a:stretch/>
        </p:blipFill>
        <p:spPr bwMode="auto">
          <a:xfrm>
            <a:off x="914400" y="2104931"/>
            <a:ext cx="449245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1" name="Picture 3" descr="page20image1739328">
            <a:extLst>
              <a:ext uri="{FF2B5EF4-FFF2-40B4-BE49-F238E27FC236}">
                <a16:creationId xmlns:a16="http://schemas.microsoft.com/office/drawing/2014/main" id="{BAC6CB0F-A94F-C04D-B756-683FC0F5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8" y="3447927"/>
            <a:ext cx="8305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2" name="Picture 4" descr="page21image1803616">
            <a:extLst>
              <a:ext uri="{FF2B5EF4-FFF2-40B4-BE49-F238E27FC236}">
                <a16:creationId xmlns:a16="http://schemas.microsoft.com/office/drawing/2014/main" id="{5BFDA7A2-CC94-414A-9ADF-3E3462A09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6"/>
          <a:stretch/>
        </p:blipFill>
        <p:spPr bwMode="auto">
          <a:xfrm>
            <a:off x="898360" y="4788043"/>
            <a:ext cx="8305800" cy="11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FD005FF-A695-7D46-ACCF-F9C7343F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9" y="5796821"/>
            <a:ext cx="7772400" cy="53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b="0" i="1">
                <a:solidFill>
                  <a:schemeClr val="tx1"/>
                </a:solidFill>
              </a:rPr>
              <a:t>front</a:t>
            </a:r>
            <a:r>
              <a:rPr lang="en-US" altLang="zh-TW" sz="2200" b="0">
                <a:solidFill>
                  <a:schemeClr val="tx1"/>
                </a:solidFill>
              </a:rPr>
              <a:t> = 13, </a:t>
            </a:r>
            <a:r>
              <a:rPr lang="en-US" altLang="zh-TW" sz="2200" b="0" i="1">
                <a:solidFill>
                  <a:schemeClr val="tx1"/>
                </a:solidFill>
              </a:rPr>
              <a:t>rear</a:t>
            </a:r>
            <a:r>
              <a:rPr lang="en-US" altLang="zh-TW" sz="2200" b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2ED68D5-05F3-0F4C-B631-32642B10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969" y="2977227"/>
            <a:ext cx="5169570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#copy in </a:t>
            </a:r>
            <a:r>
              <a:rPr lang="en-US" altLang="zh-TW" sz="2400" b="0" err="1">
                <a:solidFill>
                  <a:srgbClr val="C00000"/>
                </a:solidFill>
              </a:rPr>
              <a:t>realloc</a:t>
            </a:r>
            <a:r>
              <a:rPr lang="en-US" altLang="zh-TW" sz="2400" b="0">
                <a:solidFill>
                  <a:srgbClr val="C00000"/>
                </a:solidFill>
              </a:rPr>
              <a:t> ( ) 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 capacity</a:t>
            </a:r>
            <a:endParaRPr lang="en-US" altLang="zh-TW" sz="2400" b="0">
              <a:solidFill>
                <a:srgbClr val="C00000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0C78FF8-2421-5E48-9339-08F30689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658" y="6267521"/>
            <a:ext cx="5169570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#copy for sliding  capacity-2</a:t>
            </a:r>
            <a:endParaRPr lang="en-US" altLang="zh-TW" sz="2400" b="0">
              <a:solidFill>
                <a:srgbClr val="C00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D1FFC8-BBE0-8243-8E2B-3462BC232BCA}"/>
              </a:ext>
            </a:extLst>
          </p:cNvPr>
          <p:cNvGrpSpPr/>
          <p:nvPr/>
        </p:nvGrpSpPr>
        <p:grpSpPr>
          <a:xfrm>
            <a:off x="1000959" y="6274562"/>
            <a:ext cx="3871329" cy="463110"/>
            <a:chOff x="1018383" y="6252411"/>
            <a:chExt cx="3871329" cy="463110"/>
          </a:xfrm>
          <a:solidFill>
            <a:schemeClr val="bg1">
              <a:lumMod val="75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9A50C5-25DA-954D-A205-3C0B523E2283}"/>
                </a:ext>
              </a:extLst>
            </p:cNvPr>
            <p:cNvSpPr/>
            <p:nvPr/>
          </p:nvSpPr>
          <p:spPr bwMode="auto">
            <a:xfrm>
              <a:off x="1018383" y="6252411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7375D1-05BA-0A44-9CC3-26402E10229B}"/>
                </a:ext>
              </a:extLst>
            </p:cNvPr>
            <p:cNvSpPr/>
            <p:nvPr/>
          </p:nvSpPr>
          <p:spPr bwMode="auto">
            <a:xfrm>
              <a:off x="2026360" y="6258321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A6D5BB-63CC-A849-A729-709248BA395A}"/>
                </a:ext>
              </a:extLst>
            </p:cNvPr>
            <p:cNvSpPr/>
            <p:nvPr/>
          </p:nvSpPr>
          <p:spPr bwMode="auto">
            <a:xfrm>
              <a:off x="2501277" y="6257544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C35FA1-00FC-AD47-A65F-7500B8347534}"/>
                </a:ext>
              </a:extLst>
            </p:cNvPr>
            <p:cNvSpPr/>
            <p:nvPr/>
          </p:nvSpPr>
          <p:spPr bwMode="auto">
            <a:xfrm>
              <a:off x="2979823" y="6257544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BDBC3F-DA39-314E-B1F8-C9AA2F996DC8}"/>
                </a:ext>
              </a:extLst>
            </p:cNvPr>
            <p:cNvSpPr/>
            <p:nvPr/>
          </p:nvSpPr>
          <p:spPr bwMode="auto">
            <a:xfrm>
              <a:off x="3453110" y="6257544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522CA45-EDC9-A041-AAD7-53C1F45679FF}"/>
                </a:ext>
              </a:extLst>
            </p:cNvPr>
            <p:cNvSpPr/>
            <p:nvPr/>
          </p:nvSpPr>
          <p:spPr bwMode="auto">
            <a:xfrm>
              <a:off x="3930990" y="6252972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99D1392-9675-F643-88C5-18C4867B6602}"/>
                </a:ext>
              </a:extLst>
            </p:cNvPr>
            <p:cNvSpPr/>
            <p:nvPr/>
          </p:nvSpPr>
          <p:spPr bwMode="auto">
            <a:xfrm>
              <a:off x="4409536" y="6252972"/>
              <a:ext cx="480176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  <a:endParaRPr kumimoji="0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34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Alternative:</a:t>
            </a:r>
            <a:br>
              <a:rPr lang="en-US" altLang="zh-TW" sz="2400"/>
            </a:br>
            <a:r>
              <a:rPr lang="en-US" altLang="zh-TW" sz="2400"/>
              <a:t>1. Create a new circular queue of twice the capacity</a:t>
            </a:r>
            <a:br>
              <a:rPr lang="en-US" altLang="zh-TW" sz="2400"/>
            </a:br>
            <a:r>
              <a:rPr lang="en-US" altLang="zh-TW" sz="2400"/>
              <a:t>using malloc ( )</a:t>
            </a:r>
            <a:br>
              <a:rPr lang="en-US" altLang="zh-TW" sz="2400"/>
            </a:br>
            <a:r>
              <a:rPr lang="en-US" altLang="zh-TW" sz="2400"/>
              <a:t>2. Copy the second segment</a:t>
            </a:r>
            <a:br>
              <a:rPr lang="en-US" altLang="zh-TW" sz="2400"/>
            </a:br>
            <a:r>
              <a:rPr lang="en-US" altLang="zh-TW" sz="2400"/>
              <a:t>queue [front+1: capacity-1]</a:t>
            </a:r>
            <a:br>
              <a:rPr lang="en-US" altLang="zh-TW" sz="2400"/>
            </a:br>
            <a:r>
              <a:rPr lang="en-US" altLang="zh-TW" sz="2400"/>
              <a:t>3. Copy the first segment </a:t>
            </a:r>
            <a:br>
              <a:rPr lang="en-US" altLang="zh-TW" sz="2400"/>
            </a:br>
            <a:r>
              <a:rPr lang="en-US" altLang="zh-TW" sz="2400"/>
              <a:t>queue [0: rear]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047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queueFull</a:t>
            </a:r>
            <a:endParaRPr kumimoji="1" lang="en-US" altLang="zh-TW" sz="2800"/>
          </a:p>
        </p:txBody>
      </p:sp>
      <p:pic>
        <p:nvPicPr>
          <p:cNvPr id="14" name="Picture 5" descr="page19image1796672">
            <a:extLst>
              <a:ext uri="{FF2B5EF4-FFF2-40B4-BE49-F238E27FC236}">
                <a16:creationId xmlns:a16="http://schemas.microsoft.com/office/drawing/2014/main" id="{89E16EC1-FD5D-AF40-A9FE-7DA2087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93" y="132220"/>
            <a:ext cx="27178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0image1737984">
            <a:extLst>
              <a:ext uri="{FF2B5EF4-FFF2-40B4-BE49-F238E27FC236}">
                <a16:creationId xmlns:a16="http://schemas.microsoft.com/office/drawing/2014/main" id="{35AF334B-68F8-C44C-86CE-15D85B907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/>
          <a:stretch/>
        </p:blipFill>
        <p:spPr bwMode="auto">
          <a:xfrm>
            <a:off x="969935" y="1425010"/>
            <a:ext cx="449245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95" name="Picture 3" descr="page22image1794656">
            <a:extLst>
              <a:ext uri="{FF2B5EF4-FFF2-40B4-BE49-F238E27FC236}">
                <a16:creationId xmlns:a16="http://schemas.microsoft.com/office/drawing/2014/main" id="{2655D8B6-E460-9A46-9E53-1FB3AE1F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3072360"/>
            <a:ext cx="8153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9BF23E4-2576-3548-A577-1088F56D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086" y="5497020"/>
            <a:ext cx="3576627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#copy 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 capacity-1</a:t>
            </a:r>
            <a:endParaRPr lang="en-US" altLang="zh-TW" sz="2400" b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5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C9AA320-DFDC-364D-99C9-9346EA92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1714F9-46C2-FE4F-9CE3-AC49679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384-2DF6-A44C-ABAC-C1D7BFA78908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80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13" name="Object 37">
            <a:extLst>
              <a:ext uri="{FF2B5EF4-FFF2-40B4-BE49-F238E27FC236}">
                <a16:creationId xmlns:a16="http://schemas.microsoft.com/office/drawing/2014/main" id="{0C4DB6CF-F5CA-3644-8D3A-B61507045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225445"/>
              </p:ext>
            </p:extLst>
          </p:nvPr>
        </p:nvGraphicFramePr>
        <p:xfrm>
          <a:off x="5747523" y="1819275"/>
          <a:ext cx="5021262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" name="文件" r:id="rId4" imgW="2806700" imgH="2146300" progId="Word.Document.8">
                  <p:embed/>
                </p:oleObj>
              </mc:Choice>
              <mc:Fallback>
                <p:oleObj name="文件" r:id="rId4" imgW="2806700" imgH="2146300" progId="Word.Document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523" y="1819275"/>
                        <a:ext cx="5021262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頁尾版面配置區 2">
            <a:extLst>
              <a:ext uri="{FF2B5EF4-FFF2-40B4-BE49-F238E27FC236}">
                <a16:creationId xmlns:a16="http://schemas.microsoft.com/office/drawing/2014/main" id="{9E345966-D4C4-4341-87C5-C2B10396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4" name="投影片編號版面配置區 3">
            <a:extLst>
              <a:ext uri="{FF2B5EF4-FFF2-40B4-BE49-F238E27FC236}">
                <a16:creationId xmlns:a16="http://schemas.microsoft.com/office/drawing/2014/main" id="{FB3D410A-84AE-7F47-A6A5-B5F45ABD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784-1606-2E40-B35F-654EBB24D6BF}" type="slidenum">
              <a:rPr lang="zh-TW" altLang="en-US"/>
              <a:pPr/>
              <a:t>3</a:t>
            </a:fld>
            <a:endParaRPr lang="en-US" altLang="zh-TW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902C6D55-56B6-984A-9E1A-658637422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35760"/>
              </p:ext>
            </p:extLst>
          </p:nvPr>
        </p:nvGraphicFramePr>
        <p:xfrm>
          <a:off x="1660525" y="3392489"/>
          <a:ext cx="5392677" cy="187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8" name="文件" r:id="rId6" imgW="3111500" imgH="1079500" progId="Word.Document.8">
                  <p:embed/>
                </p:oleObj>
              </mc:Choice>
              <mc:Fallback>
                <p:oleObj name="文件" r:id="rId6" imgW="3111500" imgH="10795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392489"/>
                        <a:ext cx="5392677" cy="187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>
            <a:extLst>
              <a:ext uri="{FF2B5EF4-FFF2-40B4-BE49-F238E27FC236}">
                <a16:creationId xmlns:a16="http://schemas.microsoft.com/office/drawing/2014/main" id="{7D08F780-91FC-AB48-BF92-0D7DEF12D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113213"/>
            <a:ext cx="3746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05D52666-AF0C-DF4C-A48B-D030E7F69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114799"/>
            <a:ext cx="0" cy="738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59B07325-2E5C-8246-8873-53EC54ED9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00B3A23C-4FDF-8348-9854-63DB068A8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6713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9467DA57-D5F1-3A43-B66B-2A6638C4E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DC40BEC0-4065-5447-9734-EA939D478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248519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E395FA0A-4ED2-2C43-93F2-DF30843D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6" y="4708634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95420263-F5F6-D143-89E7-C35F526C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781" y="3776321"/>
            <a:ext cx="79861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err="1"/>
              <a:t>fp</a:t>
            </a:r>
            <a:endParaRPr kumimoji="1" lang="en-US" altLang="zh-TW" sz="2400" b="0"/>
          </a:p>
          <a:p>
            <a:pPr eaLnBrk="1" hangingPunct="1"/>
            <a:endParaRPr kumimoji="1" lang="en-US" altLang="zh-TW" sz="1400" b="0"/>
          </a:p>
          <a:p>
            <a:pPr eaLnBrk="1" hangingPunct="1"/>
            <a:r>
              <a:rPr kumimoji="1" lang="en-US" altLang="zh-TW" sz="2400" b="0"/>
              <a:t>main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A094D520-EBBC-D648-8835-749D21675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3684" y="2231446"/>
            <a:ext cx="4411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err="1"/>
              <a:t>fp</a:t>
            </a:r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>
                <a:solidFill>
                  <a:srgbClr val="C00000"/>
                </a:solidFill>
              </a:rPr>
              <a:t>al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B21020F9-465F-9644-AC00-2521C371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462588"/>
            <a:ext cx="723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sz="2400" b="0"/>
              <a:t>                   (</a:t>
            </a:r>
            <a:r>
              <a:rPr kumimoji="1" lang="en-US" altLang="zh-TW" sz="2400" b="0"/>
              <a:t>a)                                                (b) </a:t>
            </a:r>
          </a:p>
          <a:p>
            <a:pPr eaLnBrk="1" hangingPunct="1"/>
            <a:r>
              <a:rPr kumimoji="1" lang="en-US" altLang="zh-TW" sz="2400" u="sng"/>
              <a:t>*Figure 3.2: </a:t>
            </a:r>
            <a:r>
              <a:rPr kumimoji="1" lang="en-US" altLang="zh-TW" sz="2400" b="0" u="sng"/>
              <a:t>System stack after function call </a:t>
            </a:r>
            <a:r>
              <a:rPr kumimoji="1" lang="en-US" altLang="zh-TW" sz="2400" b="0" u="sng">
                <a:solidFill>
                  <a:srgbClr val="CC3300"/>
                </a:solidFill>
              </a:rPr>
              <a:t>a1 </a:t>
            </a:r>
            <a:r>
              <a:rPr kumimoji="1" lang="en-US" altLang="zh-TW" sz="2400" b="0" u="sng"/>
              <a:t>(p.109)</a:t>
            </a:r>
            <a:endParaRPr kumimoji="1" lang="en-US" altLang="zh-TW" sz="2400" b="0"/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3ADDE290-67E4-CD43-BD96-9FFDCF692E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63717" y="2479096"/>
            <a:ext cx="227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15" name="Text Box 39">
            <a:extLst>
              <a:ext uri="{FF2B5EF4-FFF2-40B4-BE49-F238E27FC236}">
                <a16:creationId xmlns:a16="http://schemas.microsoft.com/office/drawing/2014/main" id="{52227B10-02C1-2743-867D-373FCAA0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76250"/>
            <a:ext cx="7742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An application of stack: stack frame of function call </a:t>
            </a:r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7534B64C-9EDB-2642-AFE7-AEE9DDC9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815975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400" b="0">
                <a:solidFill>
                  <a:schemeClr val="accent2"/>
                </a:solidFill>
              </a:rPr>
              <a:t>(</a:t>
            </a:r>
            <a:r>
              <a:rPr kumimoji="1" lang="en-US" altLang="zh-TW" sz="2400" b="0">
                <a:solidFill>
                  <a:schemeClr val="accent2"/>
                </a:solidFill>
              </a:rPr>
              <a:t>activation record)</a:t>
            </a:r>
            <a:endParaRPr kumimoji="1" lang="en-US" altLang="zh-TW" sz="2400" b="0"/>
          </a:p>
        </p:txBody>
      </p:sp>
      <p:sp>
        <p:nvSpPr>
          <p:cNvPr id="24617" name="Text Box 41">
            <a:extLst>
              <a:ext uri="{FF2B5EF4-FFF2-40B4-BE49-F238E27FC236}">
                <a16:creationId xmlns:a16="http://schemas.microsoft.com/office/drawing/2014/main" id="{F4E41CBA-ACF3-124F-A2F4-66E294478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4087813"/>
            <a:ext cx="256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1400" b="0">
                <a:solidFill>
                  <a:srgbClr val="CC3300"/>
                </a:solidFill>
              </a:rPr>
              <a:t>stack frame of invoking function</a:t>
            </a:r>
            <a:r>
              <a:rPr kumimoji="1" lang="en-US" altLang="zh-TW" sz="1600" b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CC85BF51-6CD6-0D4F-A1DC-DCC997FD0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4" y="3392489"/>
            <a:ext cx="26360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19" name="Text Box 43">
            <a:extLst>
              <a:ext uri="{FF2B5EF4-FFF2-40B4-BE49-F238E27FC236}">
                <a16:creationId xmlns:a16="http://schemas.microsoft.com/office/drawing/2014/main" id="{4BC17BD2-2B0D-F94B-9647-E2452B71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5094288"/>
            <a:ext cx="359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>
                <a:solidFill>
                  <a:schemeClr val="accent2"/>
                </a:solidFill>
              </a:rPr>
              <a:t>system stack </a:t>
            </a:r>
            <a:r>
              <a:rPr kumimoji="1" lang="en-US" altLang="zh-TW" b="0">
                <a:solidFill>
                  <a:srgbClr val="CC3300"/>
                </a:solidFill>
              </a:rPr>
              <a:t>before</a:t>
            </a:r>
            <a:r>
              <a:rPr kumimoji="1" lang="en-US" altLang="zh-TW" b="0">
                <a:solidFill>
                  <a:schemeClr val="accent2"/>
                </a:solidFill>
              </a:rPr>
              <a:t> a1 is invoked</a:t>
            </a:r>
          </a:p>
        </p:txBody>
      </p:sp>
      <p:sp>
        <p:nvSpPr>
          <p:cNvPr id="24620" name="Text Box 44">
            <a:extLst>
              <a:ext uri="{FF2B5EF4-FFF2-40B4-BE49-F238E27FC236}">
                <a16:creationId xmlns:a16="http://schemas.microsoft.com/office/drawing/2014/main" id="{E8EDDCB3-5AF1-8B4E-A85A-2BE727FC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5068888"/>
            <a:ext cx="3414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>
                <a:solidFill>
                  <a:schemeClr val="accent2"/>
                </a:solidFill>
              </a:rPr>
              <a:t>system stack </a:t>
            </a:r>
            <a:r>
              <a:rPr kumimoji="1" lang="en-US" altLang="zh-TW" b="0">
                <a:solidFill>
                  <a:srgbClr val="CC3300"/>
                </a:solidFill>
              </a:rPr>
              <a:t>after</a:t>
            </a:r>
            <a:r>
              <a:rPr kumimoji="1" lang="en-US" altLang="zh-TW" b="0">
                <a:solidFill>
                  <a:schemeClr val="accent2"/>
                </a:solidFill>
              </a:rPr>
              <a:t> a1 is invoked</a:t>
            </a:r>
          </a:p>
        </p:txBody>
      </p:sp>
      <p:sp>
        <p:nvSpPr>
          <p:cNvPr id="24621" name="Text Box 45">
            <a:extLst>
              <a:ext uri="{FF2B5EF4-FFF2-40B4-BE49-F238E27FC236}">
                <a16:creationId xmlns:a16="http://schemas.microsoft.com/office/drawing/2014/main" id="{ACDEF4FD-611E-FE43-947C-E88F7517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1982788"/>
            <a:ext cx="370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/>
              <a:t>fp: a pointer to current stack frame</a:t>
            </a: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A3935079-820D-9F41-9908-E21D1555E1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6576" y="2479096"/>
            <a:ext cx="7040" cy="2245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2">
            <a:extLst>
              <a:ext uri="{FF2B5EF4-FFF2-40B4-BE49-F238E27FC236}">
                <a16:creationId xmlns:a16="http://schemas.microsoft.com/office/drawing/2014/main" id="{A5C66509-F4FF-AD40-AF78-5A16CFD1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53D53206-8443-774C-9005-400E3B64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035A-81D6-A547-A25D-69F075C2FF42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1FCDF757-88BF-394C-B57B-1CB61C3BA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92213"/>
            <a:ext cx="51816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1 0 0 0 1 1 0 0 0 1 1 1 1 1 </a:t>
            </a:r>
          </a:p>
          <a:p>
            <a:pPr algn="dist" eaLnBrk="1" hangingPunct="1"/>
            <a:r>
              <a:rPr kumimoji="1" lang="zh-TW" altLang="en-US" sz="2400" b="0"/>
              <a:t>1 </a:t>
            </a:r>
            <a:r>
              <a:rPr kumimoji="1" lang="zh-TW" altLang="en-US" sz="2400" b="0">
                <a:solidFill>
                  <a:srgbClr val="CC3300"/>
                </a:solidFill>
              </a:rPr>
              <a:t>0 0 0</a:t>
            </a:r>
            <a:r>
              <a:rPr kumimoji="1" lang="zh-TW" altLang="en-US" sz="2400" b="0"/>
              <a:t> 1 1 0 1 1 1 0 0 1 1 1 </a:t>
            </a:r>
          </a:p>
          <a:p>
            <a:pPr algn="dist" eaLnBrk="1" hangingPunct="1"/>
            <a:r>
              <a:rPr kumimoji="1" lang="zh-TW" altLang="en-US" sz="2400" b="0"/>
              <a:t>0 1 1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0 0 0 1 1 1 1 0 0 1 1 </a:t>
            </a:r>
          </a:p>
          <a:p>
            <a:pPr algn="dist" eaLnBrk="1" hangingPunct="1"/>
            <a:r>
              <a:rPr kumimoji="1" lang="zh-TW" altLang="en-US" sz="2400" b="0"/>
              <a:t>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1 1 1 1 0 1 1 0 1 1 0 0</a:t>
            </a:r>
          </a:p>
          <a:p>
            <a:pPr algn="dist" eaLnBrk="1" hangingPunct="1"/>
            <a:r>
              <a:rPr kumimoji="1" lang="zh-TW" altLang="en-US" sz="2400" b="0"/>
              <a:t>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1 0 0 1 0 1 1 1 1 1 1 1</a:t>
            </a:r>
          </a:p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0 0</a:t>
            </a:r>
            <a:r>
              <a:rPr kumimoji="1" lang="zh-TW" altLang="en-US" sz="2400" b="0"/>
              <a:t> 1 1 0 1 1 1 0 1 0 0 1 0 1</a:t>
            </a:r>
          </a:p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0 0</a:t>
            </a:r>
            <a:r>
              <a:rPr kumimoji="1" lang="zh-TW" altLang="en-US" sz="2400" b="0"/>
              <a:t> 1 1 1 1 1 1 1 1</a:t>
            </a:r>
          </a:p>
          <a:p>
            <a:pPr algn="dist" eaLnBrk="1" hangingPunct="1"/>
            <a:r>
              <a:rPr kumimoji="1" lang="zh-TW" altLang="en-US" sz="2400" b="0">
                <a:solidFill>
                  <a:srgbClr val="CC3300"/>
                </a:solidFill>
              </a:rPr>
              <a:t>0 0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1 1 1 1 1 0 1 </a:t>
            </a:r>
          </a:p>
          <a:p>
            <a:pPr algn="dist" eaLnBrk="1" hangingPunct="1"/>
            <a:r>
              <a:rPr kumimoji="1" lang="zh-TW" altLang="en-US" sz="2400" b="0"/>
              <a:t>1 1 </a:t>
            </a:r>
            <a:r>
              <a:rPr kumimoji="1" lang="zh-TW" altLang="en-US" sz="2400" b="0">
                <a:solidFill>
                  <a:srgbClr val="CC3300"/>
                </a:solidFill>
              </a:rPr>
              <a:t>0 0 0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r>
              <a:rPr kumimoji="1" lang="zh-TW" altLang="en-US" sz="2400" b="0"/>
              <a:t> 1 1 </a:t>
            </a:r>
            <a:r>
              <a:rPr kumimoji="1" lang="zh-TW" altLang="en-US" sz="2400" b="0">
                <a:solidFill>
                  <a:srgbClr val="CC3300"/>
                </a:solidFill>
              </a:rPr>
              <a:t>0 0 0 0 0</a:t>
            </a:r>
            <a:endParaRPr kumimoji="1" lang="zh-TW" altLang="en-US" sz="2400" b="0"/>
          </a:p>
          <a:p>
            <a:pPr algn="dist" eaLnBrk="1" hangingPunct="1"/>
            <a:r>
              <a:rPr kumimoji="1" lang="zh-TW" altLang="en-US" sz="2400" b="0"/>
              <a:t>0 0 1 1 1 1 1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0 0 0</a:t>
            </a:r>
            <a:r>
              <a:rPr kumimoji="1" lang="zh-TW" altLang="en-US" sz="2400" b="0"/>
              <a:t>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endParaRPr kumimoji="1" lang="zh-TW" altLang="en-US" sz="2400" b="0"/>
          </a:p>
          <a:p>
            <a:pPr algn="dist" eaLnBrk="1" hangingPunct="1"/>
            <a:r>
              <a:rPr kumimoji="1" lang="zh-TW" altLang="en-US" sz="2400" b="0"/>
              <a:t>0 1 0 0 1 1 1 1 1 0 1 1 1 1 </a:t>
            </a:r>
            <a:r>
              <a:rPr kumimoji="1" lang="zh-TW" altLang="en-US" sz="2400" b="0">
                <a:solidFill>
                  <a:srgbClr val="CC3300"/>
                </a:solidFill>
              </a:rPr>
              <a:t>0</a:t>
            </a:r>
            <a:endParaRPr kumimoji="1" lang="zh-TW" altLang="en-US" sz="2400" b="0"/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7F5DD62A-AC22-6C43-81CC-BC95C35AB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7775" y="1222375"/>
          <a:ext cx="223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4" name="文件" r:id="rId3" imgW="336550" imgH="1384300" progId="Word.Document.8">
                  <p:embed/>
                </p:oleObj>
              </mc:Choice>
              <mc:Fallback>
                <p:oleObj name="文件" r:id="rId3" imgW="336550" imgH="13843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222375"/>
                        <a:ext cx="223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Line 9">
            <a:extLst>
              <a:ext uri="{FF2B5EF4-FFF2-40B4-BE49-F238E27FC236}">
                <a16:creationId xmlns:a16="http://schemas.microsoft.com/office/drawing/2014/main" id="{2D5380A4-D890-7A47-895B-77614AC2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82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BB61C827-C341-B545-97FF-FAD98B23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A5B7533D-0EA5-C544-9747-C2765EDC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050" y="1304925"/>
            <a:ext cx="381000" cy="75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EE234DC-7496-E640-9EC7-D9356405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5FB57E21-060E-2A46-9D1E-42C365873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343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6682BE1B-6FAA-C448-BE76-26CD8F379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C2ED45B2-0811-D94E-8581-16A5A346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05716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entrance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41C7AA28-876A-E24C-AD9C-FF70D3DF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4932363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exit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90357C03-624E-F745-88EB-360B43BE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854700"/>
            <a:ext cx="38161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1800" u="sng"/>
              <a:t>*</a:t>
            </a:r>
            <a:r>
              <a:rPr kumimoji="1" lang="en-US" altLang="zh-TW" sz="1800" u="sng"/>
              <a:t>Figure 3.8:</a:t>
            </a:r>
            <a:r>
              <a:rPr kumimoji="1" lang="en-US" altLang="zh-TW" sz="1800" b="0" u="sng"/>
              <a:t> An example maze (p.123)</a:t>
            </a:r>
            <a:endParaRPr kumimoji="1" lang="en-US" altLang="zh-TW" sz="2400" u="sng"/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A8278077-2C16-2242-9936-AD71A6D29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476" y="331788"/>
            <a:ext cx="6473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Application of stacks: A Mazing Problem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7A3DDB43-DC67-8949-BC61-15740D3F9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5405438"/>
            <a:ext cx="432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>
                <a:solidFill>
                  <a:schemeClr val="tx2"/>
                </a:solidFill>
              </a:rPr>
              <a:t>1: </a:t>
            </a:r>
            <a:r>
              <a:rPr kumimoji="1" lang="en-US" altLang="zh-TW" sz="2400">
                <a:solidFill>
                  <a:schemeClr val="tx2"/>
                </a:solidFill>
              </a:rPr>
              <a:t>blocked path 0: through path</a:t>
            </a: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EF67A9A2-BA49-3F4D-B9D3-2A11192CD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5921" y="17319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>
            <a:extLst>
              <a:ext uri="{FF2B5EF4-FFF2-40B4-BE49-F238E27FC236}">
                <a16:creationId xmlns:a16="http://schemas.microsoft.com/office/drawing/2014/main" id="{613889DC-AADB-1F4C-A7B1-EA414E74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4857913C-F9C3-204B-953B-9BCB62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58B8-307B-0C48-89F1-A4E999B359C1}" type="slidenum">
              <a:rPr lang="zh-TW" altLang="en-US"/>
              <a:pPr/>
              <a:t>31</a:t>
            </a:fld>
            <a:endParaRPr lang="en-US" altLang="zh-TW"/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DFD2B5D1-D858-6D4F-A435-7706699E8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00200"/>
          <a:ext cx="6659563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5" name="文件" r:id="rId3" imgW="9982200" imgH="6470650" progId="Word.Document.8">
                  <p:embed/>
                </p:oleObj>
              </mc:Choice>
              <mc:Fallback>
                <p:oleObj name="文件" r:id="rId3" imgW="9982200" imgH="64706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659563" cy="43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>
            <a:extLst>
              <a:ext uri="{FF2B5EF4-FFF2-40B4-BE49-F238E27FC236}">
                <a16:creationId xmlns:a16="http://schemas.microsoft.com/office/drawing/2014/main" id="{18C32201-55CC-8041-A0BC-450F8AC9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143000"/>
            <a:ext cx="6858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EA378DB3-766C-6649-8190-B442DE4D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5097BB9C-10C4-F443-A94D-16F013153F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45463E71-3DC2-6643-9811-C109EB461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23A730C3-AA18-DD4F-A85A-5B6250DE1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26939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99B124B9-944F-C949-84CA-971ED60E5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1238" y="2686050"/>
            <a:ext cx="1163637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6E9BBBD4-65D3-034B-9108-9243DD2D2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3625" y="3667125"/>
            <a:ext cx="1085850" cy="658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26BC978D-87C1-2944-B84A-014DFE3D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3667125"/>
            <a:ext cx="12128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56DA37AC-055F-9743-900D-FCBBA9303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3706813"/>
            <a:ext cx="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7F04772D-CBA6-4E42-B5DA-E91DB681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5665788"/>
            <a:ext cx="4980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Figure 3.9: </a:t>
            </a:r>
            <a:r>
              <a:rPr kumimoji="1" lang="en-US" altLang="zh-TW" sz="2400" b="0" u="sng"/>
              <a:t>Allowable moves (p.124)</a:t>
            </a:r>
            <a:endParaRPr kumimoji="1" lang="en-US" altLang="zh-TW" sz="2400" u="sng"/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A8025FBF-C742-D54B-ABE1-942FEB79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542" y="374650"/>
            <a:ext cx="386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Directions of Movement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>
            <a:extLst>
              <a:ext uri="{FF2B5EF4-FFF2-40B4-BE49-F238E27FC236}">
                <a16:creationId xmlns:a16="http://schemas.microsoft.com/office/drawing/2014/main" id="{613889DC-AADB-1F4C-A7B1-EA414E74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4857913C-F9C3-204B-953B-9BCB62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58B8-307B-0C48-89F1-A4E999B359C1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A8025FBF-C742-D54B-ABE1-942FEB79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442" y="374650"/>
            <a:ext cx="6360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Number of Directions of Movement = 8?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B90141-BE22-2244-AE15-8F4554C65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1633" y="712676"/>
            <a:ext cx="6823075" cy="1906587"/>
          </a:xfrm>
        </p:spPr>
        <p:txBody>
          <a:bodyPr/>
          <a:lstStyle/>
          <a:p>
            <a:r>
              <a:rPr lang="en-US" altLang="zh-TW" sz="2800"/>
              <a:t>Not every position has 8 directions:</a:t>
            </a:r>
            <a:br>
              <a:rPr lang="en-US" altLang="zh-TW" sz="2800"/>
            </a:br>
            <a:r>
              <a:rPr lang="en-US" altLang="zh-TW" sz="2800"/>
              <a:t>At a border, there could be 5 or 3 neighbors</a:t>
            </a:r>
            <a:endParaRPr lang="en-US" altLang="zh-TW"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41ED09-8966-E44E-8CA1-FCDF84AD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9" y="2458989"/>
            <a:ext cx="3194778" cy="21559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6903EB-159B-A041-8657-DE6D3EF755F3}"/>
              </a:ext>
            </a:extLst>
          </p:cNvPr>
          <p:cNvSpPr/>
          <p:nvPr/>
        </p:nvSpPr>
        <p:spPr bwMode="auto">
          <a:xfrm>
            <a:off x="1193132" y="2471682"/>
            <a:ext cx="3406932" cy="8162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0FDCB11-91B2-6846-9B12-998E45FA3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720" y="4674588"/>
            <a:ext cx="746846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/>
              <a:t>Surround the maze by a border of ones</a:t>
            </a:r>
            <a:endParaRPr lang="en-US" altLang="zh-TW" sz="2400" b="0"/>
          </a:p>
          <a:p>
            <a:pPr marL="342900" indent="-342900" eaLnBrk="1" hangingPunct="1">
              <a:buFont typeface="Wingdings" pitchFamily="2" charset="2"/>
              <a:buChar char="è"/>
            </a:pPr>
            <a:r>
              <a:rPr lang="en-US" altLang="zh-TW" sz="2800" b="0">
                <a:sym typeface="Wingdings" pitchFamily="2" charset="2"/>
              </a:rPr>
              <a:t>An </a:t>
            </a:r>
            <a:r>
              <a:rPr lang="en-US" altLang="zh-TW" sz="2800" b="0" i="1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zh-TW" sz="2800" b="0">
                <a:solidFill>
                  <a:srgbClr val="C00000"/>
                </a:solidFill>
                <a:sym typeface="Wingdings" pitchFamily="2" charset="2"/>
              </a:rPr>
              <a:t> x </a:t>
            </a:r>
            <a:r>
              <a:rPr lang="en-US" altLang="zh-TW" sz="2800" b="0" i="1">
                <a:solidFill>
                  <a:srgbClr val="C00000"/>
                </a:solidFill>
                <a:sym typeface="Wingdings" pitchFamily="2" charset="2"/>
              </a:rPr>
              <a:t>p</a:t>
            </a:r>
            <a:r>
              <a:rPr lang="en-US" altLang="zh-TW" sz="2800" b="0">
                <a:sym typeface="Wingdings" pitchFamily="2" charset="2"/>
              </a:rPr>
              <a:t> maze will require (</a:t>
            </a:r>
            <a:r>
              <a:rPr lang="en-US" altLang="zh-TW" sz="2800" b="0" i="1">
                <a:sym typeface="Wingdings" pitchFamily="2" charset="2"/>
              </a:rPr>
              <a:t>m</a:t>
            </a:r>
            <a:r>
              <a:rPr lang="en-US" altLang="zh-TW" sz="2800" b="0">
                <a:sym typeface="Wingdings" pitchFamily="2" charset="2"/>
              </a:rPr>
              <a:t>+2)(</a:t>
            </a:r>
            <a:r>
              <a:rPr lang="en-US" altLang="zh-TW" sz="2800" b="0" i="1">
                <a:sym typeface="Wingdings" pitchFamily="2" charset="2"/>
              </a:rPr>
              <a:t>p</a:t>
            </a:r>
            <a:r>
              <a:rPr lang="en-US" altLang="zh-TW" sz="2800" b="0">
                <a:sym typeface="Wingdings" pitchFamily="2" charset="2"/>
              </a:rPr>
              <a:t>+2) array</a:t>
            </a:r>
          </a:p>
          <a:p>
            <a:pPr marL="342900" indent="-342900" eaLnBrk="1" hangingPunct="1">
              <a:buFont typeface="Wingdings" pitchFamily="2" charset="2"/>
              <a:buChar char="è"/>
            </a:pPr>
            <a:r>
              <a:rPr lang="en-US" altLang="zh-TW" sz="2800" b="0">
                <a:sym typeface="Wingdings" pitchFamily="2" charset="2"/>
              </a:rPr>
              <a:t>Entrance is at [1][1], and exit is at [m][p]</a:t>
            </a:r>
            <a:endParaRPr lang="en-US" altLang="zh-TW" sz="3200" b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C3E9986-53FE-D04A-A0AE-847E7490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59" y="2482466"/>
            <a:ext cx="3194778" cy="2155953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17BC9DF5-B0A3-F94C-956D-ADB8D304098A}"/>
              </a:ext>
            </a:extLst>
          </p:cNvPr>
          <p:cNvSpPr/>
          <p:nvPr/>
        </p:nvSpPr>
        <p:spPr bwMode="auto">
          <a:xfrm>
            <a:off x="5026282" y="2495159"/>
            <a:ext cx="3406932" cy="8162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C347B1-120B-6F4A-B602-E24EC1D6C172}"/>
              </a:ext>
            </a:extLst>
          </p:cNvPr>
          <p:cNvSpPr/>
          <p:nvPr/>
        </p:nvSpPr>
        <p:spPr bwMode="auto">
          <a:xfrm>
            <a:off x="7202207" y="2549312"/>
            <a:ext cx="1231007" cy="237210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400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9A2855BC-7CE2-334A-8458-78318E20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7D0E0E25-6FDF-4C4A-B19D-DACB320C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AD5D-8B21-DE44-A4FA-6A2194B77F5F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8BC1F00-831C-C54C-ADC8-3101EB003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6825" y="557213"/>
            <a:ext cx="6823075" cy="1906587"/>
          </a:xfrm>
        </p:spPr>
        <p:txBody>
          <a:bodyPr/>
          <a:lstStyle/>
          <a:p>
            <a:r>
              <a:rPr lang="en-US" altLang="zh-TW" sz="2400"/>
              <a:t>typedef struct {</a:t>
            </a:r>
            <a:br>
              <a:rPr lang="en-US" altLang="zh-TW" sz="2400"/>
            </a:br>
            <a:r>
              <a:rPr lang="en-US" altLang="zh-TW" sz="2400"/>
              <a:t>             short </a:t>
            </a:r>
            <a:r>
              <a:rPr lang="en-US" altLang="zh-TW" sz="2400" err="1"/>
              <a:t>int</a:t>
            </a:r>
            <a:r>
              <a:rPr lang="en-US" altLang="zh-TW" sz="2400"/>
              <a:t> vert;</a:t>
            </a:r>
            <a:br>
              <a:rPr lang="en-US" altLang="zh-TW" sz="2400"/>
            </a:br>
            <a:r>
              <a:rPr lang="en-US" altLang="zh-TW" sz="2400"/>
              <a:t>             short </a:t>
            </a:r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horiz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        } offsets;</a:t>
            </a:r>
            <a:br>
              <a:rPr lang="en-US" altLang="zh-TW" sz="2400"/>
            </a:br>
            <a:r>
              <a:rPr lang="en-US" altLang="zh-TW" sz="2400"/>
              <a:t>offsets move[8]; /*array of moves for each direction*/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DF35EC79-477F-0E4D-BA25-822FC2BA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417" y="0"/>
            <a:ext cx="4255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tx2"/>
                </a:solidFill>
              </a:rPr>
              <a:t>A Possible Implementation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42516253-B214-924C-A3E1-8A1F0FA94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57504"/>
              </p:ext>
            </p:extLst>
          </p:nvPr>
        </p:nvGraphicFramePr>
        <p:xfrm>
          <a:off x="950913" y="2543175"/>
          <a:ext cx="6594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14" name="Document" r:id="rId3" imgW="9912350" imgH="6489700" progId="Word.Document.8">
                  <p:embed/>
                </p:oleObj>
              </mc:Choice>
              <mc:Fallback>
                <p:oleObj name="Document" r:id="rId3" imgW="9912350" imgH="648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543175"/>
                        <a:ext cx="6594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62827221-5200-B046-9B4D-9C4C7585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338" y="676096"/>
            <a:ext cx="46666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0">
                <a:solidFill>
                  <a:srgbClr val="CC3300"/>
                </a:solidFill>
              </a:rPr>
              <a:t>The position of the next move is set:</a:t>
            </a:r>
          </a:p>
          <a:p>
            <a:pPr eaLnBrk="1" hangingPunct="1"/>
            <a:r>
              <a:rPr lang="en-US" altLang="zh-TW" sz="2400" b="0" err="1"/>
              <a:t>nextRow</a:t>
            </a:r>
            <a:r>
              <a:rPr lang="en-US" altLang="zh-TW" sz="2400" b="0"/>
              <a:t> = row + move[</a:t>
            </a:r>
            <a:r>
              <a:rPr lang="en-US" altLang="zh-TW" sz="2400" b="0" err="1"/>
              <a:t>dir</a:t>
            </a:r>
            <a:r>
              <a:rPr lang="en-US" altLang="zh-TW" sz="2400" b="0"/>
              <a:t>].vert;</a:t>
            </a:r>
            <a:br>
              <a:rPr lang="en-US" altLang="zh-TW" sz="2400" b="0"/>
            </a:br>
            <a:r>
              <a:rPr lang="en-US" altLang="zh-TW" sz="2400" b="0" err="1"/>
              <a:t>nextCol</a:t>
            </a:r>
            <a:r>
              <a:rPr lang="en-US" altLang="zh-TW" sz="2400" b="0"/>
              <a:t>  = col  +  move[</a:t>
            </a:r>
            <a:r>
              <a:rPr lang="en-US" altLang="zh-TW" sz="2400" b="0" err="1"/>
              <a:t>dir</a:t>
            </a:r>
            <a:r>
              <a:rPr lang="en-US" altLang="zh-TW" sz="2400" b="0"/>
              <a:t>].</a:t>
            </a:r>
            <a:r>
              <a:rPr lang="en-US" altLang="zh-TW" sz="2400" b="0" err="1"/>
              <a:t>horiz</a:t>
            </a:r>
            <a:r>
              <a:rPr lang="en-US" altLang="zh-TW" sz="2400" b="0"/>
              <a:t>;</a:t>
            </a:r>
            <a:endParaRPr lang="zh-TW" altLang="en-US" sz="1800" b="0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2EBA164-9A3E-8F46-8878-67A8B6FD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38" y="612686"/>
            <a:ext cx="4565062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32B59-2CE4-DC48-8652-1527E2540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14" y="4121061"/>
            <a:ext cx="1624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          0</a:t>
            </a:r>
          </a:p>
          <a:p>
            <a:pPr eaLnBrk="1" hangingPunct="1"/>
            <a:r>
              <a:rPr kumimoji="1" lang="zh-TW" altLang="en-US"/>
              <a:t>   7     </a:t>
            </a:r>
            <a:r>
              <a:rPr kumimoji="1" lang="en-US" altLang="zh-TW"/>
              <a:t>N    1</a:t>
            </a:r>
          </a:p>
          <a:p>
            <a:pPr eaLnBrk="1" hangingPunct="1"/>
            <a:r>
              <a:rPr kumimoji="1" lang="en-US" altLang="zh-TW"/>
              <a:t>6 W          E 2</a:t>
            </a:r>
          </a:p>
          <a:p>
            <a:pPr eaLnBrk="1" hangingPunct="1"/>
            <a:r>
              <a:rPr kumimoji="1" lang="en-US" altLang="zh-TW"/>
              <a:t>    5    S     3</a:t>
            </a:r>
          </a:p>
          <a:p>
            <a:pPr eaLnBrk="1" hangingPunct="1"/>
            <a:r>
              <a:rPr kumimoji="1" lang="en-US" altLang="zh-TW"/>
              <a:t>          4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4EFE30D-A75A-F947-870D-314A3F18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45" y="4035336"/>
            <a:ext cx="1735138" cy="1689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863160B-188E-D541-9BDF-981D027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F1D7EF1-939C-054D-AF7F-4B5C557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1DE8-E517-C24A-A0E2-DE3DA506FE5A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7FCB319-BC2B-BB45-9852-859BAE3BE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61287" cy="5521325"/>
          </a:xfrm>
        </p:spPr>
        <p:txBody>
          <a:bodyPr/>
          <a:lstStyle/>
          <a:p>
            <a:r>
              <a:rPr lang="zh-TW" altLang="en-US" sz="2800"/>
              <a:t>#</a:t>
            </a:r>
            <a:r>
              <a:rPr lang="en-US" altLang="zh-TW" sz="2800"/>
              <a:t>define MAX_STACK_SIZE ??</a:t>
            </a:r>
            <a:br>
              <a:rPr lang="en-US" altLang="zh-TW" sz="2800"/>
            </a:br>
            <a:r>
              <a:rPr lang="en-US" altLang="zh-TW" sz="2800"/>
              <a:t>             /*maximum stack size*/</a:t>
            </a:r>
            <a:br>
              <a:rPr lang="en-US" altLang="zh-TW" sz="2800"/>
            </a:br>
            <a:r>
              <a:rPr lang="en-US" altLang="zh-TW" sz="2800"/>
              <a:t>typedef struct {</a:t>
            </a:r>
            <a:br>
              <a:rPr lang="en-US" altLang="zh-TW" sz="2800"/>
            </a:br>
            <a:r>
              <a:rPr lang="en-US" altLang="zh-TW" sz="2800"/>
              <a:t>             short </a:t>
            </a:r>
            <a:r>
              <a:rPr lang="en-US" altLang="zh-TW" sz="2800" err="1"/>
              <a:t>int</a:t>
            </a:r>
            <a:r>
              <a:rPr lang="en-US" altLang="zh-TW" sz="2800"/>
              <a:t> row;</a:t>
            </a:r>
            <a:br>
              <a:rPr lang="en-US" altLang="zh-TW" sz="2800"/>
            </a:br>
            <a:r>
              <a:rPr lang="en-US" altLang="zh-TW" sz="2800"/>
              <a:t>             short </a:t>
            </a:r>
            <a:r>
              <a:rPr lang="en-US" altLang="zh-TW" sz="2800" err="1"/>
              <a:t>int</a:t>
            </a:r>
            <a:r>
              <a:rPr lang="en-US" altLang="zh-TW" sz="2800"/>
              <a:t> col;</a:t>
            </a:r>
            <a:br>
              <a:rPr lang="en-US" altLang="zh-TW" sz="2800"/>
            </a:br>
            <a:r>
              <a:rPr lang="en-US" altLang="zh-TW" sz="2800"/>
              <a:t>             short </a:t>
            </a:r>
            <a:r>
              <a:rPr lang="en-US" altLang="zh-TW" sz="2800" err="1"/>
              <a:t>int</a:t>
            </a:r>
            <a:r>
              <a:rPr lang="en-US" altLang="zh-TW" sz="2800"/>
              <a:t> </a:t>
            </a:r>
            <a:r>
              <a:rPr lang="en-US" altLang="zh-TW" sz="2800" err="1"/>
              <a:t>dir</a:t>
            </a:r>
            <a:r>
              <a:rPr lang="en-US" altLang="zh-TW" sz="2800"/>
              <a:t>;</a:t>
            </a:r>
            <a:br>
              <a:rPr lang="en-US" altLang="zh-TW" sz="2800"/>
            </a:br>
            <a:r>
              <a:rPr lang="en-US" altLang="zh-TW" sz="2800"/>
              <a:t>             } element;</a:t>
            </a:r>
            <a:br>
              <a:rPr lang="en-US" altLang="zh-TW" sz="2800"/>
            </a:br>
            <a:r>
              <a:rPr lang="en-US" altLang="zh-TW" sz="2800"/>
              <a:t>element stack[MAX_STACK_SIZE];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1FAFCBD9-BA1E-8046-9202-58CDB7D2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225425"/>
            <a:ext cx="5345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3200"/>
              <a:t>Use </a:t>
            </a:r>
            <a:r>
              <a:rPr kumimoji="1" lang="en-US" altLang="zh-TW" sz="3200">
                <a:solidFill>
                  <a:srgbClr val="C00000"/>
                </a:solidFill>
              </a:rPr>
              <a:t>stack</a:t>
            </a:r>
            <a:r>
              <a:rPr kumimoji="1" lang="en-US" altLang="zh-TW" sz="3200"/>
              <a:t> to keep pass history</a:t>
            </a:r>
            <a:endParaRPr kumimoji="1" lang="en-US" altLang="zh-TW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86538A-ABA7-A346-90C8-FF5EA424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97311-7062-F94C-AFB0-757760F4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373-A308-E447-A9D3-E11B58D248CC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C6B803F-0F8F-614E-BCFA-4590FBBFE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997527"/>
            <a:ext cx="8172450" cy="5637213"/>
          </a:xfrm>
        </p:spPr>
        <p:txBody>
          <a:bodyPr/>
          <a:lstStyle/>
          <a:p>
            <a:r>
              <a:rPr lang="en-US" altLang="zh-TW" sz="1800"/>
              <a:t>void path(void)</a:t>
            </a:r>
            <a:br>
              <a:rPr lang="en-US" altLang="zh-TW" sz="1800"/>
            </a:br>
            <a:r>
              <a:rPr lang="en-US" altLang="zh-TW" sz="1800"/>
              <a:t>{/* output a path through the maze if such a path exists*/ </a:t>
            </a:r>
            <a:br>
              <a:rPr lang="en-US" altLang="zh-TW" sz="1800"/>
            </a:br>
            <a:r>
              <a:rPr lang="en-US" altLang="zh-TW" sz="1800"/>
              <a:t>       </a:t>
            </a:r>
            <a:r>
              <a:rPr lang="en-US" altLang="zh-TW" sz="1800" err="1"/>
              <a:t>int</a:t>
            </a:r>
            <a:r>
              <a:rPr lang="en-US" altLang="zh-TW" sz="1800"/>
              <a:t> </a:t>
            </a:r>
            <a:r>
              <a:rPr lang="en-US" altLang="zh-TW" sz="1800" err="1"/>
              <a:t>i</a:t>
            </a:r>
            <a:r>
              <a:rPr lang="en-US" altLang="zh-TW" sz="1800"/>
              <a:t>, row, col, </a:t>
            </a:r>
            <a:r>
              <a:rPr lang="en-US" altLang="zh-TW" sz="1800" err="1"/>
              <a:t>nextRow</a:t>
            </a:r>
            <a:r>
              <a:rPr lang="en-US" altLang="zh-TW" sz="1800"/>
              <a:t>, </a:t>
            </a:r>
            <a:r>
              <a:rPr lang="en-US" altLang="zh-TW" sz="1800" err="1"/>
              <a:t>nextCol</a:t>
            </a:r>
            <a:r>
              <a:rPr lang="en-US" altLang="zh-TW" sz="1800"/>
              <a:t>, </a:t>
            </a:r>
            <a:r>
              <a:rPr lang="en-US" altLang="zh-TW" sz="1800" err="1"/>
              <a:t>dir</a:t>
            </a:r>
            <a:r>
              <a:rPr lang="en-US" altLang="zh-TW" sz="1800"/>
              <a:t>, found = FALSE;</a:t>
            </a:r>
            <a:br>
              <a:rPr lang="en-US" altLang="zh-TW" sz="1800"/>
            </a:br>
            <a:r>
              <a:rPr lang="en-US" altLang="zh-TW" sz="1800"/>
              <a:t>       element position; </a:t>
            </a:r>
            <a:br>
              <a:rPr lang="en-US" altLang="zh-TW" sz="1800"/>
            </a:br>
            <a:r>
              <a:rPr lang="en-US" altLang="zh-TW" sz="1800"/>
              <a:t>       mark[1][1] = 1; top = 0;</a:t>
            </a:r>
            <a:br>
              <a:rPr lang="en-US" altLang="zh-TW" sz="1800"/>
            </a:br>
            <a:r>
              <a:rPr lang="en-US" altLang="zh-TW" sz="1800"/>
              <a:t>       stack[0].row = 1; stack[0].col = 1; stack[0].</a:t>
            </a:r>
            <a:r>
              <a:rPr lang="en-US" altLang="zh-TW" sz="1800" err="1"/>
              <a:t>dir</a:t>
            </a:r>
            <a:r>
              <a:rPr lang="en-US" altLang="zh-TW" sz="1800"/>
              <a:t> = 1; </a:t>
            </a:r>
            <a:br>
              <a:rPr lang="en-US" altLang="zh-TW" sz="1800"/>
            </a:br>
            <a:r>
              <a:rPr lang="en-US" altLang="zh-TW" sz="1800"/>
              <a:t>       while(top &gt; -1 &amp;&amp; !found) { </a:t>
            </a:r>
            <a:br>
              <a:rPr lang="en-US" altLang="zh-TW" sz="1800"/>
            </a:br>
            <a:r>
              <a:rPr lang="en-US" altLang="zh-TW" sz="1800"/>
              <a:t>                position = pop();</a:t>
            </a:r>
            <a:br>
              <a:rPr lang="en-US" altLang="zh-TW" sz="1800"/>
            </a:br>
            <a:r>
              <a:rPr lang="en-US" altLang="zh-TW" sz="1800"/>
              <a:t>                row = </a:t>
            </a:r>
            <a:r>
              <a:rPr lang="en-US" altLang="zh-TW" sz="1800" err="1"/>
              <a:t>position.row</a:t>
            </a:r>
            <a:r>
              <a:rPr lang="en-US" altLang="zh-TW" sz="1800"/>
              <a:t>; col = </a:t>
            </a:r>
            <a:r>
              <a:rPr lang="en-US" altLang="zh-TW" sz="1800" err="1"/>
              <a:t>position.col</a:t>
            </a:r>
            <a:r>
              <a:rPr lang="en-US" altLang="zh-TW" sz="1800"/>
              <a:t>; </a:t>
            </a:r>
            <a:r>
              <a:rPr lang="en-US" altLang="zh-TW" sz="1800" err="1"/>
              <a:t>dir</a:t>
            </a:r>
            <a:r>
              <a:rPr lang="en-US" altLang="zh-TW" sz="1800"/>
              <a:t> = </a:t>
            </a:r>
            <a:r>
              <a:rPr lang="en-US" altLang="zh-TW" sz="1800" err="1"/>
              <a:t>position.dir</a:t>
            </a:r>
            <a:r>
              <a:rPr lang="en-US" altLang="zh-TW" sz="1800"/>
              <a:t>;</a:t>
            </a:r>
            <a:br>
              <a:rPr lang="en-US" altLang="zh-TW" sz="1800"/>
            </a:br>
            <a:r>
              <a:rPr lang="en-US" altLang="zh-TW" sz="1800"/>
              <a:t>                while (</a:t>
            </a:r>
            <a:r>
              <a:rPr lang="en-US" altLang="zh-TW" sz="1800" err="1">
                <a:solidFill>
                  <a:srgbClr val="C00000"/>
                </a:solidFill>
              </a:rPr>
              <a:t>dir</a:t>
            </a:r>
            <a:r>
              <a:rPr lang="en-US" altLang="zh-TW" sz="1800">
                <a:solidFill>
                  <a:srgbClr val="C00000"/>
                </a:solidFill>
              </a:rPr>
              <a:t> &lt; 8 &amp;&amp; !found</a:t>
            </a:r>
            <a:r>
              <a:rPr lang="en-US" altLang="zh-TW" sz="1800"/>
              <a:t>) { </a:t>
            </a:r>
            <a:br>
              <a:rPr lang="en-US" altLang="zh-TW" sz="1800"/>
            </a:br>
            <a:r>
              <a:rPr lang="en-US" altLang="zh-TW" sz="1800"/>
              <a:t>                          /* move in direction </a:t>
            </a:r>
            <a:r>
              <a:rPr lang="en-US" altLang="zh-TW" sz="1800" err="1"/>
              <a:t>dir</a:t>
            </a:r>
            <a:r>
              <a:rPr lang="en-US" altLang="zh-TW" sz="1800"/>
              <a:t>*/</a:t>
            </a:r>
            <a:br>
              <a:rPr lang="en-US" altLang="zh-TW" sz="1800"/>
            </a:br>
            <a:r>
              <a:rPr lang="en-US" altLang="zh-TW" sz="1800"/>
              <a:t>                          </a:t>
            </a:r>
            <a:r>
              <a:rPr lang="en-US" altLang="zh-TW" sz="1800" err="1">
                <a:solidFill>
                  <a:srgbClr val="00B050"/>
                </a:solidFill>
              </a:rPr>
              <a:t>nextRow</a:t>
            </a:r>
            <a:r>
              <a:rPr lang="en-US" altLang="zh-TW" sz="1800">
                <a:solidFill>
                  <a:srgbClr val="00B050"/>
                </a:solidFill>
              </a:rPr>
              <a:t> = row + move[</a:t>
            </a:r>
            <a:r>
              <a:rPr lang="en-US" altLang="zh-TW" sz="1800" err="1">
                <a:solidFill>
                  <a:srgbClr val="00B050"/>
                </a:solidFill>
              </a:rPr>
              <a:t>dir</a:t>
            </a:r>
            <a:r>
              <a:rPr lang="en-US" altLang="zh-TW" sz="1800">
                <a:solidFill>
                  <a:srgbClr val="00B050"/>
                </a:solidFill>
              </a:rPr>
              <a:t>].vert;</a:t>
            </a:r>
            <a:br>
              <a:rPr lang="en-US" altLang="zh-TW" sz="1800">
                <a:solidFill>
                  <a:srgbClr val="00B050"/>
                </a:solidFill>
              </a:rPr>
            </a:br>
            <a:r>
              <a:rPr lang="en-US" altLang="zh-TW" sz="1800">
                <a:solidFill>
                  <a:srgbClr val="00B050"/>
                </a:solidFill>
              </a:rPr>
              <a:t>                          </a:t>
            </a:r>
            <a:r>
              <a:rPr lang="en-US" altLang="zh-TW" sz="1800" err="1">
                <a:solidFill>
                  <a:srgbClr val="00B050"/>
                </a:solidFill>
              </a:rPr>
              <a:t>nextCol</a:t>
            </a:r>
            <a:r>
              <a:rPr lang="en-US" altLang="zh-TW" sz="1800">
                <a:solidFill>
                  <a:srgbClr val="00B050"/>
                </a:solidFill>
              </a:rPr>
              <a:t> = col + move[</a:t>
            </a:r>
            <a:r>
              <a:rPr lang="en-US" altLang="zh-TW" sz="1800" err="1">
                <a:solidFill>
                  <a:srgbClr val="00B050"/>
                </a:solidFill>
              </a:rPr>
              <a:t>dir</a:t>
            </a:r>
            <a:r>
              <a:rPr lang="en-US" altLang="zh-TW" sz="1800">
                <a:solidFill>
                  <a:srgbClr val="00B050"/>
                </a:solidFill>
              </a:rPr>
              <a:t>].</a:t>
            </a:r>
            <a:r>
              <a:rPr lang="en-US" altLang="zh-TW" sz="1800" err="1">
                <a:solidFill>
                  <a:srgbClr val="00B050"/>
                </a:solidFill>
              </a:rPr>
              <a:t>horiz</a:t>
            </a:r>
            <a:r>
              <a:rPr lang="en-US" altLang="zh-TW" sz="1800">
                <a:solidFill>
                  <a:srgbClr val="00B050"/>
                </a:solidFill>
              </a:rPr>
              <a:t>;</a:t>
            </a:r>
            <a:br>
              <a:rPr lang="en-US" altLang="zh-TW" sz="1800"/>
            </a:br>
            <a:r>
              <a:rPr lang="en-US" altLang="zh-TW" sz="1800"/>
              <a:t>                          if (</a:t>
            </a:r>
            <a:r>
              <a:rPr lang="en-US" altLang="zh-TW" sz="1800" err="1"/>
              <a:t>nextRow</a:t>
            </a:r>
            <a:r>
              <a:rPr lang="en-US" altLang="zh-TW" sz="1800"/>
              <a:t> == EXIT_ROW &amp;&amp; </a:t>
            </a:r>
            <a:r>
              <a:rPr lang="en-US" altLang="zh-TW" sz="1800" err="1"/>
              <a:t>nextCol</a:t>
            </a:r>
            <a:r>
              <a:rPr lang="en-US" altLang="zh-TW" sz="1800"/>
              <a:t> == EXIT_COL) </a:t>
            </a:r>
            <a:br>
              <a:rPr lang="en-US" altLang="zh-TW" sz="1800"/>
            </a:br>
            <a:r>
              <a:rPr lang="en-US" altLang="zh-TW" sz="1800"/>
              <a:t>                                     found = true;</a:t>
            </a:r>
            <a:br>
              <a:rPr lang="en-US" altLang="zh-TW" sz="1800"/>
            </a:br>
            <a:r>
              <a:rPr lang="en-US" altLang="zh-TW" sz="1800"/>
              <a:t>                          else if (</a:t>
            </a:r>
            <a:r>
              <a:rPr lang="en-US" altLang="zh-TW" sz="1800">
                <a:solidFill>
                  <a:srgbClr val="C00000"/>
                </a:solidFill>
              </a:rPr>
              <a:t>!maze[</a:t>
            </a:r>
            <a:r>
              <a:rPr lang="en-US" altLang="zh-TW" sz="1800" err="1">
                <a:solidFill>
                  <a:srgbClr val="C00000"/>
                </a:solidFill>
              </a:rPr>
              <a:t>nextRow</a:t>
            </a:r>
            <a:r>
              <a:rPr lang="en-US" altLang="zh-TW" sz="1800">
                <a:solidFill>
                  <a:srgbClr val="C00000"/>
                </a:solidFill>
              </a:rPr>
              <a:t>][</a:t>
            </a:r>
            <a:r>
              <a:rPr lang="en-US" altLang="zh-TW" sz="1800" err="1">
                <a:solidFill>
                  <a:srgbClr val="C00000"/>
                </a:solidFill>
              </a:rPr>
              <a:t>nextCol</a:t>
            </a:r>
            <a:r>
              <a:rPr lang="en-US" altLang="zh-TW" sz="1800">
                <a:solidFill>
                  <a:srgbClr val="C00000"/>
                </a:solidFill>
              </a:rPr>
              <a:t>] &amp;&amp; !mark[</a:t>
            </a:r>
            <a:r>
              <a:rPr lang="en-US" altLang="zh-TW" sz="1800" err="1">
                <a:solidFill>
                  <a:srgbClr val="C00000"/>
                </a:solidFill>
              </a:rPr>
              <a:t>nextRow</a:t>
            </a:r>
            <a:r>
              <a:rPr lang="en-US" altLang="zh-TW" sz="1800">
                <a:solidFill>
                  <a:srgbClr val="C00000"/>
                </a:solidFill>
              </a:rPr>
              <a:t>][</a:t>
            </a:r>
            <a:r>
              <a:rPr lang="en-US" altLang="zh-TW" sz="1800" err="1">
                <a:solidFill>
                  <a:srgbClr val="C00000"/>
                </a:solidFill>
              </a:rPr>
              <a:t>nextCol</a:t>
            </a:r>
            <a:r>
              <a:rPr lang="en-US" altLang="zh-TW" sz="1800">
                <a:solidFill>
                  <a:srgbClr val="C00000"/>
                </a:solidFill>
              </a:rPr>
              <a:t>]</a:t>
            </a:r>
            <a:r>
              <a:rPr lang="en-US" altLang="zh-TW" sz="1800"/>
              <a:t>) { </a:t>
            </a:r>
            <a:br>
              <a:rPr lang="en-US" altLang="zh-TW" sz="1800"/>
            </a:br>
            <a:r>
              <a:rPr lang="en-US" altLang="zh-TW" sz="1800"/>
              <a:t>                                     mark[</a:t>
            </a:r>
            <a:r>
              <a:rPr lang="en-US" altLang="zh-TW" sz="1800" err="1"/>
              <a:t>nextRow</a:t>
            </a:r>
            <a:r>
              <a:rPr lang="en-US" altLang="zh-TW" sz="1800"/>
              <a:t>][</a:t>
            </a:r>
            <a:r>
              <a:rPr lang="en-US" altLang="zh-TW" sz="1800" err="1"/>
              <a:t>nextCol</a:t>
            </a:r>
            <a:r>
              <a:rPr lang="en-US" altLang="zh-TW" sz="1800"/>
              <a:t>]=1;</a:t>
            </a:r>
            <a:br>
              <a:rPr lang="en-US" altLang="zh-TW" sz="1800"/>
            </a:br>
            <a:r>
              <a:rPr lang="en-US" altLang="zh-TW" sz="1800"/>
              <a:t>                                     </a:t>
            </a:r>
            <a:r>
              <a:rPr lang="en-US" altLang="zh-TW" sz="1800" err="1">
                <a:solidFill>
                  <a:srgbClr val="00B050"/>
                </a:solidFill>
              </a:rPr>
              <a:t>position.row</a:t>
            </a:r>
            <a:r>
              <a:rPr lang="en-US" altLang="zh-TW" sz="1800">
                <a:solidFill>
                  <a:srgbClr val="00B050"/>
                </a:solidFill>
              </a:rPr>
              <a:t> = row; </a:t>
            </a:r>
            <a:r>
              <a:rPr lang="en-US" altLang="zh-TW" sz="1800" err="1">
                <a:solidFill>
                  <a:srgbClr val="00B050"/>
                </a:solidFill>
              </a:rPr>
              <a:t>position.col</a:t>
            </a:r>
            <a:r>
              <a:rPr lang="en-US" altLang="zh-TW" sz="1800">
                <a:solidFill>
                  <a:srgbClr val="00B050"/>
                </a:solidFill>
              </a:rPr>
              <a:t> = col; </a:t>
            </a:r>
            <a:r>
              <a:rPr lang="en-US" altLang="zh-TW" sz="1800" err="1">
                <a:solidFill>
                  <a:srgbClr val="00B050"/>
                </a:solidFill>
              </a:rPr>
              <a:t>position.dir</a:t>
            </a:r>
            <a:r>
              <a:rPr lang="en-US" altLang="zh-TW" sz="1800">
                <a:solidFill>
                  <a:srgbClr val="00B050"/>
                </a:solidFill>
              </a:rPr>
              <a:t> = ++</a:t>
            </a:r>
            <a:r>
              <a:rPr lang="en-US" altLang="zh-TW" sz="1800" err="1">
                <a:solidFill>
                  <a:srgbClr val="00B050"/>
                </a:solidFill>
              </a:rPr>
              <a:t>dir</a:t>
            </a:r>
            <a:r>
              <a:rPr lang="en-US" altLang="zh-TW" sz="1800">
                <a:solidFill>
                  <a:srgbClr val="00B050"/>
                </a:solidFill>
              </a:rPr>
              <a:t>;</a:t>
            </a:r>
            <a:br>
              <a:rPr lang="en-US" altLang="zh-TW" sz="1800">
                <a:solidFill>
                  <a:srgbClr val="00B050"/>
                </a:solidFill>
              </a:rPr>
            </a:br>
            <a:r>
              <a:rPr lang="en-US" altLang="zh-TW" sz="1800">
                <a:solidFill>
                  <a:srgbClr val="00B050"/>
                </a:solidFill>
              </a:rPr>
              <a:t>                                     push(position);</a:t>
            </a:r>
            <a:br>
              <a:rPr lang="en-US" altLang="zh-TW" sz="1800"/>
            </a:br>
            <a:r>
              <a:rPr lang="en-US" altLang="zh-TW" sz="1800"/>
              <a:t>                                     </a:t>
            </a:r>
            <a:r>
              <a:rPr lang="en-US" altLang="zh-TW" sz="1800">
                <a:solidFill>
                  <a:srgbClr val="C00000"/>
                </a:solidFill>
              </a:rPr>
              <a:t>row = </a:t>
            </a:r>
            <a:r>
              <a:rPr lang="en-US" altLang="zh-TW" sz="1800" err="1">
                <a:solidFill>
                  <a:srgbClr val="C00000"/>
                </a:solidFill>
              </a:rPr>
              <a:t>nextRow</a:t>
            </a:r>
            <a:r>
              <a:rPr lang="en-US" altLang="zh-TW" sz="1800">
                <a:solidFill>
                  <a:srgbClr val="C00000"/>
                </a:solidFill>
              </a:rPr>
              <a:t>; col = </a:t>
            </a:r>
            <a:r>
              <a:rPr lang="en-US" altLang="zh-TW" sz="1800" err="1">
                <a:solidFill>
                  <a:srgbClr val="C00000"/>
                </a:solidFill>
              </a:rPr>
              <a:t>nextCol</a:t>
            </a:r>
            <a:r>
              <a:rPr lang="en-US" altLang="zh-TW" sz="1800">
                <a:solidFill>
                  <a:srgbClr val="C00000"/>
                </a:solidFill>
              </a:rPr>
              <a:t>; </a:t>
            </a:r>
            <a:r>
              <a:rPr lang="en-US" altLang="zh-TW" sz="1800" err="1">
                <a:solidFill>
                  <a:srgbClr val="C00000"/>
                </a:solidFill>
              </a:rPr>
              <a:t>dir</a:t>
            </a:r>
            <a:r>
              <a:rPr lang="en-US" altLang="zh-TW" sz="1800">
                <a:solidFill>
                  <a:srgbClr val="C00000"/>
                </a:solidFill>
              </a:rPr>
              <a:t> = 0; </a:t>
            </a:r>
            <a:br>
              <a:rPr lang="en-US" altLang="zh-TW" sz="1800"/>
            </a:br>
            <a:r>
              <a:rPr lang="en-US" altLang="zh-TW" sz="1800"/>
              <a:t>                          } </a:t>
            </a:r>
            <a:br>
              <a:rPr lang="en-US" altLang="zh-TW" sz="1800"/>
            </a:br>
            <a:r>
              <a:rPr lang="en-US" altLang="zh-TW" sz="1800"/>
              <a:t>                          else ++</a:t>
            </a:r>
            <a:r>
              <a:rPr lang="en-US" altLang="zh-TW" sz="1800" err="1"/>
              <a:t>dir</a:t>
            </a:r>
            <a:r>
              <a:rPr lang="en-US" altLang="zh-TW" sz="1800"/>
              <a:t>;</a:t>
            </a:r>
            <a:br>
              <a:rPr lang="en-US" altLang="zh-TW" sz="1800"/>
            </a:br>
            <a:r>
              <a:rPr lang="en-US" altLang="zh-TW" sz="1800"/>
              <a:t>                } </a:t>
            </a:r>
            <a:br>
              <a:rPr lang="en-US" altLang="zh-TW" sz="1800"/>
            </a:br>
            <a:r>
              <a:rPr lang="en-US" altLang="zh-TW" sz="1800"/>
              <a:t>       } </a:t>
            </a:r>
            <a:br>
              <a:rPr lang="zh-TW" altLang="en-US" sz="1800"/>
            </a:br>
            <a:br>
              <a:rPr lang="en-US" altLang="zh-TW" sz="1800"/>
            </a:br>
            <a:endParaRPr lang="en-US" altLang="zh-TW" sz="18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ACF1D598-1E81-AB40-93FD-B151D1926EAF}"/>
              </a:ext>
            </a:extLst>
          </p:cNvPr>
          <p:cNvSpPr/>
          <p:nvPr/>
        </p:nvSpPr>
        <p:spPr bwMode="auto">
          <a:xfrm>
            <a:off x="569766" y="3175576"/>
            <a:ext cx="1955800" cy="1281113"/>
          </a:xfrm>
          <a:prstGeom prst="wedgeEllipseCallout">
            <a:avLst>
              <a:gd name="adj1" fmla="val 79332"/>
              <a:gd name="adj2" fmla="val 42183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Open</a:t>
            </a:r>
            <a:r>
              <a:rPr lang="en-US" altLang="zh-TW" b="0"/>
              <a:t> path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&amp;&amp;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Unvisited</a:t>
            </a: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DE6AF535-0B05-404D-BF58-487F99C79FC5}"/>
              </a:ext>
            </a:extLst>
          </p:cNvPr>
          <p:cNvSpPr/>
          <p:nvPr/>
        </p:nvSpPr>
        <p:spPr bwMode="auto">
          <a:xfrm>
            <a:off x="6868391" y="2685833"/>
            <a:ext cx="2336800" cy="1130300"/>
          </a:xfrm>
          <a:prstGeom prst="wedgeEllipseCallout">
            <a:avLst>
              <a:gd name="adj1" fmla="val -97240"/>
              <a:gd name="adj2" fmla="val 2337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Compute the </a:t>
            </a:r>
            <a:r>
              <a:rPr lang="en-US" altLang="zh-TW" b="0">
                <a:solidFill>
                  <a:srgbClr val="00B050"/>
                </a:solidFill>
              </a:rPr>
              <a:t>next</a:t>
            </a:r>
            <a:r>
              <a:rPr lang="en-US" altLang="zh-TW" b="0"/>
              <a:t> direction</a:t>
            </a:r>
          </a:p>
        </p:txBody>
      </p:sp>
      <p:sp>
        <p:nvSpPr>
          <p:cNvPr id="7" name="橢圓圖說文字 6">
            <a:extLst>
              <a:ext uri="{FF2B5EF4-FFF2-40B4-BE49-F238E27FC236}">
                <a16:creationId xmlns:a16="http://schemas.microsoft.com/office/drawing/2014/main" id="{E71B3CFB-9A16-2841-9FE2-932404270C0E}"/>
              </a:ext>
            </a:extLst>
          </p:cNvPr>
          <p:cNvSpPr/>
          <p:nvPr/>
        </p:nvSpPr>
        <p:spPr bwMode="auto">
          <a:xfrm>
            <a:off x="6660573" y="5504439"/>
            <a:ext cx="1955800" cy="1281113"/>
          </a:xfrm>
          <a:prstGeom prst="wedgeEllipseCallout">
            <a:avLst>
              <a:gd name="adj1" fmla="val -146643"/>
              <a:gd name="adj2" fmla="val -24867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Move</a:t>
            </a:r>
            <a:r>
              <a:rPr lang="en-US" altLang="zh-TW" b="0"/>
              <a:t> to the next position</a:t>
            </a:r>
          </a:p>
        </p:txBody>
      </p:sp>
      <p:sp>
        <p:nvSpPr>
          <p:cNvPr id="8" name="橢圓圖說文字 7">
            <a:extLst>
              <a:ext uri="{FF2B5EF4-FFF2-40B4-BE49-F238E27FC236}">
                <a16:creationId xmlns:a16="http://schemas.microsoft.com/office/drawing/2014/main" id="{11BA4EBA-80B8-654E-B5AF-0F28E187C803}"/>
              </a:ext>
            </a:extLst>
          </p:cNvPr>
          <p:cNvSpPr/>
          <p:nvPr/>
        </p:nvSpPr>
        <p:spPr bwMode="auto">
          <a:xfrm>
            <a:off x="569766" y="4748501"/>
            <a:ext cx="1955800" cy="1281113"/>
          </a:xfrm>
          <a:prstGeom prst="wedgeEllipseCallout">
            <a:avLst>
              <a:gd name="adj1" fmla="val 77207"/>
              <a:gd name="adj2" fmla="val -2054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00B050"/>
                </a:solidFill>
              </a:rPr>
              <a:t>Push</a:t>
            </a:r>
            <a:r>
              <a:rPr lang="en-US" altLang="zh-TW" b="0"/>
              <a:t> the current position</a:t>
            </a:r>
          </a:p>
        </p:txBody>
      </p:sp>
      <p:sp>
        <p:nvSpPr>
          <p:cNvPr id="9" name="橢圓圖說文字 8">
            <a:extLst>
              <a:ext uri="{FF2B5EF4-FFF2-40B4-BE49-F238E27FC236}">
                <a16:creationId xmlns:a16="http://schemas.microsoft.com/office/drawing/2014/main" id="{26DA1A9B-BC28-0944-9BC5-DD818FC9189E}"/>
              </a:ext>
            </a:extLst>
          </p:cNvPr>
          <p:cNvSpPr/>
          <p:nvPr/>
        </p:nvSpPr>
        <p:spPr bwMode="auto">
          <a:xfrm>
            <a:off x="6146801" y="1276530"/>
            <a:ext cx="2768599" cy="1130300"/>
          </a:xfrm>
          <a:prstGeom prst="wedgeEllipseCallout">
            <a:avLst>
              <a:gd name="adj1" fmla="val -149099"/>
              <a:gd name="adj2" fmla="val 82206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Try all </a:t>
            </a:r>
            <a:r>
              <a:rPr lang="en-US" altLang="zh-TW" b="0">
                <a:solidFill>
                  <a:srgbClr val="C00000"/>
                </a:solidFill>
              </a:rPr>
              <a:t>possible</a:t>
            </a:r>
            <a:r>
              <a:rPr lang="en-US" altLang="zh-TW" b="0"/>
              <a:t> directions</a:t>
            </a:r>
          </a:p>
        </p:txBody>
      </p:sp>
    </p:spTree>
    <p:extLst>
      <p:ext uri="{BB962C8B-B14F-4D97-AF65-F5344CB8AC3E}">
        <p14:creationId xmlns:p14="http://schemas.microsoft.com/office/powerpoint/2010/main" val="378728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6476CD-4E53-824C-AE25-7398EFE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47BD8F-A996-8A47-955B-BC031985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C24-FE05-0947-A3F5-3CCF089056E2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D316011-C563-044D-9276-99D526B87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-512619"/>
            <a:ext cx="7734300" cy="5275263"/>
          </a:xfrm>
        </p:spPr>
        <p:txBody>
          <a:bodyPr/>
          <a:lstStyle/>
          <a:p>
            <a:r>
              <a:rPr lang="en-US" altLang="zh-TW" sz="1800"/>
              <a:t>          if (found) {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("The path is:\n”);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(“row col\n”); </a:t>
            </a:r>
            <a:br>
              <a:rPr lang="en-US" altLang="zh-TW" sz="1800"/>
            </a:br>
            <a:r>
              <a:rPr lang="en-US" altLang="zh-TW" sz="1800"/>
              <a:t>                               for(</a:t>
            </a:r>
            <a:r>
              <a:rPr lang="en-US" altLang="zh-TW" sz="1800" err="1"/>
              <a:t>i</a:t>
            </a:r>
            <a:r>
              <a:rPr lang="en-US" altLang="zh-TW" sz="1800"/>
              <a:t> = 0; </a:t>
            </a:r>
            <a:r>
              <a:rPr lang="en-US" altLang="zh-TW" sz="1800" err="1"/>
              <a:t>i</a:t>
            </a:r>
            <a:r>
              <a:rPr lang="en-US" altLang="zh-TW" sz="1800"/>
              <a:t> &lt;= top; </a:t>
            </a:r>
            <a:r>
              <a:rPr lang="en-US" altLang="zh-TW" sz="1800" err="1"/>
              <a:t>i</a:t>
            </a:r>
            <a:r>
              <a:rPr lang="en-US" altLang="zh-TW" sz="1800"/>
              <a:t>++) </a:t>
            </a:r>
            <a:br>
              <a:rPr lang="en-US" altLang="zh-TW" sz="1800"/>
            </a:br>
            <a:r>
              <a:rPr lang="en-US" altLang="zh-TW" sz="1800"/>
              <a:t>                     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(“%2d%5d”,stack[</a:t>
            </a:r>
            <a:r>
              <a:rPr lang="en-US" altLang="zh-TW" sz="1800" err="1"/>
              <a:t>i</a:t>
            </a:r>
            <a:r>
              <a:rPr lang="en-US" altLang="zh-TW" sz="1800"/>
              <a:t>].row, stack[</a:t>
            </a:r>
            <a:r>
              <a:rPr lang="en-US" altLang="zh-TW" sz="1800" err="1"/>
              <a:t>i</a:t>
            </a:r>
            <a:r>
              <a:rPr lang="en-US" altLang="zh-TW" sz="1800"/>
              <a:t>].col); 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(“%2d%5d\n”,</a:t>
            </a:r>
            <a:r>
              <a:rPr lang="en-US" altLang="zh-TW" sz="1800" err="1"/>
              <a:t>row,col</a:t>
            </a:r>
            <a:r>
              <a:rPr lang="en-US" altLang="zh-TW" sz="1800"/>
              <a:t>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</a:t>
            </a:r>
            <a:r>
              <a:rPr lang="en-US" altLang="zh-TW" sz="1800" err="1"/>
              <a:t>n”,EXIT_ROW,EXIT_COL</a:t>
            </a:r>
            <a:r>
              <a:rPr lang="en-US" altLang="zh-TW" sz="1800"/>
              <a:t>); </a:t>
            </a:r>
            <a:br>
              <a:rPr lang="en-US" altLang="zh-TW" sz="1800"/>
            </a:br>
            <a:r>
              <a:rPr lang="en-US" altLang="zh-TW" sz="1800"/>
              <a:t>          } </a:t>
            </a:r>
            <a:br>
              <a:rPr lang="en-US" altLang="zh-TW" sz="1800"/>
            </a:br>
            <a:r>
              <a:rPr lang="en-US" altLang="zh-TW" sz="1800"/>
              <a:t>          else </a:t>
            </a:r>
            <a:r>
              <a:rPr lang="en-US" altLang="zh-TW" sz="1800" err="1"/>
              <a:t>printf</a:t>
            </a:r>
            <a:r>
              <a:rPr lang="en-US" altLang="zh-TW" sz="1800"/>
              <a:t>(“The maze does not have a path\n”); } 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3.12:</a:t>
            </a:r>
            <a:r>
              <a:rPr lang="en-US" altLang="zh-TW" sz="1800" u="sng">
                <a:solidFill>
                  <a:schemeClr val="tx1"/>
                </a:solidFill>
              </a:rPr>
              <a:t> Maze search function (p. 128)</a:t>
            </a:r>
            <a:endParaRPr lang="zh-TW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0A9477-6290-214E-BC5D-E7C8F5AF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121" y="4392345"/>
            <a:ext cx="3481979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Memory size of the stack?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A203E4-0A3A-D248-9FD9-ABA31CCD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223" y="4960212"/>
            <a:ext cx="2478877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Time complexity?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A4B77EC-969C-8C40-9829-833809B7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993" y="3851008"/>
            <a:ext cx="6271413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For an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 x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p</a:t>
            </a:r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 maze,</a:t>
            </a:r>
            <a:endParaRPr lang="en-US" altLang="zh-TW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97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6476CD-4E53-824C-AE25-7398EFE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47BD8F-A996-8A47-955B-BC031985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C24-FE05-0947-A3F5-3CCF089056E2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D316011-C563-044D-9276-99D526B87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-512619"/>
            <a:ext cx="7734300" cy="5275263"/>
          </a:xfrm>
        </p:spPr>
        <p:txBody>
          <a:bodyPr/>
          <a:lstStyle/>
          <a:p>
            <a:r>
              <a:rPr lang="en-US" altLang="zh-TW" sz="1800"/>
              <a:t>          if (found) {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("The path is:\n”);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(“row col\n”); </a:t>
            </a:r>
            <a:br>
              <a:rPr lang="en-US" altLang="zh-TW" sz="1800"/>
            </a:br>
            <a:r>
              <a:rPr lang="en-US" altLang="zh-TW" sz="1800"/>
              <a:t>                               for(</a:t>
            </a:r>
            <a:r>
              <a:rPr lang="en-US" altLang="zh-TW" sz="1800" err="1"/>
              <a:t>i</a:t>
            </a:r>
            <a:r>
              <a:rPr lang="en-US" altLang="zh-TW" sz="1800"/>
              <a:t> = 0; </a:t>
            </a:r>
            <a:r>
              <a:rPr lang="en-US" altLang="zh-TW" sz="1800" err="1"/>
              <a:t>i</a:t>
            </a:r>
            <a:r>
              <a:rPr lang="en-US" altLang="zh-TW" sz="1800"/>
              <a:t> &lt;= top; </a:t>
            </a:r>
            <a:r>
              <a:rPr lang="en-US" altLang="zh-TW" sz="1800" err="1"/>
              <a:t>i</a:t>
            </a:r>
            <a:r>
              <a:rPr lang="en-US" altLang="zh-TW" sz="1800"/>
              <a:t>++) </a:t>
            </a:r>
            <a:br>
              <a:rPr lang="en-US" altLang="zh-TW" sz="1800"/>
            </a:br>
            <a:r>
              <a:rPr lang="en-US" altLang="zh-TW" sz="1800"/>
              <a:t>                     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(“%2d%5d”,stack[</a:t>
            </a:r>
            <a:r>
              <a:rPr lang="en-US" altLang="zh-TW" sz="1800" err="1"/>
              <a:t>i</a:t>
            </a:r>
            <a:r>
              <a:rPr lang="en-US" altLang="zh-TW" sz="1800"/>
              <a:t>].row, stack[</a:t>
            </a:r>
            <a:r>
              <a:rPr lang="en-US" altLang="zh-TW" sz="1800" err="1"/>
              <a:t>i</a:t>
            </a:r>
            <a:r>
              <a:rPr lang="en-US" altLang="zh-TW" sz="1800"/>
              <a:t>].col); 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(“%2d%5d\n”,</a:t>
            </a:r>
            <a:r>
              <a:rPr lang="en-US" altLang="zh-TW" sz="1800" err="1"/>
              <a:t>row,col</a:t>
            </a:r>
            <a:r>
              <a:rPr lang="en-US" altLang="zh-TW" sz="1800"/>
              <a:t>);</a:t>
            </a:r>
            <a:br>
              <a:rPr lang="en-US" altLang="zh-TW" sz="1800"/>
            </a:br>
            <a:r>
              <a:rPr lang="en-US" altLang="zh-TW" sz="1800"/>
              <a:t>                     </a:t>
            </a:r>
            <a:r>
              <a:rPr lang="en-US" altLang="zh-TW" sz="1800" err="1"/>
              <a:t>printf</a:t>
            </a:r>
            <a:r>
              <a:rPr lang="en-US" altLang="zh-TW" sz="1800"/>
              <a:t>(“%2d%5d\</a:t>
            </a:r>
            <a:r>
              <a:rPr lang="en-US" altLang="zh-TW" sz="1800" err="1"/>
              <a:t>n”,EXIT_ROW,EXIT_COL</a:t>
            </a:r>
            <a:r>
              <a:rPr lang="en-US" altLang="zh-TW" sz="1800"/>
              <a:t>); </a:t>
            </a:r>
            <a:br>
              <a:rPr lang="en-US" altLang="zh-TW" sz="1800"/>
            </a:br>
            <a:r>
              <a:rPr lang="en-US" altLang="zh-TW" sz="1800"/>
              <a:t>          } </a:t>
            </a:r>
            <a:br>
              <a:rPr lang="en-US" altLang="zh-TW" sz="1800"/>
            </a:br>
            <a:r>
              <a:rPr lang="en-US" altLang="zh-TW" sz="1800"/>
              <a:t>          else </a:t>
            </a:r>
            <a:r>
              <a:rPr lang="en-US" altLang="zh-TW" sz="1800" err="1"/>
              <a:t>printf</a:t>
            </a:r>
            <a:r>
              <a:rPr lang="en-US" altLang="zh-TW" sz="1800"/>
              <a:t>(“The maze does not have a path\n”); } 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3.12:</a:t>
            </a:r>
            <a:r>
              <a:rPr lang="en-US" altLang="zh-TW" sz="1800" u="sng">
                <a:solidFill>
                  <a:schemeClr val="tx1"/>
                </a:solidFill>
              </a:rPr>
              <a:t> Maze search function (p. 128)</a:t>
            </a:r>
            <a:endParaRPr lang="zh-TW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0A9477-6290-214E-BC5D-E7C8F5AF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121" y="4392345"/>
            <a:ext cx="3481979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Memory size of the stack?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A203E4-0A3A-D248-9FD9-ABA31CCD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223" y="4960212"/>
            <a:ext cx="2478877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Time complexity?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A4B77EC-969C-8C40-9829-833809B7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993" y="3851008"/>
            <a:ext cx="6271413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For an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zh-TW" sz="2400" b="0">
                <a:solidFill>
                  <a:srgbClr val="C00000"/>
                </a:solidFill>
                <a:sym typeface="Wingdings" pitchFamily="2" charset="2"/>
              </a:rPr>
              <a:t> x </a:t>
            </a:r>
            <a:r>
              <a:rPr lang="en-US" altLang="zh-TW" sz="2400" b="0" i="1">
                <a:solidFill>
                  <a:srgbClr val="C00000"/>
                </a:solidFill>
                <a:sym typeface="Wingdings" pitchFamily="2" charset="2"/>
              </a:rPr>
              <a:t>p</a:t>
            </a:r>
            <a:r>
              <a:rPr lang="en-US" altLang="zh-TW" sz="2400" b="0">
                <a:solidFill>
                  <a:schemeClr val="tx1"/>
                </a:solidFill>
                <a:sym typeface="Wingdings" pitchFamily="2" charset="2"/>
              </a:rPr>
              <a:t> maze,</a:t>
            </a:r>
            <a:endParaRPr lang="en-US" altLang="zh-TW" sz="2400" b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9F3992-6F52-314C-9DBD-7AB0F7DB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013" y="4660908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C00000"/>
                </a:solidFill>
              </a:rPr>
              <a:t>O(</a:t>
            </a:r>
            <a:r>
              <a:rPr lang="en-US" altLang="zh-TW" sz="2400" b="0" i="1" err="1">
                <a:solidFill>
                  <a:srgbClr val="C00000"/>
                </a:solidFill>
              </a:rPr>
              <a:t>mp</a:t>
            </a:r>
            <a:r>
              <a:rPr lang="en-US" altLang="zh-TW" sz="2400" b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592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E1783-A65F-614F-AE14-B3C8E8FC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55A1A5-5534-2F4B-B5C1-6CAAC9D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6CC7C-1200-8D40-AC75-3566FF8B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66C0-BB38-4041-8C8F-B013D06F57C3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709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 dirty="0"/>
              <a:t>X = a / b - c + d * e - a * c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a = 4, b = c = 2, d = e = 3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>
                <a:solidFill>
                  <a:schemeClr val="bg1"/>
                </a:solidFill>
              </a:rPr>
              <a:t>Interpretation 1: 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((</a:t>
            </a:r>
            <a:r>
              <a:rPr lang="zh-TW" altLang="zh-TW" sz="2800" dirty="0">
                <a:solidFill>
                  <a:schemeClr val="bg1"/>
                </a:solidFill>
              </a:rPr>
              <a:t>4/2)-2)+(3*3)-(</a:t>
            </a:r>
            <a:r>
              <a:rPr lang="en-US" altLang="zh-TW" sz="2800" dirty="0">
                <a:solidFill>
                  <a:schemeClr val="bg1"/>
                </a:solidFill>
              </a:rPr>
              <a:t>4</a:t>
            </a:r>
            <a:r>
              <a:rPr lang="zh-TW" altLang="zh-TW" sz="2800" dirty="0">
                <a:solidFill>
                  <a:schemeClr val="bg1"/>
                </a:solidFill>
              </a:rPr>
              <a:t>*</a:t>
            </a:r>
            <a:r>
              <a:rPr lang="en-US" altLang="zh-TW" sz="2800" dirty="0">
                <a:solidFill>
                  <a:schemeClr val="bg1"/>
                </a:solidFill>
              </a:rPr>
              <a:t>2</a:t>
            </a:r>
            <a:r>
              <a:rPr lang="zh-TW" altLang="zh-TW" sz="2800" dirty="0">
                <a:solidFill>
                  <a:schemeClr val="bg1"/>
                </a:solidFill>
              </a:rPr>
              <a:t>)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zh-TW" sz="2800" dirty="0">
                <a:solidFill>
                  <a:schemeClr val="bg1"/>
                </a:solidFill>
              </a:rPr>
              <a:t>=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zh-TW" sz="2800" dirty="0">
                <a:solidFill>
                  <a:schemeClr val="bg1"/>
                </a:solidFill>
              </a:rPr>
              <a:t>0 + </a:t>
            </a:r>
            <a:r>
              <a:rPr lang="en-US" altLang="zh-TW" sz="2800" dirty="0">
                <a:solidFill>
                  <a:schemeClr val="bg1"/>
                </a:solidFill>
              </a:rPr>
              <a:t>9 - 8</a:t>
            </a:r>
            <a:r>
              <a:rPr lang="zh-TW" altLang="zh-TW" sz="2800" dirty="0">
                <a:solidFill>
                  <a:schemeClr val="bg1"/>
                </a:solidFill>
              </a:rPr>
              <a:t>=1</a:t>
            </a:r>
            <a:br>
              <a:rPr lang="zh-TW" altLang="zh-TW" sz="2800" dirty="0">
                <a:solidFill>
                  <a:schemeClr val="bg1"/>
                </a:solidFill>
              </a:rPr>
            </a:b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Interpretation 2: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(4/(2-2+3))*(3-4)*2=(4/3)*(-1)*2=-2.66666</a:t>
            </a:r>
            <a:r>
              <a:rPr lang="zh-TW" altLang="zh-TW" sz="2800" baseline="25000" dirty="0">
                <a:solidFill>
                  <a:schemeClr val="bg1"/>
                </a:solidFill>
              </a:rPr>
              <a:t>…</a:t>
            </a:r>
            <a:br>
              <a:rPr lang="zh-TW" altLang="zh-TW" sz="2800" baseline="25000" dirty="0">
                <a:solidFill>
                  <a:schemeClr val="bg1"/>
                </a:solidFill>
              </a:rPr>
            </a:br>
            <a:br>
              <a:rPr lang="zh-TW" altLang="zh-TW" sz="2800" baseline="250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How to generate the machine instructions corresponding to a given expression?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</a:rPr>
              <a:t>P</a:t>
            </a:r>
            <a:r>
              <a:rPr lang="zh-TW" altLang="zh-TW" sz="2800" dirty="0">
                <a:solidFill>
                  <a:schemeClr val="bg1"/>
                </a:solidFill>
              </a:rPr>
              <a:t>recedence</a:t>
            </a:r>
            <a:r>
              <a:rPr lang="en-US" altLang="zh-TW" sz="2800" dirty="0">
                <a:solidFill>
                  <a:schemeClr val="bg1"/>
                </a:solidFill>
              </a:rPr>
              <a:t> Hierarchy</a:t>
            </a:r>
            <a:r>
              <a:rPr lang="zh-TW" altLang="zh-TW" sz="2800" dirty="0">
                <a:solidFill>
                  <a:schemeClr val="bg1"/>
                </a:solidFill>
              </a:rPr>
              <a:t> + </a:t>
            </a:r>
            <a:r>
              <a:rPr lang="en-US" altLang="zh-TW" sz="2800" dirty="0">
                <a:solidFill>
                  <a:schemeClr val="bg1"/>
                </a:solidFill>
              </a:rPr>
              <a:t>A</a:t>
            </a:r>
            <a:r>
              <a:rPr lang="zh-TW" altLang="zh-TW" sz="2800" dirty="0">
                <a:solidFill>
                  <a:schemeClr val="bg1"/>
                </a:solidFill>
              </a:rPr>
              <a:t>ssociative</a:t>
            </a:r>
            <a:r>
              <a:rPr lang="en-US" altLang="zh-TW" sz="2800" dirty="0">
                <a:solidFill>
                  <a:schemeClr val="bg1"/>
                </a:solidFill>
              </a:rPr>
              <a:t> Rule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61B9457D-EF97-4043-B03A-F3A52C36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273CD549-71EB-934D-B8B8-97DC4EE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8EA1-8B45-FB4C-BF9F-28D52F4FDA4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22ED82C-E5BD-524A-A048-D44E7CB78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94088"/>
            <a:ext cx="7848600" cy="5410200"/>
          </a:xfrm>
        </p:spPr>
        <p:txBody>
          <a:bodyPr/>
          <a:lstStyle/>
          <a:p>
            <a:r>
              <a:rPr lang="en-US" altLang="zh-TW" sz="2400" b="1"/>
              <a:t>ADT</a:t>
            </a:r>
            <a:r>
              <a:rPr lang="en-US" altLang="zh-TW" sz="2400"/>
              <a:t> </a:t>
            </a:r>
            <a:r>
              <a:rPr lang="en-US" altLang="zh-TW" sz="2400" i="1"/>
              <a:t>Stack </a:t>
            </a:r>
            <a:r>
              <a:rPr lang="en-US" altLang="zh-TW" sz="2400"/>
              <a:t>is</a:t>
            </a:r>
            <a:br>
              <a:rPr lang="en-US" altLang="zh-TW" sz="2400" b="1"/>
            </a:br>
            <a:r>
              <a:rPr lang="en-US" altLang="zh-TW" sz="2400" b="1"/>
              <a:t>  objects:</a:t>
            </a:r>
            <a:r>
              <a:rPr lang="en-US" altLang="zh-TW" sz="2400"/>
              <a:t> a finite ordered list with zero or more elements.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b="1"/>
              <a:t>functions:</a:t>
            </a:r>
            <a:br>
              <a:rPr lang="en-US" altLang="zh-TW" sz="2400"/>
            </a:br>
            <a:r>
              <a:rPr lang="en-US" altLang="zh-TW" sz="2400"/>
              <a:t>    for all </a:t>
            </a:r>
            <a:r>
              <a:rPr lang="en-US" altLang="zh-TW" sz="2400" i="1"/>
              <a:t>stack</a:t>
            </a:r>
            <a:r>
              <a:rPr lang="en-US" altLang="zh-TW" sz="2400"/>
              <a:t> </a:t>
            </a:r>
            <a:r>
              <a:rPr lang="en-US" altLang="zh-TW" sz="2400">
                <a:sym typeface="Symbol" pitchFamily="2" charset="2"/>
              </a:rPr>
              <a:t> </a:t>
            </a:r>
            <a:r>
              <a:rPr lang="en-US" altLang="zh-TW" sz="2400" i="1">
                <a:sym typeface="Symbol" pitchFamily="2" charset="2"/>
              </a:rPr>
              <a:t>Stack</a:t>
            </a:r>
            <a:r>
              <a:rPr lang="en-US" altLang="zh-TW" sz="2400">
                <a:sym typeface="Symbol" pitchFamily="2" charset="2"/>
              </a:rPr>
              <a:t>,</a:t>
            </a:r>
            <a:r>
              <a:rPr lang="en-US" altLang="zh-TW" sz="2400" i="1">
                <a:sym typeface="Symbol" pitchFamily="2" charset="2"/>
              </a:rPr>
              <a:t> item</a:t>
            </a:r>
            <a:r>
              <a:rPr lang="en-US" altLang="zh-TW" sz="2400">
                <a:sym typeface="Symbol" pitchFamily="2" charset="2"/>
              </a:rPr>
              <a:t>  </a:t>
            </a:r>
            <a:r>
              <a:rPr lang="en-US" altLang="zh-TW" sz="2400" i="1">
                <a:sym typeface="Symbol" pitchFamily="2" charset="2"/>
              </a:rPr>
              <a:t>element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 positive integer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i="1">
                <a:sym typeface="Symbol" pitchFamily="2" charset="2"/>
              </a:rPr>
              <a:t>Stack </a:t>
            </a:r>
            <a:r>
              <a:rPr lang="en-US" altLang="zh-TW" sz="2400" err="1">
                <a:sym typeface="Symbol" pitchFamily="2" charset="2"/>
              </a:rPr>
              <a:t>CreateS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create an empty stack whose maximum size is 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br>
              <a:rPr lang="en-US" altLang="zh-TW" sz="2400" i="1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</a:t>
            </a:r>
            <a:r>
              <a:rPr lang="en-US" altLang="zh-TW" sz="2400" i="1">
                <a:sym typeface="Symbol" pitchFamily="2" charset="2"/>
              </a:rPr>
              <a:t> Boolean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err="1">
                <a:sym typeface="Symbol" pitchFamily="2" charset="2"/>
              </a:rPr>
              <a:t>IsFull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stack,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</a:t>
            </a:r>
            <a:r>
              <a:rPr lang="en-US" altLang="zh-TW" sz="2400" b="1">
                <a:sym typeface="Symbol" pitchFamily="2" charset="2"/>
              </a:rPr>
              <a:t> if</a:t>
            </a:r>
            <a:r>
              <a:rPr lang="en-US" altLang="zh-TW" sz="2400">
                <a:sym typeface="Symbol" pitchFamily="2" charset="2"/>
              </a:rPr>
              <a:t> (number of elements in </a:t>
            </a:r>
            <a:r>
              <a:rPr lang="en-US" altLang="zh-TW" sz="2400" i="1">
                <a:sym typeface="Symbol" pitchFamily="2" charset="2"/>
              </a:rPr>
              <a:t>stack == </a:t>
            </a:r>
            <a:r>
              <a:rPr lang="en-US" altLang="zh-TW" sz="2400" i="1" err="1">
                <a:sym typeface="Symbol" pitchFamily="2" charset="2"/>
              </a:rPr>
              <a:t>maxStackSize</a:t>
            </a:r>
            <a:r>
              <a:rPr lang="en-US" altLang="zh-TW" sz="2400">
                <a:sym typeface="Symbol" pitchFamily="2" charset="2"/>
              </a:rPr>
              <a:t>)</a:t>
            </a:r>
            <a:br>
              <a:rPr lang="en-US" altLang="zh-TW" sz="2400" b="1">
                <a:sym typeface="Symbol" pitchFamily="2" charset="2"/>
              </a:rPr>
            </a:br>
            <a:r>
              <a:rPr lang="en-US" altLang="zh-TW" sz="2400" b="1">
                <a:sym typeface="Symbol" pitchFamily="2" charset="2"/>
              </a:rPr>
              <a:t>               return</a:t>
            </a:r>
            <a:r>
              <a:rPr lang="en-US" altLang="zh-TW" sz="2400">
                <a:sym typeface="Symbol" pitchFamily="2" charset="2"/>
              </a:rPr>
              <a:t> TRUE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b="1">
                <a:sym typeface="Symbol" pitchFamily="2" charset="2"/>
              </a:rPr>
              <a:t>else return</a:t>
            </a:r>
            <a:r>
              <a:rPr lang="en-US" altLang="zh-TW" sz="2400">
                <a:sym typeface="Symbol" pitchFamily="2" charset="2"/>
              </a:rPr>
              <a:t> FALSE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</a:t>
            </a:r>
            <a:r>
              <a:rPr lang="en-US" altLang="zh-TW" sz="2400" i="1">
                <a:sym typeface="Symbol" pitchFamily="2" charset="2"/>
              </a:rPr>
              <a:t>Stack </a:t>
            </a:r>
            <a:r>
              <a:rPr lang="en-US" altLang="zh-TW" sz="2400">
                <a:sym typeface="Symbol" pitchFamily="2" charset="2"/>
              </a:rPr>
              <a:t>Push(</a:t>
            </a:r>
            <a:r>
              <a:rPr lang="en-US" altLang="zh-TW" sz="2400" i="1">
                <a:sym typeface="Symbol" pitchFamily="2" charset="2"/>
              </a:rPr>
              <a:t>stack, item</a:t>
            </a:r>
            <a:r>
              <a:rPr lang="en-US" altLang="zh-TW" sz="2400">
                <a:sym typeface="Symbol" pitchFamily="2" charset="2"/>
              </a:rPr>
              <a:t>) ::=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b="1">
                <a:sym typeface="Symbol" pitchFamily="2" charset="2"/>
              </a:rPr>
              <a:t>if</a:t>
            </a:r>
            <a:r>
              <a:rPr lang="en-US" altLang="zh-TW" sz="2400">
                <a:sym typeface="Symbol" pitchFamily="2" charset="2"/>
              </a:rPr>
              <a:t> (</a:t>
            </a:r>
            <a:r>
              <a:rPr lang="en-US" altLang="zh-TW" sz="2400" err="1">
                <a:sym typeface="Symbol" pitchFamily="2" charset="2"/>
              </a:rPr>
              <a:t>IsFull</a:t>
            </a:r>
            <a:r>
              <a:rPr lang="en-US" altLang="zh-TW" sz="2400">
                <a:sym typeface="Symbol" pitchFamily="2" charset="2"/>
              </a:rPr>
              <a:t>(</a:t>
            </a:r>
            <a:r>
              <a:rPr lang="en-US" altLang="zh-TW" sz="2400" i="1">
                <a:sym typeface="Symbol" pitchFamily="2" charset="2"/>
              </a:rPr>
              <a:t>stack</a:t>
            </a:r>
            <a:r>
              <a:rPr lang="en-US" altLang="zh-TW" sz="2400">
                <a:sym typeface="Symbol" pitchFamily="2" charset="2"/>
              </a:rPr>
              <a:t>)) </a:t>
            </a:r>
            <a:r>
              <a:rPr lang="en-US" altLang="zh-TW" sz="2400" i="1" err="1">
                <a:sym typeface="Symbol" pitchFamily="2" charset="2"/>
              </a:rPr>
              <a:t>stackFull</a:t>
            </a:r>
            <a:br>
              <a:rPr lang="en-US" altLang="zh-TW" sz="2400">
                <a:sym typeface="Symbol" pitchFamily="2" charset="2"/>
              </a:rPr>
            </a:br>
            <a:r>
              <a:rPr lang="en-US" altLang="zh-TW" sz="2400">
                <a:sym typeface="Symbol" pitchFamily="2" charset="2"/>
              </a:rPr>
              <a:t>               </a:t>
            </a:r>
            <a:r>
              <a:rPr lang="en-US" altLang="zh-TW" sz="2400" b="1">
                <a:sym typeface="Symbol" pitchFamily="2" charset="2"/>
              </a:rPr>
              <a:t>else</a:t>
            </a:r>
            <a:r>
              <a:rPr lang="en-US" altLang="zh-TW" sz="2400">
                <a:sym typeface="Symbol" pitchFamily="2" charset="2"/>
              </a:rPr>
              <a:t> insert </a:t>
            </a:r>
            <a:r>
              <a:rPr lang="en-US" altLang="zh-TW" sz="2400" i="1">
                <a:sym typeface="Symbol" pitchFamily="2" charset="2"/>
              </a:rPr>
              <a:t>item</a:t>
            </a:r>
            <a:r>
              <a:rPr lang="en-US" altLang="zh-TW" sz="2400">
                <a:sym typeface="Symbol" pitchFamily="2" charset="2"/>
              </a:rPr>
              <a:t> into top of </a:t>
            </a:r>
            <a:r>
              <a:rPr lang="en-US" altLang="zh-TW" sz="2400" i="1">
                <a:sym typeface="Symbol" pitchFamily="2" charset="2"/>
              </a:rPr>
              <a:t>stack</a:t>
            </a:r>
            <a:r>
              <a:rPr lang="en-US" altLang="zh-TW" sz="2400">
                <a:sym typeface="Symbol" pitchFamily="2" charset="2"/>
              </a:rPr>
              <a:t> and </a:t>
            </a:r>
            <a:r>
              <a:rPr lang="en-US" altLang="zh-TW" sz="2400" b="1">
                <a:sym typeface="Symbol" pitchFamily="2" charset="2"/>
              </a:rPr>
              <a:t>return</a:t>
            </a:r>
            <a:r>
              <a:rPr lang="en-US" altLang="zh-TW" sz="2400">
                <a:sym typeface="Symbol" pitchFamily="2" charset="2"/>
              </a:rPr>
              <a:t>      </a:t>
            </a:r>
            <a:endParaRPr lang="en-US" altLang="zh-TW" sz="240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850BB58B-F8A3-1446-9FEC-EA09D58A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34" y="168445"/>
            <a:ext cx="4357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0">
                <a:solidFill>
                  <a:schemeClr val="accent2"/>
                </a:solidFill>
              </a:rPr>
              <a:t>Abstract Data Type for Stack</a:t>
            </a:r>
            <a:endParaRPr kumimoji="1" lang="en-US" altLang="zh-TW" sz="2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 dirty="0"/>
              <a:t>X = a / b - c + d * e - a * c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a = 4, b = c = 2, d = e = 3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Interpretation 1: </a:t>
            </a:r>
            <a:br>
              <a:rPr lang="en-US" altLang="zh-TW" sz="2800" dirty="0"/>
            </a:br>
            <a:r>
              <a:rPr lang="en-US" altLang="zh-TW" sz="2800" dirty="0"/>
              <a:t>((</a:t>
            </a:r>
            <a:r>
              <a:rPr lang="zh-TW" altLang="zh-TW" sz="2800" dirty="0"/>
              <a:t>4/2)-2)+(3*3)-(</a:t>
            </a:r>
            <a:r>
              <a:rPr lang="en-US" altLang="zh-TW" sz="2800" dirty="0"/>
              <a:t>4</a:t>
            </a:r>
            <a:r>
              <a:rPr lang="zh-TW" altLang="zh-TW" sz="2800" dirty="0"/>
              <a:t>*</a:t>
            </a:r>
            <a:r>
              <a:rPr lang="en-US" altLang="zh-TW" sz="2800" dirty="0"/>
              <a:t>2</a:t>
            </a:r>
            <a:r>
              <a:rPr lang="zh-TW" altLang="zh-TW" sz="2800" dirty="0"/>
              <a:t>)</a:t>
            </a:r>
            <a:r>
              <a:rPr lang="en-US" altLang="zh-TW" sz="2800" dirty="0"/>
              <a:t> </a:t>
            </a:r>
            <a:r>
              <a:rPr lang="zh-TW" altLang="zh-TW" sz="2800" dirty="0"/>
              <a:t>=</a:t>
            </a:r>
            <a:r>
              <a:rPr lang="en-US" altLang="zh-TW" sz="2800" dirty="0"/>
              <a:t> </a:t>
            </a:r>
            <a:r>
              <a:rPr lang="zh-TW" altLang="zh-TW" sz="2800" dirty="0"/>
              <a:t>0 + </a:t>
            </a:r>
            <a:r>
              <a:rPr lang="en-US" altLang="zh-TW" sz="2800" dirty="0"/>
              <a:t>9 - 8</a:t>
            </a:r>
            <a:r>
              <a:rPr lang="zh-TW" altLang="zh-TW" sz="2800" dirty="0"/>
              <a:t>=1</a:t>
            </a:r>
            <a:br>
              <a:rPr lang="zh-TW" altLang="zh-TW" sz="2800" dirty="0"/>
            </a:br>
            <a:br>
              <a:rPr lang="zh-TW" altLang="zh-TW" sz="2800" dirty="0"/>
            </a:br>
            <a:r>
              <a:rPr lang="zh-TW" altLang="zh-TW" sz="2800" dirty="0">
                <a:solidFill>
                  <a:schemeClr val="bg1"/>
                </a:solidFill>
              </a:rPr>
              <a:t>Interpretation 2: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(4/(2-2+3))*(3-4)*2=(4/3)*(-1)*2=-2.66666</a:t>
            </a:r>
            <a:r>
              <a:rPr lang="zh-TW" altLang="zh-TW" sz="2800" baseline="25000" dirty="0">
                <a:solidFill>
                  <a:schemeClr val="bg1"/>
                </a:solidFill>
              </a:rPr>
              <a:t>…</a:t>
            </a:r>
            <a:br>
              <a:rPr lang="zh-TW" altLang="zh-TW" sz="2800" baseline="25000" dirty="0">
                <a:solidFill>
                  <a:schemeClr val="bg1"/>
                </a:solidFill>
              </a:rPr>
            </a:br>
            <a:br>
              <a:rPr lang="zh-TW" altLang="zh-TW" sz="2800" baseline="250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How to generate the machine instructions corresponding to a given expression?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</a:rPr>
              <a:t>P</a:t>
            </a:r>
            <a:r>
              <a:rPr lang="zh-TW" altLang="zh-TW" sz="2800" dirty="0">
                <a:solidFill>
                  <a:schemeClr val="bg1"/>
                </a:solidFill>
              </a:rPr>
              <a:t>recedence</a:t>
            </a:r>
            <a:r>
              <a:rPr lang="en-US" altLang="zh-TW" sz="2800" dirty="0">
                <a:solidFill>
                  <a:schemeClr val="bg1"/>
                </a:solidFill>
              </a:rPr>
              <a:t> Hierarchy</a:t>
            </a:r>
            <a:r>
              <a:rPr lang="zh-TW" altLang="zh-TW" sz="2800" dirty="0">
                <a:solidFill>
                  <a:schemeClr val="bg1"/>
                </a:solidFill>
              </a:rPr>
              <a:t> + </a:t>
            </a:r>
            <a:r>
              <a:rPr lang="en-US" altLang="zh-TW" sz="2800" dirty="0">
                <a:solidFill>
                  <a:schemeClr val="bg1"/>
                </a:solidFill>
              </a:rPr>
              <a:t>A</a:t>
            </a:r>
            <a:r>
              <a:rPr lang="zh-TW" altLang="zh-TW" sz="2800" dirty="0">
                <a:solidFill>
                  <a:schemeClr val="bg1"/>
                </a:solidFill>
              </a:rPr>
              <a:t>ssociative</a:t>
            </a:r>
            <a:r>
              <a:rPr lang="en-US" altLang="zh-TW" sz="2800" dirty="0">
                <a:solidFill>
                  <a:schemeClr val="bg1"/>
                </a:solidFill>
              </a:rPr>
              <a:t> Rule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828A9AEF-6D81-7D49-B388-EAA16C6AC8F3}"/>
              </a:ext>
            </a:extLst>
          </p:cNvPr>
          <p:cNvSpPr/>
          <p:nvPr/>
        </p:nvSpPr>
        <p:spPr bwMode="auto">
          <a:xfrm>
            <a:off x="5682708" y="1565564"/>
            <a:ext cx="3190077" cy="1012249"/>
          </a:xfrm>
          <a:prstGeom prst="wedgeEllipseCallout">
            <a:avLst>
              <a:gd name="adj1" fmla="val -84306"/>
              <a:gd name="adj2" fmla="val 92030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Use </a:t>
            </a:r>
            <a:r>
              <a:rPr lang="en-US" altLang="zh-TW" b="0">
                <a:solidFill>
                  <a:srgbClr val="C00000"/>
                </a:solidFill>
              </a:rPr>
              <a:t>parentheses</a:t>
            </a:r>
            <a:r>
              <a:rPr lang="en-US" altLang="zh-TW" b="0"/>
              <a:t> to change the order </a:t>
            </a:r>
          </a:p>
        </p:txBody>
      </p:sp>
    </p:spTree>
    <p:extLst>
      <p:ext uri="{BB962C8B-B14F-4D97-AF65-F5344CB8AC3E}">
        <p14:creationId xmlns:p14="http://schemas.microsoft.com/office/powerpoint/2010/main" val="2248392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 dirty="0"/>
              <a:t>X = a / b - c + d * e - a * c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a = 4, b = c = 2, d = e = 3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Interpretation 1: </a:t>
            </a:r>
            <a:br>
              <a:rPr lang="en-US" altLang="zh-TW" sz="2800" dirty="0"/>
            </a:br>
            <a:r>
              <a:rPr lang="en-US" altLang="zh-TW" sz="2800" dirty="0"/>
              <a:t>((</a:t>
            </a:r>
            <a:r>
              <a:rPr lang="zh-TW" altLang="zh-TW" sz="2800" dirty="0"/>
              <a:t>4/2)-2)+(3*3)-(</a:t>
            </a:r>
            <a:r>
              <a:rPr lang="en-US" altLang="zh-TW" sz="2800" dirty="0"/>
              <a:t>4</a:t>
            </a:r>
            <a:r>
              <a:rPr lang="zh-TW" altLang="zh-TW" sz="2800" dirty="0"/>
              <a:t>*</a:t>
            </a:r>
            <a:r>
              <a:rPr lang="en-US" altLang="zh-TW" sz="2800" dirty="0"/>
              <a:t>2</a:t>
            </a:r>
            <a:r>
              <a:rPr lang="zh-TW" altLang="zh-TW" sz="2800" dirty="0"/>
              <a:t>)</a:t>
            </a:r>
            <a:r>
              <a:rPr lang="en-US" altLang="zh-TW" sz="2800" dirty="0"/>
              <a:t> </a:t>
            </a:r>
            <a:r>
              <a:rPr lang="zh-TW" altLang="zh-TW" sz="2800" dirty="0"/>
              <a:t>=</a:t>
            </a:r>
            <a:r>
              <a:rPr lang="en-US" altLang="zh-TW" sz="2800" dirty="0"/>
              <a:t> </a:t>
            </a:r>
            <a:r>
              <a:rPr lang="zh-TW" altLang="zh-TW" sz="2800" dirty="0"/>
              <a:t>0 + </a:t>
            </a:r>
            <a:r>
              <a:rPr lang="en-US" altLang="zh-TW" sz="2800" dirty="0"/>
              <a:t>9 - 8</a:t>
            </a:r>
            <a:r>
              <a:rPr lang="zh-TW" altLang="zh-TW" sz="2800" dirty="0"/>
              <a:t>=1</a:t>
            </a:r>
            <a:br>
              <a:rPr lang="zh-TW" altLang="zh-TW" sz="2800" dirty="0"/>
            </a:br>
            <a:br>
              <a:rPr lang="zh-TW" altLang="zh-TW" sz="2800" dirty="0"/>
            </a:br>
            <a:r>
              <a:rPr lang="zh-TW" altLang="zh-TW" sz="2800" dirty="0"/>
              <a:t>Interpretation 2:</a:t>
            </a:r>
            <a:br>
              <a:rPr lang="zh-TW" altLang="zh-TW" sz="2800" dirty="0"/>
            </a:br>
            <a:r>
              <a:rPr lang="zh-TW" altLang="zh-TW" sz="2800" dirty="0"/>
              <a:t>(4/(2-2+3))*(3-4)*2=(4/3)*(-1)*2=-2.66666</a:t>
            </a:r>
            <a:r>
              <a:rPr lang="zh-TW" altLang="zh-TW" sz="2800" baseline="25000" dirty="0"/>
              <a:t>…</a:t>
            </a:r>
            <a:br>
              <a:rPr lang="zh-TW" altLang="zh-TW" sz="2800" baseline="25000" dirty="0"/>
            </a:br>
            <a:br>
              <a:rPr lang="zh-TW" altLang="zh-TW" sz="2800" baseline="25000" dirty="0"/>
            </a:br>
            <a:r>
              <a:rPr lang="zh-TW" altLang="zh-TW" sz="2800" dirty="0">
                <a:solidFill>
                  <a:schemeClr val="bg1"/>
                </a:solidFill>
              </a:rPr>
              <a:t>How to generate the machine instructions corresponding to a given expression?</a:t>
            </a:r>
            <a:br>
              <a:rPr lang="zh-TW" altLang="zh-TW" sz="2800" dirty="0">
                <a:solidFill>
                  <a:schemeClr val="bg1"/>
                </a:solidFill>
              </a:rPr>
            </a:br>
            <a:r>
              <a:rPr lang="zh-TW" altLang="zh-TW" sz="2800" dirty="0">
                <a:solidFill>
                  <a:schemeClr val="bg1"/>
                </a:solidFill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</a:rPr>
              <a:t>P</a:t>
            </a:r>
            <a:r>
              <a:rPr lang="zh-TW" altLang="zh-TW" sz="2800" dirty="0">
                <a:solidFill>
                  <a:schemeClr val="bg1"/>
                </a:solidFill>
              </a:rPr>
              <a:t>recedence</a:t>
            </a:r>
            <a:r>
              <a:rPr lang="en-US" altLang="zh-TW" sz="2800" dirty="0">
                <a:solidFill>
                  <a:schemeClr val="bg1"/>
                </a:solidFill>
              </a:rPr>
              <a:t> Hierarchy</a:t>
            </a:r>
            <a:r>
              <a:rPr lang="zh-TW" altLang="zh-TW" sz="2800" dirty="0">
                <a:solidFill>
                  <a:schemeClr val="bg1"/>
                </a:solidFill>
              </a:rPr>
              <a:t> + </a:t>
            </a:r>
            <a:r>
              <a:rPr lang="en-US" altLang="zh-TW" sz="2800" dirty="0">
                <a:solidFill>
                  <a:schemeClr val="bg1"/>
                </a:solidFill>
              </a:rPr>
              <a:t>A</a:t>
            </a:r>
            <a:r>
              <a:rPr lang="zh-TW" altLang="zh-TW" sz="2800" dirty="0">
                <a:solidFill>
                  <a:schemeClr val="bg1"/>
                </a:solidFill>
              </a:rPr>
              <a:t>ssociative</a:t>
            </a:r>
            <a:r>
              <a:rPr lang="en-US" altLang="zh-TW" sz="2800" dirty="0">
                <a:solidFill>
                  <a:schemeClr val="bg1"/>
                </a:solidFill>
              </a:rPr>
              <a:t> Rule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1348A9-4763-104B-92DE-D98F688DD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831" y="6102538"/>
            <a:ext cx="24349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</a:rPr>
              <a:t>order of operators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20A802-DAD5-C44D-A863-DB80CB9A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479" y="6102537"/>
            <a:ext cx="35385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chemeClr val="bg1"/>
                </a:solidFill>
              </a:rPr>
              <a:t>the same precedence</a:t>
            </a: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828A9AEF-6D81-7D49-B388-EAA16C6AC8F3}"/>
              </a:ext>
            </a:extLst>
          </p:cNvPr>
          <p:cNvSpPr/>
          <p:nvPr/>
        </p:nvSpPr>
        <p:spPr bwMode="auto">
          <a:xfrm>
            <a:off x="5682708" y="1565564"/>
            <a:ext cx="3190077" cy="1012249"/>
          </a:xfrm>
          <a:prstGeom prst="wedgeEllipseCallout">
            <a:avLst>
              <a:gd name="adj1" fmla="val -84306"/>
              <a:gd name="adj2" fmla="val 92030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Use </a:t>
            </a:r>
            <a:r>
              <a:rPr lang="en-US" altLang="zh-TW" b="0">
                <a:solidFill>
                  <a:srgbClr val="C00000"/>
                </a:solidFill>
              </a:rPr>
              <a:t>parentheses</a:t>
            </a:r>
            <a:r>
              <a:rPr lang="en-US" altLang="zh-TW" b="0"/>
              <a:t> to change the order </a:t>
            </a:r>
          </a:p>
        </p:txBody>
      </p:sp>
    </p:spTree>
    <p:extLst>
      <p:ext uri="{BB962C8B-B14F-4D97-AF65-F5344CB8AC3E}">
        <p14:creationId xmlns:p14="http://schemas.microsoft.com/office/powerpoint/2010/main" val="216573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731824-2D23-A748-B87A-919FAE9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E241090-E9CA-8541-97A3-4C893FB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E738-91A8-CD4E-8FD4-4185FB611749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425E8D-35FA-F848-B33F-465D119B0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2892" y="1150794"/>
            <a:ext cx="7096125" cy="4732338"/>
          </a:xfrm>
        </p:spPr>
        <p:txBody>
          <a:bodyPr/>
          <a:lstStyle/>
          <a:p>
            <a:pPr fontAlgn="ctr"/>
            <a:r>
              <a:rPr lang="en-US" altLang="zh-TW" sz="2800"/>
              <a:t>X = a / b - c + d * e - a * c</a:t>
            </a:r>
            <a:br>
              <a:rPr lang="en-US" altLang="zh-TW" sz="2800"/>
            </a:br>
            <a:br>
              <a:rPr lang="en-US" altLang="zh-TW" sz="2800"/>
            </a:br>
            <a:r>
              <a:rPr lang="en-US" altLang="zh-TW" sz="2800"/>
              <a:t>a = 4, b = c = 2, d = e = 3</a:t>
            </a:r>
            <a:br>
              <a:rPr lang="en-US" altLang="zh-TW" sz="2800"/>
            </a:br>
            <a:br>
              <a:rPr lang="en-US" altLang="zh-TW" sz="2800"/>
            </a:br>
            <a:r>
              <a:rPr lang="en-US" altLang="zh-TW" sz="2800"/>
              <a:t>Interpretation 1: </a:t>
            </a:r>
            <a:br>
              <a:rPr lang="en-US" altLang="zh-TW" sz="2800"/>
            </a:br>
            <a:r>
              <a:rPr lang="en-US" altLang="zh-TW" sz="2800"/>
              <a:t>((</a:t>
            </a:r>
            <a:r>
              <a:rPr lang="zh-TW" altLang="zh-TW" sz="2800"/>
              <a:t>4/2)-2)+(3*3)-(</a:t>
            </a:r>
            <a:r>
              <a:rPr lang="en-US" altLang="zh-TW" sz="2800"/>
              <a:t>4</a:t>
            </a:r>
            <a:r>
              <a:rPr lang="zh-TW" altLang="zh-TW" sz="2800"/>
              <a:t>*</a:t>
            </a:r>
            <a:r>
              <a:rPr lang="en-US" altLang="zh-TW" sz="2800"/>
              <a:t>2</a:t>
            </a:r>
            <a:r>
              <a:rPr lang="zh-TW" altLang="zh-TW" sz="2800"/>
              <a:t>)</a:t>
            </a:r>
            <a:r>
              <a:rPr lang="en-US" altLang="zh-TW" sz="2800"/>
              <a:t> </a:t>
            </a:r>
            <a:r>
              <a:rPr lang="zh-TW" altLang="zh-TW" sz="2800"/>
              <a:t>=</a:t>
            </a:r>
            <a:r>
              <a:rPr lang="en-US" altLang="zh-TW" sz="2800"/>
              <a:t> </a:t>
            </a:r>
            <a:r>
              <a:rPr lang="zh-TW" altLang="zh-TW" sz="2800"/>
              <a:t>0 + </a:t>
            </a:r>
            <a:r>
              <a:rPr lang="en-US" altLang="zh-TW" sz="2800"/>
              <a:t>9 - 8</a:t>
            </a:r>
            <a:r>
              <a:rPr lang="zh-TW" altLang="zh-TW" sz="2800"/>
              <a:t>=1</a:t>
            </a:r>
            <a:br>
              <a:rPr lang="zh-TW" altLang="zh-TW" sz="2800"/>
            </a:br>
            <a:br>
              <a:rPr lang="zh-TW" altLang="zh-TW" sz="2800"/>
            </a:br>
            <a:r>
              <a:rPr lang="zh-TW" altLang="zh-TW" sz="2800"/>
              <a:t>Interpretation 2:</a:t>
            </a:r>
            <a:br>
              <a:rPr lang="zh-TW" altLang="zh-TW" sz="2800"/>
            </a:br>
            <a:r>
              <a:rPr lang="zh-TW" altLang="zh-TW" sz="2800"/>
              <a:t>(4/(2-2+3))*(3-4)*2=(4/3)*(-1)*2=-2.66666</a:t>
            </a:r>
            <a:r>
              <a:rPr lang="zh-TW" altLang="zh-TW" sz="2800" baseline="25000"/>
              <a:t>…</a:t>
            </a:r>
            <a:br>
              <a:rPr lang="zh-TW" altLang="zh-TW" sz="2800" baseline="25000"/>
            </a:br>
            <a:br>
              <a:rPr lang="zh-TW" altLang="zh-TW" sz="2800" baseline="25000"/>
            </a:br>
            <a:r>
              <a:rPr lang="zh-TW" altLang="zh-TW" sz="2800"/>
              <a:t>How to generate the machine instructions corresponding to a given expression?</a:t>
            </a:r>
            <a:br>
              <a:rPr lang="zh-TW" altLang="zh-TW" sz="2800"/>
            </a:br>
            <a:r>
              <a:rPr lang="zh-TW" altLang="zh-TW" sz="2800"/>
              <a:t>     </a:t>
            </a:r>
            <a:r>
              <a:rPr lang="en-US" altLang="zh-TW" sz="2800">
                <a:solidFill>
                  <a:srgbClr val="CC3300"/>
                </a:solidFill>
              </a:rPr>
              <a:t>P</a:t>
            </a:r>
            <a:r>
              <a:rPr lang="zh-TW" altLang="zh-TW" sz="2800">
                <a:solidFill>
                  <a:srgbClr val="CC3300"/>
                </a:solidFill>
              </a:rPr>
              <a:t>recedence</a:t>
            </a:r>
            <a:r>
              <a:rPr lang="en-US" altLang="zh-TW" sz="2800">
                <a:solidFill>
                  <a:srgbClr val="CC3300"/>
                </a:solidFill>
              </a:rPr>
              <a:t> Hierarchy</a:t>
            </a:r>
            <a:r>
              <a:rPr lang="zh-TW" altLang="zh-TW" sz="2800">
                <a:solidFill>
                  <a:srgbClr val="CC3300"/>
                </a:solidFill>
              </a:rPr>
              <a:t> + </a:t>
            </a:r>
            <a:r>
              <a:rPr lang="en-US" altLang="zh-TW" sz="2800">
                <a:solidFill>
                  <a:srgbClr val="CC3300"/>
                </a:solidFill>
              </a:rPr>
              <a:t>A</a:t>
            </a:r>
            <a:r>
              <a:rPr lang="zh-TW" altLang="zh-TW" sz="2800">
                <a:solidFill>
                  <a:srgbClr val="CC3300"/>
                </a:solidFill>
              </a:rPr>
              <a:t>ssociative</a:t>
            </a:r>
            <a:r>
              <a:rPr lang="en-US" altLang="zh-TW" sz="2800">
                <a:solidFill>
                  <a:srgbClr val="CC3300"/>
                </a:solidFill>
              </a:rPr>
              <a:t> Rule</a:t>
            </a:r>
            <a:endParaRPr lang="en-US" altLang="zh-TW" sz="240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F87E1D-CBBB-BC46-B031-B0FB3C10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24693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>
                <a:solidFill>
                  <a:schemeClr val="accent2"/>
                </a:solidFill>
              </a:rPr>
              <a:t>Evaluation of Expressions</a:t>
            </a:r>
            <a:endParaRPr kumimoji="1" lang="en-US" altLang="zh-TW" sz="28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1348A9-4763-104B-92DE-D98F688DD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831" y="6102538"/>
            <a:ext cx="24349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B050"/>
                </a:solidFill>
              </a:rPr>
              <a:t>order of operators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AAC8C5-B253-E84C-8ACA-D59FEFC7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322" y="6057706"/>
            <a:ext cx="1018378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2400" b="0">
              <a:solidFill>
                <a:srgbClr val="00B05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20A802-DAD5-C44D-A863-DB80CB9A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479" y="6102537"/>
            <a:ext cx="3538536" cy="6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solidFill>
                  <a:srgbClr val="00B050"/>
                </a:solidFill>
              </a:rPr>
              <a:t>the same precedence</a:t>
            </a:r>
          </a:p>
        </p:txBody>
      </p:sp>
      <p:sp>
        <p:nvSpPr>
          <p:cNvPr id="12" name="橢圓圖說文字 11">
            <a:extLst>
              <a:ext uri="{FF2B5EF4-FFF2-40B4-BE49-F238E27FC236}">
                <a16:creationId xmlns:a16="http://schemas.microsoft.com/office/drawing/2014/main" id="{828A9AEF-6D81-7D49-B388-EAA16C6AC8F3}"/>
              </a:ext>
            </a:extLst>
          </p:cNvPr>
          <p:cNvSpPr/>
          <p:nvPr/>
        </p:nvSpPr>
        <p:spPr bwMode="auto">
          <a:xfrm>
            <a:off x="5682708" y="1565564"/>
            <a:ext cx="3190077" cy="1012249"/>
          </a:xfrm>
          <a:prstGeom prst="wedgeEllipseCallout">
            <a:avLst>
              <a:gd name="adj1" fmla="val -84306"/>
              <a:gd name="adj2" fmla="val 92030"/>
            </a:avLst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Use </a:t>
            </a:r>
            <a:r>
              <a:rPr lang="en-US" altLang="zh-TW" b="0">
                <a:solidFill>
                  <a:srgbClr val="C00000"/>
                </a:solidFill>
              </a:rPr>
              <a:t>parentheses</a:t>
            </a:r>
            <a:r>
              <a:rPr lang="en-US" altLang="zh-TW" b="0"/>
              <a:t> to change the order </a:t>
            </a:r>
          </a:p>
        </p:txBody>
      </p:sp>
    </p:spTree>
    <p:extLst>
      <p:ext uri="{BB962C8B-B14F-4D97-AF65-F5344CB8AC3E}">
        <p14:creationId xmlns:p14="http://schemas.microsoft.com/office/powerpoint/2010/main" val="713225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6AF25981-E97A-594B-A784-84903BB0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DC1E5C44-CE6D-6449-80C1-7B4F8109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40E8-905F-DD46-8A63-0ED802E8BDFE}" type="slidenum">
              <a:rPr lang="zh-TW" altLang="en-US"/>
              <a:pPr/>
              <a:t>43</a:t>
            </a:fld>
            <a:endParaRPr lang="en-US" altLang="zh-TW"/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4640D6A0-1FE7-8141-83BA-C7F884CF3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727075"/>
          <a:ext cx="7707313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8" name="文件" r:id="rId3" imgW="11715750" imgH="9131300" progId="Word.Document.8">
                  <p:embed/>
                </p:oleObj>
              </mc:Choice>
              <mc:Fallback>
                <p:oleObj name="文件" r:id="rId3" imgW="11715750" imgH="91313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727075"/>
                        <a:ext cx="7707313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E055411-555E-5D4A-85E2-6B50A83F7492}"/>
              </a:ext>
            </a:extLst>
          </p:cNvPr>
          <p:cNvSpPr/>
          <p:nvPr/>
        </p:nvSpPr>
        <p:spPr bwMode="auto">
          <a:xfrm>
            <a:off x="1282700" y="5264727"/>
            <a:ext cx="7362536" cy="963036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8BFCEC8F-3917-4248-A0BC-AAAC1E55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B28F78CD-4DA2-AA40-BCC6-770405D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A525-A36C-394F-B8A6-249659EA9090}" type="slidenum">
              <a:rPr lang="zh-TW" altLang="en-US"/>
              <a:pPr/>
              <a:t>44</a:t>
            </a:fld>
            <a:endParaRPr lang="en-US" altLang="zh-TW"/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C3002202-72F5-E34A-BDDE-5A274CB8E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638028"/>
              </p:ext>
            </p:extLst>
          </p:nvPr>
        </p:nvGraphicFramePr>
        <p:xfrm>
          <a:off x="1338164" y="443343"/>
          <a:ext cx="8729239" cy="624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2" name="文件" r:id="rId3" imgW="4267200" imgH="3060700" progId="Word.Document.8">
                  <p:embed/>
                </p:oleObj>
              </mc:Choice>
              <mc:Fallback>
                <p:oleObj name="文件" r:id="rId3" imgW="4267200" imgH="3060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164" y="443343"/>
                        <a:ext cx="8729239" cy="6248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8FF7328-6F31-0148-9E22-54F74B9A4323}"/>
              </a:ext>
            </a:extLst>
          </p:cNvPr>
          <p:cNvSpPr/>
          <p:nvPr/>
        </p:nvSpPr>
        <p:spPr bwMode="auto">
          <a:xfrm>
            <a:off x="1343314" y="332504"/>
            <a:ext cx="7572086" cy="789709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4CF333A-F56E-704C-A864-1ACB6D3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31429821-0851-204F-AF3A-975C7920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50E7-8104-2D45-A733-A3AA0EBA2E51}" type="slidenum">
              <a:rPr lang="zh-TW" altLang="en-US"/>
              <a:pPr/>
              <a:t>45</a:t>
            </a:fld>
            <a:endParaRPr lang="en-US" altLang="zh-TW"/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0D74762F-0215-8046-9F01-E5D39A656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774700"/>
          <a:ext cx="7493000" cy="579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4" name="文件" r:id="rId3" imgW="11391900" imgH="8807450" progId="Word.Document.8">
                  <p:embed/>
                </p:oleObj>
              </mc:Choice>
              <mc:Fallback>
                <p:oleObj name="文件" r:id="rId3" imgW="11391900" imgH="8807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774700"/>
                        <a:ext cx="7493000" cy="579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>
            <a:extLst>
              <a:ext uri="{FF2B5EF4-FFF2-40B4-BE49-F238E27FC236}">
                <a16:creationId xmlns:a16="http://schemas.microsoft.com/office/drawing/2014/main" id="{CAEE06D3-D2B8-4444-9BC8-9E4AE326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814763"/>
            <a:ext cx="64894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b="0"/>
              <a:t>1.</a:t>
            </a:r>
            <a:r>
              <a:rPr kumimoji="1" lang="en-US" altLang="zh-TW" b="0"/>
              <a:t> The precedence column is taken from Harbison and Steele.</a:t>
            </a:r>
          </a:p>
          <a:p>
            <a:pPr eaLnBrk="1" hangingPunct="1"/>
            <a:r>
              <a:rPr kumimoji="1" lang="en-US" altLang="zh-TW" b="0"/>
              <a:t>2. Postfix form</a:t>
            </a:r>
          </a:p>
          <a:p>
            <a:pPr eaLnBrk="1" hangingPunct="1"/>
            <a:r>
              <a:rPr kumimoji="1" lang="en-US" altLang="zh-TW" b="0"/>
              <a:t>3. Prefix form</a:t>
            </a:r>
          </a:p>
          <a:p>
            <a:pPr eaLnBrk="1" hangingPunct="1"/>
            <a:endParaRPr kumimoji="1" lang="en-US" altLang="zh-TW" b="0"/>
          </a:p>
          <a:p>
            <a:pPr eaLnBrk="1" hangingPunct="1"/>
            <a:endParaRPr kumimoji="1" lang="en-US" altLang="zh-TW" b="0"/>
          </a:p>
          <a:p>
            <a:pPr eaLnBrk="1" hangingPunct="1"/>
            <a:r>
              <a:rPr kumimoji="1" lang="en-US" altLang="zh-TW" u="sng"/>
              <a:t>*Figure 3.12: </a:t>
            </a:r>
            <a:r>
              <a:rPr kumimoji="1" lang="en-US" altLang="zh-TW" b="0" u="sng"/>
              <a:t>Precedence hierarchy for C (p. 130)</a:t>
            </a:r>
            <a:endParaRPr kumimoji="1" lang="en-US" altLang="zh-TW" b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2">
            <a:extLst>
              <a:ext uri="{FF2B5EF4-FFF2-40B4-BE49-F238E27FC236}">
                <a16:creationId xmlns:a16="http://schemas.microsoft.com/office/drawing/2014/main" id="{88A47756-D867-0546-8DC5-021C6F8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3835D66A-DE35-234F-AFD6-EAC0CA50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3E66-A3B2-3947-BB2F-B5C28B7C65E6}" type="slidenum">
              <a:rPr lang="zh-TW" altLang="en-US"/>
              <a:pPr/>
              <a:t>46</a:t>
            </a:fld>
            <a:endParaRPr lang="en-US" altLang="zh-TW"/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8EBB487C-51B4-854D-ADE8-6CB3D3EA2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92204"/>
              </p:ext>
            </p:extLst>
          </p:nvPr>
        </p:nvGraphicFramePr>
        <p:xfrm>
          <a:off x="1453620" y="816223"/>
          <a:ext cx="6798557" cy="429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5" name="文件" r:id="rId3" imgW="3327400" imgH="2108200" progId="Word.Document.8">
                  <p:embed/>
                </p:oleObj>
              </mc:Choice>
              <mc:Fallback>
                <p:oleObj name="文件" r:id="rId3" imgW="3327400" imgH="210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20" y="816223"/>
                        <a:ext cx="6798557" cy="429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3B4317DA-EAF0-0642-B154-5D7BE005E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4697413"/>
            <a:ext cx="469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3.13: </a:t>
            </a:r>
            <a:r>
              <a:rPr kumimoji="1" lang="en-US" altLang="zh-TW" sz="1800" b="0" u="sng"/>
              <a:t>Infix and postfix notation (p. 131)</a:t>
            </a:r>
            <a:endParaRPr kumimoji="1" lang="en-US" altLang="zh-TW" u="sng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2165ACCB-CC96-DF47-A939-81821DC5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130175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B4B240FD-F18B-7348-9D1E-7C173DEC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55575"/>
            <a:ext cx="1525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accent2"/>
                </a:solidFill>
              </a:rPr>
              <a:t>compiler</a:t>
            </a:r>
            <a:endParaRPr kumimoji="1" lang="en-US" altLang="zh-TW" sz="2800">
              <a:solidFill>
                <a:schemeClr val="tx2"/>
              </a:solidFill>
            </a:endParaRP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2E519276-0AF6-D049-B697-24895606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5172075"/>
            <a:ext cx="575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tx2"/>
                </a:solidFill>
              </a:rPr>
              <a:t>Postfix: </a:t>
            </a:r>
            <a:r>
              <a:rPr kumimoji="1" lang="en-US" altLang="zh-TW" sz="2800" b="0">
                <a:solidFill>
                  <a:srgbClr val="00B050"/>
                </a:solidFill>
              </a:rPr>
              <a:t>no parentheses, no precedence</a:t>
            </a:r>
            <a:endParaRPr kumimoji="1" lang="en-US" altLang="zh-TW" sz="2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7115831F-790A-2949-AD9F-AF64765D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B644ED41-84C2-3843-9DC3-76F0498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9702-1156-AF47-8C28-1DB6DDE66CC3}" type="slidenum">
              <a:rPr lang="zh-TW" altLang="en-US"/>
              <a:pPr/>
              <a:t>47</a:t>
            </a:fld>
            <a:endParaRPr lang="en-US" altLang="zh-TW"/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2A35F681-E178-3F4A-8985-43CF81A8F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08645"/>
              </p:ext>
            </p:extLst>
          </p:nvPr>
        </p:nvGraphicFramePr>
        <p:xfrm>
          <a:off x="1624654" y="1075971"/>
          <a:ext cx="5408324" cy="528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2" name="文件" r:id="rId3" imgW="9328150" imgH="9118600" progId="Word.Document.8">
                  <p:embed/>
                </p:oleObj>
              </mc:Choice>
              <mc:Fallback>
                <p:oleObj name="文件" r:id="rId3" imgW="9328150" imgH="9118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654" y="1075971"/>
                        <a:ext cx="5408324" cy="528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>
            <a:extLst>
              <a:ext uri="{FF2B5EF4-FFF2-40B4-BE49-F238E27FC236}">
                <a16:creationId xmlns:a16="http://schemas.microsoft.com/office/drawing/2014/main" id="{7EDC8084-5C57-F742-A95D-A103D398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5988050"/>
            <a:ext cx="4008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3.14: </a:t>
            </a:r>
            <a:r>
              <a:rPr kumimoji="1" lang="en-US" altLang="zh-TW" sz="1800" b="0" u="sng">
                <a:solidFill>
                  <a:srgbClr val="C00000"/>
                </a:solidFill>
              </a:rPr>
              <a:t>Postfix</a:t>
            </a:r>
            <a:r>
              <a:rPr kumimoji="1" lang="en-US" altLang="zh-TW" sz="1800" b="0" u="sng"/>
              <a:t> evaluation (p. 131)</a:t>
            </a:r>
            <a:endParaRPr kumimoji="1" lang="en-US" altLang="zh-TW" sz="1800" u="sng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AFD518-C8EB-504A-8F88-46DEDA5509D4}"/>
              </a:ext>
            </a:extLst>
          </p:cNvPr>
          <p:cNvSpPr txBox="1">
            <a:spLocks noChangeArrowheads="1"/>
          </p:cNvSpPr>
          <p:nvPr/>
        </p:nvSpPr>
        <p:spPr>
          <a:xfrm>
            <a:off x="1290891" y="360018"/>
            <a:ext cx="2885998" cy="58577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/>
              <a:t>6 2 / 3 - 4 2 * +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BAA60A-AF70-0E4C-9DA2-D1766A1FF8DB}"/>
              </a:ext>
            </a:extLst>
          </p:cNvPr>
          <p:cNvSpPr txBox="1">
            <a:spLocks noChangeArrowheads="1"/>
          </p:cNvSpPr>
          <p:nvPr/>
        </p:nvSpPr>
        <p:spPr>
          <a:xfrm>
            <a:off x="5480755" y="360018"/>
            <a:ext cx="2885998" cy="58577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/>
              <a:t>6/2 - 3 + 4*2 = 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>
            <a:extLst>
              <a:ext uri="{FF2B5EF4-FFF2-40B4-BE49-F238E27FC236}">
                <a16:creationId xmlns:a16="http://schemas.microsoft.com/office/drawing/2014/main" id="{F7146EBE-874C-5141-AF35-40FA0CAA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2F4A626-128C-A840-9B64-DF6B5980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61C2-F1DD-DD42-A5FD-A234800DB452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E62211B-D445-F647-9E81-A52A868D1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3175" y="3302000"/>
            <a:ext cx="7870825" cy="2701925"/>
          </a:xfrm>
        </p:spPr>
        <p:txBody>
          <a:bodyPr/>
          <a:lstStyle/>
          <a:p>
            <a:r>
              <a:rPr lang="zh-TW" altLang="en-US" sz="2400" dirty="0"/>
              <a:t>#</a:t>
            </a:r>
            <a:r>
              <a:rPr lang="en-US" altLang="zh-TW" sz="2400" dirty="0"/>
              <a:t>define MAX_STACK_SIZE 100 /* maximum stack size */</a:t>
            </a:r>
            <a:br>
              <a:rPr lang="en-US" altLang="zh-TW" sz="2400" dirty="0"/>
            </a:br>
            <a:r>
              <a:rPr lang="en-US" altLang="zh-TW" sz="2400" dirty="0"/>
              <a:t>#define MAX_EXPR_SIZE 100 /* max size of expression */</a:t>
            </a:r>
            <a:br>
              <a:rPr lang="en-US" altLang="zh-TW" sz="2400"/>
            </a:br>
            <a:r>
              <a:rPr lang="en-US" altLang="zh-TW" sz="2400">
                <a:solidFill>
                  <a:srgbClr val="C00000"/>
                </a:solidFill>
              </a:rPr>
              <a:t>typedef enum{1paren, rparen, plus, minus, times, divide,  </a:t>
            </a:r>
            <a:br>
              <a:rPr lang="en-US" altLang="zh-TW" sz="2400">
                <a:solidFill>
                  <a:srgbClr val="C00000"/>
                </a:solidFill>
              </a:rPr>
            </a:br>
            <a:r>
              <a:rPr lang="en-US" altLang="zh-TW" sz="2400">
                <a:solidFill>
                  <a:srgbClr val="C00000"/>
                </a:solidFill>
              </a:rPr>
              <a:t>                        mod, eos, operand} precedence;</a:t>
            </a:r>
            <a:br>
              <a:rPr lang="en-US" altLang="zh-TW" sz="2400">
                <a:solidFill>
                  <a:srgbClr val="C00000"/>
                </a:solidFill>
              </a:rPr>
            </a:br>
            <a:r>
              <a:rPr lang="en-US" altLang="zh-TW" sz="2400"/>
              <a:t>                             /* eos: end-of-string */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stack[MAX_STACK_SIZE]; /* global stack */</a:t>
            </a:r>
            <a:br>
              <a:rPr lang="en-US" altLang="zh-TW" sz="2400" dirty="0"/>
            </a:br>
            <a:r>
              <a:rPr lang="en-US" altLang="zh-TW" sz="2400" dirty="0"/>
              <a:t>char expr[MAX_EXPR_SIZE]; /* input string */</a:t>
            </a:r>
            <a:endParaRPr lang="en-US" altLang="zh-TW" sz="2800" dirty="0"/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AC2BD9A3-8A1E-D34E-8561-5067D41E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765175"/>
            <a:ext cx="3196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chemeClr val="accent2"/>
                </a:solidFill>
              </a:rPr>
              <a:t>Goal: evaluate infix</a:t>
            </a:r>
            <a:endParaRPr kumimoji="1" lang="en-US" altLang="zh-TW" sz="28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2AFE8D6-FA11-A949-8A5C-87182A7C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679575"/>
            <a:ext cx="46720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Assumptions:</a:t>
            </a:r>
          </a:p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    operators: +, -, *, /, %</a:t>
            </a:r>
          </a:p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    </a:t>
            </a:r>
            <a:r>
              <a:rPr kumimoji="1" lang="en-US" altLang="zh-TW" sz="2800" b="0">
                <a:solidFill>
                  <a:srgbClr val="C00000"/>
                </a:solidFill>
              </a:rPr>
              <a:t>operands: single digit integer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CDD79D7-3D0C-FD4C-BC31-5607B37C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777" y="1225550"/>
            <a:ext cx="5618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infix </a:t>
            </a:r>
            <a:r>
              <a:rPr kumimoji="1" lang="en-US" altLang="zh-TW" sz="2800">
                <a:sym typeface="Wingdings" pitchFamily="2" charset="2"/>
              </a:rPr>
              <a:t> postfix and </a:t>
            </a:r>
            <a:r>
              <a:rPr kumimoji="1" lang="en-US" altLang="zh-TW" sz="2800">
                <a:solidFill>
                  <a:srgbClr val="C00000"/>
                </a:solidFill>
                <a:sym typeface="Wingdings" pitchFamily="2" charset="2"/>
              </a:rPr>
              <a:t>evaluate postfix</a:t>
            </a:r>
            <a:endParaRPr kumimoji="1" lang="en-US" altLang="zh-TW"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7D4514A4-E4AE-7B41-9420-38E0B6AC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DBA5FCB-B047-0A44-852E-D035CFD6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C204-B37A-F04C-A00B-BE4569866190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C42C7A9-2BFB-CB47-8C44-437DD2891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0"/>
            <a:ext cx="7694612" cy="6400800"/>
          </a:xfrm>
        </p:spPr>
        <p:txBody>
          <a:bodyPr/>
          <a:lstStyle/>
          <a:p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eval</a:t>
            </a:r>
            <a:r>
              <a:rPr lang="en-US" altLang="zh-TW" sz="2400"/>
              <a:t>(void)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evaluate a postfix expression, expr, maintained as a </a:t>
            </a:r>
            <a:br>
              <a:rPr lang="en-US" altLang="zh-TW" sz="2400"/>
            </a:br>
            <a:r>
              <a:rPr lang="en-US" altLang="zh-TW" sz="2400"/>
              <a:t>    global variable, </a:t>
            </a:r>
            <a:r>
              <a:rPr lang="en-US" altLang="zh-TW" sz="2400">
                <a:solidFill>
                  <a:srgbClr val="CC3300"/>
                </a:solidFill>
              </a:rPr>
              <a:t>‘\0’</a:t>
            </a:r>
            <a:r>
              <a:rPr lang="en-US" altLang="zh-TW" sz="2400"/>
              <a:t> is the </a:t>
            </a:r>
            <a:r>
              <a:rPr lang="en-US" altLang="zh-TW" sz="2400">
                <a:solidFill>
                  <a:srgbClr val="CC3300"/>
                </a:solidFill>
              </a:rPr>
              <a:t>the end</a:t>
            </a:r>
            <a:r>
              <a:rPr lang="en-US" altLang="zh-TW" sz="2400"/>
              <a:t> of the expression.</a:t>
            </a:r>
            <a:br>
              <a:rPr lang="en-US" altLang="zh-TW" sz="2400"/>
            </a:br>
            <a:r>
              <a:rPr lang="en-US" altLang="zh-TW" sz="2400"/>
              <a:t>    The stack and top of the stack are global variables.</a:t>
            </a:r>
            <a:br>
              <a:rPr lang="en-US" altLang="zh-TW" sz="2400"/>
            </a:br>
            <a:r>
              <a:rPr lang="en-US" altLang="zh-TW" sz="2400"/>
              <a:t>    </a:t>
            </a:r>
            <a:r>
              <a:rPr lang="en-US" altLang="zh-TW" sz="2400" err="1">
                <a:solidFill>
                  <a:srgbClr val="CC3300"/>
                </a:solidFill>
              </a:rPr>
              <a:t>get_token</a:t>
            </a:r>
            <a:r>
              <a:rPr lang="en-US" altLang="zh-TW" sz="2400"/>
              <a:t> is used to return the </a:t>
            </a:r>
            <a:r>
              <a:rPr lang="en-US" altLang="zh-TW" sz="2400">
                <a:solidFill>
                  <a:srgbClr val="CC3300"/>
                </a:solidFill>
              </a:rPr>
              <a:t>token type</a:t>
            </a:r>
            <a:r>
              <a:rPr lang="en-US" altLang="zh-TW" sz="2400"/>
              <a:t> and </a:t>
            </a:r>
            <a:br>
              <a:rPr lang="en-US" altLang="zh-TW" sz="2400"/>
            </a:br>
            <a:r>
              <a:rPr lang="en-US" altLang="zh-TW" sz="2400"/>
              <a:t>    the </a:t>
            </a:r>
            <a:r>
              <a:rPr lang="en-US" altLang="zh-TW" sz="2400">
                <a:solidFill>
                  <a:srgbClr val="CC3300"/>
                </a:solidFill>
              </a:rPr>
              <a:t>character</a:t>
            </a:r>
            <a:r>
              <a:rPr lang="en-US" altLang="zh-TW" sz="2400"/>
              <a:t> symbol. Operands are assumed to be single</a:t>
            </a:r>
            <a:br>
              <a:rPr lang="en-US" altLang="zh-TW" sz="2400"/>
            </a:br>
            <a:r>
              <a:rPr lang="en-US" altLang="zh-TW" sz="2400"/>
              <a:t>    character digits */</a:t>
            </a:r>
            <a:br>
              <a:rPr lang="en-US" altLang="zh-TW" sz="2400"/>
            </a:br>
            <a:r>
              <a:rPr lang="en-US" altLang="zh-TW" sz="2400"/>
              <a:t>  precedence token;</a:t>
            </a:r>
            <a:br>
              <a:rPr lang="en-US" altLang="zh-TW" sz="2400"/>
            </a:br>
            <a:r>
              <a:rPr lang="en-US" altLang="zh-TW" sz="2400"/>
              <a:t>  char symbol;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err="1"/>
              <a:t>int</a:t>
            </a:r>
            <a:r>
              <a:rPr lang="en-US" altLang="zh-TW" sz="2400"/>
              <a:t> op1, op2;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err="1"/>
              <a:t>int</a:t>
            </a:r>
            <a:r>
              <a:rPr lang="en-US" altLang="zh-TW" sz="2400"/>
              <a:t> n = 0;  /* counter for the expression string */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 err="1"/>
              <a:t>int</a:t>
            </a:r>
            <a:r>
              <a:rPr lang="en-US" altLang="zh-TW" sz="2400"/>
              <a:t> top = -1;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>
                <a:solidFill>
                  <a:srgbClr val="00B050"/>
                </a:solidFill>
              </a:rPr>
              <a:t>token = </a:t>
            </a:r>
            <a:r>
              <a:rPr lang="en-US" altLang="zh-TW" sz="2400" err="1">
                <a:solidFill>
                  <a:srgbClr val="00B050"/>
                </a:solidFill>
              </a:rPr>
              <a:t>getToken</a:t>
            </a:r>
            <a:r>
              <a:rPr lang="en-US" altLang="zh-TW" sz="2400">
                <a:solidFill>
                  <a:srgbClr val="00B050"/>
                </a:solidFill>
              </a:rPr>
              <a:t>(&amp;symbol, &amp;n);</a:t>
            </a:r>
            <a:br>
              <a:rPr lang="en-US" altLang="zh-TW" sz="2400"/>
            </a:br>
            <a:r>
              <a:rPr lang="en-US" altLang="zh-TW" sz="2400"/>
              <a:t>  while (token != </a:t>
            </a:r>
            <a:r>
              <a:rPr lang="en-US" altLang="zh-TW" sz="2400" err="1"/>
              <a:t>eos</a:t>
            </a:r>
            <a:r>
              <a:rPr lang="en-US" altLang="zh-TW" sz="2400"/>
              <a:t>)  {</a:t>
            </a:r>
            <a:br>
              <a:rPr lang="en-US" altLang="zh-TW" sz="2400"/>
            </a:br>
            <a:r>
              <a:rPr lang="en-US" altLang="zh-TW" sz="2400"/>
              <a:t>      if (token == operand)</a:t>
            </a:r>
            <a:br>
              <a:rPr lang="en-US" altLang="zh-TW" sz="2400"/>
            </a:br>
            <a:r>
              <a:rPr lang="en-US" altLang="zh-TW" sz="2400"/>
              <a:t>           push (</a:t>
            </a:r>
            <a:r>
              <a:rPr lang="en-US" altLang="zh-TW" sz="2400">
                <a:solidFill>
                  <a:srgbClr val="CC3300"/>
                </a:solidFill>
              </a:rPr>
              <a:t>symbol-’0’</a:t>
            </a:r>
            <a:r>
              <a:rPr lang="en-US" altLang="zh-TW" sz="2400"/>
              <a:t>);   /* stack insert */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A64F7397-AC7F-6342-98E6-03EEAF9A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408" y="4718004"/>
            <a:ext cx="2727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>
                <a:solidFill>
                  <a:srgbClr val="CC3300"/>
                </a:solidFill>
              </a:rPr>
              <a:t>expr: character array</a:t>
            </a:r>
            <a:endParaRPr kumimoji="1" lang="en-US" altLang="zh-TW" b="0">
              <a:solidFill>
                <a:srgbClr val="CC3300"/>
              </a:solidFill>
            </a:endParaRPr>
          </a:p>
        </p:txBody>
      </p:sp>
      <p:sp>
        <p:nvSpPr>
          <p:cNvPr id="7" name="橢圓圖說文字 6">
            <a:extLst>
              <a:ext uri="{FF2B5EF4-FFF2-40B4-BE49-F238E27FC236}">
                <a16:creationId xmlns:a16="http://schemas.microsoft.com/office/drawing/2014/main" id="{B7E274B8-1DAD-374F-BDE7-50817D9983E1}"/>
              </a:ext>
            </a:extLst>
          </p:cNvPr>
          <p:cNvSpPr/>
          <p:nvPr/>
        </p:nvSpPr>
        <p:spPr bwMode="auto">
          <a:xfrm>
            <a:off x="6146801" y="2828239"/>
            <a:ext cx="2138217" cy="1130300"/>
          </a:xfrm>
          <a:prstGeom prst="wedgeEllipseCallout">
            <a:avLst>
              <a:gd name="adj1" fmla="val -86547"/>
              <a:gd name="adj2" fmla="val 127558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/>
              <a:t>Retrieve the </a:t>
            </a:r>
            <a:r>
              <a:rPr lang="en-US" altLang="zh-TW" b="0" dirty="0">
                <a:solidFill>
                  <a:srgbClr val="00B050"/>
                </a:solidFill>
              </a:rPr>
              <a:t>first token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88CC541E-76AE-1F40-A613-69D8697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B91581C-A765-D849-A527-21561C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C30D-6754-4C45-A64A-CE02AB99DBAA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DFAC1B9-40D1-EB49-97BB-A2BFCB609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42237" cy="5638800"/>
          </a:xfrm>
        </p:spPr>
        <p:txBody>
          <a:bodyPr/>
          <a:lstStyle/>
          <a:p>
            <a:r>
              <a:rPr lang="en-US" altLang="zh-TW" sz="2400" i="1" dirty="0"/>
              <a:t>Boolean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IsEmpty</a:t>
            </a:r>
            <a:r>
              <a:rPr lang="en-US" altLang="zh-TW" sz="2400" dirty="0"/>
              <a:t>(</a:t>
            </a:r>
            <a:r>
              <a:rPr lang="en-US" altLang="zh-TW" sz="2400" i="1" dirty="0"/>
              <a:t>stack</a:t>
            </a:r>
            <a:r>
              <a:rPr lang="en-US" altLang="zh-TW" sz="2400" dirty="0"/>
              <a:t>) ::=</a:t>
            </a:r>
            <a:br>
              <a:rPr lang="en-US" altLang="zh-TW" sz="2400" b="1" dirty="0"/>
            </a:br>
            <a:r>
              <a:rPr lang="en-US" altLang="zh-TW" sz="2400" b="1" dirty="0"/>
              <a:t>                            if</a:t>
            </a:r>
            <a:r>
              <a:rPr lang="en-US" altLang="zh-TW" sz="2400" dirty="0"/>
              <a:t>(</a:t>
            </a:r>
            <a:r>
              <a:rPr lang="en-US" altLang="zh-TW" sz="2400" i="1" dirty="0"/>
              <a:t>stack </a:t>
            </a:r>
            <a:r>
              <a:rPr lang="en-US" altLang="zh-TW" sz="2400" dirty="0"/>
              <a:t>== </a:t>
            </a:r>
            <a:r>
              <a:rPr lang="en-US" altLang="zh-TW" sz="2400" dirty="0" err="1"/>
              <a:t>CreateS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maxStackSize</a:t>
            </a:r>
            <a:r>
              <a:rPr lang="en-US" altLang="zh-TW" sz="2400" dirty="0"/>
              <a:t>))</a:t>
            </a:r>
            <a:br>
              <a:rPr lang="en-US" altLang="zh-TW" sz="2400" dirty="0"/>
            </a:br>
            <a:r>
              <a:rPr lang="en-US" altLang="zh-TW" sz="2400" dirty="0"/>
              <a:t>                           </a:t>
            </a:r>
            <a:r>
              <a:rPr lang="en-US" altLang="zh-TW" sz="2400" b="1" dirty="0"/>
              <a:t> return </a:t>
            </a:r>
            <a:r>
              <a:rPr lang="en-US" altLang="zh-TW" sz="2400" dirty="0"/>
              <a:t>TRUE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else return</a:t>
            </a:r>
            <a:r>
              <a:rPr lang="en-US" altLang="zh-TW" sz="2400" dirty="0"/>
              <a:t> FALSE</a:t>
            </a:r>
            <a:br>
              <a:rPr lang="en-US" altLang="zh-TW" sz="2400" dirty="0"/>
            </a:br>
            <a:r>
              <a:rPr lang="en-US" altLang="zh-TW" sz="2400" i="1" dirty="0"/>
              <a:t>Element</a:t>
            </a:r>
            <a:r>
              <a:rPr lang="en-US" altLang="zh-TW" sz="2400" dirty="0"/>
              <a:t> Pop(</a:t>
            </a:r>
            <a:r>
              <a:rPr lang="en-US" altLang="zh-TW" sz="2400" i="1" dirty="0"/>
              <a:t>stack</a:t>
            </a:r>
            <a:r>
              <a:rPr lang="en-US" altLang="zh-TW" sz="2400" dirty="0"/>
              <a:t>) ::=</a:t>
            </a:r>
            <a:br>
              <a:rPr lang="en-US" altLang="zh-TW" sz="2400" b="1" dirty="0"/>
            </a:br>
            <a:r>
              <a:rPr lang="en-US" altLang="zh-TW" sz="2400" b="1" dirty="0"/>
              <a:t>                            if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IsEmpty</a:t>
            </a:r>
            <a:r>
              <a:rPr lang="en-US" altLang="zh-TW" sz="2400" dirty="0"/>
              <a:t>(</a:t>
            </a:r>
            <a:r>
              <a:rPr lang="en-US" altLang="zh-TW" sz="2400" i="1" dirty="0"/>
              <a:t>stack</a:t>
            </a:r>
            <a:r>
              <a:rPr lang="en-US" altLang="zh-TW" sz="2400" dirty="0"/>
              <a:t>)) </a:t>
            </a:r>
            <a:r>
              <a:rPr lang="en-US" altLang="zh-TW" sz="2400" b="1" dirty="0"/>
              <a:t>return</a:t>
            </a:r>
            <a:br>
              <a:rPr lang="en-US" altLang="zh-TW" sz="2400" dirty="0"/>
            </a:br>
            <a:r>
              <a:rPr lang="en-US" altLang="zh-TW" sz="2400" dirty="0"/>
              <a:t>                            </a:t>
            </a:r>
            <a:r>
              <a:rPr lang="en-US" altLang="zh-TW" sz="2400" b="1" dirty="0"/>
              <a:t>else</a:t>
            </a:r>
            <a:r>
              <a:rPr lang="en-US" altLang="zh-TW" sz="2400" dirty="0"/>
              <a:t> remove and return the</a:t>
            </a:r>
            <a:r>
              <a:rPr lang="en-US" altLang="zh-TW" sz="2400" i="1" dirty="0"/>
              <a:t> item</a:t>
            </a:r>
            <a:r>
              <a:rPr lang="en-US" altLang="zh-TW" sz="2400" dirty="0"/>
              <a:t> on the top </a:t>
            </a:r>
            <a:br>
              <a:rPr lang="en-US" altLang="zh-TW" sz="2400" dirty="0"/>
            </a:br>
            <a:r>
              <a:rPr lang="en-US" altLang="zh-TW" sz="2400" dirty="0"/>
              <a:t>                                   of the stack.      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40335EC-31A0-4648-BD21-DE8F5C9D4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157" y="4994275"/>
            <a:ext cx="57204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u="sng"/>
              <a:t>*</a:t>
            </a:r>
            <a:r>
              <a:rPr kumimoji="1" lang="en-US" altLang="zh-TW" sz="2400" u="sng"/>
              <a:t>ADT 3.1: </a:t>
            </a:r>
            <a:r>
              <a:rPr kumimoji="1" lang="en-US" altLang="zh-TW" sz="2400" b="0" u="sng"/>
              <a:t>Abstract data type</a:t>
            </a:r>
            <a:r>
              <a:rPr kumimoji="1" lang="en-US" altLang="zh-TW" sz="2400" b="0" i="1" u="sng"/>
              <a:t> Stack </a:t>
            </a:r>
            <a:r>
              <a:rPr kumimoji="1" lang="en-US" altLang="zh-TW" sz="2400" b="0" u="sng"/>
              <a:t>(p.110)</a:t>
            </a:r>
            <a:endParaRPr kumimoji="1" lang="en-US" altLang="zh-TW" sz="2400" u="sng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1AE09F-FC74-CA46-A3A7-FC78834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C8FDC8-E2C7-4840-B460-124FE85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1BF0-FBBB-9E4D-B917-7BFEE5F4AD8D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BFEEBF3-27D0-2143-BE12-028CA72F3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9813" y="0"/>
            <a:ext cx="8104187" cy="6858000"/>
          </a:xfrm>
        </p:spPr>
        <p:txBody>
          <a:bodyPr/>
          <a:lstStyle/>
          <a:p>
            <a:r>
              <a:rPr lang="zh-TW" altLang="zh-TW" sz="2400"/>
              <a:t>    </a:t>
            </a:r>
            <a:r>
              <a:rPr lang="en-US" altLang="zh-TW" sz="2400"/>
              <a:t>else {</a:t>
            </a:r>
            <a:br>
              <a:rPr lang="en-US" altLang="zh-TW" sz="2400"/>
            </a:br>
            <a:r>
              <a:rPr lang="en-US" altLang="zh-TW" sz="2400"/>
              <a:t>            /* remove two operands, perform operation, and </a:t>
            </a:r>
            <a:br>
              <a:rPr lang="en-US" altLang="zh-TW" sz="2400"/>
            </a:br>
            <a:r>
              <a:rPr lang="en-US" altLang="zh-TW" sz="2400"/>
              <a:t>                return result to the stack */</a:t>
            </a:r>
            <a:br>
              <a:rPr lang="en-US" altLang="zh-TW" sz="2400"/>
            </a:br>
            <a:r>
              <a:rPr lang="en-US" altLang="zh-TW" sz="2400"/>
              <a:t>       op2 = pop ( );  /* stack delete */</a:t>
            </a:r>
            <a:br>
              <a:rPr lang="en-US" altLang="zh-TW" sz="2400"/>
            </a:br>
            <a:r>
              <a:rPr lang="en-US" altLang="zh-TW" sz="2400"/>
              <a:t>       op1 = pop ( );</a:t>
            </a:r>
            <a:br>
              <a:rPr lang="en-US" altLang="zh-TW" sz="2400"/>
            </a:br>
            <a:r>
              <a:rPr lang="en-US" altLang="zh-TW" sz="2400"/>
              <a:t>       switch(token) {</a:t>
            </a:r>
            <a:br>
              <a:rPr lang="en-US" altLang="zh-TW" sz="2400"/>
            </a:br>
            <a:r>
              <a:rPr lang="en-US" altLang="zh-TW" sz="2400"/>
              <a:t>            case plus: push (op1+op2); break;</a:t>
            </a:r>
            <a:br>
              <a:rPr lang="en-US" altLang="zh-TW" sz="2400"/>
            </a:br>
            <a:r>
              <a:rPr lang="en-US" altLang="zh-TW" sz="2400"/>
              <a:t>            case minus: push (op1-op2); break;     </a:t>
            </a:r>
            <a:br>
              <a:rPr lang="en-US" altLang="zh-TW" sz="2400"/>
            </a:br>
            <a:r>
              <a:rPr lang="en-US" altLang="zh-TW" sz="2400"/>
              <a:t>            case times: push (op1*op2); break;     </a:t>
            </a:r>
            <a:br>
              <a:rPr lang="en-US" altLang="zh-TW" sz="2400"/>
            </a:br>
            <a:r>
              <a:rPr lang="en-US" altLang="zh-TW" sz="2400"/>
              <a:t>            case divide: push (op1/op2); break;     </a:t>
            </a:r>
            <a:br>
              <a:rPr lang="en-US" altLang="zh-TW" sz="2400"/>
            </a:br>
            <a:r>
              <a:rPr lang="en-US" altLang="zh-TW" sz="2400"/>
              <a:t>            case mod: push (op1%op2);</a:t>
            </a:r>
            <a:br>
              <a:rPr lang="en-US" altLang="zh-TW" sz="2400"/>
            </a:br>
            <a:r>
              <a:rPr lang="en-US" altLang="zh-TW" sz="2400"/>
              <a:t>       }</a:t>
            </a:r>
            <a:br>
              <a:rPr lang="en-US" altLang="zh-TW" sz="2400"/>
            </a:br>
            <a:r>
              <a:rPr lang="en-US" altLang="zh-TW" sz="2400"/>
              <a:t>    }</a:t>
            </a:r>
            <a:br>
              <a:rPr lang="en-US" altLang="zh-TW" sz="2400"/>
            </a:br>
            <a:r>
              <a:rPr lang="en-US" altLang="zh-TW" sz="2400"/>
              <a:t>    token = </a:t>
            </a:r>
            <a:r>
              <a:rPr lang="en-US" altLang="zh-TW" sz="2400" err="1"/>
              <a:t>getToken</a:t>
            </a:r>
            <a:r>
              <a:rPr lang="en-US" altLang="zh-TW" sz="2400"/>
              <a:t> (&amp;symbol, &amp;n);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2400"/>
              <a:t> return pop ( ); /* return result */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3.13:  </a:t>
            </a:r>
            <a:r>
              <a:rPr lang="en-US" altLang="zh-TW" sz="1800" u="sng">
                <a:solidFill>
                  <a:schemeClr val="tx1"/>
                </a:solidFill>
              </a:rPr>
              <a:t>Function to evaluate a postfix expression (p. 133)</a:t>
            </a:r>
            <a:endParaRPr lang="en-US" altLang="zh-TW" sz="24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8B53BAEE-CEE8-234A-BBD3-61C5CD25F307}"/>
              </a:ext>
            </a:extLst>
          </p:cNvPr>
          <p:cNvSpPr/>
          <p:nvPr/>
        </p:nvSpPr>
        <p:spPr bwMode="auto">
          <a:xfrm>
            <a:off x="6146801" y="2828239"/>
            <a:ext cx="2138217" cy="1130300"/>
          </a:xfrm>
          <a:prstGeom prst="wedgeEllipseCallout">
            <a:avLst>
              <a:gd name="adj1" fmla="val -86547"/>
              <a:gd name="adj2" fmla="val 127558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/>
              <a:t>Retrieve the </a:t>
            </a:r>
            <a:r>
              <a:rPr lang="en-US" altLang="zh-TW" b="0" dirty="0">
                <a:solidFill>
                  <a:srgbClr val="00B050"/>
                </a:solidFill>
              </a:rPr>
              <a:t>next token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CAB2E7-2F04-5D4E-894C-58703F90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0F5E57-0459-2549-AF20-7A8E1F7D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E8A3-01FA-6342-879F-E8B4163A5732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F1A0ACD-6500-5448-A3FE-D53B35A36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970837" cy="6858000"/>
          </a:xfrm>
        </p:spPr>
        <p:txBody>
          <a:bodyPr/>
          <a:lstStyle/>
          <a:p>
            <a:r>
              <a:rPr lang="en-US" altLang="zh-TW" sz="2400"/>
              <a:t>precedence </a:t>
            </a:r>
            <a:r>
              <a:rPr lang="en-US" altLang="zh-TW" sz="2400" err="1"/>
              <a:t>getToken</a:t>
            </a:r>
            <a:r>
              <a:rPr lang="en-US" altLang="zh-TW" sz="2400"/>
              <a:t>(char *symbol, </a:t>
            </a:r>
            <a:r>
              <a:rPr lang="en-US" altLang="zh-TW" sz="2400" err="1"/>
              <a:t>int</a:t>
            </a:r>
            <a:r>
              <a:rPr lang="en-US" altLang="zh-TW" sz="2400"/>
              <a:t> *n)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get the next token, symbol is the character</a:t>
            </a:r>
            <a:br>
              <a:rPr lang="en-US" altLang="zh-TW" sz="2400"/>
            </a:br>
            <a:r>
              <a:rPr lang="en-US" altLang="zh-TW" sz="2400"/>
              <a:t>    representation, which is returned, the token is </a:t>
            </a:r>
            <a:br>
              <a:rPr lang="en-US" altLang="zh-TW" sz="2400"/>
            </a:br>
            <a:r>
              <a:rPr lang="en-US" altLang="zh-TW" sz="2400"/>
              <a:t>    represented by its enumerated value, which</a:t>
            </a:r>
            <a:br>
              <a:rPr lang="en-US" altLang="zh-TW" sz="2400"/>
            </a:br>
            <a:r>
              <a:rPr lang="en-US" altLang="zh-TW" sz="2400"/>
              <a:t>    is returned in the function name */</a:t>
            </a:r>
            <a:br>
              <a:rPr lang="en-US" altLang="zh-TW" sz="2400"/>
            </a:br>
            <a:r>
              <a:rPr lang="en-US" altLang="zh-TW" sz="2400"/>
              <a:t>  </a:t>
            </a:r>
            <a:br>
              <a:rPr lang="en-US" altLang="zh-TW" sz="2400"/>
            </a:br>
            <a:r>
              <a:rPr lang="en-US" altLang="zh-TW" sz="2400"/>
              <a:t>  </a:t>
            </a:r>
            <a:r>
              <a:rPr lang="en-US" altLang="zh-TW" sz="2400">
                <a:solidFill>
                  <a:srgbClr val="00B050"/>
                </a:solidFill>
              </a:rPr>
              <a:t>*symbol =expr[(*n)++];</a:t>
            </a:r>
            <a:br>
              <a:rPr lang="en-US" altLang="zh-TW" sz="2400"/>
            </a:br>
            <a:r>
              <a:rPr lang="en-US" altLang="zh-TW" sz="2400"/>
              <a:t>  switch (*symbol)  {</a:t>
            </a:r>
            <a:br>
              <a:rPr lang="en-US" altLang="zh-TW" sz="2400"/>
            </a:br>
            <a:r>
              <a:rPr lang="en-US" altLang="zh-TW" sz="2400"/>
              <a:t>     case ‘(‘ : return </a:t>
            </a:r>
            <a:r>
              <a:rPr lang="en-US" altLang="zh-TW" sz="2400" err="1"/>
              <a:t>lparen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case ’)’ : return </a:t>
            </a:r>
            <a:r>
              <a:rPr lang="en-US" altLang="zh-TW" sz="2400" err="1"/>
              <a:t>rparen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case ‘+’: return plus;</a:t>
            </a:r>
            <a:br>
              <a:rPr lang="en-US" altLang="zh-TW" sz="2400"/>
            </a:br>
            <a:r>
              <a:rPr lang="en-US" altLang="zh-TW" sz="2400"/>
              <a:t>     case ‘-’ : return minus;</a:t>
            </a:r>
            <a:br>
              <a:rPr lang="en-US" altLang="zh-TW" sz="2400"/>
            </a:br>
            <a:endParaRPr lang="en-US" altLang="zh-TW" sz="24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84E8F2E5-B978-B540-A666-F73DCD08FA5F}"/>
              </a:ext>
            </a:extLst>
          </p:cNvPr>
          <p:cNvSpPr/>
          <p:nvPr/>
        </p:nvSpPr>
        <p:spPr bwMode="auto">
          <a:xfrm>
            <a:off x="6146801" y="2828239"/>
            <a:ext cx="2768599" cy="1130300"/>
          </a:xfrm>
          <a:prstGeom prst="wedgeEllipseCallout">
            <a:avLst>
              <a:gd name="adj1" fmla="val -106902"/>
              <a:gd name="adj2" fmla="val 17241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/>
              <a:t>Retrieve the </a:t>
            </a:r>
            <a:r>
              <a:rPr lang="en-US" altLang="zh-TW" b="0">
                <a:solidFill>
                  <a:srgbClr val="00B050"/>
                </a:solidFill>
              </a:rPr>
              <a:t>token </a:t>
            </a:r>
            <a:r>
              <a:rPr lang="en-US" altLang="zh-TW" b="0"/>
              <a:t>from expr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BD2621-962B-B546-904D-7D200E1C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3566CE-1F04-714A-AC73-E53E2F79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F656-607C-8446-AF99-72062ABE3BE0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D062C44-3B97-4643-8F34-857C4516E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774700"/>
            <a:ext cx="7970837" cy="5316538"/>
          </a:xfrm>
        </p:spPr>
        <p:txBody>
          <a:bodyPr/>
          <a:lstStyle/>
          <a:p>
            <a:r>
              <a:rPr lang="zh-TW" altLang="zh-TW" sz="2400"/>
              <a:t>     </a:t>
            </a:r>
            <a:r>
              <a:rPr lang="en-US" altLang="zh-TW" sz="2400"/>
              <a:t>case ‘/’ :  return divide;</a:t>
            </a:r>
            <a:br>
              <a:rPr lang="en-US" altLang="zh-TW" sz="2400"/>
            </a:br>
            <a:r>
              <a:rPr lang="en-US" altLang="zh-TW" sz="2400"/>
              <a:t>     case ‘*’ : return times;</a:t>
            </a:r>
            <a:br>
              <a:rPr lang="en-US" altLang="zh-TW" sz="2400"/>
            </a:br>
            <a:r>
              <a:rPr lang="en-US" altLang="zh-TW" sz="2400"/>
              <a:t>     case ‘%’ : return mod;</a:t>
            </a:r>
            <a:br>
              <a:rPr lang="en-US" altLang="zh-TW" sz="2400"/>
            </a:br>
            <a:r>
              <a:rPr lang="en-US" altLang="zh-TW" sz="2400"/>
              <a:t>     case ‘\0‘ : return </a:t>
            </a:r>
            <a:r>
              <a:rPr lang="en-US" altLang="zh-TW" sz="2400" err="1"/>
              <a:t>eos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default  : return operand; </a:t>
            </a:r>
            <a:br>
              <a:rPr lang="en-US" altLang="zh-TW" sz="2400"/>
            </a:br>
            <a:r>
              <a:rPr lang="en-US" altLang="zh-TW" sz="2400"/>
              <a:t>                    /* no error checking, default is operand */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3.14: </a:t>
            </a:r>
            <a:r>
              <a:rPr lang="en-US" altLang="zh-TW" sz="1800" u="sng">
                <a:solidFill>
                  <a:schemeClr val="tx1"/>
                </a:solidFill>
              </a:rPr>
              <a:t>Function to get a token from the input string (p. 134)</a:t>
            </a:r>
            <a:endParaRPr lang="zh-TW" alt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3C242330-09C7-F340-B0EF-A1BE9991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30" name="投影片編號版面配置區 4">
            <a:extLst>
              <a:ext uri="{FF2B5EF4-FFF2-40B4-BE49-F238E27FC236}">
                <a16:creationId xmlns:a16="http://schemas.microsoft.com/office/drawing/2014/main" id="{0B2F53AB-4E95-2548-8148-4D7267CA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063A-3E5C-894F-9172-E0098BECFEEC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77826" name="Rectangle 1026">
            <a:extLst>
              <a:ext uri="{FF2B5EF4-FFF2-40B4-BE49-F238E27FC236}">
                <a16:creationId xmlns:a16="http://schemas.microsoft.com/office/drawing/2014/main" id="{50904B70-26DC-F94B-AE0A-4A10C5DED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1143000"/>
          </a:xfrm>
        </p:spPr>
        <p:txBody>
          <a:bodyPr/>
          <a:lstStyle/>
          <a:p>
            <a:pPr algn="ctr"/>
            <a:r>
              <a:rPr lang="en-US" altLang="zh-TW" sz="3600" dirty="0"/>
              <a:t>Infix to Postfix Conversion</a:t>
            </a:r>
            <a:br>
              <a:rPr lang="en-US" altLang="zh-TW" sz="3600" dirty="0"/>
            </a:br>
            <a:r>
              <a:rPr lang="en-US" altLang="zh-TW" sz="2400" dirty="0"/>
              <a:t>(Intuitive Method)</a:t>
            </a:r>
            <a:endParaRPr lang="en-US" altLang="zh-TW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696CB3F-5F06-F049-BCC3-6A24CA06EBA4}"/>
              </a:ext>
            </a:extLst>
          </p:cNvPr>
          <p:cNvGrpSpPr/>
          <p:nvPr/>
        </p:nvGrpSpPr>
        <p:grpSpPr>
          <a:xfrm>
            <a:off x="1381125" y="1184275"/>
            <a:ext cx="6896440" cy="4154984"/>
            <a:chOff x="1381125" y="1793875"/>
            <a:chExt cx="6896440" cy="4154984"/>
          </a:xfrm>
        </p:grpSpPr>
        <p:sp>
          <p:nvSpPr>
            <p:cNvPr id="77827" name="Text Box 1027">
              <a:extLst>
                <a:ext uri="{FF2B5EF4-FFF2-40B4-BE49-F238E27FC236}">
                  <a16:creationId xmlns:a16="http://schemas.microsoft.com/office/drawing/2014/main" id="{C927FA46-6681-8840-ACC3-F31124BF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125" y="1793875"/>
              <a:ext cx="6896440" cy="415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/>
                <a:t>(1)	</a:t>
              </a:r>
              <a:r>
                <a:rPr kumimoji="1" lang="en-US" altLang="zh-TW" sz="2400" b="0"/>
                <a:t>Fully parenthesize expression</a:t>
              </a:r>
            </a:p>
            <a:p>
              <a:pPr eaLnBrk="1" hangingPunct="1"/>
              <a:r>
                <a:rPr kumimoji="1" lang="en-US" altLang="zh-TW" sz="2400" b="0">
                  <a:solidFill>
                    <a:srgbClr val="CC3300"/>
                  </a:solidFill>
                </a:rPr>
                <a:t>		a / b - c + d * e - a * c --&gt;</a:t>
              </a:r>
            </a:p>
            <a:p>
              <a:pPr eaLnBrk="1" hangingPunct="1"/>
              <a:r>
                <a:rPr kumimoji="1" lang="en-US" altLang="zh-TW" sz="2400" b="0">
                  <a:solidFill>
                    <a:srgbClr val="CC3300"/>
                  </a:solidFill>
                </a:rPr>
                <a:t>		((((a / b) - c) + (d * e)) - a * c))</a:t>
              </a:r>
            </a:p>
            <a:p>
              <a:pPr eaLnBrk="1" hangingPunct="1"/>
              <a:endParaRPr kumimoji="1" lang="en-US" altLang="zh-TW" sz="2400" b="0">
                <a:solidFill>
                  <a:srgbClr val="CC3300"/>
                </a:solidFill>
              </a:endParaRPr>
            </a:p>
            <a:p>
              <a:pPr eaLnBrk="1" hangingPunct="1"/>
              <a:r>
                <a:rPr kumimoji="1" lang="en-US" altLang="zh-TW" sz="2400" b="0"/>
                <a:t>(2)	All operators replace their corresponding right </a:t>
              </a:r>
            </a:p>
            <a:p>
              <a:pPr eaLnBrk="1" hangingPunct="1"/>
              <a:r>
                <a:rPr kumimoji="1" lang="en-US" altLang="zh-TW" sz="2400" b="0"/>
                <a:t>	parentheses.</a:t>
              </a:r>
            </a:p>
            <a:p>
              <a:pPr eaLnBrk="1" hangingPunct="1"/>
              <a:r>
                <a:rPr kumimoji="1" lang="en-US" altLang="zh-TW" sz="2400" b="0"/>
                <a:t>		 </a:t>
              </a:r>
              <a:r>
                <a:rPr kumimoji="1" lang="en-US" altLang="zh-TW" sz="2400" b="0">
                  <a:solidFill>
                    <a:srgbClr val="CC3300"/>
                  </a:solidFill>
                </a:rPr>
                <a:t>((((a / b) - c) + (d * e)) - a * c))</a:t>
              </a:r>
            </a:p>
            <a:p>
              <a:pPr eaLnBrk="1" hangingPunct="1"/>
              <a:endParaRPr kumimoji="1" lang="en-US" altLang="zh-TW" sz="2400" b="0">
                <a:solidFill>
                  <a:srgbClr val="CC3300"/>
                </a:solidFill>
              </a:endParaRPr>
            </a:p>
            <a:p>
              <a:pPr eaLnBrk="1" hangingPunct="1"/>
              <a:endParaRPr kumimoji="1" lang="en-US" altLang="zh-TW" sz="2400" b="0">
                <a:solidFill>
                  <a:srgbClr val="CC3300"/>
                </a:solidFill>
              </a:endParaRPr>
            </a:p>
            <a:p>
              <a:pPr eaLnBrk="1" hangingPunct="1"/>
              <a:r>
                <a:rPr kumimoji="1" lang="en-US" altLang="zh-TW" sz="2400" b="0"/>
                <a:t>(3)	Delete all parentheses.</a:t>
              </a:r>
            </a:p>
            <a:p>
              <a:pPr eaLnBrk="1" hangingPunct="1"/>
              <a:r>
                <a:rPr kumimoji="1" lang="en-US" altLang="zh-TW" sz="2400" b="0"/>
                <a:t>	</a:t>
              </a:r>
              <a:r>
                <a:rPr kumimoji="1" lang="en-US" altLang="zh-TW" sz="2400" b="0">
                  <a:solidFill>
                    <a:srgbClr val="CC3300"/>
                  </a:solidFill>
                </a:rPr>
                <a:t>	ab/c-de*+ac*-	         </a:t>
              </a:r>
            </a:p>
          </p:txBody>
        </p:sp>
        <p:sp>
          <p:nvSpPr>
            <p:cNvPr id="77829" name="Line 1029">
              <a:extLst>
                <a:ext uri="{FF2B5EF4-FFF2-40B4-BE49-F238E27FC236}">
                  <a16:creationId xmlns:a16="http://schemas.microsoft.com/office/drawing/2014/main" id="{75234E7F-8A0E-5549-AF15-61CE58261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4577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1" name="Line 1031">
              <a:extLst>
                <a:ext uri="{FF2B5EF4-FFF2-40B4-BE49-F238E27FC236}">
                  <a16:creationId xmlns:a16="http://schemas.microsoft.com/office/drawing/2014/main" id="{FE1595A9-5AF9-F143-9266-6D206166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749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2" name="Line 1032">
              <a:extLst>
                <a:ext uri="{FF2B5EF4-FFF2-40B4-BE49-F238E27FC236}">
                  <a16:creationId xmlns:a16="http://schemas.microsoft.com/office/drawing/2014/main" id="{74BD04C7-61A7-B140-A774-780D99BF2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4445000"/>
              <a:ext cx="0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3" name="Line 1033">
              <a:extLst>
                <a:ext uri="{FF2B5EF4-FFF2-40B4-BE49-F238E27FC236}">
                  <a16:creationId xmlns:a16="http://schemas.microsoft.com/office/drawing/2014/main" id="{0A651D51-8364-D343-8614-5B6B77CD4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900" y="4495800"/>
              <a:ext cx="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4" name="Line 1034">
              <a:extLst>
                <a:ext uri="{FF2B5EF4-FFF2-40B4-BE49-F238E27FC236}">
                  <a16:creationId xmlns:a16="http://schemas.microsoft.com/office/drawing/2014/main" id="{941F3FBE-1139-DE48-9E7B-DC4487565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200" y="4749800"/>
              <a:ext cx="292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7" name="Line 1037">
              <a:extLst>
                <a:ext uri="{FF2B5EF4-FFF2-40B4-BE49-F238E27FC236}">
                  <a16:creationId xmlns:a16="http://schemas.microsoft.com/office/drawing/2014/main" id="{2041F89B-0F5F-3242-87D7-18629C5CB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4432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8" name="Line 1038">
              <a:extLst>
                <a:ext uri="{FF2B5EF4-FFF2-40B4-BE49-F238E27FC236}">
                  <a16:creationId xmlns:a16="http://schemas.microsoft.com/office/drawing/2014/main" id="{9CFC1AEA-1A69-9F42-9459-4D11495B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06900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1" name="Line 1041">
              <a:extLst>
                <a:ext uri="{FF2B5EF4-FFF2-40B4-BE49-F238E27FC236}">
                  <a16:creationId xmlns:a16="http://schemas.microsoft.com/office/drawing/2014/main" id="{8B63C5BC-E2DA-7F45-82A8-ABED2A9AF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749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4" name="Line 1044">
              <a:extLst>
                <a:ext uri="{FF2B5EF4-FFF2-40B4-BE49-F238E27FC236}">
                  <a16:creationId xmlns:a16="http://schemas.microsoft.com/office/drawing/2014/main" id="{A8DE02E3-E4E4-8E4D-B408-3EA6EC9E0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6300" y="4419600"/>
              <a:ext cx="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5" name="Line 1045">
              <a:extLst>
                <a:ext uri="{FF2B5EF4-FFF2-40B4-BE49-F238E27FC236}">
                  <a16:creationId xmlns:a16="http://schemas.microsoft.com/office/drawing/2014/main" id="{92CCB5B5-8C9A-9B4B-956F-665BF4D27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4419600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6" name="Line 1046">
              <a:extLst>
                <a:ext uri="{FF2B5EF4-FFF2-40B4-BE49-F238E27FC236}">
                  <a16:creationId xmlns:a16="http://schemas.microsoft.com/office/drawing/2014/main" id="{767B757F-9D7B-1B46-A146-51820E609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300" y="4864100"/>
              <a:ext cx="1028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8" name="Line 1048">
              <a:extLst>
                <a:ext uri="{FF2B5EF4-FFF2-40B4-BE49-F238E27FC236}">
                  <a16:creationId xmlns:a16="http://schemas.microsoft.com/office/drawing/2014/main" id="{5B3D91FF-5566-5C4E-93F3-E74128B83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0600" y="4368800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0" name="Line 1050">
              <a:extLst>
                <a:ext uri="{FF2B5EF4-FFF2-40B4-BE49-F238E27FC236}">
                  <a16:creationId xmlns:a16="http://schemas.microsoft.com/office/drawing/2014/main" id="{81C48DA1-2ABB-2B48-9075-3B8AAA32A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4432300"/>
              <a:ext cx="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1" name="Line 1051">
              <a:extLst>
                <a:ext uri="{FF2B5EF4-FFF2-40B4-BE49-F238E27FC236}">
                  <a16:creationId xmlns:a16="http://schemas.microsoft.com/office/drawing/2014/main" id="{F2D778BF-FCA2-6342-9F0F-B0E87B83F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4800" y="4749800"/>
              <a:ext cx="292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2" name="Line 1052">
              <a:extLst>
                <a:ext uri="{FF2B5EF4-FFF2-40B4-BE49-F238E27FC236}">
                  <a16:creationId xmlns:a16="http://schemas.microsoft.com/office/drawing/2014/main" id="{8519761F-B91C-D74C-99B7-BBD3BD2CF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4406900"/>
              <a:ext cx="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3" name="Line 1053">
              <a:extLst>
                <a:ext uri="{FF2B5EF4-FFF2-40B4-BE49-F238E27FC236}">
                  <a16:creationId xmlns:a16="http://schemas.microsoft.com/office/drawing/2014/main" id="{1A4D27FB-881F-DD40-BFC3-AAC11B56A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457700"/>
              <a:ext cx="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4" name="Line 1054">
              <a:extLst>
                <a:ext uri="{FF2B5EF4-FFF2-40B4-BE49-F238E27FC236}">
                  <a16:creationId xmlns:a16="http://schemas.microsoft.com/office/drawing/2014/main" id="{5BA5D965-E2FE-6B45-8A9F-7173FDDE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851400"/>
              <a:ext cx="85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5" name="Line 1055">
              <a:extLst>
                <a:ext uri="{FF2B5EF4-FFF2-40B4-BE49-F238E27FC236}">
                  <a16:creationId xmlns:a16="http://schemas.microsoft.com/office/drawing/2014/main" id="{0271C83D-CBB4-7345-8615-6CB10A924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4419600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6" name="Text Box 1056">
              <a:extLst>
                <a:ext uri="{FF2B5EF4-FFF2-40B4-BE49-F238E27FC236}">
                  <a16:creationId xmlns:a16="http://schemas.microsoft.com/office/drawing/2014/main" id="{B6F13031-01B9-2F43-874A-B5A1706E1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825" y="4651375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/</a:t>
              </a:r>
              <a:endParaRPr kumimoji="1"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77858" name="Text Box 1058">
              <a:extLst>
                <a:ext uri="{FF2B5EF4-FFF2-40B4-BE49-F238E27FC236}">
                  <a16:creationId xmlns:a16="http://schemas.microsoft.com/office/drawing/2014/main" id="{F2772213-7D5E-BA46-932E-6F826805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425" y="4600575"/>
              <a:ext cx="285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77859" name="Text Box 1059">
              <a:extLst>
                <a:ext uri="{FF2B5EF4-FFF2-40B4-BE49-F238E27FC236}">
                  <a16:creationId xmlns:a16="http://schemas.microsoft.com/office/drawing/2014/main" id="{C3438B5F-517F-FA47-B851-2289F5021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430" y="4460875"/>
              <a:ext cx="27814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77860" name="Text Box 1060">
              <a:extLst>
                <a:ext uri="{FF2B5EF4-FFF2-40B4-BE49-F238E27FC236}">
                  <a16:creationId xmlns:a16="http://schemas.microsoft.com/office/drawing/2014/main" id="{1E795B33-E4EC-684B-9A0D-95BC7C8DF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425" y="4752975"/>
              <a:ext cx="35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77861" name="Text Box 1061">
              <a:extLst>
                <a:ext uri="{FF2B5EF4-FFF2-40B4-BE49-F238E27FC236}">
                  <a16:creationId xmlns:a16="http://schemas.microsoft.com/office/drawing/2014/main" id="{BEF8B27E-129D-7A45-B4C4-E87E9271B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44735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*</a:t>
              </a:r>
            </a:p>
          </p:txBody>
        </p:sp>
        <p:sp>
          <p:nvSpPr>
            <p:cNvPr id="77862" name="Text Box 1062">
              <a:extLst>
                <a:ext uri="{FF2B5EF4-FFF2-40B4-BE49-F238E27FC236}">
                  <a16:creationId xmlns:a16="http://schemas.microsoft.com/office/drawing/2014/main" id="{DE5792AA-697E-7D4C-A1FA-37BD432A7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125" y="4689475"/>
              <a:ext cx="285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en-US" sz="2400" b="0">
                  <a:solidFill>
                    <a:schemeClr val="tx2"/>
                  </a:solidFill>
                </a:rPr>
                <a:t>-</a:t>
              </a:r>
            </a:p>
          </p:txBody>
        </p:sp>
      </p:grpSp>
      <p:sp>
        <p:nvSpPr>
          <p:cNvPr id="31" name="Text Box 1027">
            <a:extLst>
              <a:ext uri="{FF2B5EF4-FFF2-40B4-BE49-F238E27FC236}">
                <a16:creationId xmlns:a16="http://schemas.microsoft.com/office/drawing/2014/main" id="{327B4CB0-3422-3B45-B453-7695F008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92" y="5351959"/>
            <a:ext cx="60260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solidFill>
                  <a:srgbClr val="CC3300"/>
                </a:solidFill>
              </a:rPr>
              <a:t> </a:t>
            </a:r>
            <a:r>
              <a:rPr kumimoji="1" lang="en-US" altLang="zh-TW" sz="2400" b="0" dirty="0">
                <a:solidFill>
                  <a:srgbClr val="00B050"/>
                </a:solidFill>
              </a:rPr>
              <a:t>	Inefficient on a computer</a:t>
            </a:r>
          </a:p>
          <a:p>
            <a:pPr eaLnBrk="1" hangingPunct="1"/>
            <a:r>
              <a:rPr kumimoji="1" lang="en-US" altLang="zh-TW" sz="2400" b="0" dirty="0">
                <a:solidFill>
                  <a:srgbClr val="00B050"/>
                </a:solidFill>
              </a:rPr>
              <a:t>	1. Read the expression and parenthesize</a:t>
            </a:r>
          </a:p>
          <a:p>
            <a:pPr eaLnBrk="1" hangingPunct="1"/>
            <a:r>
              <a:rPr kumimoji="1" lang="en-US" altLang="zh-TW" sz="2400" b="0" dirty="0">
                <a:solidFill>
                  <a:srgbClr val="00B050"/>
                </a:solidFill>
              </a:rPr>
              <a:t>	2. Move operators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8D4F4978-F1C6-F94B-9F84-91971F4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A986AC0B-A641-0B4E-802F-15918508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860A-80A0-3C47-A270-371707F7C7D2}" type="slidenum">
              <a:rPr lang="zh-TW" altLang="en-US"/>
              <a:pPr/>
              <a:t>54</a:t>
            </a:fld>
            <a:endParaRPr lang="en-US" altLang="zh-TW"/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01CD5A34-B8DE-9D4F-BECB-3BB030339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92156"/>
              </p:ext>
            </p:extLst>
          </p:nvPr>
        </p:nvGraphicFramePr>
        <p:xfrm>
          <a:off x="1510360" y="1161970"/>
          <a:ext cx="6319633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6" name="文件" r:id="rId3" imgW="3962400" imgH="2209800" progId="Word.Document.8">
                  <p:embed/>
                </p:oleObj>
              </mc:Choice>
              <mc:Fallback>
                <p:oleObj name="文件" r:id="rId3" imgW="3962400" imgH="2209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360" y="1161970"/>
                        <a:ext cx="6319633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>
            <a:extLst>
              <a:ext uri="{FF2B5EF4-FFF2-40B4-BE49-F238E27FC236}">
                <a16:creationId xmlns:a16="http://schemas.microsoft.com/office/drawing/2014/main" id="{0E5E5F31-47BB-AA41-9B27-9482D736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389432"/>
            <a:ext cx="51881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3.15: </a:t>
            </a:r>
            <a:r>
              <a:rPr kumimoji="1" lang="en-US" altLang="zh-TW" sz="1800" b="0" u="sng"/>
              <a:t>Translation of </a:t>
            </a:r>
            <a:r>
              <a:rPr kumimoji="1" lang="en-US" altLang="zh-TW" sz="1800" b="0" u="sng" err="1"/>
              <a:t>a+b</a:t>
            </a:r>
            <a:r>
              <a:rPr kumimoji="1" lang="en-US" altLang="zh-TW" sz="1800" b="0" u="sng"/>
              <a:t>*c to postfix (p. 135)</a:t>
            </a:r>
            <a:endParaRPr kumimoji="1" lang="en-US" altLang="zh-TW" sz="1800" u="sng"/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523B8ABB-5EFA-5849-952D-BF786328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360" y="119444"/>
            <a:ext cx="44294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0">
                <a:solidFill>
                  <a:schemeClr val="tx2"/>
                </a:solidFill>
              </a:rPr>
              <a:t>Example [Simple expression]</a:t>
            </a:r>
          </a:p>
          <a:p>
            <a:pPr algn="ctr" eaLnBrk="1" hangingPunct="1"/>
            <a:r>
              <a:rPr kumimoji="1" lang="en-US" altLang="zh-TW" sz="2800" b="0">
                <a:solidFill>
                  <a:srgbClr val="CC3300"/>
                </a:solidFill>
              </a:rPr>
              <a:t>a + b * c </a:t>
            </a:r>
            <a:r>
              <a:rPr kumimoji="1" lang="en-US" altLang="zh-TW" sz="2800" b="0">
                <a:solidFill>
                  <a:srgbClr val="CC3300"/>
                </a:solidFill>
                <a:sym typeface="Wingdings" pitchFamily="2" charset="2"/>
              </a:rPr>
              <a:t> a b c * +</a:t>
            </a:r>
            <a:endParaRPr kumimoji="1" lang="en-US" altLang="zh-TW" sz="2800" b="0">
              <a:solidFill>
                <a:schemeClr val="tx2"/>
              </a:solidFill>
            </a:endParaRPr>
          </a:p>
        </p:txBody>
      </p:sp>
      <p:sp>
        <p:nvSpPr>
          <p:cNvPr id="8" name="Text Box 1027">
            <a:extLst>
              <a:ext uri="{FF2B5EF4-FFF2-40B4-BE49-F238E27FC236}">
                <a16:creationId xmlns:a16="http://schemas.microsoft.com/office/drawing/2014/main" id="{FB21CB56-8C8B-CB40-802C-81B51CC41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96" y="4758764"/>
            <a:ext cx="81057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AutoNum type="arabicPeriod"/>
            </a:pPr>
            <a:r>
              <a:rPr kumimoji="1" lang="en-US" altLang="zh-TW" sz="2400" b="0"/>
              <a:t>Operator with </a:t>
            </a:r>
            <a:r>
              <a:rPr kumimoji="1" lang="en-US" altLang="zh-TW" sz="2400" b="0">
                <a:solidFill>
                  <a:srgbClr val="0070C0"/>
                </a:solidFill>
              </a:rPr>
              <a:t>higher</a:t>
            </a:r>
            <a:r>
              <a:rPr kumimoji="1" lang="en-US" altLang="zh-TW" sz="2400" b="0"/>
              <a:t> precedence must </a:t>
            </a:r>
            <a:r>
              <a:rPr kumimoji="1" lang="en-US" altLang="zh-TW" sz="2400" b="0">
                <a:solidFill>
                  <a:srgbClr val="0070C0"/>
                </a:solidFill>
              </a:rPr>
              <a:t>be output before </a:t>
            </a:r>
            <a:r>
              <a:rPr kumimoji="1" lang="en-US" altLang="zh-TW" sz="2400" b="0"/>
              <a:t>those with lower precedence</a:t>
            </a:r>
          </a:p>
          <a:p>
            <a:pPr marL="457200" indent="-457200" eaLnBrk="1" hangingPunct="1">
              <a:buAutoNum type="arabicPeriod"/>
            </a:pPr>
            <a:r>
              <a:rPr kumimoji="1" lang="en-US" altLang="zh-TW" sz="2400" b="0">
                <a:solidFill>
                  <a:srgbClr val="00B050"/>
                </a:solidFill>
              </a:rPr>
              <a:t>Stack an incoming operator </a:t>
            </a:r>
            <a:r>
              <a:rPr kumimoji="1" lang="en-US" altLang="zh-TW" sz="2400" b="0"/>
              <a:t>only if its precedence is </a:t>
            </a:r>
            <a:r>
              <a:rPr kumimoji="1" lang="en-US" altLang="zh-TW" sz="2400" b="0">
                <a:solidFill>
                  <a:srgbClr val="00B050"/>
                </a:solidFill>
              </a:rPr>
              <a:t>larger than</a:t>
            </a:r>
            <a:r>
              <a:rPr kumimoji="1" lang="en-US" altLang="zh-TW" sz="2400" b="0"/>
              <a:t> the precedence of the operator at the </a:t>
            </a:r>
            <a:r>
              <a:rPr kumimoji="1" lang="en-US" altLang="zh-TW" sz="2400" b="0">
                <a:solidFill>
                  <a:srgbClr val="00B050"/>
                </a:solidFill>
              </a:rPr>
              <a:t>top of the stack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1377C21E-B112-CD42-A33E-E7937D15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ACD87419-9543-294E-B517-E3F7B87A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6401-808D-FB41-80FD-F92C98EBBF03}" type="slidenum">
              <a:rPr lang="zh-TW" altLang="en-US"/>
              <a:pPr/>
              <a:t>55</a:t>
            </a:fld>
            <a:endParaRPr lang="en-US" altLang="zh-TW"/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D6DF7638-8CF6-BD4D-A4E0-2549229E9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70864"/>
              </p:ext>
            </p:extLst>
          </p:nvPr>
        </p:nvGraphicFramePr>
        <p:xfrm>
          <a:off x="1266963" y="358699"/>
          <a:ext cx="5967211" cy="535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0" name="文件" r:id="rId3" imgW="7010400" imgH="6286500" progId="Word.Document.8">
                  <p:embed/>
                </p:oleObj>
              </mc:Choice>
              <mc:Fallback>
                <p:oleObj name="文件" r:id="rId3" imgW="7010400" imgH="62865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963" y="358699"/>
                        <a:ext cx="5967211" cy="535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3">
            <a:extLst>
              <a:ext uri="{FF2B5EF4-FFF2-40B4-BE49-F238E27FC236}">
                <a16:creationId xmlns:a16="http://schemas.microsoft.com/office/drawing/2014/main" id="{AE7D228D-D5A5-9344-9313-385FDD36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6491288"/>
            <a:ext cx="5532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1800" u="sng"/>
              <a:t>*</a:t>
            </a:r>
            <a:r>
              <a:rPr kumimoji="1" lang="en-US" altLang="zh-TW" sz="1800" u="sng"/>
              <a:t>Figure 3.16: </a:t>
            </a:r>
            <a:r>
              <a:rPr kumimoji="1" lang="en-US" altLang="zh-TW" sz="1800" b="0" u="sng"/>
              <a:t>Translation of a*(</a:t>
            </a:r>
            <a:r>
              <a:rPr kumimoji="1" lang="en-US" altLang="zh-TW" sz="1800" b="0" u="sng" err="1"/>
              <a:t>b+c</a:t>
            </a:r>
            <a:r>
              <a:rPr kumimoji="1" lang="en-US" altLang="zh-TW" sz="1800" b="0" u="sng"/>
              <a:t>)*d to postfix (p.135)</a:t>
            </a:r>
            <a:endParaRPr kumimoji="1" lang="en-US" altLang="zh-TW" sz="1800" u="sng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8994A20-8075-7843-929A-0CC46E41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680" y="-60325"/>
            <a:ext cx="6899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400" b="0">
                <a:solidFill>
                  <a:schemeClr val="tx2"/>
                </a:solidFill>
              </a:rPr>
              <a:t>Example [Parenthesized expression]     </a:t>
            </a:r>
            <a:r>
              <a:rPr kumimoji="1" lang="en-US" altLang="zh-TW" sz="2400" b="0">
                <a:solidFill>
                  <a:srgbClr val="C00000"/>
                </a:solidFill>
              </a:rPr>
              <a:t>a *</a:t>
            </a:r>
            <a:r>
              <a:rPr kumimoji="1" lang="en-US" altLang="zh-TW" sz="2400" b="0" baseline="-25000">
                <a:solidFill>
                  <a:srgbClr val="C00000"/>
                </a:solidFill>
              </a:rPr>
              <a:t>1</a:t>
            </a:r>
            <a:r>
              <a:rPr kumimoji="1" lang="en-US" altLang="zh-TW" sz="2400" b="0">
                <a:solidFill>
                  <a:srgbClr val="C00000"/>
                </a:solidFill>
              </a:rPr>
              <a:t> (b +c) *</a:t>
            </a:r>
            <a:r>
              <a:rPr kumimoji="1" lang="en-US" altLang="zh-TW" sz="2400" b="0" baseline="-25000">
                <a:solidFill>
                  <a:srgbClr val="C00000"/>
                </a:solidFill>
              </a:rPr>
              <a:t>2</a:t>
            </a:r>
            <a:r>
              <a:rPr kumimoji="1" lang="en-US" altLang="zh-TW" sz="2400" b="0">
                <a:solidFill>
                  <a:srgbClr val="C00000"/>
                </a:solidFill>
              </a:rPr>
              <a:t> d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E238224B-9868-D54F-82CA-E0A36675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699015"/>
            <a:ext cx="1319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solidFill>
                  <a:srgbClr val="CC3300"/>
                </a:solidFill>
              </a:rPr>
              <a:t>match ‘)’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02B9E722-AA04-AE41-BE24-5A0A80676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4090393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 dirty="0">
                <a:solidFill>
                  <a:srgbClr val="CC3300"/>
                </a:solidFill>
              </a:rPr>
              <a:t>*</a:t>
            </a:r>
            <a:r>
              <a:rPr kumimoji="1" lang="zh-TW" altLang="en-US" sz="2400" b="0" baseline="-25000" dirty="0">
                <a:solidFill>
                  <a:srgbClr val="CC3300"/>
                </a:solidFill>
              </a:rPr>
              <a:t>1</a:t>
            </a:r>
            <a:r>
              <a:rPr kumimoji="1" lang="zh-TW" altLang="en-US" sz="2400" b="0" dirty="0">
                <a:solidFill>
                  <a:srgbClr val="CC3300"/>
                </a:solidFill>
              </a:rPr>
              <a:t> = *</a:t>
            </a:r>
            <a:r>
              <a:rPr kumimoji="1" lang="zh-TW" altLang="zh-TW" sz="2400" b="0" baseline="-25000" dirty="0">
                <a:solidFill>
                  <a:srgbClr val="CC3300"/>
                </a:solidFill>
              </a:rPr>
              <a:t>2</a:t>
            </a:r>
            <a:endParaRPr kumimoji="1" lang="zh-TW" altLang="zh-TW" sz="2400" b="0" dirty="0">
              <a:solidFill>
                <a:srgbClr val="CC3300"/>
              </a:solidFill>
            </a:endParaRP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B2F8BA1D-EB77-9548-A8BB-368D4CA86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96" y="5398214"/>
            <a:ext cx="81057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AutoNum type="arabicPeriod"/>
            </a:pPr>
            <a:r>
              <a:rPr kumimoji="1" lang="en-US" altLang="zh-TW" sz="2400" b="0" dirty="0">
                <a:solidFill>
                  <a:srgbClr val="0070C0"/>
                </a:solidFill>
              </a:rPr>
              <a:t>Stack</a:t>
            </a:r>
            <a:r>
              <a:rPr kumimoji="1" lang="en-US" altLang="zh-TW" sz="2400" b="0" dirty="0"/>
              <a:t> operators until we reach </a:t>
            </a:r>
            <a:r>
              <a:rPr kumimoji="1" lang="en-US" altLang="zh-TW" sz="2400" b="0" dirty="0">
                <a:solidFill>
                  <a:srgbClr val="0070C0"/>
                </a:solidFill>
              </a:rPr>
              <a:t>‘)‘</a:t>
            </a:r>
          </a:p>
          <a:p>
            <a:pPr marL="457200" indent="-457200" eaLnBrk="1" hangingPunct="1">
              <a:buAutoNum type="arabicPeriod"/>
            </a:pPr>
            <a:r>
              <a:rPr kumimoji="1" lang="en-US" altLang="zh-TW" sz="2400" b="0" dirty="0">
                <a:solidFill>
                  <a:srgbClr val="00B050"/>
                </a:solidFill>
              </a:rPr>
              <a:t>Unstack </a:t>
            </a:r>
            <a:r>
              <a:rPr kumimoji="1" lang="en-US" altLang="zh-TW" sz="2400" b="0" dirty="0"/>
              <a:t>operators until we reach the corresponding</a:t>
            </a:r>
            <a:r>
              <a:rPr kumimoji="1" lang="en-US" altLang="zh-TW" sz="2400" b="0" dirty="0">
                <a:solidFill>
                  <a:srgbClr val="00B050"/>
                </a:solidFill>
              </a:rPr>
              <a:t> ‘(’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CB563B56-E195-1A4B-9478-DF47D87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C41DEAE-7A79-DA48-97D6-2EE3CBD0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C20-4956-C940-848C-B97D8D2DA5A7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78850" name="Text Box 1026">
            <a:extLst>
              <a:ext uri="{FF2B5EF4-FFF2-40B4-BE49-F238E27FC236}">
                <a16:creationId xmlns:a16="http://schemas.microsoft.com/office/drawing/2014/main" id="{2D5512DA-1BB3-D745-AD71-E3C0C1E3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73075"/>
            <a:ext cx="99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 dirty="0">
                <a:solidFill>
                  <a:schemeClr val="tx2"/>
                </a:solidFill>
              </a:rPr>
              <a:t>Rules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149C01-B6E4-274E-A7A6-E36927C14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82616"/>
              </p:ext>
            </p:extLst>
          </p:nvPr>
        </p:nvGraphicFramePr>
        <p:xfrm>
          <a:off x="1183058" y="1259319"/>
          <a:ext cx="7370635" cy="46168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4127">
                  <a:extLst>
                    <a:ext uri="{9D8B030D-6E8A-4147-A177-3AD203B41FA5}">
                      <a16:colId xmlns:a16="http://schemas.microsoft.com/office/drawing/2014/main" val="1152012741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2907532254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3869208397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2783277430"/>
                    </a:ext>
                  </a:extLst>
                </a:gridCol>
                <a:gridCol w="1474127">
                  <a:extLst>
                    <a:ext uri="{9D8B030D-6E8A-4147-A177-3AD203B41FA5}">
                      <a16:colId xmlns:a16="http://schemas.microsoft.com/office/drawing/2014/main" val="172431045"/>
                    </a:ext>
                  </a:extLst>
                </a:gridCol>
              </a:tblGrid>
              <a:tr h="1059017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-)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*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/)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93328"/>
                  </a:ext>
                </a:extLst>
              </a:tr>
              <a:tr h="12455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-)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+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TW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+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*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until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792049"/>
                  </a:ext>
                </a:extLst>
              </a:tr>
              <a:tr h="12455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(or /)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*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push +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*</a:t>
                      </a:r>
                      <a:r>
                        <a:rPr lang="en-US" altLang="zh-TW" sz="32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 push *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pop until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746322"/>
                  </a:ext>
                </a:extLst>
              </a:tr>
              <a:tr h="1059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+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*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push (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36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36F9DA1-41F9-3E4B-A848-074BE6E620B7}"/>
              </a:ext>
            </a:extLst>
          </p:cNvPr>
          <p:cNvSpPr txBox="1"/>
          <p:nvPr/>
        </p:nvSpPr>
        <p:spPr>
          <a:xfrm>
            <a:off x="1151082" y="1960045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 stack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A6E4E0-6BEB-BA4B-86DA-17A8369C4D06}"/>
              </a:ext>
            </a:extLst>
          </p:cNvPr>
          <p:cNvSpPr txBox="1"/>
          <p:nvPr/>
        </p:nvSpPr>
        <p:spPr>
          <a:xfrm>
            <a:off x="1523203" y="117937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Incoming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49AF3BB-23FC-B648-88B6-F31D94644D65}"/>
              </a:ext>
            </a:extLst>
          </p:cNvPr>
          <p:cNvCxnSpPr>
            <a:cxnSpLocks/>
          </p:cNvCxnSpPr>
          <p:nvPr/>
        </p:nvCxnSpPr>
        <p:spPr bwMode="auto">
          <a:xfrm>
            <a:off x="1202660" y="1259320"/>
            <a:ext cx="1459517" cy="1020893"/>
          </a:xfrm>
          <a:prstGeom prst="line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BA108CD-D4A1-A14D-80E5-D7B7B4E25568}"/>
              </a:ext>
            </a:extLst>
          </p:cNvPr>
          <p:cNvSpPr/>
          <p:nvPr/>
        </p:nvSpPr>
        <p:spPr bwMode="auto">
          <a:xfrm>
            <a:off x="2762113" y="3649949"/>
            <a:ext cx="1267446" cy="98404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52A5F4-FA22-0448-9128-BDE46347BE16}"/>
              </a:ext>
            </a:extLst>
          </p:cNvPr>
          <p:cNvSpPr/>
          <p:nvPr/>
        </p:nvSpPr>
        <p:spPr bwMode="auto">
          <a:xfrm>
            <a:off x="4246537" y="2418328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76FC7-FD00-044C-8CEE-EF9F9F4051DB}"/>
              </a:ext>
            </a:extLst>
          </p:cNvPr>
          <p:cNvSpPr/>
          <p:nvPr/>
        </p:nvSpPr>
        <p:spPr bwMode="auto">
          <a:xfrm>
            <a:off x="5739540" y="2418328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51AECF-9B32-934A-ACC6-96BEA3ED7C23}"/>
              </a:ext>
            </a:extLst>
          </p:cNvPr>
          <p:cNvSpPr/>
          <p:nvPr/>
        </p:nvSpPr>
        <p:spPr bwMode="auto">
          <a:xfrm>
            <a:off x="5739540" y="3642991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B275CF-78D6-7346-ADF8-8D0FBE54A021}"/>
              </a:ext>
            </a:extLst>
          </p:cNvPr>
          <p:cNvSpPr/>
          <p:nvPr/>
        </p:nvSpPr>
        <p:spPr bwMode="auto">
          <a:xfrm>
            <a:off x="5739540" y="4950031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84E6C1-3264-8847-A3B3-4F1B3D7AEF10}"/>
              </a:ext>
            </a:extLst>
          </p:cNvPr>
          <p:cNvSpPr/>
          <p:nvPr/>
        </p:nvSpPr>
        <p:spPr bwMode="auto">
          <a:xfrm>
            <a:off x="2744835" y="4914402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7F8369-F377-6044-AF6D-E55F53607665}"/>
              </a:ext>
            </a:extLst>
          </p:cNvPr>
          <p:cNvSpPr/>
          <p:nvPr/>
        </p:nvSpPr>
        <p:spPr bwMode="auto">
          <a:xfrm>
            <a:off x="4232945" y="4914402"/>
            <a:ext cx="1270860" cy="6813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id="{46249E37-7989-4342-BDB8-2C3BA27C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55" y="5850183"/>
            <a:ext cx="4934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 dirty="0">
                <a:solidFill>
                  <a:srgbClr val="CC3300"/>
                </a:solidFill>
              </a:rPr>
              <a:t> </a:t>
            </a:r>
            <a:r>
              <a:rPr kumimoji="1" lang="en-US" altLang="zh-TW" sz="2400" b="0" dirty="0">
                <a:solidFill>
                  <a:srgbClr val="00B050"/>
                </a:solidFill>
              </a:rPr>
              <a:t>	Issue: “(‘ has two precedencies</a:t>
            </a:r>
          </a:p>
        </p:txBody>
      </p:sp>
    </p:spTree>
    <p:extLst>
      <p:ext uri="{BB962C8B-B14F-4D97-AF65-F5344CB8AC3E}">
        <p14:creationId xmlns:p14="http://schemas.microsoft.com/office/powerpoint/2010/main" val="40304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CB563B56-E195-1A4B-9478-DF47D87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C41DEAE-7A79-DA48-97D6-2EE3CBD0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C20-4956-C940-848C-B97D8D2DA5A7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78850" name="Text Box 1026">
            <a:extLst>
              <a:ext uri="{FF2B5EF4-FFF2-40B4-BE49-F238E27FC236}">
                <a16:creationId xmlns:a16="http://schemas.microsoft.com/office/drawing/2014/main" id="{2D5512DA-1BB3-D745-AD71-E3C0C1E3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73075"/>
            <a:ext cx="99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b="0">
                <a:solidFill>
                  <a:schemeClr val="tx2"/>
                </a:solidFill>
              </a:rPr>
              <a:t>Rules</a:t>
            </a:r>
          </a:p>
        </p:txBody>
      </p:sp>
      <p:sp>
        <p:nvSpPr>
          <p:cNvPr id="78851" name="Text Box 1027">
            <a:extLst>
              <a:ext uri="{FF2B5EF4-FFF2-40B4-BE49-F238E27FC236}">
                <a16:creationId xmlns:a16="http://schemas.microsoft.com/office/drawing/2014/main" id="{923E6B6F-ABFC-8345-9AF1-6A6DBF06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031875"/>
            <a:ext cx="79057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/>
              <a:t>(1)	</a:t>
            </a:r>
            <a:r>
              <a:rPr kumimoji="1" lang="en-US" altLang="zh-TW" sz="2400" b="0"/>
              <a:t>Operators are taken out of the stack as long as their</a:t>
            </a:r>
          </a:p>
          <a:p>
            <a:pPr eaLnBrk="1" hangingPunct="1"/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in-stack precedence</a:t>
            </a:r>
            <a:r>
              <a:rPr kumimoji="1" lang="en-US" altLang="zh-TW" sz="2400" b="0">
                <a:solidFill>
                  <a:srgbClr val="CC3300"/>
                </a:solidFill>
              </a:rPr>
              <a:t> </a:t>
            </a:r>
            <a:r>
              <a:rPr kumimoji="1" lang="en-US" altLang="zh-TW" sz="2400" b="0"/>
              <a:t>is </a:t>
            </a:r>
            <a:r>
              <a:rPr kumimoji="1" lang="en-US" altLang="zh-TW" sz="2400" b="0">
                <a:solidFill>
                  <a:srgbClr val="CC3300"/>
                </a:solidFill>
              </a:rPr>
              <a:t>higher than or equal to </a:t>
            </a:r>
            <a:r>
              <a:rPr kumimoji="1" lang="en-US" altLang="zh-TW" sz="2400" b="0">
                <a:solidFill>
                  <a:schemeClr val="accent2"/>
                </a:solidFill>
              </a:rPr>
              <a:t>the </a:t>
            </a:r>
          </a:p>
          <a:p>
            <a:pPr eaLnBrk="1" hangingPunct="1"/>
            <a:r>
              <a:rPr kumimoji="1" lang="en-US" altLang="zh-TW" sz="2400" b="0">
                <a:solidFill>
                  <a:schemeClr val="accent2"/>
                </a:solidFill>
              </a:rPr>
              <a:t>	incoming precedence</a:t>
            </a:r>
            <a:r>
              <a:rPr kumimoji="1" lang="en-US" altLang="zh-TW" sz="2400" b="0"/>
              <a:t> of the new operator.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(2)	</a:t>
            </a:r>
            <a:r>
              <a:rPr kumimoji="1" lang="en-US" altLang="zh-TW" sz="2400" b="0">
                <a:solidFill>
                  <a:schemeClr val="accent2"/>
                </a:solidFill>
              </a:rPr>
              <a:t>(</a:t>
            </a:r>
            <a:r>
              <a:rPr kumimoji="1" lang="en-US" altLang="zh-TW" sz="2400" b="0"/>
              <a:t>  has </a:t>
            </a:r>
            <a:r>
              <a:rPr kumimoji="1" lang="en-US" altLang="zh-TW" sz="2400" b="0">
                <a:solidFill>
                  <a:srgbClr val="CC3300"/>
                </a:solidFill>
              </a:rPr>
              <a:t>low </a:t>
            </a:r>
            <a:r>
              <a:rPr kumimoji="1" lang="en-US" altLang="zh-TW" sz="2400" b="0">
                <a:solidFill>
                  <a:schemeClr val="accent2"/>
                </a:solidFill>
              </a:rPr>
              <a:t>in-stack precedence</a:t>
            </a:r>
            <a:r>
              <a:rPr kumimoji="1" lang="en-US" altLang="zh-TW" sz="2400" b="0"/>
              <a:t>, and </a:t>
            </a:r>
            <a:r>
              <a:rPr kumimoji="1" lang="en-US" altLang="zh-TW" sz="2400" b="0">
                <a:solidFill>
                  <a:srgbClr val="CC3300"/>
                </a:solidFill>
              </a:rPr>
              <a:t>high </a:t>
            </a:r>
            <a:r>
              <a:rPr kumimoji="1" lang="en-US" altLang="zh-TW" sz="2400" b="0">
                <a:solidFill>
                  <a:schemeClr val="accent2"/>
                </a:solidFill>
              </a:rPr>
              <a:t>incoming</a:t>
            </a:r>
          </a:p>
          <a:p>
            <a:pPr eaLnBrk="1" hangingPunct="1"/>
            <a:r>
              <a:rPr kumimoji="1" lang="en-US" altLang="zh-TW" sz="2400" b="0">
                <a:solidFill>
                  <a:schemeClr val="accent2"/>
                </a:solidFill>
              </a:rPr>
              <a:t>	precedence</a:t>
            </a:r>
            <a:r>
              <a:rPr kumimoji="1" lang="en-US" altLang="zh-TW" sz="2400" b="0"/>
              <a:t>.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(</a:t>
            </a:r>
            <a:r>
              <a:rPr kumimoji="1" lang="en-US" altLang="zh-TW" sz="2400" b="0"/>
              <a:t>	)	+	-	*	/	%	</a:t>
            </a:r>
            <a:r>
              <a:rPr kumimoji="1" lang="en-US" altLang="zh-TW" sz="2400" b="0" err="1"/>
              <a:t>eos</a:t>
            </a:r>
            <a:endParaRPr kumimoji="1" lang="en-US" altLang="zh-TW" sz="2400" b="0"/>
          </a:p>
          <a:p>
            <a:pPr eaLnBrk="1" hangingPunct="1"/>
            <a:r>
              <a:rPr kumimoji="1" lang="en-US" altLang="zh-TW" sz="2400" b="0" err="1"/>
              <a:t>isp</a:t>
            </a:r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0</a:t>
            </a:r>
            <a:r>
              <a:rPr kumimoji="1" lang="en-US" altLang="zh-TW" sz="2400" b="0"/>
              <a:t> 	19	12 	12	13	13	13	0</a:t>
            </a:r>
          </a:p>
          <a:p>
            <a:pPr eaLnBrk="1" hangingPunct="1"/>
            <a:r>
              <a:rPr kumimoji="1" lang="en-US" altLang="zh-TW" sz="2400" b="0" err="1"/>
              <a:t>icp</a:t>
            </a:r>
            <a:r>
              <a:rPr kumimoji="1" lang="en-US" altLang="zh-TW" sz="2400" b="0"/>
              <a:t>	</a:t>
            </a:r>
            <a:r>
              <a:rPr kumimoji="1" lang="en-US" altLang="zh-TW" sz="2400" b="0">
                <a:solidFill>
                  <a:schemeClr val="accent2"/>
                </a:solidFill>
              </a:rPr>
              <a:t>20</a:t>
            </a:r>
            <a:r>
              <a:rPr kumimoji="1" lang="en-US" altLang="zh-TW" sz="2400" b="0"/>
              <a:t>	19	12	12	13	13	13	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C31240-35E1-1C4A-A5FA-34E7E1982EC8}"/>
              </a:ext>
            </a:extLst>
          </p:cNvPr>
          <p:cNvSpPr/>
          <p:nvPr/>
        </p:nvSpPr>
        <p:spPr bwMode="auto">
          <a:xfrm>
            <a:off x="1788253" y="3601677"/>
            <a:ext cx="970445" cy="13422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C7803D7A-C0BF-0341-9289-8FF2B848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801640F2-C43D-8C43-99E0-322B399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D52C-AA68-854C-B282-A5C794922BA8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CA06560-886D-DC47-B0BA-99203E44A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677150" cy="5316538"/>
          </a:xfrm>
        </p:spPr>
        <p:txBody>
          <a:bodyPr/>
          <a:lstStyle/>
          <a:p>
            <a:r>
              <a:rPr lang="en-US" altLang="zh-TW" sz="2400" dirty="0">
                <a:solidFill>
                  <a:srgbClr val="C00000"/>
                </a:solidFill>
              </a:rPr>
              <a:t>typedef </a:t>
            </a:r>
            <a:r>
              <a:rPr lang="en-US" altLang="zh-TW" sz="2400" dirty="0" err="1">
                <a:solidFill>
                  <a:srgbClr val="C00000"/>
                </a:solidFill>
              </a:rPr>
              <a:t>enum</a:t>
            </a:r>
            <a:r>
              <a:rPr lang="en-US" altLang="zh-TW" sz="2400" dirty="0">
                <a:solidFill>
                  <a:srgbClr val="C00000"/>
                </a:solidFill>
              </a:rPr>
              <a:t>{1paren, </a:t>
            </a:r>
            <a:r>
              <a:rPr lang="en-US" altLang="zh-TW" sz="2400" dirty="0" err="1">
                <a:solidFill>
                  <a:srgbClr val="C00000"/>
                </a:solidFill>
              </a:rPr>
              <a:t>rparen</a:t>
            </a:r>
            <a:r>
              <a:rPr lang="en-US" altLang="zh-TW" sz="2400" dirty="0">
                <a:solidFill>
                  <a:srgbClr val="C00000"/>
                </a:solidFill>
              </a:rPr>
              <a:t>, plus, minus, times, divide,  </a:t>
            </a:r>
            <a:br>
              <a:rPr lang="en-US" altLang="zh-TW" sz="2400" dirty="0">
                <a:solidFill>
                  <a:srgbClr val="C00000"/>
                </a:solidFill>
              </a:rPr>
            </a:br>
            <a:r>
              <a:rPr lang="en-US" altLang="zh-TW" sz="2400" dirty="0">
                <a:solidFill>
                  <a:srgbClr val="C00000"/>
                </a:solidFill>
              </a:rPr>
              <a:t>                        mod, </a:t>
            </a:r>
            <a:r>
              <a:rPr lang="en-US" altLang="zh-TW" sz="2400" dirty="0" err="1">
                <a:solidFill>
                  <a:srgbClr val="C00000"/>
                </a:solidFill>
              </a:rPr>
              <a:t>eos</a:t>
            </a:r>
            <a:r>
              <a:rPr lang="en-US" altLang="zh-TW" sz="2400" dirty="0">
                <a:solidFill>
                  <a:srgbClr val="C00000"/>
                </a:solidFill>
              </a:rPr>
              <a:t>, operand} precedence;</a:t>
            </a:r>
            <a:br>
              <a:rPr lang="en-US" altLang="zh-TW" sz="2400" dirty="0">
                <a:solidFill>
                  <a:srgbClr val="C00000"/>
                </a:solidFill>
              </a:rPr>
            </a:br>
            <a:r>
              <a:rPr lang="en-US" altLang="zh-TW" sz="2400" dirty="0"/>
              <a:t>                             /*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: end-of-string */</a:t>
            </a:r>
            <a:br>
              <a:rPr lang="en-US" altLang="zh-TW" sz="2400" dirty="0"/>
            </a:br>
            <a:r>
              <a:rPr lang="en-US" altLang="zh-TW" sz="2400" dirty="0"/>
              <a:t>precedence stack[MAX_STACK_SIZE];</a:t>
            </a:r>
            <a:br>
              <a:rPr lang="en-US" altLang="zh-TW" sz="2400" dirty="0"/>
            </a:br>
            <a:r>
              <a:rPr lang="en-US" altLang="zh-TW" sz="2400" dirty="0"/>
              <a:t>/*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arrays -- index is value of precedence</a:t>
            </a:r>
            <a:br>
              <a:rPr lang="en-US" altLang="zh-TW" sz="2400" dirty="0"/>
            </a:br>
            <a:r>
              <a:rPr lang="en-US" altLang="zh-TW" sz="2400" dirty="0" err="1"/>
              <a:t>lparen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rparen</a:t>
            </a:r>
            <a:r>
              <a:rPr lang="en-US" altLang="zh-TW" sz="2400" dirty="0"/>
              <a:t>, plus, minus, times, divide, mod, </a:t>
            </a:r>
            <a:r>
              <a:rPr lang="en-US" altLang="zh-TW" sz="2400" dirty="0" err="1"/>
              <a:t>eos</a:t>
            </a:r>
            <a:r>
              <a:rPr lang="en-US" altLang="zh-TW" sz="2400" dirty="0"/>
              <a:t> */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isp</a:t>
            </a:r>
            <a:r>
              <a:rPr lang="en-US" altLang="zh-TW" sz="2400" dirty="0"/>
              <a:t> [ ] = {</a:t>
            </a:r>
            <a:r>
              <a:rPr lang="en-US" altLang="zh-TW" sz="2400" dirty="0">
                <a:solidFill>
                  <a:srgbClr val="CC3300"/>
                </a:solidFill>
              </a:rPr>
              <a:t>0</a:t>
            </a:r>
            <a:r>
              <a:rPr lang="en-US" altLang="zh-TW" sz="2400" dirty="0"/>
              <a:t>, 19, 12, 12, 13, 13, 13, 0};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icp</a:t>
            </a:r>
            <a:r>
              <a:rPr lang="en-US" altLang="zh-TW" sz="2400" dirty="0"/>
              <a:t> [ ] = {</a:t>
            </a:r>
            <a:r>
              <a:rPr lang="en-US" altLang="zh-TW" sz="2400" dirty="0">
                <a:solidFill>
                  <a:srgbClr val="CC3300"/>
                </a:solidFill>
              </a:rPr>
              <a:t>20</a:t>
            </a:r>
            <a:r>
              <a:rPr lang="en-US" altLang="zh-TW" sz="2400" dirty="0"/>
              <a:t>, 19, 12, 12, 13, 13, 13, 0};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461C340-EEE5-1842-8FB6-187E2855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515212"/>
            <a:ext cx="3559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dirty="0" err="1">
                <a:solidFill>
                  <a:schemeClr val="accent2"/>
                </a:solidFill>
              </a:rPr>
              <a:t>isp</a:t>
            </a:r>
            <a:r>
              <a:rPr kumimoji="1" lang="en-US" altLang="zh-TW" sz="2400" dirty="0">
                <a:solidFill>
                  <a:schemeClr val="accent2"/>
                </a:solidFill>
              </a:rPr>
              <a:t>: in-stack precedence</a:t>
            </a:r>
            <a:endParaRPr kumimoji="1" lang="en-US" altLang="zh-TW" sz="2400" b="0" dirty="0">
              <a:solidFill>
                <a:srgbClr val="CC3300"/>
              </a:solidFill>
            </a:endParaRPr>
          </a:p>
          <a:p>
            <a:pPr eaLnBrk="1" hangingPunct="1"/>
            <a:r>
              <a:rPr kumimoji="1" lang="en-US" altLang="zh-TW" sz="2400" dirty="0" err="1">
                <a:solidFill>
                  <a:schemeClr val="accent2"/>
                </a:solidFill>
              </a:rPr>
              <a:t>icp</a:t>
            </a:r>
            <a:r>
              <a:rPr kumimoji="1" lang="en-US" altLang="zh-TW" sz="2400" dirty="0">
                <a:solidFill>
                  <a:schemeClr val="accent2"/>
                </a:solidFill>
              </a:rPr>
              <a:t>: incoming precedence</a:t>
            </a:r>
            <a:r>
              <a:rPr kumimoji="1" lang="en-US" altLang="zh-TW" sz="2400" b="0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1FDE61-C188-434B-8A84-74F25B4F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D5549D-B5FA-FD48-A7B6-245A4B7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D4A-0422-DE44-A0A5-B3E46F5FEC4E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57EC3F6-E5A9-C745-A6B2-75846FB49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970837" cy="5634038"/>
          </a:xfrm>
        </p:spPr>
        <p:txBody>
          <a:bodyPr/>
          <a:lstStyle/>
          <a:p>
            <a:r>
              <a:rPr lang="en-US" altLang="zh-TW" sz="2400"/>
              <a:t>void postfix(void)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output the postfix of the expression. The expression</a:t>
            </a:r>
            <a:br>
              <a:rPr lang="en-US" altLang="zh-TW" sz="2400"/>
            </a:br>
            <a:r>
              <a:rPr lang="en-US" altLang="zh-TW" sz="2400"/>
              <a:t>    string, the stack, and top are global */</a:t>
            </a:r>
            <a:br>
              <a:rPr lang="en-US" altLang="zh-TW" sz="2400"/>
            </a:br>
            <a:r>
              <a:rPr lang="en-US" altLang="zh-TW" sz="2400"/>
              <a:t>   char symbol;</a:t>
            </a:r>
            <a:br>
              <a:rPr lang="en-US" altLang="zh-TW" sz="2400"/>
            </a:br>
            <a:r>
              <a:rPr lang="en-US" altLang="zh-TW" sz="2400"/>
              <a:t>   precedence token;</a:t>
            </a: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err="1"/>
              <a:t>int</a:t>
            </a:r>
            <a:r>
              <a:rPr lang="en-US" altLang="zh-TW" sz="2400"/>
              <a:t> n = 0;</a:t>
            </a:r>
            <a:br>
              <a:rPr lang="en-US" altLang="zh-TW" sz="2400"/>
            </a:br>
            <a:r>
              <a:rPr lang="en-US" altLang="zh-TW" sz="2400"/>
              <a:t>   </a:t>
            </a:r>
            <a:r>
              <a:rPr lang="en-US" altLang="zh-TW" sz="2400" err="1"/>
              <a:t>int</a:t>
            </a:r>
            <a:r>
              <a:rPr lang="en-US" altLang="zh-TW" sz="2400"/>
              <a:t> top = 0; /* place </a:t>
            </a:r>
            <a:r>
              <a:rPr lang="en-US" altLang="zh-TW" sz="2400" err="1"/>
              <a:t>eos</a:t>
            </a:r>
            <a:r>
              <a:rPr lang="en-US" altLang="zh-TW" sz="2400"/>
              <a:t> on stack */</a:t>
            </a:r>
            <a:br>
              <a:rPr lang="en-US" altLang="zh-TW" sz="2400"/>
            </a:br>
            <a:r>
              <a:rPr lang="en-US" altLang="zh-TW" sz="2400"/>
              <a:t>   stack[0] = </a:t>
            </a:r>
            <a:r>
              <a:rPr lang="en-US" altLang="zh-TW" sz="2400" err="1"/>
              <a:t>eos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for (</a:t>
            </a:r>
            <a:r>
              <a:rPr lang="en-US" altLang="zh-TW" sz="2400">
                <a:solidFill>
                  <a:srgbClr val="C00000"/>
                </a:solidFill>
              </a:rPr>
              <a:t>token = </a:t>
            </a:r>
            <a:r>
              <a:rPr lang="en-US" altLang="zh-TW" sz="2400" err="1">
                <a:solidFill>
                  <a:srgbClr val="C00000"/>
                </a:solidFill>
              </a:rPr>
              <a:t>getToken</a:t>
            </a:r>
            <a:r>
              <a:rPr lang="en-US" altLang="zh-TW" sz="2400">
                <a:solidFill>
                  <a:srgbClr val="C00000"/>
                </a:solidFill>
              </a:rPr>
              <a:t>(&amp;symbol, &amp;n)</a:t>
            </a:r>
            <a:r>
              <a:rPr lang="en-US" altLang="zh-TW" sz="2400"/>
              <a:t>; token != </a:t>
            </a:r>
            <a:r>
              <a:rPr lang="en-US" altLang="zh-TW" sz="2400" err="1"/>
              <a:t>eos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                       token = </a:t>
            </a:r>
            <a:r>
              <a:rPr lang="en-US" altLang="zh-TW" sz="2400" err="1"/>
              <a:t>get_token</a:t>
            </a:r>
            <a:r>
              <a:rPr lang="en-US" altLang="zh-TW" sz="2400"/>
              <a:t>(&amp;symbol, &amp;n)) {</a:t>
            </a:r>
            <a:br>
              <a:rPr lang="en-US" altLang="zh-TW" sz="2400"/>
            </a:br>
            <a:r>
              <a:rPr lang="en-US" altLang="zh-TW" sz="2400"/>
              <a:t>     if (</a:t>
            </a:r>
            <a:r>
              <a:rPr lang="en-US" altLang="zh-TW" sz="2400">
                <a:solidFill>
                  <a:srgbClr val="00B050"/>
                </a:solidFill>
              </a:rPr>
              <a:t>token == operand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</a:t>
            </a:r>
            <a:r>
              <a:rPr lang="en-US" altLang="zh-TW" sz="2400" err="1"/>
              <a:t>printf</a:t>
            </a:r>
            <a:r>
              <a:rPr lang="en-US" altLang="zh-TW" sz="2400"/>
              <a:t> (“%c”, symbol);</a:t>
            </a:r>
            <a:br>
              <a:rPr lang="en-US" altLang="zh-TW" sz="2400"/>
            </a:br>
            <a:r>
              <a:rPr lang="en-US" altLang="zh-TW" sz="2400"/>
              <a:t>     else if (</a:t>
            </a:r>
            <a:r>
              <a:rPr lang="en-US" altLang="zh-TW" sz="2400">
                <a:solidFill>
                  <a:srgbClr val="C00000"/>
                </a:solidFill>
              </a:rPr>
              <a:t>token == </a:t>
            </a:r>
            <a:r>
              <a:rPr lang="en-US" altLang="zh-TW" sz="2400" err="1">
                <a:solidFill>
                  <a:srgbClr val="C00000"/>
                </a:solidFill>
              </a:rPr>
              <a:t>rparen</a:t>
            </a:r>
            <a:r>
              <a:rPr lang="en-US" altLang="zh-TW" sz="2400">
                <a:solidFill>
                  <a:srgbClr val="C00000"/>
                </a:solidFill>
              </a:rPr>
              <a:t> </a:t>
            </a:r>
            <a:r>
              <a:rPr lang="en-US" altLang="zh-TW" sz="2400"/>
              <a:t>){</a:t>
            </a:r>
            <a:br>
              <a:rPr lang="en-US" altLang="zh-TW" sz="2400"/>
            </a:br>
            <a:endParaRPr lang="en-US" altLang="zh-TW" sz="2400"/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D0D984B4-4F67-F24E-A3A8-CA68469D5E8A}"/>
              </a:ext>
            </a:extLst>
          </p:cNvPr>
          <p:cNvSpPr/>
          <p:nvPr/>
        </p:nvSpPr>
        <p:spPr bwMode="auto">
          <a:xfrm>
            <a:off x="6777183" y="4745938"/>
            <a:ext cx="2138217" cy="1345299"/>
          </a:xfrm>
          <a:prstGeom prst="wedgeEllipseCallout">
            <a:avLst>
              <a:gd name="adj1" fmla="val -150694"/>
              <a:gd name="adj2" fmla="val 2176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>
                <a:solidFill>
                  <a:srgbClr val="C00000"/>
                </a:solidFill>
              </a:rPr>
              <a:t>Unstack the stack until reach ‘(‘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5681D86A-A52F-6E4C-85C3-9C4AC6C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F8730B0D-599E-054D-9C3E-F31563FB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0B08-AFFD-8446-96E4-5F76ED782B68}" type="slidenum">
              <a:rPr lang="zh-TW" altLang="en-US"/>
              <a:pPr/>
              <a:t>6</a:t>
            </a:fld>
            <a:endParaRPr lang="en-US" altLang="zh-TW"/>
          </a:p>
        </p:txBody>
      </p: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FA7571E5-7AFD-8846-9ADD-DDABC166F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858838"/>
          <a:ext cx="10683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70" name="文件" r:id="rId3" imgW="1917700" imgH="1847850" progId="Word.Document.8">
                  <p:embed/>
                </p:oleObj>
              </mc:Choice>
              <mc:Fallback>
                <p:oleObj name="文件" r:id="rId3" imgW="1917700" imgH="18478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58838"/>
                        <a:ext cx="10683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>
            <a:extLst>
              <a:ext uri="{FF2B5EF4-FFF2-40B4-BE49-F238E27FC236}">
                <a16:creationId xmlns:a16="http://schemas.microsoft.com/office/drawing/2014/main" id="{2D32E3FE-25CD-3646-8405-B9CB76047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575" y="5029200"/>
          <a:ext cx="374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71" name="文件" r:id="rId5" imgW="1123950" imgH="2286000" progId="Word.Document.8">
                  <p:embed/>
                </p:oleObj>
              </mc:Choice>
              <mc:Fallback>
                <p:oleObj name="文件" r:id="rId5" imgW="1123950" imgH="2286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029200"/>
                        <a:ext cx="374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Rectangle 39">
            <a:extLst>
              <a:ext uri="{FF2B5EF4-FFF2-40B4-BE49-F238E27FC236}">
                <a16:creationId xmlns:a16="http://schemas.microsoft.com/office/drawing/2014/main" id="{66E58B92-3CF4-2241-9F66-574770C0E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717550"/>
            <a:ext cx="7970837" cy="5181600"/>
          </a:xfrm>
        </p:spPr>
        <p:txBody>
          <a:bodyPr/>
          <a:lstStyle/>
          <a:p>
            <a:r>
              <a:rPr lang="en-US" altLang="zh-TW" sz="2400" b="1" i="1" dirty="0"/>
              <a:t>Stack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CreateS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maxStackSize</a:t>
            </a:r>
            <a:r>
              <a:rPr lang="en-US" altLang="zh-TW" sz="2400" b="1" dirty="0"/>
              <a:t>)</a:t>
            </a:r>
            <a:r>
              <a:rPr lang="en-US" altLang="zh-TW" sz="2400" dirty="0"/>
              <a:t> ::=</a:t>
            </a:r>
            <a:br>
              <a:rPr lang="en-US" altLang="zh-TW" sz="2400" dirty="0"/>
            </a:br>
            <a:r>
              <a:rPr lang="en-US" altLang="zh-TW" sz="2400" dirty="0"/>
              <a:t>   #define MAX_STACK_SIZE 100 /* maximum stack size */</a:t>
            </a:r>
            <a:br>
              <a:rPr lang="en-US" altLang="zh-TW" sz="2400" dirty="0"/>
            </a:br>
            <a:r>
              <a:rPr lang="en-US" altLang="zh-TW" sz="2400" dirty="0"/>
              <a:t>   typedef struct {</a:t>
            </a:r>
            <a:br>
              <a:rPr lang="en-US" altLang="zh-TW" sz="2400" dirty="0"/>
            </a:br>
            <a:r>
              <a:rPr lang="en-US" altLang="zh-TW" sz="2400" dirty="0"/>
              <a:t>               int key;</a:t>
            </a:r>
            <a:br>
              <a:rPr lang="en-US" altLang="zh-TW" sz="2400" dirty="0"/>
            </a:br>
            <a:r>
              <a:rPr lang="en-US" altLang="zh-TW" sz="2400" dirty="0"/>
              <a:t>               /* other fields */</a:t>
            </a:r>
            <a:br>
              <a:rPr lang="en-US" altLang="zh-TW" sz="2400" dirty="0"/>
            </a:br>
            <a:r>
              <a:rPr lang="en-US" altLang="zh-TW" sz="2400" dirty="0"/>
              <a:t>               } element;</a:t>
            </a:r>
            <a:br>
              <a:rPr lang="en-US" altLang="zh-TW" sz="2400" dirty="0"/>
            </a:br>
            <a:r>
              <a:rPr lang="en-US" altLang="zh-TW" sz="2400" dirty="0"/>
              <a:t>   element stack[MAX_STACK_SIZE];</a:t>
            </a:r>
            <a:br>
              <a:rPr lang="en-US" altLang="zh-TW" sz="2400" dirty="0"/>
            </a:br>
            <a:r>
              <a:rPr lang="en-US" altLang="zh-TW" sz="2400" dirty="0"/>
              <a:t>   int top = -1;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b="1" i="1" dirty="0"/>
              <a:t>Boolean</a:t>
            </a:r>
            <a:r>
              <a:rPr lang="en-US" altLang="zh-TW" sz="2400" dirty="0"/>
              <a:t> </a:t>
            </a:r>
            <a:r>
              <a:rPr lang="en-US" altLang="zh-TW" sz="2400" b="1" dirty="0" err="1"/>
              <a:t>IsEmpty</a:t>
            </a:r>
            <a:r>
              <a:rPr lang="en-US" altLang="zh-TW" sz="2400" b="1" dirty="0"/>
              <a:t>(Stack)</a:t>
            </a:r>
            <a:r>
              <a:rPr lang="en-US" altLang="zh-TW" sz="2400" dirty="0"/>
              <a:t> ::= top&lt; 0;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   </a:t>
            </a:r>
            <a:r>
              <a:rPr lang="en-US" altLang="zh-TW" sz="2400" b="1" i="1" dirty="0"/>
              <a:t>Boolean</a:t>
            </a:r>
            <a:r>
              <a:rPr lang="en-US" altLang="zh-TW" sz="2400" dirty="0"/>
              <a:t> </a:t>
            </a:r>
            <a:r>
              <a:rPr lang="en-US" altLang="zh-TW" sz="2400" b="1" dirty="0" err="1"/>
              <a:t>IsFull</a:t>
            </a:r>
            <a:r>
              <a:rPr lang="en-US" altLang="zh-TW" sz="2400" b="1" dirty="0"/>
              <a:t>(Stack)</a:t>
            </a:r>
            <a:r>
              <a:rPr lang="en-US" altLang="zh-TW" sz="2400" dirty="0"/>
              <a:t> ::= top &gt;= MAX_STACK_SIZE-1;</a:t>
            </a:r>
            <a:br>
              <a:rPr lang="en-US" altLang="zh-TW" sz="2400" dirty="0"/>
            </a:br>
            <a:r>
              <a:rPr lang="en-US" altLang="zh-TW" sz="2400" dirty="0"/>
              <a:t>              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7903E27B-EF28-5340-9E81-004AE2CA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73038"/>
            <a:ext cx="441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Implementation:</a:t>
            </a:r>
            <a:r>
              <a:rPr kumimoji="1" lang="en-US" altLang="zh-TW" sz="2800" b="0"/>
              <a:t> </a:t>
            </a:r>
            <a:r>
              <a:rPr kumimoji="1" lang="en-US" altLang="zh-TW" sz="2800" b="0">
                <a:solidFill>
                  <a:schemeClr val="accent2"/>
                </a:solidFill>
              </a:rPr>
              <a:t>using array</a:t>
            </a:r>
            <a:endParaRPr kumimoji="1" lang="en-US" altLang="zh-TW" sz="2800" b="0"/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B81C550A-C726-B24F-BCF6-934653B1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50813"/>
            <a:ext cx="4624387" cy="59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E61653-3732-EE48-AEC2-2930A3D00CA2}"/>
              </a:ext>
            </a:extLst>
          </p:cNvPr>
          <p:cNvSpPr/>
          <p:nvPr/>
        </p:nvSpPr>
        <p:spPr bwMode="auto">
          <a:xfrm>
            <a:off x="1395662" y="3490768"/>
            <a:ext cx="1840833" cy="431527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>
            <a:extLst>
              <a:ext uri="{FF2B5EF4-FFF2-40B4-BE49-F238E27FC236}">
                <a16:creationId xmlns:a16="http://schemas.microsoft.com/office/drawing/2014/main" id="{446A4EA6-FF8E-9940-9781-9BE34AD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F49FCE87-DC75-F845-8C73-93ABC244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7FC0-8CB7-D940-9362-7168688E7E1E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8F72C2F-4CE4-9746-8588-984A5DE3D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7763" y="228600"/>
            <a:ext cx="7578725" cy="6400800"/>
          </a:xfrm>
        </p:spPr>
        <p:txBody>
          <a:bodyPr/>
          <a:lstStyle/>
          <a:p>
            <a:r>
              <a:rPr lang="zh-TW" altLang="en-US" sz="2400"/>
              <a:t>      /*</a:t>
            </a:r>
            <a:r>
              <a:rPr lang="en-US" altLang="zh-TW" sz="2400"/>
              <a:t>unstack tokens until left parenthesis */</a:t>
            </a:r>
            <a:br>
              <a:rPr lang="en-US" altLang="zh-TW" sz="2400"/>
            </a:br>
            <a:r>
              <a:rPr lang="en-US" altLang="zh-TW" sz="2400"/>
              <a:t>      while (</a:t>
            </a:r>
            <a:r>
              <a:rPr lang="en-US" altLang="zh-TW" sz="2400">
                <a:solidFill>
                  <a:srgbClr val="C00000"/>
                </a:solidFill>
              </a:rPr>
              <a:t>stack[top] != </a:t>
            </a:r>
            <a:r>
              <a:rPr lang="en-US" altLang="zh-TW" sz="2400" err="1">
                <a:solidFill>
                  <a:srgbClr val="C00000"/>
                </a:solidFill>
              </a:rPr>
              <a:t>lparen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  </a:t>
            </a:r>
            <a:r>
              <a:rPr lang="en-US" altLang="zh-TW" sz="2400" err="1"/>
              <a:t>printToken</a:t>
            </a:r>
            <a:r>
              <a:rPr lang="en-US" altLang="zh-TW" sz="2400"/>
              <a:t>(pop( ));</a:t>
            </a:r>
            <a:br>
              <a:rPr lang="en-US" altLang="zh-TW" sz="2400"/>
            </a:br>
            <a:r>
              <a:rPr lang="en-US" altLang="zh-TW" sz="2400"/>
              <a:t>      pop( ); /*discard the left parenthesis */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     else{</a:t>
            </a:r>
            <a:br>
              <a:rPr lang="en-US" altLang="zh-TW" sz="2400"/>
            </a:br>
            <a:r>
              <a:rPr lang="en-US" altLang="zh-TW" sz="2400"/>
              <a:t>      /* remove and print symbols whose </a:t>
            </a:r>
            <a:r>
              <a:rPr lang="en-US" altLang="zh-TW" sz="2400" err="1"/>
              <a:t>isp</a:t>
            </a:r>
            <a:r>
              <a:rPr lang="en-US" altLang="zh-TW" sz="2400"/>
              <a:t> is greater</a:t>
            </a:r>
            <a:br>
              <a:rPr lang="en-US" altLang="zh-TW" sz="2400"/>
            </a:br>
            <a:r>
              <a:rPr lang="en-US" altLang="zh-TW" sz="2400"/>
              <a:t>          than or equal to the current token’s </a:t>
            </a:r>
            <a:r>
              <a:rPr lang="en-US" altLang="zh-TW" sz="2400" err="1"/>
              <a:t>icp</a:t>
            </a:r>
            <a:r>
              <a:rPr lang="en-US" altLang="zh-TW" sz="2400"/>
              <a:t> */</a:t>
            </a:r>
            <a:br>
              <a:rPr lang="en-US" altLang="zh-TW" sz="2400"/>
            </a:br>
            <a:r>
              <a:rPr lang="en-US" altLang="zh-TW" sz="2400"/>
              <a:t>      while( </a:t>
            </a:r>
            <a:r>
              <a:rPr lang="en-US" altLang="zh-TW" sz="2400" err="1">
                <a:solidFill>
                  <a:srgbClr val="00B050"/>
                </a:solidFill>
              </a:rPr>
              <a:t>isp</a:t>
            </a:r>
            <a:r>
              <a:rPr lang="en-US" altLang="zh-TW" sz="2400">
                <a:solidFill>
                  <a:srgbClr val="00B050"/>
                </a:solidFill>
              </a:rPr>
              <a:t>[stack[top]] &gt;= </a:t>
            </a:r>
            <a:r>
              <a:rPr lang="en-US" altLang="zh-TW" sz="2400" err="1">
                <a:solidFill>
                  <a:srgbClr val="00B050"/>
                </a:solidFill>
              </a:rPr>
              <a:t>icp</a:t>
            </a:r>
            <a:r>
              <a:rPr lang="en-US" altLang="zh-TW" sz="2400">
                <a:solidFill>
                  <a:srgbClr val="00B050"/>
                </a:solidFill>
              </a:rPr>
              <a:t>[token] 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   </a:t>
            </a:r>
            <a:r>
              <a:rPr lang="en-US" altLang="zh-TW" sz="2400" err="1"/>
              <a:t>printToken</a:t>
            </a:r>
            <a:r>
              <a:rPr lang="en-US" altLang="zh-TW" sz="2400"/>
              <a:t>( pop ( ));</a:t>
            </a:r>
            <a:br>
              <a:rPr lang="en-US" altLang="zh-TW" sz="2400"/>
            </a:br>
            <a:r>
              <a:rPr lang="en-US" altLang="zh-TW" sz="2400"/>
              <a:t>      push (token);</a:t>
            </a:r>
            <a:br>
              <a:rPr lang="en-US" altLang="zh-TW" sz="2400"/>
            </a:br>
            <a:r>
              <a:rPr lang="en-US" altLang="zh-TW" sz="2400"/>
              <a:t>     }</a:t>
            </a:r>
            <a:br>
              <a:rPr lang="en-US" altLang="zh-TW" sz="2400"/>
            </a:br>
            <a:r>
              <a:rPr lang="en-US" altLang="zh-TW" sz="2400"/>
              <a:t>  }</a:t>
            </a:r>
            <a:br>
              <a:rPr lang="en-US" altLang="zh-TW" sz="2400"/>
            </a:br>
            <a:r>
              <a:rPr lang="en-US" altLang="zh-TW" sz="2400"/>
              <a:t>  while ((token = pop ( )) != </a:t>
            </a:r>
            <a:r>
              <a:rPr lang="en-US" altLang="zh-TW" sz="2400" err="1"/>
              <a:t>eos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       </a:t>
            </a:r>
            <a:r>
              <a:rPr lang="en-US" altLang="zh-TW" sz="2400" err="1"/>
              <a:t>printToken</a:t>
            </a:r>
            <a:r>
              <a:rPr lang="en-US" altLang="zh-TW" sz="2400"/>
              <a:t>(token);</a:t>
            </a:r>
            <a:br>
              <a:rPr lang="en-US" altLang="zh-TW" sz="2400"/>
            </a:br>
            <a:r>
              <a:rPr lang="en-US" altLang="zh-TW" sz="2400"/>
              <a:t>  print(“\n”);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2400"/>
              <a:t> </a:t>
            </a:r>
            <a:r>
              <a:rPr lang="en-US" altLang="zh-TW" sz="1800" b="1" u="sng">
                <a:solidFill>
                  <a:schemeClr val="tx1"/>
                </a:solidFill>
              </a:rPr>
              <a:t>*Program 3.11</a:t>
            </a:r>
            <a:r>
              <a:rPr lang="en-US" altLang="zh-TW" sz="1800" u="sng">
                <a:solidFill>
                  <a:schemeClr val="tx1"/>
                </a:solidFill>
              </a:rPr>
              <a:t>: Function to convert from infix to postfix (p.126)</a:t>
            </a:r>
            <a:r>
              <a:rPr lang="en-US" altLang="zh-TW" sz="2000"/>
              <a:t>       </a:t>
            </a:r>
            <a:endParaRPr lang="en-US" altLang="zh-TW" sz="240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03F021E3-71E2-E149-864B-5A4EDBD1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5905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>
                <a:solidFill>
                  <a:srgbClr val="CC3300"/>
                </a:solidFill>
                <a:sym typeface="Symbol" pitchFamily="2" charset="2"/>
              </a:rPr>
              <a:t>(</a:t>
            </a:r>
            <a:r>
              <a:rPr kumimoji="1" lang="en-US" altLang="zh-TW" sz="2400" b="0">
                <a:solidFill>
                  <a:srgbClr val="CC3300"/>
                </a:solidFill>
                <a:sym typeface="Symbol" pitchFamily="2" charset="2"/>
              </a:rPr>
              <a:t>n)</a:t>
            </a:r>
            <a:endParaRPr kumimoji="1" lang="en-US" altLang="zh-TW" sz="2400" b="0">
              <a:solidFill>
                <a:srgbClr val="CC3300"/>
              </a:solidFill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9F0DCCBF-E979-534F-9C72-4D73B6FC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513138"/>
            <a:ext cx="37068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b="0"/>
              <a:t>f(n)=</a:t>
            </a:r>
            <a:r>
              <a:rPr kumimoji="1" lang="en-US" altLang="zh-TW" b="0">
                <a:sym typeface="Symbol" pitchFamily="2" charset="2"/>
              </a:rPr>
              <a:t>(g(n)) </a:t>
            </a:r>
            <a:r>
              <a:rPr kumimoji="1" lang="en-US" altLang="zh-TW" b="0" err="1">
                <a:sym typeface="Symbol" pitchFamily="2" charset="2"/>
              </a:rPr>
              <a:t>iff</a:t>
            </a:r>
            <a:r>
              <a:rPr kumimoji="1" lang="en-US" altLang="zh-TW" b="0">
                <a:sym typeface="Symbol" pitchFamily="2" charset="2"/>
              </a:rPr>
              <a:t> there exist positive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constants c</a:t>
            </a:r>
            <a:r>
              <a:rPr kumimoji="1" lang="en-US" altLang="zh-TW" b="0" baseline="-25000">
                <a:sym typeface="Symbol" pitchFamily="2" charset="2"/>
              </a:rPr>
              <a:t>1</a:t>
            </a:r>
            <a:r>
              <a:rPr kumimoji="1" lang="en-US" altLang="zh-TW" b="0">
                <a:sym typeface="Symbol" pitchFamily="2" charset="2"/>
              </a:rPr>
              <a:t>, c</a:t>
            </a:r>
            <a:r>
              <a:rPr kumimoji="1" lang="en-US" altLang="zh-TW" b="0" baseline="-25000">
                <a:sym typeface="Symbol" pitchFamily="2" charset="2"/>
              </a:rPr>
              <a:t>2</a:t>
            </a:r>
            <a:r>
              <a:rPr kumimoji="1" lang="en-US" altLang="zh-TW" b="0">
                <a:sym typeface="Symbol" pitchFamily="2" charset="2"/>
              </a:rPr>
              <a:t>, and n</a:t>
            </a:r>
            <a:r>
              <a:rPr kumimoji="1" lang="en-US" altLang="zh-TW" b="0" baseline="-25000">
                <a:sym typeface="Symbol" pitchFamily="2" charset="2"/>
              </a:rPr>
              <a:t>0</a:t>
            </a:r>
            <a:r>
              <a:rPr kumimoji="1" lang="en-US" altLang="zh-TW" b="0">
                <a:sym typeface="Symbol" pitchFamily="2" charset="2"/>
              </a:rPr>
              <a:t> such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that c</a:t>
            </a:r>
            <a:r>
              <a:rPr kumimoji="1" lang="en-US" altLang="zh-TW" b="0" baseline="-25000">
                <a:sym typeface="Symbol" pitchFamily="2" charset="2"/>
              </a:rPr>
              <a:t>1</a:t>
            </a:r>
            <a:r>
              <a:rPr kumimoji="1" lang="en-US" altLang="zh-TW" b="0">
                <a:sym typeface="Symbol" pitchFamily="2" charset="2"/>
              </a:rPr>
              <a:t>g(n)f(n)c</a:t>
            </a:r>
            <a:r>
              <a:rPr kumimoji="1" lang="en-US" altLang="zh-TW" b="0" baseline="-25000">
                <a:sym typeface="Symbol" pitchFamily="2" charset="2"/>
              </a:rPr>
              <a:t>2</a:t>
            </a:r>
            <a:r>
              <a:rPr kumimoji="1" lang="en-US" altLang="zh-TW" b="0">
                <a:sym typeface="Symbol" pitchFamily="2" charset="2"/>
              </a:rPr>
              <a:t>g(n) for all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n, nn</a:t>
            </a:r>
            <a:r>
              <a:rPr kumimoji="1" lang="en-US" altLang="zh-TW" b="0" baseline="-25000">
                <a:sym typeface="Symbol" pitchFamily="2" charset="2"/>
              </a:rPr>
              <a:t>0</a:t>
            </a:r>
            <a:r>
              <a:rPr kumimoji="1" lang="en-US" altLang="zh-TW" b="0">
                <a:sym typeface="Symbol" pitchFamily="2" charset="2"/>
              </a:rPr>
              <a:t>.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2209FEF3-5A57-DF4D-ADED-DFDB2880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492500"/>
            <a:ext cx="36957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AFC3E281-B90D-3640-8176-CB980B357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5380038"/>
            <a:ext cx="3355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/>
              <a:t>f(n)=</a:t>
            </a:r>
            <a:r>
              <a:rPr kumimoji="1" lang="en-US" altLang="zh-TW" b="0">
                <a:sym typeface="Symbol" pitchFamily="2" charset="2"/>
              </a:rPr>
              <a:t>(g(n)) iff g(n) is both an</a:t>
            </a:r>
          </a:p>
          <a:p>
            <a:pPr eaLnBrk="1" hangingPunct="1"/>
            <a:r>
              <a:rPr kumimoji="1" lang="en-US" altLang="zh-TW" b="0">
                <a:sym typeface="Symbol" pitchFamily="2" charset="2"/>
              </a:rPr>
              <a:t>upper and lower bound on f(n).</a:t>
            </a: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0EB89E57-D721-B744-8C3B-519BF043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321300"/>
            <a:ext cx="3441700" cy="81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E7164-5443-7D45-B942-78973FB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CEF3CA-4A16-B94F-8B2C-B4EE5D5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C8FC06-A7E2-E54C-BD8A-985B446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66C0-BB38-4041-8C8F-B013D06F57C3}" type="slidenum">
              <a:rPr lang="zh-TW" altLang="en-US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93789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2">
            <a:extLst>
              <a:ext uri="{FF2B5EF4-FFF2-40B4-BE49-F238E27FC236}">
                <a16:creationId xmlns:a16="http://schemas.microsoft.com/office/drawing/2014/main" id="{C01FDFAE-4314-1143-B1B2-A01B14CE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90B63A73-E015-1742-948D-BAFCEC4B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7F4C-94F1-5842-9564-7EAA175E9733}" type="slidenum">
              <a:rPr lang="zh-TW" altLang="en-US"/>
              <a:pPr/>
              <a:t>62</a:t>
            </a:fld>
            <a:endParaRPr lang="en-US" altLang="zh-TW"/>
          </a:p>
        </p:txBody>
      </p:sp>
      <p:sp>
        <p:nvSpPr>
          <p:cNvPr id="79874" name="Text Box 1026">
            <a:extLst>
              <a:ext uri="{FF2B5EF4-FFF2-40B4-BE49-F238E27FC236}">
                <a16:creationId xmlns:a16="http://schemas.microsoft.com/office/drawing/2014/main" id="{BD8A46BD-065E-1E40-B3A3-907930BB2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355" y="358775"/>
            <a:ext cx="4778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sz="2800" b="0">
                <a:solidFill>
                  <a:schemeClr val="tx2"/>
                </a:solidFill>
              </a:rPr>
              <a:t>Single Stack </a:t>
            </a:r>
            <a:r>
              <a:rPr kumimoji="1" lang="en-US" altLang="zh-TW" sz="2800" b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kumimoji="1" lang="en-US" altLang="zh-TW" sz="2800" b="0">
                <a:solidFill>
                  <a:schemeClr val="tx2"/>
                </a:solidFill>
              </a:rPr>
              <a:t>Multiple Stacks</a:t>
            </a:r>
            <a:endParaRPr kumimoji="1" lang="en-US" altLang="zh-TW" sz="2800">
              <a:solidFill>
                <a:schemeClr val="tx2"/>
              </a:solidFill>
            </a:endParaRPr>
          </a:p>
        </p:txBody>
      </p:sp>
      <p:sp>
        <p:nvSpPr>
          <p:cNvPr id="79875" name="Text Box 1027">
            <a:extLst>
              <a:ext uri="{FF2B5EF4-FFF2-40B4-BE49-F238E27FC236}">
                <a16:creationId xmlns:a16="http://schemas.microsoft.com/office/drawing/2014/main" id="{E6CC1DB0-3B0B-3A43-AE9F-256C879D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057275"/>
            <a:ext cx="667201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If only </a:t>
            </a:r>
            <a:r>
              <a:rPr kumimoji="1" lang="en-US" altLang="zh-TW" sz="2400" b="0">
                <a:solidFill>
                  <a:srgbClr val="C00000"/>
                </a:solidFill>
              </a:rPr>
              <a:t>two</a:t>
            </a:r>
            <a:r>
              <a:rPr kumimoji="1" lang="en-US" altLang="zh-TW" sz="2400" b="0">
                <a:solidFill>
                  <a:schemeClr val="tx2"/>
                </a:solidFill>
              </a:rPr>
              <a:t> stacks,</a:t>
            </a:r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m[0], 		m[1],	…, 	m[n-2],	m[n-1]</a:t>
            </a:r>
          </a:p>
          <a:p>
            <a:pPr eaLnBrk="1" hangingPunct="1"/>
            <a:endParaRPr kumimoji="1" lang="en-US" altLang="zh-TW" sz="2400" b="0"/>
          </a:p>
          <a:p>
            <a:pPr eaLnBrk="1" hangingPunct="1"/>
            <a:endParaRPr kumimoji="1" lang="en-US" altLang="zh-TW" sz="2400" b="0"/>
          </a:p>
          <a:p>
            <a:pPr eaLnBrk="1" hangingPunct="1"/>
            <a:r>
              <a:rPr kumimoji="1" lang="en-US" altLang="zh-TW" sz="2400" b="0">
                <a:solidFill>
                  <a:srgbClr val="CC3300"/>
                </a:solidFill>
              </a:rPr>
              <a:t>Bottom  					Bottom </a:t>
            </a:r>
          </a:p>
          <a:p>
            <a:pPr eaLnBrk="1" hangingPunct="1"/>
            <a:r>
              <a:rPr kumimoji="1" lang="en-US" altLang="zh-TW" sz="2400" b="0">
                <a:solidFill>
                  <a:srgbClr val="CC3300"/>
                </a:solidFill>
              </a:rPr>
              <a:t>stack 1						stack 2</a:t>
            </a:r>
          </a:p>
          <a:p>
            <a:pPr eaLnBrk="1" hangingPunct="1"/>
            <a:endParaRPr kumimoji="1" lang="en-US" altLang="zh-TW" sz="2400" b="0">
              <a:solidFill>
                <a:srgbClr val="CC3300"/>
              </a:solidFill>
            </a:endParaRPr>
          </a:p>
          <a:p>
            <a:pPr eaLnBrk="1" hangingPunct="1"/>
            <a:r>
              <a:rPr kumimoji="1" lang="en-US" altLang="zh-TW" sz="2400" b="0">
                <a:solidFill>
                  <a:schemeClr val="tx2"/>
                </a:solidFill>
              </a:rPr>
              <a:t>More than two stacks (n)</a:t>
            </a:r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memory is divided into </a:t>
            </a:r>
            <a:r>
              <a:rPr kumimoji="1" lang="en-US" altLang="zh-TW" sz="2400" b="0">
                <a:solidFill>
                  <a:srgbClr val="00B050"/>
                </a:solidFill>
              </a:rPr>
              <a:t>equal</a:t>
            </a:r>
            <a:r>
              <a:rPr kumimoji="1" lang="en-US" altLang="zh-TW" sz="2400" b="0"/>
              <a:t> segments</a:t>
            </a:r>
          </a:p>
          <a:p>
            <a:pPr eaLnBrk="1" hangingPunct="1"/>
            <a:r>
              <a:rPr kumimoji="1" lang="en-US" altLang="zh-TW" sz="2400" b="0">
                <a:solidFill>
                  <a:srgbClr val="0070C0"/>
                </a:solidFill>
              </a:rPr>
              <a:t>boundary[</a:t>
            </a:r>
            <a:r>
              <a:rPr kumimoji="1" lang="en-US" altLang="zh-TW" sz="2400" b="0" err="1">
                <a:solidFill>
                  <a:srgbClr val="0070C0"/>
                </a:solidFill>
              </a:rPr>
              <a:t>stack_no</a:t>
            </a:r>
            <a:r>
              <a:rPr kumimoji="1" lang="en-US" altLang="zh-TW" sz="2400" b="0">
                <a:solidFill>
                  <a:srgbClr val="0070C0"/>
                </a:solidFill>
              </a:rPr>
              <a:t>]</a:t>
            </a:r>
          </a:p>
          <a:p>
            <a:pPr eaLnBrk="1" hangingPunct="1"/>
            <a:r>
              <a:rPr kumimoji="1" lang="en-US" altLang="zh-TW" sz="2400" b="0"/>
              <a:t>	0 </a:t>
            </a:r>
            <a:r>
              <a:rPr kumimoji="1" lang="en-US" altLang="zh-TW" sz="2400" b="0">
                <a:sym typeface="Symbol" pitchFamily="2" charset="2"/>
              </a:rPr>
              <a:t> </a:t>
            </a:r>
            <a:r>
              <a:rPr kumimoji="1" lang="en-US" altLang="zh-TW" sz="2400" b="0" err="1">
                <a:sym typeface="Symbol" pitchFamily="2" charset="2"/>
              </a:rPr>
              <a:t>stack_no</a:t>
            </a:r>
            <a:r>
              <a:rPr kumimoji="1" lang="en-US" altLang="zh-TW" sz="2400" b="0">
                <a:sym typeface="Symbol" pitchFamily="2" charset="2"/>
              </a:rPr>
              <a:t> &lt; MAX_STACKS</a:t>
            </a:r>
          </a:p>
          <a:p>
            <a:pPr eaLnBrk="1" hangingPunct="1"/>
            <a:r>
              <a:rPr kumimoji="1" lang="en-US" altLang="zh-TW" sz="2400" b="0">
                <a:sym typeface="Symbol" pitchFamily="2" charset="2"/>
              </a:rPr>
              <a:t>top[</a:t>
            </a:r>
            <a:r>
              <a:rPr kumimoji="1" lang="en-US" altLang="zh-TW" sz="2400" b="0" err="1">
                <a:sym typeface="Symbol" pitchFamily="2" charset="2"/>
              </a:rPr>
              <a:t>stack_no</a:t>
            </a:r>
            <a:r>
              <a:rPr kumimoji="1" lang="en-US" altLang="zh-TW" sz="2400" b="0">
                <a:sym typeface="Symbol" pitchFamily="2" charset="2"/>
              </a:rPr>
              <a:t>]</a:t>
            </a:r>
            <a:endParaRPr kumimoji="1" lang="en-US" altLang="zh-TW" sz="2400" b="0"/>
          </a:p>
          <a:p>
            <a:pPr eaLnBrk="1" hangingPunct="1"/>
            <a:r>
              <a:rPr kumimoji="1" lang="en-US" altLang="zh-TW" sz="2400" b="0"/>
              <a:t>	 0 </a:t>
            </a:r>
            <a:r>
              <a:rPr kumimoji="1" lang="en-US" altLang="zh-TW" sz="2400" b="0">
                <a:sym typeface="Symbol" pitchFamily="2" charset="2"/>
              </a:rPr>
              <a:t> </a:t>
            </a:r>
            <a:r>
              <a:rPr kumimoji="1" lang="en-US" altLang="zh-TW" sz="2400" b="0" err="1">
                <a:sym typeface="Symbol" pitchFamily="2" charset="2"/>
              </a:rPr>
              <a:t>stack_no</a:t>
            </a:r>
            <a:r>
              <a:rPr kumimoji="1" lang="en-US" altLang="zh-TW" sz="2400" b="0">
                <a:sym typeface="Symbol" pitchFamily="2" charset="2"/>
              </a:rPr>
              <a:t> &lt; MAX_STACKS</a:t>
            </a:r>
          </a:p>
        </p:txBody>
      </p:sp>
      <p:sp>
        <p:nvSpPr>
          <p:cNvPr id="79876" name="Line 1028">
            <a:extLst>
              <a:ext uri="{FF2B5EF4-FFF2-40B4-BE49-F238E27FC236}">
                <a16:creationId xmlns:a16="http://schemas.microsoft.com/office/drawing/2014/main" id="{3BA2255F-E48A-104E-B02C-BFF7F2772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3149600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7" name="Line 1029">
            <a:extLst>
              <a:ext uri="{FF2B5EF4-FFF2-40B4-BE49-F238E27FC236}">
                <a16:creationId xmlns:a16="http://schemas.microsoft.com/office/drawing/2014/main" id="{AD7A8F17-1435-0E45-8934-5A7FC3709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1496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8" name="Line 1030">
            <a:extLst>
              <a:ext uri="{FF2B5EF4-FFF2-40B4-BE49-F238E27FC236}">
                <a16:creationId xmlns:a16="http://schemas.microsoft.com/office/drawing/2014/main" id="{D3DBAFA0-EB02-7C41-BC6F-C05E32460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273300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9" name="Line 1031">
            <a:extLst>
              <a:ext uri="{FF2B5EF4-FFF2-40B4-BE49-F238E27FC236}">
                <a16:creationId xmlns:a16="http://schemas.microsoft.com/office/drawing/2014/main" id="{C4E35F37-BA09-F94C-A152-E97371D15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900" y="22606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2">
            <a:extLst>
              <a:ext uri="{FF2B5EF4-FFF2-40B4-BE49-F238E27FC236}">
                <a16:creationId xmlns:a16="http://schemas.microsoft.com/office/drawing/2014/main" id="{EE4199BC-636B-624C-BE00-EA355216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03042335-BC86-5946-9D3C-9D4270F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3AC0-367D-874F-AB55-A050291A526D}" type="slidenum">
              <a:rPr lang="zh-TW" altLang="en-US"/>
              <a:pPr/>
              <a:t>63</a:t>
            </a:fld>
            <a:endParaRPr lang="en-US" altLang="zh-TW"/>
          </a:p>
        </p:txBody>
      </p:sp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5FF5B08F-CE04-334F-916A-595FABEF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676525"/>
            <a:ext cx="6192837" cy="6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5" name="Line 1027">
            <a:extLst>
              <a:ext uri="{FF2B5EF4-FFF2-40B4-BE49-F238E27FC236}">
                <a16:creationId xmlns:a16="http://schemas.microsoft.com/office/drawing/2014/main" id="{DE3BDF86-F68E-514C-AAFE-509A90CF5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3424238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6" name="Line 1028">
            <a:extLst>
              <a:ext uri="{FF2B5EF4-FFF2-40B4-BE49-F238E27FC236}">
                <a16:creationId xmlns:a16="http://schemas.microsoft.com/office/drawing/2014/main" id="{B8370430-CC41-5E43-BE9C-D497A85BD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0575" y="3417888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7" name="Line 1029">
            <a:extLst>
              <a:ext uri="{FF2B5EF4-FFF2-40B4-BE49-F238E27FC236}">
                <a16:creationId xmlns:a16="http://schemas.microsoft.com/office/drawing/2014/main" id="{3A89FE74-1913-B94E-85B3-79459BB3B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3433763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8" name="Line 1030">
            <a:extLst>
              <a:ext uri="{FF2B5EF4-FFF2-40B4-BE49-F238E27FC236}">
                <a16:creationId xmlns:a16="http://schemas.microsoft.com/office/drawing/2014/main" id="{E4D67E7E-9909-324F-AC0E-A64B3B390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8450" y="3463925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759" name="Text Box 1031">
            <a:extLst>
              <a:ext uri="{FF2B5EF4-FFF2-40B4-BE49-F238E27FC236}">
                <a16:creationId xmlns:a16="http://schemas.microsoft.com/office/drawing/2014/main" id="{61DFE079-BD57-0F44-AA76-CAA8FBD75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3814763"/>
            <a:ext cx="7646988" cy="24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boundary[ 0]       boundary[1]          boundary[ 2]             boundary[n]</a:t>
            </a:r>
          </a:p>
          <a:p>
            <a:pPr eaLnBrk="1" hangingPunct="1"/>
            <a:r>
              <a:rPr kumimoji="1" lang="en-US" altLang="zh-TW"/>
              <a:t>top[ 0]                  top[ 1]                    top[ 2]</a:t>
            </a:r>
          </a:p>
          <a:p>
            <a:pPr eaLnBrk="1" hangingPunct="1"/>
            <a:endParaRPr kumimoji="1" lang="en-US" altLang="zh-TW"/>
          </a:p>
          <a:p>
            <a:pPr eaLnBrk="1" hangingPunct="1"/>
            <a:endParaRPr kumimoji="1" lang="en-US" altLang="zh-TW"/>
          </a:p>
          <a:p>
            <a:pPr eaLnBrk="1" hangingPunct="1"/>
            <a:r>
              <a:rPr kumimoji="1" lang="en-US" altLang="zh-TW"/>
              <a:t>          </a:t>
            </a:r>
            <a:r>
              <a:rPr kumimoji="1" lang="en-US" altLang="zh-TW" b="0"/>
              <a:t>All stacks are empty and divided into roughly </a:t>
            </a:r>
            <a:r>
              <a:rPr kumimoji="1" lang="en-US" altLang="zh-TW" b="0">
                <a:solidFill>
                  <a:srgbClr val="C00000"/>
                </a:solidFill>
              </a:rPr>
              <a:t>equal</a:t>
            </a:r>
            <a:r>
              <a:rPr kumimoji="1" lang="en-US" altLang="zh-TW" b="0"/>
              <a:t> segments.</a:t>
            </a:r>
          </a:p>
          <a:p>
            <a:pPr eaLnBrk="1" hangingPunct="1"/>
            <a:endParaRPr kumimoji="1" lang="en-US" altLang="zh-TW" sz="1800" u="sng"/>
          </a:p>
          <a:p>
            <a:pPr eaLnBrk="1" hangingPunct="1"/>
            <a:endParaRPr kumimoji="1" lang="en-US" altLang="zh-TW" sz="1800" u="sng"/>
          </a:p>
          <a:p>
            <a:pPr eaLnBrk="1" hangingPunct="1"/>
            <a:r>
              <a:rPr kumimoji="1" lang="en-US" altLang="zh-TW" sz="1800" u="sng"/>
              <a:t>*Figure 3.18: </a:t>
            </a:r>
            <a:r>
              <a:rPr kumimoji="1" lang="en-US" altLang="zh-TW" sz="1800" b="0" u="sng"/>
              <a:t>Initial configuration for </a:t>
            </a:r>
            <a:r>
              <a:rPr kumimoji="1" lang="en-US" altLang="zh-TW" sz="1800" b="0" i="1" u="sng"/>
              <a:t>n </a:t>
            </a:r>
            <a:r>
              <a:rPr kumimoji="1" lang="en-US" altLang="zh-TW" sz="1800" b="0" u="sng"/>
              <a:t>stacks in memory [m]. (p. 140)</a:t>
            </a:r>
            <a:endParaRPr kumimoji="1"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60" name="Text Box 1032">
                <a:extLst>
                  <a:ext uri="{FF2B5EF4-FFF2-40B4-BE49-F238E27FC236}">
                    <a16:creationId xmlns:a16="http://schemas.microsoft.com/office/drawing/2014/main" id="{2E2EFBB0-30B5-4641-9A44-089B2385E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650" y="2090738"/>
                <a:ext cx="733726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TW" altLang="en-US"/>
                  <a:t>  0      1                 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kumimoji="1" lang="en-US" altLang="zh-TW" smtClean="0"/>
                      <m:t>m</m:t>
                    </m:r>
                    <m:r>
                      <m:rPr>
                        <m:nor/>
                      </m:rPr>
                      <a:rPr kumimoji="1" lang="en-US" altLang="zh-TW" smtClean="0"/>
                      <m:t>/</m:t>
                    </m:r>
                    <m:r>
                      <m:rPr>
                        <m:nor/>
                      </m:rPr>
                      <a:rPr kumimoji="1" lang="en-US" altLang="zh-TW" smtClean="0"/>
                      <m:t>n</m:t>
                    </m:r>
                    <m:r>
                      <a:rPr kumimoji="1" lang="en-US" altLang="zh-TW" b="1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kumimoji="1" lang="en-US" altLang="zh-TW"/>
                  <a:t>                     2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m:rPr>
                        <m:nor/>
                      </m:rPr>
                      <a:rPr kumimoji="1" lang="en-US" altLang="zh-TW" smtClean="0"/>
                      <m:t>m</m:t>
                    </m:r>
                    <m:r>
                      <m:rPr>
                        <m:nor/>
                      </m:rPr>
                      <a:rPr kumimoji="1" lang="en-US" altLang="zh-TW" smtClean="0"/>
                      <m:t>/</m:t>
                    </m:r>
                    <m:r>
                      <m:rPr>
                        <m:nor/>
                      </m:rPr>
                      <a:rPr kumimoji="1" lang="en-US" altLang="zh-TW" smtClean="0"/>
                      <m:t>n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kumimoji="1" lang="en-US" altLang="zh-TW"/>
                  <a:t>                           m-1    </a:t>
                </a:r>
              </a:p>
            </p:txBody>
          </p:sp>
        </mc:Choice>
        <mc:Fallback xmlns="">
          <p:sp>
            <p:nvSpPr>
              <p:cNvPr id="74760" name="Text Box 1032">
                <a:extLst>
                  <a:ext uri="{FF2B5EF4-FFF2-40B4-BE49-F238E27FC236}">
                    <a16:creationId xmlns:a16="http://schemas.microsoft.com/office/drawing/2014/main" id="{2E2EFBB0-30B5-4641-9A44-089B2385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7650" y="2090738"/>
                <a:ext cx="7337265" cy="400110"/>
              </a:xfrm>
              <a:prstGeom prst="rect">
                <a:avLst/>
              </a:prstGeom>
              <a:blipFill>
                <a:blip r:embed="rId2"/>
                <a:stretch>
                  <a:fillRect t="-9375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61" name="Text Box 1033">
            <a:extLst>
              <a:ext uri="{FF2B5EF4-FFF2-40B4-BE49-F238E27FC236}">
                <a16:creationId xmlns:a16="http://schemas.microsoft.com/office/drawing/2014/main" id="{82FBD2A6-E110-0C4A-A04E-F9B60398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00175"/>
            <a:ext cx="366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Initially, </a:t>
            </a:r>
            <a:r>
              <a:rPr kumimoji="1" lang="en-US" altLang="zh-TW" sz="2400" b="0">
                <a:solidFill>
                  <a:srgbClr val="C00000"/>
                </a:solidFill>
              </a:rPr>
              <a:t>boundary[</a:t>
            </a:r>
            <a:r>
              <a:rPr kumimoji="1" lang="en-US" altLang="zh-TW" sz="2400" b="0" err="1">
                <a:solidFill>
                  <a:srgbClr val="C00000"/>
                </a:solidFill>
              </a:rPr>
              <a:t>i</a:t>
            </a:r>
            <a:r>
              <a:rPr kumimoji="1" lang="en-US" altLang="zh-TW" sz="2400" b="0">
                <a:solidFill>
                  <a:srgbClr val="C00000"/>
                </a:solidFill>
              </a:rPr>
              <a:t>]=top[</a:t>
            </a:r>
            <a:r>
              <a:rPr kumimoji="1" lang="en-US" altLang="zh-TW" sz="2400" b="0" err="1">
                <a:solidFill>
                  <a:srgbClr val="C00000"/>
                </a:solidFill>
              </a:rPr>
              <a:t>i</a:t>
            </a:r>
            <a:r>
              <a:rPr kumimoji="1" lang="en-US" altLang="zh-TW" sz="2400" b="0">
                <a:solidFill>
                  <a:srgbClr val="C00000"/>
                </a:solidFill>
              </a:rPr>
              <a:t>].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7E843AB7-AA84-F843-8686-53C01754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975919"/>
            <a:ext cx="46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 b="0">
                <a:solidFill>
                  <a:srgbClr val="C00000"/>
                </a:solidFill>
                <a:sym typeface="Symbol" pitchFamily="2" charset="2"/>
              </a:rPr>
              <a:t>-1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394018C5-C427-4246-BE09-CA332262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44FD0260-47AA-4E43-97E6-CCA4D28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D09A-32E6-1E4A-967D-8C553B627872}" type="slidenum">
              <a:rPr lang="zh-TW" altLang="en-US"/>
              <a:pPr/>
              <a:t>64</a:t>
            </a:fld>
            <a:endParaRPr lang="en-US" altLang="zh-TW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B2F0DD2-9DAE-644E-8ECD-4156C59E7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970837" cy="590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z="2400"/>
              <a:t>#</a:t>
            </a:r>
            <a:r>
              <a:rPr lang="en-US" altLang="zh-TW" sz="2400"/>
              <a:t>define MEMORY_SIZE 100    /* size of memory */</a:t>
            </a:r>
            <a:br>
              <a:rPr lang="en-US" altLang="zh-TW" sz="2400"/>
            </a:br>
            <a:r>
              <a:rPr lang="en-US" altLang="zh-TW" sz="2400"/>
              <a:t>#define MAX_STACK_SIZE 100 </a:t>
            </a:r>
            <a:br>
              <a:rPr lang="en-US" altLang="zh-TW" sz="2400"/>
            </a:br>
            <a:r>
              <a:rPr lang="en-US" altLang="zh-TW" sz="2400"/>
              <a:t>              /* max number of stacks plus 1 */</a:t>
            </a:r>
            <a:br>
              <a:rPr lang="en-US" altLang="zh-TW" sz="2400"/>
            </a:br>
            <a:r>
              <a:rPr lang="en-US" altLang="zh-TW" sz="2400"/>
              <a:t>/* global memory declaration */</a:t>
            </a:r>
            <a:br>
              <a:rPr lang="en-US" altLang="zh-TW" sz="2400"/>
            </a:br>
            <a:r>
              <a:rPr lang="en-US" altLang="zh-TW" sz="2400"/>
              <a:t>element memory[MEMORY_SIZE];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top[MAX_STACKS];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boundary[MAX_STACKS];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n; /* number of stacks entered by the user */</a:t>
            </a:r>
            <a:br>
              <a:rPr lang="en-US" altLang="zh-TW" sz="2400"/>
            </a:br>
            <a:r>
              <a:rPr lang="en-US" altLang="zh-TW" sz="1800" u="sng">
                <a:solidFill>
                  <a:schemeClr val="tx1"/>
                </a:solidFill>
              </a:rPr>
              <a:t>*(p.139)</a:t>
            </a:r>
            <a:br>
              <a:rPr lang="en-US" altLang="zh-TW" sz="1800" u="sng"/>
            </a:br>
            <a:br>
              <a:rPr lang="en-US" altLang="zh-TW" sz="2400" u="sng"/>
            </a:br>
            <a:r>
              <a:rPr lang="en-US" altLang="zh-TW" sz="2400"/>
              <a:t>top[0] = boundary[0] = -1;</a:t>
            </a:r>
            <a:br>
              <a:rPr lang="en-US" altLang="zh-TW" sz="2400"/>
            </a:br>
            <a:r>
              <a:rPr lang="en-US" altLang="zh-TW" sz="2400"/>
              <a:t>for (</a:t>
            </a:r>
            <a:r>
              <a:rPr lang="en-US" altLang="zh-TW" sz="2400" err="1"/>
              <a:t>i</a:t>
            </a:r>
            <a:r>
              <a:rPr lang="en-US" altLang="zh-TW" sz="2400"/>
              <a:t> = 1; </a:t>
            </a:r>
            <a:r>
              <a:rPr lang="en-US" altLang="zh-TW" sz="2400" err="1"/>
              <a:t>i</a:t>
            </a:r>
            <a:r>
              <a:rPr lang="en-US" altLang="zh-TW" sz="2400"/>
              <a:t> &lt; n; </a:t>
            </a:r>
            <a:r>
              <a:rPr lang="en-US" altLang="zh-TW" sz="2400" err="1"/>
              <a:t>i</a:t>
            </a:r>
            <a:r>
              <a:rPr lang="en-US" altLang="zh-TW" sz="2400"/>
              <a:t>++)</a:t>
            </a:r>
            <a:br>
              <a:rPr lang="en-US" altLang="zh-TW" sz="2400"/>
            </a:br>
            <a:r>
              <a:rPr lang="en-US" altLang="zh-TW" sz="2400"/>
              <a:t>  top[</a:t>
            </a:r>
            <a:r>
              <a:rPr lang="en-US" altLang="zh-TW" sz="2400" err="1"/>
              <a:t>i</a:t>
            </a:r>
            <a:r>
              <a:rPr lang="en-US" altLang="zh-TW" sz="2400"/>
              <a:t>] =boundary[</a:t>
            </a:r>
            <a:r>
              <a:rPr lang="en-US" altLang="zh-TW" sz="2400" err="1"/>
              <a:t>i</a:t>
            </a:r>
            <a:r>
              <a:rPr lang="en-US" altLang="zh-TW" sz="2400"/>
              <a:t>] =(MEMORY_SIZE/n)*</a:t>
            </a:r>
            <a:r>
              <a:rPr lang="en-US" altLang="zh-TW" sz="2400" err="1"/>
              <a:t>i</a:t>
            </a:r>
            <a:r>
              <a:rPr lang="en-US" altLang="zh-TW" sz="2400"/>
              <a:t>;</a:t>
            </a:r>
            <a:br>
              <a:rPr lang="en-US" altLang="zh-TW" sz="2400"/>
            </a:br>
            <a:r>
              <a:rPr lang="en-US" altLang="zh-TW" sz="2400"/>
              <a:t>boundary[n] = MEMORY_SIZE-1;</a:t>
            </a:r>
            <a:br>
              <a:rPr lang="en-US" altLang="zh-TW" sz="2400"/>
            </a:br>
            <a:r>
              <a:rPr lang="en-US" altLang="zh-TW" sz="1800" u="sng">
                <a:solidFill>
                  <a:schemeClr val="tx1"/>
                </a:solidFill>
              </a:rPr>
              <a:t>*(p.139)</a:t>
            </a:r>
            <a:endParaRPr lang="en-US" altLang="zh-TW" sz="2400"/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7B65FFD5-1014-2540-B230-7A854289E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" y="4217988"/>
            <a:ext cx="7874000" cy="0"/>
          </a:xfrm>
          <a:prstGeom prst="line">
            <a:avLst/>
          </a:prstGeom>
          <a:noFill/>
          <a:ln w="38100" cap="rnd" cmpd="dbl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598F6566-6A8D-C847-BBE5-19CDF602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99ED20EF-EB95-F24C-AA05-1CD5B879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1EFE-0254-0B4E-82C7-08C9FB5110F1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B06C145-8932-8E4C-B14C-71DE8D030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-12700"/>
            <a:ext cx="7970837" cy="6400800"/>
          </a:xfrm>
        </p:spPr>
        <p:txBody>
          <a:bodyPr/>
          <a:lstStyle/>
          <a:p>
            <a:r>
              <a:rPr lang="en-US" altLang="zh-TW" sz="2400"/>
              <a:t>void push (</a:t>
            </a:r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i</a:t>
            </a:r>
            <a:r>
              <a:rPr lang="en-US" altLang="zh-TW" sz="2400"/>
              <a:t>, 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/* add an item to the </a:t>
            </a:r>
            <a:r>
              <a:rPr lang="en-US" altLang="zh-TW" sz="2400" err="1"/>
              <a:t>ith</a:t>
            </a:r>
            <a:r>
              <a:rPr lang="en-US" altLang="zh-TW" sz="2400"/>
              <a:t> stack */</a:t>
            </a:r>
            <a:br>
              <a:rPr lang="en-US" altLang="zh-TW" sz="2400"/>
            </a:br>
            <a:r>
              <a:rPr lang="en-US" altLang="zh-TW" sz="2400"/>
              <a:t>    if (top[</a:t>
            </a:r>
            <a:r>
              <a:rPr lang="en-US" altLang="zh-TW" sz="2400" err="1"/>
              <a:t>i</a:t>
            </a:r>
            <a:r>
              <a:rPr lang="en-US" altLang="zh-TW" sz="2400"/>
              <a:t>] == boundary [i+1])</a:t>
            </a:r>
            <a:br>
              <a:rPr lang="en-US" altLang="zh-TW" sz="2400"/>
            </a:br>
            <a:r>
              <a:rPr lang="en-US" altLang="zh-TW" sz="2400"/>
              <a:t>        </a:t>
            </a:r>
            <a:r>
              <a:rPr lang="en-US" altLang="zh-TW" sz="2400" err="1"/>
              <a:t>stackFull</a:t>
            </a:r>
            <a:r>
              <a:rPr lang="en-US" altLang="zh-TW" sz="2400"/>
              <a:t>(</a:t>
            </a:r>
            <a:r>
              <a:rPr lang="en-US" altLang="zh-TW" sz="2400" err="1"/>
              <a:t>i</a:t>
            </a:r>
            <a:r>
              <a:rPr lang="en-US" altLang="zh-TW" sz="2400"/>
              <a:t>); </a:t>
            </a:r>
            <a:r>
              <a:rPr lang="en-US" altLang="zh-TW" sz="2400">
                <a:solidFill>
                  <a:srgbClr val="CC3300"/>
                </a:solidFill>
              </a:rPr>
              <a:t>    may have unused storage</a:t>
            </a:r>
            <a:br>
              <a:rPr lang="en-US" altLang="zh-TW" sz="2400">
                <a:solidFill>
                  <a:srgbClr val="CC3300"/>
                </a:solidFill>
              </a:rPr>
            </a:br>
            <a:r>
              <a:rPr lang="en-US" altLang="zh-TW" sz="2400">
                <a:solidFill>
                  <a:srgbClr val="CC3300"/>
                </a:solidFill>
              </a:rPr>
              <a:t>    </a:t>
            </a:r>
            <a:r>
              <a:rPr lang="en-US" altLang="zh-TW" sz="2400"/>
              <a:t>memory[++top[</a:t>
            </a:r>
            <a:r>
              <a:rPr lang="en-US" altLang="zh-TW" sz="2400" err="1"/>
              <a:t>i</a:t>
            </a:r>
            <a:r>
              <a:rPr lang="en-US" altLang="zh-TW" sz="2400"/>
              <a:t>]] = item;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1800" u="sng">
                <a:solidFill>
                  <a:schemeClr val="tx1"/>
                </a:solidFill>
              </a:rPr>
              <a:t>*</a:t>
            </a:r>
            <a:r>
              <a:rPr lang="en-US" altLang="zh-TW" sz="1800" b="1" u="sng">
                <a:solidFill>
                  <a:schemeClr val="tx1"/>
                </a:solidFill>
              </a:rPr>
              <a:t>Program 3.16: </a:t>
            </a:r>
            <a:r>
              <a:rPr lang="en-US" altLang="zh-TW" sz="1800" u="sng">
                <a:solidFill>
                  <a:schemeClr val="tx1"/>
                </a:solidFill>
              </a:rPr>
              <a:t>Add an item to the </a:t>
            </a:r>
            <a:r>
              <a:rPr lang="en-US" altLang="zh-TW" sz="1800" i="1" u="sng" err="1">
                <a:solidFill>
                  <a:schemeClr val="tx1"/>
                </a:solidFill>
              </a:rPr>
              <a:t>i</a:t>
            </a:r>
            <a:r>
              <a:rPr lang="en-US" altLang="zh-TW" sz="1800" u="sng" err="1">
                <a:solidFill>
                  <a:schemeClr val="tx1"/>
                </a:solidFill>
              </a:rPr>
              <a:t>th</a:t>
            </a:r>
            <a:r>
              <a:rPr lang="en-US" altLang="zh-TW" sz="1800" u="sng">
                <a:solidFill>
                  <a:schemeClr val="tx1"/>
                </a:solidFill>
              </a:rPr>
              <a:t> stack</a:t>
            </a:r>
            <a:r>
              <a:rPr lang="en-US" altLang="zh-TW" sz="1800" i="1" u="sng">
                <a:solidFill>
                  <a:schemeClr val="tx1"/>
                </a:solidFill>
              </a:rPr>
              <a:t> </a:t>
            </a:r>
            <a:r>
              <a:rPr lang="en-US" altLang="zh-TW" sz="1800" u="sng">
                <a:solidFill>
                  <a:schemeClr val="tx1"/>
                </a:solidFill>
              </a:rPr>
              <a:t>(p. 140)</a:t>
            </a:r>
            <a:br>
              <a:rPr lang="en-US" altLang="zh-TW" sz="1800" u="sng">
                <a:solidFill>
                  <a:schemeClr val="tx1"/>
                </a:solidFill>
              </a:rPr>
            </a:br>
            <a:br>
              <a:rPr lang="en-US" altLang="zh-TW" sz="2000" u="sng"/>
            </a:br>
            <a:r>
              <a:rPr lang="en-US" altLang="zh-TW" sz="2400"/>
              <a:t>element pop (</a:t>
            </a:r>
            <a:r>
              <a:rPr lang="en-US" altLang="zh-TW" sz="2400" err="1"/>
              <a:t>int</a:t>
            </a:r>
            <a:r>
              <a:rPr lang="en-US" altLang="zh-TW" sz="2400"/>
              <a:t> </a:t>
            </a:r>
            <a:r>
              <a:rPr lang="en-US" altLang="zh-TW" sz="2400" err="1"/>
              <a:t>i</a:t>
            </a:r>
            <a:r>
              <a:rPr lang="en-US" altLang="zh-TW" sz="2400"/>
              <a:t>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/* remove top element from the </a:t>
            </a:r>
            <a:r>
              <a:rPr lang="en-US" altLang="zh-TW" sz="2400" err="1"/>
              <a:t>ith</a:t>
            </a:r>
            <a:r>
              <a:rPr lang="en-US" altLang="zh-TW" sz="2400"/>
              <a:t> stack */</a:t>
            </a:r>
            <a:br>
              <a:rPr lang="en-US" altLang="zh-TW" sz="2400"/>
            </a:br>
            <a:r>
              <a:rPr lang="en-US" altLang="zh-TW" sz="2400"/>
              <a:t>    if (top[</a:t>
            </a:r>
            <a:r>
              <a:rPr lang="en-US" altLang="zh-TW" sz="2400" err="1"/>
              <a:t>i</a:t>
            </a:r>
            <a:r>
              <a:rPr lang="en-US" altLang="zh-TW" sz="2400"/>
              <a:t>] == boundary[</a:t>
            </a:r>
            <a:r>
              <a:rPr lang="en-US" altLang="zh-TW" sz="2400" err="1"/>
              <a:t>i</a:t>
            </a:r>
            <a:r>
              <a:rPr lang="en-US" altLang="zh-TW" sz="2400"/>
              <a:t>])</a:t>
            </a:r>
            <a:br>
              <a:rPr lang="en-US" altLang="zh-TW" sz="2400"/>
            </a:br>
            <a:r>
              <a:rPr lang="en-US" altLang="zh-TW" sz="2400"/>
              <a:t>       return </a:t>
            </a:r>
            <a:r>
              <a:rPr lang="en-US" altLang="zh-TW" sz="2400" err="1"/>
              <a:t>stackEmpty</a:t>
            </a:r>
            <a:r>
              <a:rPr lang="en-US" altLang="zh-TW" sz="2400"/>
              <a:t>(</a:t>
            </a:r>
            <a:r>
              <a:rPr lang="en-US" altLang="zh-TW" sz="2400" err="1"/>
              <a:t>i</a:t>
            </a:r>
            <a:r>
              <a:rPr lang="en-US" altLang="zh-TW" sz="2400"/>
              <a:t>);</a:t>
            </a:r>
            <a:br>
              <a:rPr lang="en-US" altLang="zh-TW" sz="2400"/>
            </a:br>
            <a:r>
              <a:rPr lang="en-US" altLang="zh-TW" sz="2400"/>
              <a:t>    return memory[top[</a:t>
            </a:r>
            <a:r>
              <a:rPr lang="en-US" altLang="zh-TW" sz="2400" err="1"/>
              <a:t>i</a:t>
            </a:r>
            <a:r>
              <a:rPr lang="en-US" altLang="zh-TW" sz="2400"/>
              <a:t>]--];</a:t>
            </a:r>
            <a:br>
              <a:rPr lang="en-US" altLang="zh-TW" sz="2400"/>
            </a:br>
            <a:r>
              <a:rPr lang="en-US" altLang="zh-TW" sz="2400"/>
              <a:t>} 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3.17: </a:t>
            </a:r>
            <a:r>
              <a:rPr lang="en-US" altLang="zh-TW" sz="1800" u="sng">
                <a:solidFill>
                  <a:schemeClr val="tx1"/>
                </a:solidFill>
              </a:rPr>
              <a:t>Delete an </a:t>
            </a:r>
            <a:r>
              <a:rPr lang="en-US" altLang="zh-TW" sz="1800" i="1" u="sng">
                <a:solidFill>
                  <a:schemeClr val="tx1"/>
                </a:solidFill>
              </a:rPr>
              <a:t>item</a:t>
            </a:r>
            <a:r>
              <a:rPr lang="en-US" altLang="zh-TW" sz="1800" u="sng">
                <a:solidFill>
                  <a:schemeClr val="tx1"/>
                </a:solidFill>
              </a:rPr>
              <a:t> from the </a:t>
            </a:r>
            <a:r>
              <a:rPr lang="en-US" altLang="zh-TW" sz="1800" i="1" u="sng" err="1">
                <a:solidFill>
                  <a:schemeClr val="tx1"/>
                </a:solidFill>
              </a:rPr>
              <a:t>i</a:t>
            </a:r>
            <a:r>
              <a:rPr lang="en-US" altLang="zh-TW" sz="1800" u="sng" err="1">
                <a:solidFill>
                  <a:schemeClr val="tx1"/>
                </a:solidFill>
              </a:rPr>
              <a:t>thstack</a:t>
            </a:r>
            <a:r>
              <a:rPr lang="en-US" altLang="zh-TW" sz="1800" i="1" u="sng">
                <a:solidFill>
                  <a:schemeClr val="tx1"/>
                </a:solidFill>
              </a:rPr>
              <a:t> </a:t>
            </a:r>
            <a:r>
              <a:rPr lang="en-US" altLang="zh-TW" sz="1800" u="sng">
                <a:solidFill>
                  <a:schemeClr val="tx1"/>
                </a:solidFill>
              </a:rPr>
              <a:t>(p.141)</a:t>
            </a:r>
            <a:endParaRPr lang="en-US" altLang="zh-TW" sz="2400"/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BA34B030-AD34-4C48-A2EC-C459572F8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278188"/>
            <a:ext cx="77597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2">
            <a:extLst>
              <a:ext uri="{FF2B5EF4-FFF2-40B4-BE49-F238E27FC236}">
                <a16:creationId xmlns:a16="http://schemas.microsoft.com/office/drawing/2014/main" id="{58232864-F22D-1347-BD4D-1CD72397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29" name="投影片編號版面配置區 3">
            <a:extLst>
              <a:ext uri="{FF2B5EF4-FFF2-40B4-BE49-F238E27FC236}">
                <a16:creationId xmlns:a16="http://schemas.microsoft.com/office/drawing/2014/main" id="{E5337CCC-9501-FD4C-859F-6F3DC243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7130-3B1E-994F-9758-6775070A3472}" type="slidenum">
              <a:rPr lang="zh-TW" altLang="en-US"/>
              <a:pPr/>
              <a:t>66</a:t>
            </a:fld>
            <a:endParaRPr lang="en-US" altLang="zh-TW"/>
          </a:p>
        </p:txBody>
      </p:sp>
      <p:grpSp>
        <p:nvGrpSpPr>
          <p:cNvPr id="76821" name="Group 21">
            <a:extLst>
              <a:ext uri="{FF2B5EF4-FFF2-40B4-BE49-F238E27FC236}">
                <a16:creationId xmlns:a16="http://schemas.microsoft.com/office/drawing/2014/main" id="{BF0CDC93-D256-444E-A276-59CFBA360DAD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2222500"/>
            <a:ext cx="7527925" cy="1090613"/>
            <a:chOff x="701" y="1757"/>
            <a:chExt cx="4742" cy="687"/>
          </a:xfrm>
        </p:grpSpPr>
        <p:sp>
          <p:nvSpPr>
            <p:cNvPr id="76802" name="Rectangle 2">
              <a:extLst>
                <a:ext uri="{FF2B5EF4-FFF2-40B4-BE49-F238E27FC236}">
                  <a16:creationId xmlns:a16="http://schemas.microsoft.com/office/drawing/2014/main" id="{1AD9FAE5-89DA-304D-9C3B-FCD360BF8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758"/>
              <a:ext cx="4657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B7C3475B-A21C-264C-BF3C-1C76D68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758"/>
              <a:ext cx="443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6" name="Rectangle 6">
              <a:extLst>
                <a:ext uri="{FF2B5EF4-FFF2-40B4-BE49-F238E27FC236}">
                  <a16:creationId xmlns:a16="http://schemas.microsoft.com/office/drawing/2014/main" id="{57D080A0-6FE4-F24B-8ABB-0B666941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757"/>
              <a:ext cx="271" cy="4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7" name="Rectangle 7">
              <a:extLst>
                <a:ext uri="{FF2B5EF4-FFF2-40B4-BE49-F238E27FC236}">
                  <a16:creationId xmlns:a16="http://schemas.microsoft.com/office/drawing/2014/main" id="{D257E2A4-0DA0-BA42-895D-40F46B19F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758"/>
              <a:ext cx="287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8" name="Rectangle 8">
              <a:extLst>
                <a:ext uri="{FF2B5EF4-FFF2-40B4-BE49-F238E27FC236}">
                  <a16:creationId xmlns:a16="http://schemas.microsoft.com/office/drawing/2014/main" id="{F98CED53-8C5C-0245-9371-6DF63D02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1758"/>
              <a:ext cx="342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09" name="Rectangle 9">
              <a:extLst>
                <a:ext uri="{FF2B5EF4-FFF2-40B4-BE49-F238E27FC236}">
                  <a16:creationId xmlns:a16="http://schemas.microsoft.com/office/drawing/2014/main" id="{6F5DF535-4090-D742-A9CD-21F36163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1758"/>
              <a:ext cx="185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0" name="Line 10">
              <a:extLst>
                <a:ext uri="{FF2B5EF4-FFF2-40B4-BE49-F238E27FC236}">
                  <a16:creationId xmlns:a16="http://schemas.microsoft.com/office/drawing/2014/main" id="{912923D7-9809-B447-BA3D-2A59BE5E7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" y="222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1" name="Line 11">
              <a:extLst>
                <a:ext uri="{FF2B5EF4-FFF2-40B4-BE49-F238E27FC236}">
                  <a16:creationId xmlns:a16="http://schemas.microsoft.com/office/drawing/2014/main" id="{4EE3A025-38FD-854E-AA2E-B508D235A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" y="219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2" name="Line 12">
              <a:extLst>
                <a:ext uri="{FF2B5EF4-FFF2-40B4-BE49-F238E27FC236}">
                  <a16:creationId xmlns:a16="http://schemas.microsoft.com/office/drawing/2014/main" id="{DD03E192-982B-3A41-BE97-06895F819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0" y="2193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68DBAFFD-1584-C944-B77E-6382473B8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1" y="2202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4" name="Line 14">
              <a:extLst>
                <a:ext uri="{FF2B5EF4-FFF2-40B4-BE49-F238E27FC236}">
                  <a16:creationId xmlns:a16="http://schemas.microsoft.com/office/drawing/2014/main" id="{AF162C5B-63C0-2D4B-804C-B8E16E94C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3" y="219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5" name="Line 15">
              <a:extLst>
                <a:ext uri="{FF2B5EF4-FFF2-40B4-BE49-F238E27FC236}">
                  <a16:creationId xmlns:a16="http://schemas.microsoft.com/office/drawing/2014/main" id="{F0409E0F-354A-6541-ADA3-D9E683621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1" y="2195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6" name="Line 16">
              <a:extLst>
                <a:ext uri="{FF2B5EF4-FFF2-40B4-BE49-F238E27FC236}">
                  <a16:creationId xmlns:a16="http://schemas.microsoft.com/office/drawing/2014/main" id="{72BEA8BA-7F77-C043-9F04-2BBBB5B13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8" y="222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7" name="Line 17">
              <a:extLst>
                <a:ext uri="{FF2B5EF4-FFF2-40B4-BE49-F238E27FC236}">
                  <a16:creationId xmlns:a16="http://schemas.microsoft.com/office/drawing/2014/main" id="{77E1CF85-A6B2-BF4C-A980-2E6AE27E8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220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8" name="Line 18">
              <a:extLst>
                <a:ext uri="{FF2B5EF4-FFF2-40B4-BE49-F238E27FC236}">
                  <a16:creationId xmlns:a16="http://schemas.microsoft.com/office/drawing/2014/main" id="{F8F096BF-8B51-9049-B37A-7B784677B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5" y="221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9" name="Line 19">
              <a:extLst>
                <a:ext uri="{FF2B5EF4-FFF2-40B4-BE49-F238E27FC236}">
                  <a16:creationId xmlns:a16="http://schemas.microsoft.com/office/drawing/2014/main" id="{1D6B5905-395F-7347-BC2E-EF261C4BB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3" y="2221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6820" name="Text Box 20">
            <a:extLst>
              <a:ext uri="{FF2B5EF4-FFF2-40B4-BE49-F238E27FC236}">
                <a16:creationId xmlns:a16="http://schemas.microsoft.com/office/drawing/2014/main" id="{559C0A62-CDC5-F24A-BB16-8B7267CC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3248025"/>
            <a:ext cx="822532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/>
              <a:t>b[0]     t[0]      b[1] t[1]        b[</a:t>
            </a:r>
            <a:r>
              <a:rPr kumimoji="1" lang="en-US" altLang="zh-TW" err="1"/>
              <a:t>i</a:t>
            </a:r>
            <a:r>
              <a:rPr kumimoji="1" lang="en-US" altLang="zh-TW"/>
              <a:t>] </a:t>
            </a:r>
            <a:r>
              <a:rPr kumimoji="1" lang="en-US" altLang="zh-TW">
                <a:solidFill>
                  <a:srgbClr val="CC3300"/>
                </a:solidFill>
              </a:rPr>
              <a:t>t[</a:t>
            </a:r>
            <a:r>
              <a:rPr kumimoji="1" lang="en-US" altLang="zh-TW" err="1">
                <a:solidFill>
                  <a:srgbClr val="CC3300"/>
                </a:solidFill>
              </a:rPr>
              <a:t>i</a:t>
            </a:r>
            <a:r>
              <a:rPr kumimoji="1" lang="en-US" altLang="zh-TW">
                <a:solidFill>
                  <a:srgbClr val="CC3300"/>
                </a:solidFill>
              </a:rPr>
              <a:t>]</a:t>
            </a:r>
            <a:r>
              <a:rPr kumimoji="1" lang="en-US" altLang="zh-TW"/>
              <a:t>  t[i+1]              t[j]                b[j+1] b[n]</a:t>
            </a:r>
          </a:p>
          <a:p>
            <a:pPr eaLnBrk="1" hangingPunct="1"/>
            <a:r>
              <a:rPr kumimoji="1" lang="en-US" altLang="zh-TW"/>
              <a:t>                                                </a:t>
            </a:r>
            <a:r>
              <a:rPr kumimoji="1" lang="en-US" altLang="zh-TW">
                <a:solidFill>
                  <a:srgbClr val="CC3300"/>
                </a:solidFill>
              </a:rPr>
              <a:t>b[i+1]</a:t>
            </a:r>
            <a:r>
              <a:rPr kumimoji="1" lang="en-US" altLang="zh-TW"/>
              <a:t>  b[i+2]</a:t>
            </a:r>
          </a:p>
          <a:p>
            <a:pPr eaLnBrk="1" hangingPunct="1"/>
            <a:endParaRPr kumimoji="1" lang="en-US" altLang="zh-TW"/>
          </a:p>
          <a:p>
            <a:pPr eaLnBrk="1" hangingPunct="1"/>
            <a:r>
              <a:rPr kumimoji="1" lang="en-US" altLang="zh-TW" b="0"/>
              <a:t>                                            b=boundary, t=top</a:t>
            </a:r>
          </a:p>
          <a:p>
            <a:pPr eaLnBrk="1" hangingPunct="1"/>
            <a:endParaRPr kumimoji="1" lang="en-US" altLang="zh-TW" b="0"/>
          </a:p>
          <a:p>
            <a:pPr eaLnBrk="1" hangingPunct="1"/>
            <a:endParaRPr kumimoji="1" lang="en-US" altLang="zh-TW" sz="1800" u="sng"/>
          </a:p>
          <a:p>
            <a:pPr eaLnBrk="1" hangingPunct="1"/>
            <a:endParaRPr kumimoji="1" lang="en-US" altLang="zh-TW" sz="1800" u="sng"/>
          </a:p>
          <a:p>
            <a:pPr eaLnBrk="1" hangingPunct="1"/>
            <a:r>
              <a:rPr kumimoji="1" lang="en-US" altLang="zh-TW" sz="1800" u="sng"/>
              <a:t>*Figure 3.19: </a:t>
            </a:r>
            <a:r>
              <a:rPr kumimoji="1" lang="en-US" altLang="zh-TW" sz="1800" b="0" u="sng"/>
              <a:t>Configuration when stack </a:t>
            </a:r>
            <a:r>
              <a:rPr kumimoji="1" lang="en-US" altLang="zh-TW" sz="1800" b="0" u="sng" err="1"/>
              <a:t>i</a:t>
            </a:r>
            <a:r>
              <a:rPr kumimoji="1" lang="en-US" altLang="zh-TW" sz="1800" b="0" u="sng"/>
              <a:t> meets stack i+1, </a:t>
            </a:r>
          </a:p>
          <a:p>
            <a:pPr eaLnBrk="1" hangingPunct="1"/>
            <a:r>
              <a:rPr kumimoji="1" lang="en-US" altLang="zh-TW" sz="1800" b="0"/>
              <a:t>                                                                                   </a:t>
            </a:r>
            <a:r>
              <a:rPr kumimoji="1" lang="en-US" altLang="zh-TW" sz="1800" b="0" u="sng"/>
              <a:t>but the memory is not full (p. 141)</a:t>
            </a:r>
            <a:endParaRPr kumimoji="1" lang="en-US" altLang="zh-TW"/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E82206DC-4D61-A54A-903E-42332F479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803275"/>
            <a:ext cx="7161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0"/>
              <a:t>Find j, stack_no &lt; j &lt; n</a:t>
            </a:r>
          </a:p>
          <a:p>
            <a:pPr eaLnBrk="1" hangingPunct="1"/>
            <a:r>
              <a:rPr kumimoji="1" lang="en-US" altLang="zh-TW" sz="2400" b="0"/>
              <a:t>      			    such that top[j] &lt; boundary[j+1]</a:t>
            </a:r>
          </a:p>
          <a:p>
            <a:pPr eaLnBrk="1" hangingPunct="1"/>
            <a:r>
              <a:rPr kumimoji="1" lang="en-US" altLang="zh-TW" sz="2400" b="0"/>
              <a:t>      or, 0 </a:t>
            </a:r>
            <a:r>
              <a:rPr kumimoji="1" lang="en-US" altLang="zh-TW" sz="2400" b="0">
                <a:sym typeface="Symbol" pitchFamily="2" charset="2"/>
              </a:rPr>
              <a:t> j &lt; stack_no</a:t>
            </a:r>
            <a:endParaRPr kumimoji="1" lang="en-US" altLang="zh-TW" sz="2400" b="0"/>
          </a:p>
        </p:txBody>
      </p:sp>
      <p:sp>
        <p:nvSpPr>
          <p:cNvPr id="76824" name="Text Box 24">
            <a:extLst>
              <a:ext uri="{FF2B5EF4-FFF2-40B4-BE49-F238E27FC236}">
                <a16:creationId xmlns:a16="http://schemas.microsoft.com/office/drawing/2014/main" id="{D0769DC3-A097-9B47-9438-EB6555C5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900488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TW" b="0">
                <a:solidFill>
                  <a:schemeClr val="accent2"/>
                </a:solidFill>
              </a:rPr>
              <a:t>meet</a:t>
            </a:r>
            <a:endParaRPr kumimoji="1" lang="en-US" altLang="zh-TW" b="0"/>
          </a:p>
        </p:txBody>
      </p:sp>
      <p:sp>
        <p:nvSpPr>
          <p:cNvPr id="76825" name="Line 25">
            <a:extLst>
              <a:ext uri="{FF2B5EF4-FFF2-40B4-BE49-F238E27FC236}">
                <a16:creationId xmlns:a16="http://schemas.microsoft.com/office/drawing/2014/main" id="{E7B41CEF-645E-174B-8400-343A2DFFCB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48006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26" name="Line 26">
            <a:extLst>
              <a:ext uri="{FF2B5EF4-FFF2-40B4-BE49-F238E27FC236}">
                <a16:creationId xmlns:a16="http://schemas.microsoft.com/office/drawing/2014/main" id="{740A9A18-5022-F849-BC3D-AC7B6CBB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48260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27" name="Text Box 27">
            <a:extLst>
              <a:ext uri="{FF2B5EF4-FFF2-40B4-BE49-F238E27FC236}">
                <a16:creationId xmlns:a16="http://schemas.microsoft.com/office/drawing/2014/main" id="{F35DF5CE-F14C-1E45-ACFD-434A0A8C1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55136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TW" altLang="en-US" sz="2400" b="0">
                <a:solidFill>
                  <a:srgbClr val="CC3300"/>
                </a:solidFill>
                <a:ea typeface="標楷體" panose="02010601000101010101" pitchFamily="2" charset="-120"/>
              </a:rPr>
              <a:t>往左或右找一個空間</a:t>
            </a:r>
          </a:p>
        </p:txBody>
      </p:sp>
      <p:sp>
        <p:nvSpPr>
          <p:cNvPr id="76828" name="Text Box 28">
            <a:extLst>
              <a:ext uri="{FF2B5EF4-FFF2-40B4-BE49-F238E27FC236}">
                <a16:creationId xmlns:a16="http://schemas.microsoft.com/office/drawing/2014/main" id="{C6686CBE-2311-A549-90A0-0D17B9D0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151447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>
                <a:solidFill>
                  <a:srgbClr val="CC3300"/>
                </a:solidFill>
              </a:rPr>
              <a:t>(</a:t>
            </a:r>
            <a:r>
              <a:rPr kumimoji="1" lang="zh-TW" altLang="en-US" sz="2400" b="0">
                <a:solidFill>
                  <a:srgbClr val="CC3300"/>
                </a:solidFill>
                <a:ea typeface="標楷體" panose="02010601000101010101" pitchFamily="2" charset="-120"/>
              </a:rPr>
              <a:t>往左)</a:t>
            </a:r>
          </a:p>
        </p:txBody>
      </p:sp>
      <p:sp>
        <p:nvSpPr>
          <p:cNvPr id="76829" name="Text Box 29">
            <a:extLst>
              <a:ext uri="{FF2B5EF4-FFF2-40B4-BE49-F238E27FC236}">
                <a16:creationId xmlns:a16="http://schemas.microsoft.com/office/drawing/2014/main" id="{25A86EBB-CBCE-9D4A-B3D9-3A535FD4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76517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 sz="2400" b="0">
                <a:solidFill>
                  <a:srgbClr val="CC3300"/>
                </a:solidFill>
              </a:rPr>
              <a:t>(</a:t>
            </a:r>
            <a:r>
              <a:rPr kumimoji="1" lang="zh-TW" altLang="en-US" sz="2400" b="0">
                <a:solidFill>
                  <a:srgbClr val="CC3300"/>
                </a:solidFill>
                <a:ea typeface="標楷體" panose="02010601000101010101" pitchFamily="2" charset="-120"/>
              </a:rPr>
              <a:t>往右)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6219664E-F16D-3547-A56C-DAE27D61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9" y="2222500"/>
            <a:ext cx="725487" cy="63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7BEA3C3-15F9-3C48-8ECB-D54585C2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646150A-677A-5946-BC9A-E7C2A069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1A0-4928-9643-9166-74B133AD01D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5E9202C-FEC4-9B44-9131-38B0F377B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589837" cy="4572000"/>
          </a:xfrm>
        </p:spPr>
        <p:txBody>
          <a:bodyPr/>
          <a:lstStyle/>
          <a:p>
            <a:r>
              <a:rPr lang="en-US" altLang="zh-TW" sz="2400" dirty="0"/>
              <a:t>void push(element item)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 /* add an item to the global stack */</a:t>
            </a:r>
            <a:br>
              <a:rPr lang="en-US" altLang="zh-TW" sz="2400" dirty="0"/>
            </a:br>
            <a:r>
              <a:rPr lang="en-US" altLang="zh-TW" sz="2400" dirty="0"/>
              <a:t>     if (top &gt;= MAX_STACK_SIZE-1)  {</a:t>
            </a:r>
            <a:br>
              <a:rPr lang="en-US" altLang="zh-TW" sz="2400" dirty="0"/>
            </a:br>
            <a:r>
              <a:rPr lang="en-US" altLang="zh-TW" sz="2400" dirty="0"/>
              <a:t>           </a:t>
            </a:r>
            <a:r>
              <a:rPr lang="en-US" altLang="zh-TW" sz="2400" dirty="0" err="1"/>
              <a:t>stackFull</a:t>
            </a:r>
            <a:r>
              <a:rPr lang="en-US" altLang="zh-TW" sz="2400" dirty="0"/>
              <a:t>( );</a:t>
            </a:r>
            <a:br>
              <a:rPr lang="en-US" altLang="zh-TW" sz="2400" dirty="0"/>
            </a:br>
            <a:r>
              <a:rPr lang="en-US" altLang="zh-TW" sz="2400" dirty="0"/>
              <a:t>           return;</a:t>
            </a:r>
            <a:br>
              <a:rPr lang="en-US" altLang="zh-TW" sz="2400" dirty="0"/>
            </a:br>
            <a:r>
              <a:rPr lang="en-US" altLang="zh-TW" sz="2400" dirty="0"/>
              <a:t>     }</a:t>
            </a:r>
            <a:br>
              <a:rPr lang="en-US" altLang="zh-TW" sz="2400" dirty="0"/>
            </a:br>
            <a:r>
              <a:rPr lang="en-US" altLang="zh-TW" sz="2400" dirty="0"/>
              <a:t>     stack[++top] = item;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1800" b="1" u="sng" dirty="0">
                <a:solidFill>
                  <a:schemeClr val="tx1"/>
                </a:solidFill>
              </a:rPr>
              <a:t>*program 3.1: </a:t>
            </a:r>
            <a:r>
              <a:rPr lang="en-US" altLang="zh-TW" sz="1800" u="sng" dirty="0">
                <a:solidFill>
                  <a:schemeClr val="tx1"/>
                </a:solidFill>
              </a:rPr>
              <a:t>Add an item to a stack (p.111)</a:t>
            </a:r>
            <a:r>
              <a:rPr lang="en-US" altLang="zh-TW" sz="2400" dirty="0"/>
              <a:t>       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05DB4E2-F60A-D04C-8166-E535C1D1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301625"/>
            <a:ext cx="3629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Add an item to a stack</a:t>
            </a:r>
            <a:endParaRPr kumimoji="1"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5257800"/>
          </a:xfrm>
        </p:spPr>
        <p:txBody>
          <a:bodyPr/>
          <a:lstStyle/>
          <a:p>
            <a:r>
              <a:rPr lang="en-US" altLang="zh-TW" sz="2400"/>
              <a:t>element pop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/* return the top element from the stack */</a:t>
            </a:r>
            <a:br>
              <a:rPr lang="en-US" altLang="zh-TW" sz="2400"/>
            </a:br>
            <a:r>
              <a:rPr lang="en-US" altLang="zh-TW" sz="2400"/>
              <a:t>     if (top == -1)</a:t>
            </a:r>
            <a:br>
              <a:rPr lang="en-US" altLang="zh-TW" sz="2400"/>
            </a:br>
            <a:r>
              <a:rPr lang="en-US" altLang="zh-TW" sz="2400"/>
              <a:t>         return </a:t>
            </a:r>
            <a:r>
              <a:rPr lang="en-US" altLang="zh-TW" sz="2400" err="1"/>
              <a:t>stackEmpty</a:t>
            </a:r>
            <a:r>
              <a:rPr lang="en-US" altLang="zh-TW" sz="2400"/>
              <a:t>( );  /* returns and error key */</a:t>
            </a:r>
            <a:br>
              <a:rPr lang="en-US" altLang="zh-TW" sz="2400"/>
            </a:br>
            <a:r>
              <a:rPr lang="en-US" altLang="zh-TW" sz="2400"/>
              <a:t>     return stack[top--];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3.2: </a:t>
            </a:r>
            <a:r>
              <a:rPr lang="en-US" altLang="zh-TW" sz="1800" u="sng">
                <a:solidFill>
                  <a:schemeClr val="tx1"/>
                </a:solidFill>
              </a:rPr>
              <a:t>Delete an item from a stack (p.111)</a:t>
            </a: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4376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Delete an item from a 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DDCCC74D-EC41-D04E-8645-746D670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CHAPTER 3</a:t>
            </a:r>
            <a:endParaRPr lang="en-US" altLang="zh-TW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382A807D-5202-1B45-936D-515C1D1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B415-FF35-0F42-86A9-EEEAB7D7D0D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61F10BE-A69D-D745-BAF5-05063029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7012"/>
            <a:ext cx="7772400" cy="5257800"/>
          </a:xfrm>
        </p:spPr>
        <p:txBody>
          <a:bodyPr/>
          <a:lstStyle/>
          <a:p>
            <a:r>
              <a:rPr lang="en-US" altLang="zh-TW" sz="2400"/>
              <a:t>element *stack = malloc ( </a:t>
            </a:r>
            <a:r>
              <a:rPr lang="en-US" altLang="zh-TW" sz="2400" err="1"/>
              <a:t>sizeof</a:t>
            </a:r>
            <a:r>
              <a:rPr lang="en-US" altLang="zh-TW" sz="2400"/>
              <a:t> (*stack) );</a:t>
            </a:r>
            <a:br>
              <a:rPr lang="en-US" altLang="zh-TW" sz="2400"/>
            </a:br>
            <a:r>
              <a:rPr lang="en-US" altLang="zh-TW" sz="2400" err="1"/>
              <a:t>int</a:t>
            </a:r>
            <a:r>
              <a:rPr lang="en-US" altLang="zh-TW" sz="2400"/>
              <a:t> capacity = 1;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void </a:t>
            </a:r>
            <a:r>
              <a:rPr lang="en-US" altLang="zh-TW" sz="2400" err="1"/>
              <a:t>stackFull</a:t>
            </a:r>
            <a:r>
              <a:rPr lang="en-US" altLang="zh-TW" sz="2400"/>
              <a:t> ()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 </a:t>
            </a:r>
            <a:r>
              <a:rPr lang="en-US" altLang="zh-TW" sz="2400" err="1"/>
              <a:t>realloc</a:t>
            </a:r>
            <a:r>
              <a:rPr lang="en-US" altLang="zh-TW" sz="2400"/>
              <a:t> (stack, 2*capacity*</a:t>
            </a:r>
            <a:r>
              <a:rPr lang="en-US" altLang="zh-TW" sz="2400" err="1"/>
              <a:t>sizeof</a:t>
            </a:r>
            <a:r>
              <a:rPr lang="en-US" altLang="zh-TW" sz="2400"/>
              <a:t>(*stack));</a:t>
            </a:r>
            <a:br>
              <a:rPr lang="en-US" altLang="zh-TW" sz="2400"/>
            </a:br>
            <a:r>
              <a:rPr lang="en-US" altLang="zh-TW" sz="2400"/>
              <a:t>     capacity *= 2;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r>
              <a:rPr lang="en-US" altLang="zh-TW" sz="1800" b="1" u="sng">
                <a:solidFill>
                  <a:schemeClr val="tx1"/>
                </a:solidFill>
              </a:rPr>
              <a:t>*Program 3.4: </a:t>
            </a:r>
            <a:r>
              <a:rPr lang="en-US" altLang="zh-TW" sz="1800" u="sng">
                <a:solidFill>
                  <a:schemeClr val="tx1"/>
                </a:solidFill>
              </a:rPr>
              <a:t>Stack full with array doubling (p.113)</a:t>
            </a:r>
            <a:endParaRPr lang="en-US" altLang="zh-TW" sz="24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47EBE7B-2ED8-3E40-9EA0-99FC5DEE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793750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/>
              <a:t>How to handle </a:t>
            </a:r>
            <a:r>
              <a:rPr kumimoji="1" lang="en-US" altLang="zh-TW" sz="2800" err="1"/>
              <a:t>stackFull</a:t>
            </a:r>
            <a:r>
              <a:rPr kumimoji="1" lang="en-US" altLang="zh-TW" sz="2800"/>
              <a:t> </a:t>
            </a:r>
            <a:r>
              <a:rPr kumimoji="1" lang="en-US" altLang="zh-TW" sz="2800">
                <a:sym typeface="Wingdings" pitchFamily="2" charset="2"/>
              </a:rPr>
              <a:t> Dynamic array</a:t>
            </a:r>
            <a:endParaRPr kumimoji="1" lang="en-US" altLang="zh-TW" sz="28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42724-70DB-8141-9750-885D2534B61A}"/>
              </a:ext>
            </a:extLst>
          </p:cNvPr>
          <p:cNvSpPr/>
          <p:nvPr/>
        </p:nvSpPr>
        <p:spPr bwMode="auto">
          <a:xfrm>
            <a:off x="1143000" y="1292906"/>
            <a:ext cx="5751095" cy="764493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05E328-8470-1343-92DA-74C8DF84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5" y="2049379"/>
            <a:ext cx="7772400" cy="2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/>
              <a:t>void </a:t>
            </a:r>
            <a:r>
              <a:rPr lang="en-US" altLang="zh-TW" sz="2400" b="0" err="1"/>
              <a:t>stackFull</a:t>
            </a:r>
            <a:r>
              <a:rPr lang="en-US" altLang="zh-TW" sz="2400" b="0"/>
              <a:t> ()</a:t>
            </a:r>
            <a:br>
              <a:rPr lang="en-US" altLang="zh-TW" sz="2400" b="0"/>
            </a:br>
            <a:r>
              <a:rPr lang="en-US" altLang="zh-TW" sz="2400" b="0"/>
              <a:t>{</a:t>
            </a:r>
            <a:br>
              <a:rPr lang="en-US" altLang="zh-TW" sz="2400" b="0"/>
            </a:br>
            <a:r>
              <a:rPr lang="en-US" altLang="zh-TW" sz="2400" b="0"/>
              <a:t>     </a:t>
            </a:r>
            <a:r>
              <a:rPr lang="en-US" altLang="zh-TW" sz="2400" b="0" err="1"/>
              <a:t>realloc</a:t>
            </a:r>
            <a:r>
              <a:rPr lang="en-US" altLang="zh-TW" sz="2400" b="0"/>
              <a:t> (stack, (capacity+1)*</a:t>
            </a:r>
            <a:r>
              <a:rPr lang="en-US" altLang="zh-TW" sz="2400" b="0" err="1"/>
              <a:t>sizeof</a:t>
            </a:r>
            <a:r>
              <a:rPr lang="en-US" altLang="zh-TW" sz="2400" b="0"/>
              <a:t>(*stack));</a:t>
            </a:r>
            <a:br>
              <a:rPr lang="en-US" altLang="zh-TW" sz="2400" b="0"/>
            </a:br>
            <a:r>
              <a:rPr lang="en-US" altLang="zh-TW" sz="2400" b="0"/>
              <a:t>     capacity +=1;</a:t>
            </a:r>
            <a:br>
              <a:rPr lang="en-US" altLang="zh-TW" sz="2400" b="0"/>
            </a:br>
            <a:r>
              <a:rPr lang="en-US" altLang="zh-TW" sz="2400" b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71942861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6485</TotalTime>
  <Words>6173</Words>
  <Application>Microsoft Office PowerPoint</Application>
  <PresentationFormat>如螢幕大小 (4:3)</PresentationFormat>
  <Paragraphs>530</Paragraphs>
  <Slides>66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66</vt:i4>
      </vt:variant>
    </vt:vector>
  </HeadingPairs>
  <TitlesOfParts>
    <vt:vector size="77" baseType="lpstr">
      <vt:lpstr>Monotype Sorts</vt:lpstr>
      <vt:lpstr>新細明體</vt:lpstr>
      <vt:lpstr>標楷體</vt:lpstr>
      <vt:lpstr>Arial</vt:lpstr>
      <vt:lpstr>Cambria Math</vt:lpstr>
      <vt:lpstr>Symbol</vt:lpstr>
      <vt:lpstr>Times New Roman</vt:lpstr>
      <vt:lpstr>Wingdings</vt:lpstr>
      <vt:lpstr>Dads Tie.pot</vt:lpstr>
      <vt:lpstr>文件</vt:lpstr>
      <vt:lpstr>Microsoft Word 97 - 2003 文件</vt:lpstr>
      <vt:lpstr>PowerPoint 簡報</vt:lpstr>
      <vt:lpstr>    A</vt:lpstr>
      <vt:lpstr>PowerPoint 簡報</vt:lpstr>
      <vt:lpstr>ADT Stack is   objects: a finite ordered list with zero or more elements.   functions:     for all stack  Stack, item  element, maxStackSize       positive integer    Stack CreateS(maxStackSize) ::=                create an empty stack whose maximum size is                 maxStackSize    Boolean IsFull(stack, maxStackSize) ::=                if (number of elements in stack == maxStackSize)                return TRUE                else return FALSE    Stack Push(stack, item) ::=                if (IsFull(stack)) stackFull                else insert item into top of stack and return      </vt:lpstr>
      <vt:lpstr>Boolean IsEmpty(stack) ::=                             if(stack == CreateS(maxStackSize))                             return TRUE                             else return FALSE Element Pop(stack) ::=                             if(IsEmpty(stack)) return                             else remove and return the item on the top                                     of the stack.       </vt:lpstr>
      <vt:lpstr>Stack CreateS(maxStackSize) ::=    #define MAX_STACK_SIZE 100 /* maximum stack size */    typedef struct {                int key;                /* other fields */                } element;    element stack[MAX_STACK_SIZE];    int top = -1;     Boolean IsEmpty(Stack) ::= top&lt; 0;     Boolean IsFull(Stack) ::= top &gt;= MAX_STACK_SIZE-1;               </vt:lpstr>
      <vt:lpstr>void push(element item) {  /* add an item to the global stack */      if (top &gt;= MAX_STACK_SIZE-1)  {            stackFull( );            return;      }      stack[++top] = item; } *program 3.1: Add an item to a stack (p.111)        </vt:lpstr>
      <vt:lpstr>element pop () {  /* return the top element from the stack */      if (top == -1)          return stackEmpty( );  /* returns and error key */      return stack[top--];  } *Program 3.2: Delete an item from a stack (p.111)</vt:lpstr>
      <vt:lpstr>element *stack = malloc ( sizeof (*stack) ); int capacity = 1;       void stackFull () {      realloc (stack, 2*capacity*sizeof(*stack));      capacity *= 2;  } *Program 3.4: Stack full with array doubling (p.113)</vt:lpstr>
      <vt:lpstr>element *stack = malloc ( sizeof (*stack) ); int capacity = 1;       void stackFull () {      realloc (stack, 2*capacity*sizeof(*stack));      capacity *= 2;  } *Program 3.4: Stack full with array doubling (p.113)</vt:lpstr>
      <vt:lpstr>element *stack = malloc ( sizeof (*stack) ); int capacity = 1;       void stackFull () {      realloc (stack, 2*capacity*sizeof(*stack));      capacity *= 2;  } *Program 3.4: Stack full with array doubling (p.113)</vt:lpstr>
      <vt:lpstr>PowerPoint 簡報</vt:lpstr>
      <vt:lpstr>PowerPoint 簡報</vt:lpstr>
      <vt:lpstr>ADT Queue is    objects: a finite ordered list with zero or more elements.   functions:      for all queue  Queue, item  element,                maxQueueSize  positive integer      Queue CreateQ(maxQueueSize) ::=               create an empty queue whose maximum size is               maxQueueSize      Boolean IsFullQ(queue, maxQueueSize) ::=                   if(number of elements in queue == maxQueueSize)               return TRUE               else return FALSE      Queue AddQ(queue, item) ::=               if (IsFullQ(queue)) queueFull              else insert item at rear of queue and return queue     </vt:lpstr>
      <vt:lpstr>     Boolean IsEmptyQ(queue) ::=               if (queue ==CreateQ(maxQueueSize))               return TRUE               else return FALSE      Element DeleteQ(queue) ::=               if (IsEmptyQ(queue)) return               else remove and return the item at front of queue.   *ADT 3.2: Abstract data type Queue (p.115)</vt:lpstr>
      <vt:lpstr>Queue CreateQ(maxQueueSize) ::= # define MAX_QUEUE_SIZE 100/* Maximum queue size */ typedef struct {                  int key;                  /* other fields */                  } element; element queue[MAX_QUEUE_SIZE]; int rear = -1; int front = -1; Boolean IsEmpty(queue) ::= front == rear Boolean IsFullQ(queue) ::= rear == MAX_QUEUE_SIZE-1</vt:lpstr>
      <vt:lpstr>void addq (element item) { /* add an item to the queue */     if (rear == MAX_QUEUE_SIZE-1)         queueFull( );    queue [++rear] = item; }  *Program 3.5: Add an item to a queue (p. 116)</vt:lpstr>
      <vt:lpstr>element deleteq(int rear) { /* remove element at the front of the queue */     if ( front == rear)         return queueEmpty( );     /* return an error key */     return queue [++front]; }     *Program 3.6: Delete an item from a queue(p.116)   </vt:lpstr>
      <vt:lpstr>PowerPoint 簡報</vt:lpstr>
      <vt:lpstr>PowerPoint 簡報</vt:lpstr>
      <vt:lpstr>PowerPoint 簡報</vt:lpstr>
      <vt:lpstr>PowerPoint 簡報</vt:lpstr>
      <vt:lpstr>PowerPoint 簡報</vt:lpstr>
      <vt:lpstr>    void addq(element item) { /* add an item to the queue */      rear = (rear +1) % MAX_QUEUE_SIZE;      if (front == rear)        queueFull ( ); /* print error and exit */      queue[rear] = item;  }  *Program 3.7: Add to a circular queue (p.118)</vt:lpstr>
      <vt:lpstr>element deleteq ( ) {    element item;    /* remove front element from the queue and put it in item */        if (front == rear)           return queueEmpty( );                      /* queue_empty returns an error key */       front = (front+1) % MAX_QUEUE_SIZE;       return queue[front]; }  *Program 3.8: Delete from a circular queue (p.119) </vt:lpstr>
      <vt:lpstr>1. Use realloc ( ) to double the array size 2. Slide the elements      </vt:lpstr>
      <vt:lpstr>1. Use realloc ( ) to double the array size 2. Slide the elements      </vt:lpstr>
      <vt:lpstr>        Alternative: 1. Create a new circular queue of twice the capacity using malloc ( ) 2. Copy the second segment queue [front+1: capacity-1] 3. Copy the first segment  queue [0: rear]</vt:lpstr>
      <vt:lpstr>PowerPoint 簡報</vt:lpstr>
      <vt:lpstr>PowerPoint 簡報</vt:lpstr>
      <vt:lpstr>PowerPoint 簡報</vt:lpstr>
      <vt:lpstr>Not every position has 8 directions: At a border, there could be 5 or 3 neighbors</vt:lpstr>
      <vt:lpstr>typedef struct {              short int vert;              short int horiz;              } offsets; offsets move[8]; /*array of moves for each direction*/</vt:lpstr>
      <vt:lpstr>#define MAX_STACK_SIZE ??              /*maximum stack size*/ typedef struct {              short int row;              short int col;              short int dir;              } element; element stack[MAX_STACK_SIZE];</vt:lpstr>
      <vt:lpstr>void path(void) {/* output a path through the maze if such a path exists*/         int i, row, col, nextRow, nextCol, dir, found = FALSE;        element position;         mark[1][1] = 1; top = 0;        stack[0].row = 1; stack[0].col = 1; stack[0].dir = 1;         while(top &gt; -1 &amp;&amp; !found) {                  position = pop();                 row = position.row; col = position.col; dir = position.dir;                 while (dir &lt; 8 &amp;&amp; !found) {                            /* move in direction dir*/                           nextRow = row + move[dir].vert;                           nextCol = col + move[dir].horiz;                           if (nextRow == EXIT_ROW &amp;&amp; nextCol == EXIT_COL)                                       found = true;                           else if (!maze[nextRow][nextCol] &amp;&amp; !mark[nextRow][nextCol]) {                                       mark[nextRow][nextCol]=1;                                      position.row = row; position.col = col; position.dir = ++dir;                                      push(position);                                      row = nextRow; col = nextCol; dir = 0;                            }                            else ++dir;                 }         }   </vt:lpstr>
      <vt:lpstr>          if (found) {                      printf("The path is:\n”);                      printf(“row col\n”);                                 for(i = 0; i &lt;= top; i++)                                            printf(“%2d%5d”,stack[i].row, stack[i].col);                       printf(“%2d%5d\n”,row,col);                      printf(“%2d%5d\n”,EXIT_ROW,EXIT_COL);            }            else printf(“The maze does not have a path\n”); }  }  *Program 3.12: Maze search function (p. 128)</vt:lpstr>
      <vt:lpstr>          if (found) {                      printf("The path is:\n”);                      printf(“row col\n”);                                 for(i = 0; i &lt;= top; i++)                                            printf(“%2d%5d”,stack[i].row, stack[i].col);                       printf(“%2d%5d\n”,row,col);                      printf(“%2d%5d\n”,EXIT_ROW,EXIT_COL);            }            else printf(“The maze does not have a path\n”); }  }  *Program 3.12: Maze search function (p. 128)</vt:lpstr>
      <vt:lpstr>PowerPoint 簡報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X = a / b - c + d * e - a * c  a = 4, b = c = 2, d = e = 3  Interpretation 1:  ((4/2)-2)+(3*3)-(4*2) = 0 + 9 - 8=1  Interpretation 2: (4/(2-2+3))*(3-4)*2=(4/3)*(-1)*2=-2.66666…  How to generate the machine instructions corresponding to a given expression?      Precedence Hierarchy + Associative Rule</vt:lpstr>
      <vt:lpstr>PowerPoint 簡報</vt:lpstr>
      <vt:lpstr>PowerPoint 簡報</vt:lpstr>
      <vt:lpstr>PowerPoint 簡報</vt:lpstr>
      <vt:lpstr>PowerPoint 簡報</vt:lpstr>
      <vt:lpstr>PowerPoint 簡報</vt:lpstr>
      <vt:lpstr>#define MAX_STACK_SIZE 100 /* maximum stack size */ #define MAX_EXPR_SIZE 100 /* max size of expression */ typedef enum{1paren, rparen, plus, minus, times, divide,                           mod, eos, operand} precedence;                              /* eos: end-of-string */ int stack[MAX_STACK_SIZE]; /* global stack */ char expr[MAX_EXPR_SIZE]; /* input string */</vt:lpstr>
      <vt:lpstr>int eval(void) { /* evaluate a postfix expression, expr, maintained as a      global variable, ‘\0’ is the the end of the expression.     The stack and top of the stack are global variables.     get_token is used to return the token type and      the character symbol. Operands are assumed to be single     character digits */   precedence token;   char symbol;   int op1, op2;   int n = 0;  /* counter for the expression string */   int top = -1;   token = getToken(&amp;symbol, &amp;n);   while (token != eos)  {       if (token == operand)            push (symbol-’0’);   /* stack insert */</vt:lpstr>
      <vt:lpstr>    else {             /* remove two operands, perform operation, and                  return result to the stack */        op2 = pop ( );  /* stack delete */        op1 = pop ( );        switch(token) {             case plus: push (op1+op2); break;             case minus: push (op1-op2); break;                  case times: push (op1*op2); break;                  case divide: push (op1/op2); break;                  case mod: push (op1%op2);        }     }     token = getToken (&amp;symbol, &amp;n);  }  return pop ( ); /* return result */ } *Program 3.13:  Function to evaluate a postfix expression (p. 133)</vt:lpstr>
      <vt:lpstr>precedence getToken(char *symbol, int *n) { /* get the next token, symbol is the character     representation, which is returned, the token is      represented by its enumerated value, which     is returned in the function name */      *symbol =expr[(*n)++];   switch (*symbol)  {      case ‘(‘ : return lparen;      case ’)’ : return rparen;      case ‘+’: return plus;      case ‘-’ : return minus; </vt:lpstr>
      <vt:lpstr>     case ‘/’ :  return divide;      case ‘*’ : return times;      case ‘%’ : return mod;      case ‘\0‘ : return eos;      default  : return operand;                      /* no error checking, default is operand */      } }   *Program 3.14: Function to get a token from the input string (p. 134)</vt:lpstr>
      <vt:lpstr>Infix to Postfix Conversion (Intuitive Method)</vt:lpstr>
      <vt:lpstr>PowerPoint 簡報</vt:lpstr>
      <vt:lpstr>PowerPoint 簡報</vt:lpstr>
      <vt:lpstr>PowerPoint 簡報</vt:lpstr>
      <vt:lpstr>PowerPoint 簡報</vt:lpstr>
      <vt:lpstr>typedef enum{1paren, rparen, plus, minus, times, divide,                           mod, eos, operand} precedence;                              /* eos: end-of-string */ precedence stack[MAX_STACK_SIZE]; /* isp and icp arrays -- index is value of precedence lparen, rparen, plus, minus, times, divide, mod, eos */ int isp [ ] = {0, 19, 12, 12, 13, 13, 13, 0}; int icp [ ] = {20, 19, 12, 12, 13, 13, 13, 0}; </vt:lpstr>
      <vt:lpstr>void postfix(void) { /* output the postfix of the expression. The expression     string, the stack, and top are global */    char symbol;    precedence token;    int n = 0;    int top = 0; /* place eos on stack */    stack[0] = eos;    for (token = getToken(&amp;symbol, &amp;n); token != eos;                        token = get_token(&amp;symbol, &amp;n)) {      if (token == operand)         printf (“%c”, symbol);      else if (token == rparen ){ </vt:lpstr>
      <vt:lpstr>      /*unstack tokens until left parenthesis */       while (stack[top] != lparen)           printToken(pop( ));       pop( ); /*discard the left parenthesis */      }      else{       /* remove and print symbols whose isp is greater           than or equal to the current token’s icp */       while( isp[stack[top]] &gt;= icp[token] )           printToken( pop ( ));       push (token);      }   }   while ((token = pop ( )) != eos)        printToken(token);   print(“\n”); }  *Program 3.11: Function to convert from infix to postfix (p.126)       </vt:lpstr>
      <vt:lpstr>PowerPoint 簡報</vt:lpstr>
      <vt:lpstr>PowerPoint 簡報</vt:lpstr>
      <vt:lpstr>PowerPoint 簡報</vt:lpstr>
      <vt:lpstr>#define MEMORY_SIZE 100    /* size of memory */ #define MAX_STACK_SIZE 100                /* max number of stacks plus 1 */ /* global memory declaration */ element memory[MEMORY_SIZE]; int top[MAX_STACKS]; int boundary[MAX_STACKS]; int n; /* number of stacks entered by the user */ *(p.139)  top[0] = boundary[0] = -1; for (i = 1; i &lt; n; i++)   top[i] =boundary[i] =(MEMORY_SIZE/n)*i; boundary[n] = MEMORY_SIZE-1; *(p.139)</vt:lpstr>
      <vt:lpstr>void push (int i, element item) {     /* add an item to the ith stack */     if (top[i] == boundary [i+1])         stackFull(i);     may have unused storage     memory[++top[i]] = item; } *Program 3.16: Add an item to the ith stack (p. 140)  element pop (int i) {     /* remove top element from the ith stack */     if (top[i] == boundary[i])        return stackEmpty(i);     return memory[top[i]--]; }  *Program 3.17: Delete an item from the ithstack (p.141)</vt:lpstr>
      <vt:lpstr>PowerPoint 簡報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user</cp:lastModifiedBy>
  <cp:revision>535</cp:revision>
  <dcterms:created xsi:type="dcterms:W3CDTF">1998-07-14T00:39:48Z</dcterms:created>
  <dcterms:modified xsi:type="dcterms:W3CDTF">2020-09-24T06:30:17Z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