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2"/>
  </p:notesMasterIdLst>
  <p:handoutMasterIdLst>
    <p:handoutMasterId r:id="rId23"/>
  </p:handoutMasterIdLst>
  <p:sldIdLst>
    <p:sldId id="302" r:id="rId2"/>
    <p:sldId id="308" r:id="rId3"/>
    <p:sldId id="335" r:id="rId4"/>
    <p:sldId id="336" r:id="rId5"/>
    <p:sldId id="337" r:id="rId6"/>
    <p:sldId id="340" r:id="rId7"/>
    <p:sldId id="320" r:id="rId8"/>
    <p:sldId id="338" r:id="rId9"/>
    <p:sldId id="339" r:id="rId10"/>
    <p:sldId id="342" r:id="rId11"/>
    <p:sldId id="343" r:id="rId12"/>
    <p:sldId id="349" r:id="rId13"/>
    <p:sldId id="344" r:id="rId14"/>
    <p:sldId id="341" r:id="rId15"/>
    <p:sldId id="345" r:id="rId16"/>
    <p:sldId id="346" r:id="rId17"/>
    <p:sldId id="348" r:id="rId18"/>
    <p:sldId id="351" r:id="rId19"/>
    <p:sldId id="350" r:id="rId20"/>
    <p:sldId id="318" r:id="rId21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08"/>
    <p:restoredTop sz="87816"/>
  </p:normalViewPr>
  <p:slideViewPr>
    <p:cSldViewPr>
      <p:cViewPr varScale="1">
        <p:scale>
          <a:sx n="95" d="100"/>
          <a:sy n="95" d="100"/>
        </p:scale>
        <p:origin x="1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8.xml"/><Relationship Id="rId7" Type="http://schemas.openxmlformats.org/officeDocument/2006/relationships/slide" Target="slides/slide16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10" Type="http://schemas.openxmlformats.org/officeDocument/2006/relationships/slide" Target="slides/slide20.xml"/><Relationship Id="rId4" Type="http://schemas.openxmlformats.org/officeDocument/2006/relationships/slide" Target="slides/slide9.xml"/><Relationship Id="rId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96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67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780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95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778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5963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50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0892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2965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099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920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203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7395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89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907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933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892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#1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At each iteration,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sends the data to its neighbors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aggregate the data from its neighbors</a:t>
            </a:r>
          </a:p>
        </p:txBody>
      </p:sp>
      <p:pic>
        <p:nvPicPr>
          <p:cNvPr id="179" name="圖片 178">
            <a:extLst>
              <a:ext uri="{FF2B5EF4-FFF2-40B4-BE49-F238E27FC236}">
                <a16:creationId xmlns:a16="http://schemas.microsoft.com/office/drawing/2014/main" id="{75ADDE52-580A-48A2-9D55-4D88BB38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356992"/>
            <a:ext cx="5465199" cy="3320906"/>
          </a:xfrm>
          <a:prstGeom prst="rect">
            <a:avLst/>
          </a:prstGeom>
        </p:spPr>
      </p:pic>
      <p:sp>
        <p:nvSpPr>
          <p:cNvPr id="180" name="橢圓 179">
            <a:extLst>
              <a:ext uri="{FF2B5EF4-FFF2-40B4-BE49-F238E27FC236}">
                <a16:creationId xmlns:a16="http://schemas.microsoft.com/office/drawing/2014/main" id="{94350C41-C207-4BD9-BF70-F6848BFB61EA}"/>
              </a:ext>
            </a:extLst>
          </p:cNvPr>
          <p:cNvSpPr/>
          <p:nvPr/>
        </p:nvSpPr>
        <p:spPr>
          <a:xfrm>
            <a:off x="4860032" y="4581128"/>
            <a:ext cx="1080120" cy="108012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>
            <a:extLst>
              <a:ext uri="{FF2B5EF4-FFF2-40B4-BE49-F238E27FC236}">
                <a16:creationId xmlns:a16="http://schemas.microsoft.com/office/drawing/2014/main" id="{2A7E9223-33AD-4A10-B46D-56737636852B}"/>
              </a:ext>
            </a:extLst>
          </p:cNvPr>
          <p:cNvSpPr/>
          <p:nvPr/>
        </p:nvSpPr>
        <p:spPr>
          <a:xfrm>
            <a:off x="6358047" y="3337159"/>
            <a:ext cx="1080120" cy="10801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>
            <a:extLst>
              <a:ext uri="{FF2B5EF4-FFF2-40B4-BE49-F238E27FC236}">
                <a16:creationId xmlns:a16="http://schemas.microsoft.com/office/drawing/2014/main" id="{9D72BF9D-2E61-471C-AE11-29FC46E819BA}"/>
              </a:ext>
            </a:extLst>
          </p:cNvPr>
          <p:cNvSpPr/>
          <p:nvPr/>
        </p:nvSpPr>
        <p:spPr>
          <a:xfrm>
            <a:off x="6188476" y="5746417"/>
            <a:ext cx="1080120" cy="10801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>
            <a:extLst>
              <a:ext uri="{FF2B5EF4-FFF2-40B4-BE49-F238E27FC236}">
                <a16:creationId xmlns:a16="http://schemas.microsoft.com/office/drawing/2014/main" id="{B29AE2E1-A218-4889-B09D-40A12D2E3EFA}"/>
              </a:ext>
            </a:extLst>
          </p:cNvPr>
          <p:cNvSpPr/>
          <p:nvPr/>
        </p:nvSpPr>
        <p:spPr>
          <a:xfrm>
            <a:off x="3379679" y="4077072"/>
            <a:ext cx="1080120" cy="108012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8C7D9E30-DB80-4F4B-8EF4-FFC172707195}"/>
              </a:ext>
            </a:extLst>
          </p:cNvPr>
          <p:cNvSpPr txBox="1"/>
          <p:nvPr/>
        </p:nvSpPr>
        <p:spPr>
          <a:xfrm>
            <a:off x="5076056" y="504307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DA7110E9-EEB7-44F3-B63F-1ED6300A8526}"/>
              </a:ext>
            </a:extLst>
          </p:cNvPr>
          <p:cNvSpPr txBox="1"/>
          <p:nvPr/>
        </p:nvSpPr>
        <p:spPr>
          <a:xfrm>
            <a:off x="6763241" y="3799101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22D707CD-2821-4D1F-801C-B10B87B431A0}"/>
              </a:ext>
            </a:extLst>
          </p:cNvPr>
          <p:cNvSpPr txBox="1"/>
          <p:nvPr/>
        </p:nvSpPr>
        <p:spPr>
          <a:xfrm>
            <a:off x="6999945" y="291970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7DABD10F-79CB-45E0-AAF9-07E47087ADB2}"/>
              </a:ext>
            </a:extLst>
          </p:cNvPr>
          <p:cNvSpPr txBox="1"/>
          <p:nvPr/>
        </p:nvSpPr>
        <p:spPr>
          <a:xfrm>
            <a:off x="3674924" y="4715162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76BF9274-2D88-4FC5-B331-D3BEBA97B7DE}"/>
              </a:ext>
            </a:extLst>
          </p:cNvPr>
          <p:cNvSpPr txBox="1"/>
          <p:nvPr/>
        </p:nvSpPr>
        <p:spPr>
          <a:xfrm>
            <a:off x="6541919" y="638381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397CA6C4-071F-4F23-A89C-54A29625A8BA}"/>
              </a:ext>
            </a:extLst>
          </p:cNvPr>
          <p:cNvSpPr txBox="1"/>
          <p:nvPr/>
        </p:nvSpPr>
        <p:spPr>
          <a:xfrm>
            <a:off x="6877097" y="5965765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86384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b="0" i="1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r>
                  <a:rPr lang="en-US" altLang="zh-TW" b="0" dirty="0">
                    <a:ea typeface="新細明體" panose="02020500000000000000" pitchFamily="18" charset="-120"/>
                  </a:rPr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6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TW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C0F99F1E-7119-48B8-98D6-FF70C8383B0E}"/>
              </a:ext>
            </a:extLst>
          </p:cNvPr>
          <p:cNvGrpSpPr/>
          <p:nvPr/>
        </p:nvGrpSpPr>
        <p:grpSpPr>
          <a:xfrm>
            <a:off x="1691680" y="2919707"/>
            <a:ext cx="5746487" cy="3925768"/>
            <a:chOff x="1691680" y="2919707"/>
            <a:chExt cx="5746487" cy="3925768"/>
          </a:xfrm>
        </p:grpSpPr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id="{CDB09DC0-5EE3-4B98-8E67-50E1369E7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1680" y="3356992"/>
              <a:ext cx="5465199" cy="3320906"/>
            </a:xfrm>
            <a:prstGeom prst="rect">
              <a:avLst/>
            </a:prstGeom>
          </p:spPr>
        </p:pic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10B00373-550F-42A3-9A45-2C584D8B1D5A}"/>
                </a:ext>
              </a:extLst>
            </p:cNvPr>
            <p:cNvSpPr/>
            <p:nvPr/>
          </p:nvSpPr>
          <p:spPr>
            <a:xfrm>
              <a:off x="4860032" y="4581128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>
              <a:extLst>
                <a:ext uri="{FF2B5EF4-FFF2-40B4-BE49-F238E27FC236}">
                  <a16:creationId xmlns:a16="http://schemas.microsoft.com/office/drawing/2014/main" id="{4A675164-1925-478C-AE92-3DDBF96F6645}"/>
                </a:ext>
              </a:extLst>
            </p:cNvPr>
            <p:cNvSpPr/>
            <p:nvPr/>
          </p:nvSpPr>
          <p:spPr>
            <a:xfrm>
              <a:off x="6358047" y="3337159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橢圓 170">
              <a:extLst>
                <a:ext uri="{FF2B5EF4-FFF2-40B4-BE49-F238E27FC236}">
                  <a16:creationId xmlns:a16="http://schemas.microsoft.com/office/drawing/2014/main" id="{A7F1EE87-D5E7-466A-B41C-80DF71E32BB8}"/>
                </a:ext>
              </a:extLst>
            </p:cNvPr>
            <p:cNvSpPr/>
            <p:nvPr/>
          </p:nvSpPr>
          <p:spPr>
            <a:xfrm>
              <a:off x="6188476" y="5746417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>
              <a:extLst>
                <a:ext uri="{FF2B5EF4-FFF2-40B4-BE49-F238E27FC236}">
                  <a16:creationId xmlns:a16="http://schemas.microsoft.com/office/drawing/2014/main" id="{6E3A9370-F20E-4FE0-BAF5-25DE346A0E1C}"/>
                </a:ext>
              </a:extLst>
            </p:cNvPr>
            <p:cNvSpPr/>
            <p:nvPr/>
          </p:nvSpPr>
          <p:spPr>
            <a:xfrm>
              <a:off x="3379679" y="4077072"/>
              <a:ext cx="1080120" cy="108012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F1213FA-E424-48BE-B1DC-C8F86C56535E}"/>
                </a:ext>
              </a:extLst>
            </p:cNvPr>
            <p:cNvSpPr txBox="1"/>
            <p:nvPr/>
          </p:nvSpPr>
          <p:spPr>
            <a:xfrm>
              <a:off x="5076056" y="504307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2C38BD7-D79F-423D-A323-5C741AE7B07D}"/>
                </a:ext>
              </a:extLst>
            </p:cNvPr>
            <p:cNvSpPr txBox="1"/>
            <p:nvPr/>
          </p:nvSpPr>
          <p:spPr>
            <a:xfrm>
              <a:off x="6763241" y="3799101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45352CC-3D7A-4CA7-AC2C-5EE57B55FD62}"/>
                </a:ext>
              </a:extLst>
            </p:cNvPr>
            <p:cNvSpPr txBox="1"/>
            <p:nvPr/>
          </p:nvSpPr>
          <p:spPr>
            <a:xfrm>
              <a:off x="6999945" y="2919707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46DA2BF-C0F9-43C8-9FF7-1A0AA7747A38}"/>
                </a:ext>
              </a:extLst>
            </p:cNvPr>
            <p:cNvSpPr txBox="1"/>
            <p:nvPr/>
          </p:nvSpPr>
          <p:spPr>
            <a:xfrm>
              <a:off x="3674924" y="4715162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D37331A-5141-4B1F-92F2-C2437E34E0B2}"/>
                </a:ext>
              </a:extLst>
            </p:cNvPr>
            <p:cNvSpPr txBox="1"/>
            <p:nvPr/>
          </p:nvSpPr>
          <p:spPr>
            <a:xfrm>
              <a:off x="6541919" y="6383810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46ED81-0463-41E0-AAFA-2DE89698AB72}"/>
                </a:ext>
              </a:extLst>
            </p:cNvPr>
            <p:cNvSpPr txBox="1"/>
            <p:nvPr/>
          </p:nvSpPr>
          <p:spPr>
            <a:xfrm>
              <a:off x="6877097" y="5965765"/>
              <a:ext cx="35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008210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Doubly stochastic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5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.8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4.2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5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−5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−5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0.4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C69B4D6C-0866-4DBE-9D86-26E300570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60032" y="224787"/>
                <a:ext cx="6192688" cy="33432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800" dirty="0">
                  <a:ea typeface="新細明體" panose="02020500000000000000" pitchFamily="18" charset="-120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TW" sz="1800" dirty="0">
                    <a:ea typeface="新細明體" panose="02020500000000000000" pitchFamily="18" charset="-120"/>
                  </a:rPr>
                  <a:t>Eigenvector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8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1800" dirty="0">
                    <a:ea typeface="新細明體" panose="02020500000000000000" pitchFamily="18" charset="-120"/>
                  </a:rPr>
                  <a:t>with eigenvalue 1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TW" sz="1800" dirty="0">
                    <a:ea typeface="新細明體" panose="02020500000000000000" pitchFamily="18" charset="-120"/>
                  </a:rPr>
                  <a:t>Eigenvector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1800" dirty="0">
                    <a:ea typeface="新細明體" panose="02020500000000000000" pitchFamily="18" charset="-120"/>
                  </a:rPr>
                  <a:t> with eigenvalue 0.4</a:t>
                </a:r>
              </a:p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𝐴𝑥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𝜆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𝑥</m:t>
                    </m:r>
                  </m:oMath>
                </a14:m>
                <a:endParaRPr lang="en-US" altLang="zh-TW" sz="1800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C69B4D6C-0866-4DBE-9D86-26E30057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4787"/>
                <a:ext cx="6192688" cy="3343226"/>
              </a:xfrm>
              <a:prstGeom prst="rect">
                <a:avLst/>
              </a:prstGeom>
              <a:blipFill>
                <a:blip r:embed="rId4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7805F928-AECE-462A-A09B-4DE06DDA4DB1}"/>
              </a:ext>
            </a:extLst>
          </p:cNvPr>
          <p:cNvSpPr/>
          <p:nvPr/>
        </p:nvSpPr>
        <p:spPr>
          <a:xfrm>
            <a:off x="5912949" y="4869332"/>
            <a:ext cx="232228" cy="341086"/>
          </a:xfrm>
          <a:custGeom>
            <a:avLst/>
            <a:gdLst>
              <a:gd name="connsiteX0" fmla="*/ 0 w 232228"/>
              <a:gd name="connsiteY0" fmla="*/ 341086 h 341086"/>
              <a:gd name="connsiteX1" fmla="*/ 58057 w 232228"/>
              <a:gd name="connsiteY1" fmla="*/ 87086 h 341086"/>
              <a:gd name="connsiteX2" fmla="*/ 232228 w 232228"/>
              <a:gd name="connsiteY2" fmla="*/ 0 h 3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8" h="341086">
                <a:moveTo>
                  <a:pt x="0" y="341086"/>
                </a:moveTo>
                <a:cubicBezTo>
                  <a:pt x="9676" y="242510"/>
                  <a:pt x="19352" y="143934"/>
                  <a:pt x="58057" y="87086"/>
                </a:cubicBezTo>
                <a:cubicBezTo>
                  <a:pt x="96762" y="30238"/>
                  <a:pt x="181428" y="25400"/>
                  <a:pt x="232228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AF7ED2-3F3E-4C23-8FA1-EFA470C633BB}"/>
                  </a:ext>
                </a:extLst>
              </p:cNvPr>
              <p:cNvSpPr txBox="1"/>
              <p:nvPr/>
            </p:nvSpPr>
            <p:spPr>
              <a:xfrm>
                <a:off x="6156176" y="4534557"/>
                <a:ext cx="2523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0</a:t>
                </a:r>
                <a:r>
                  <a:rPr lang="en-US" altLang="zh-TW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zh-TW" alt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AF7ED2-3F3E-4C23-8FA1-EFA470C6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534557"/>
                <a:ext cx="2523896" cy="461665"/>
              </a:xfrm>
              <a:prstGeom prst="rect">
                <a:avLst/>
              </a:prstGeom>
              <a:blipFill>
                <a:blip r:embed="rId5"/>
                <a:stretch>
                  <a:fillRect l="-3865" t="-10526" r="-242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336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Lazy-Metropolis-based consensus matrix</a:t>
                </a:r>
              </a:p>
              <a:p>
                <a:endParaRPr lang="en-US" altLang="zh-TW" b="0" i="1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else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if</m:t>
                            </m:r>
                            <m:r>
                              <a:rPr lang="en-US" altLang="zh-TW" i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0,   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34421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704569" y="3789040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1.1534	100	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		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1.9996	1.9484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</a:t>
            </a: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EE4E0C05-65EF-4050-8120-2BC7C64B9C3A}"/>
              </a:ext>
            </a:extLst>
          </p:cNvPr>
          <p:cNvSpPr/>
          <p:nvPr/>
        </p:nvSpPr>
        <p:spPr>
          <a:xfrm>
            <a:off x="6084168" y="22270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328421-6DF9-4CDA-9408-36EFA4224AAD}"/>
              </a:ext>
            </a:extLst>
          </p:cNvPr>
          <p:cNvSpPr/>
          <p:nvPr/>
        </p:nvSpPr>
        <p:spPr>
          <a:xfrm>
            <a:off x="5547001" y="4531304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0: 100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94102-8241-463F-935E-3B681B095D5A}"/>
              </a:ext>
            </a:extLst>
          </p:cNvPr>
          <p:cNvSpPr/>
          <p:nvPr/>
        </p:nvSpPr>
        <p:spPr>
          <a:xfrm>
            <a:off x="7884368" y="2594569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1: 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174DDD-DCDD-46C7-884C-CFB0EC830A26}"/>
              </a:ext>
            </a:extLst>
          </p:cNvPr>
          <p:cNvSpPr/>
          <p:nvPr/>
        </p:nvSpPr>
        <p:spPr>
          <a:xfrm>
            <a:off x="8000415" y="17038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45DE00C-58D6-498D-A3D3-67A38BB82234}"/>
              </a:ext>
            </a:extLst>
          </p:cNvPr>
          <p:cNvSpPr txBox="1">
            <a:spLocks noChangeArrowheads="1"/>
          </p:cNvSpPr>
          <p:nvPr/>
        </p:nvSpPr>
        <p:spPr>
          <a:xfrm>
            <a:off x="704569" y="1316964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#nodes	#rounds</a:t>
            </a:r>
          </a:p>
          <a:p>
            <a:pPr marL="0" indent="0">
              <a:buNone/>
            </a:pPr>
            <a:r>
              <a:rPr lang="en-US" altLang="zh-TW" dirty="0" err="1">
                <a:ea typeface="Cambria Math" panose="02040503050406030204" pitchFamily="18" charset="0"/>
              </a:rPr>
              <a:t>nodeID</a:t>
            </a:r>
            <a:r>
              <a:rPr lang="en-US" altLang="zh-TW" dirty="0">
                <a:ea typeface="Cambria Math" panose="02040503050406030204" pitchFamily="18" charset="0"/>
              </a:rPr>
              <a:t>	x	y	value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184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		0	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 Sample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F49177C5-5A4F-49B8-B104-F427629BB7CC}"/>
              </a:ext>
            </a:extLst>
          </p:cNvPr>
          <p:cNvSpPr/>
          <p:nvPr/>
        </p:nvSpPr>
        <p:spPr>
          <a:xfrm>
            <a:off x="5968121" y="9619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88499D-F659-4E67-93AA-C6E1A57C58CF}"/>
                  </a:ext>
                </a:extLst>
              </p:cNvPr>
              <p:cNvSpPr/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88499D-F659-4E67-93AA-C6E1A57C5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  <a:blipFill>
                <a:blip r:embed="rId3"/>
                <a:stretch>
                  <a:fillRect l="-11111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640C-8A6D-4D4C-99F9-A82FA60E26A2}"/>
                  </a:ext>
                </a:extLst>
              </p:cNvPr>
              <p:cNvSpPr/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D3640C-8A6D-4D4C-99F9-A82FA60E2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  <a:blipFill>
                <a:blip r:embed="rId4"/>
                <a:stretch>
                  <a:fillRect l="-16129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35E1373-E146-40F6-996E-7676112EC27F}"/>
              </a:ext>
            </a:extLst>
          </p:cNvPr>
          <p:cNvSpPr/>
          <p:nvPr/>
        </p:nvSpPr>
        <p:spPr>
          <a:xfrm>
            <a:off x="7884368" y="4387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D62700B-0E72-4422-A517-25AF347B70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sz="18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 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800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sz="180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𝑒𝑙𝑠𝑒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0,   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8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D62700B-0E72-4422-A517-25AF347B7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blipFill>
                <a:blip r:embed="rId5"/>
                <a:stretch>
                  <a:fillRect l="-452" t="-3125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775B545-5EFF-4B02-ACDC-6FBAB011C73B}"/>
                  </a:ext>
                </a:extLst>
              </p:cNvPr>
              <p:cNvSpPr/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775B545-5EFF-4B02-ACDC-6FBAB011C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4A78155-06B8-46BB-B260-B24BC5F1C9D2}"/>
                  </a:ext>
                </a:extLst>
              </p:cNvPr>
              <p:cNvSpPr/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4A78155-06B8-46BB-B260-B24BC5F1C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73AEED3-57D8-45B6-B22F-6299FF0B21E7}"/>
                  </a:ext>
                </a:extLst>
              </p:cNvPr>
              <p:cNvSpPr/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73AEED3-57D8-45B6-B22F-6299FF0B2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024EF786-0CB2-4F14-B182-A60686FC6817}"/>
              </a:ext>
            </a:extLst>
          </p:cNvPr>
          <p:cNvSpPr/>
          <p:nvPr/>
        </p:nvSpPr>
        <p:spPr>
          <a:xfrm>
            <a:off x="7913035" y="1137042"/>
            <a:ext cx="740228" cy="290285"/>
          </a:xfrm>
          <a:custGeom>
            <a:avLst/>
            <a:gdLst>
              <a:gd name="connsiteX0" fmla="*/ 0 w 740228"/>
              <a:gd name="connsiteY0" fmla="*/ 0 h 290285"/>
              <a:gd name="connsiteX1" fmla="*/ 740228 w 740228"/>
              <a:gd name="connsiteY1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228" h="290285">
                <a:moveTo>
                  <a:pt x="0" y="0"/>
                </a:moveTo>
                <a:lnTo>
                  <a:pt x="740228" y="2902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2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		0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62.5		37.5	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/>
              <p:nvPr/>
            </p:nvSpPr>
            <p:spPr>
              <a:xfrm>
                <a:off x="412172" y="3284984"/>
                <a:ext cx="425206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0’: 100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=62.5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2" y="3284984"/>
                <a:ext cx="4252061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/>
              <p:nvPr/>
            </p:nvSpPr>
            <p:spPr>
              <a:xfrm>
                <a:off x="412172" y="5330897"/>
                <a:ext cx="390100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72" y="5330897"/>
                <a:ext cx="3901003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/>
              <p:nvPr/>
            </p:nvSpPr>
            <p:spPr>
              <a:xfrm>
                <a:off x="398486" y="4293096"/>
                <a:ext cx="4173514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=37.5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6" y="4293096"/>
                <a:ext cx="4173514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F6E05BE4-DCE2-49BB-BF19-0DCA96B3AC63}"/>
              </a:ext>
            </a:extLst>
          </p:cNvPr>
          <p:cNvSpPr/>
          <p:nvPr/>
        </p:nvSpPr>
        <p:spPr>
          <a:xfrm>
            <a:off x="5968121" y="9619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1AFE033-4C24-479D-B94F-A374F50C432F}"/>
                  </a:ext>
                </a:extLst>
              </p:cNvPr>
              <p:cNvSpPr/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1AFE033-4C24-479D-B94F-A374F50C4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54" y="3266204"/>
                <a:ext cx="1152880" cy="523220"/>
              </a:xfrm>
              <a:prstGeom prst="rect">
                <a:avLst/>
              </a:prstGeom>
              <a:blipFill>
                <a:blip r:embed="rId6"/>
                <a:stretch>
                  <a:fillRect l="-11111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425308B-B241-4596-A316-E7509E549E81}"/>
                  </a:ext>
                </a:extLst>
              </p:cNvPr>
              <p:cNvSpPr/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425308B-B241-4596-A316-E7509E549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21" y="1329469"/>
                <a:ext cx="755335" cy="523220"/>
              </a:xfrm>
              <a:prstGeom prst="rect">
                <a:avLst/>
              </a:prstGeom>
              <a:blipFill>
                <a:blip r:embed="rId7"/>
                <a:stretch>
                  <a:fillRect l="-16129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B8C604A-317D-4E66-B7BC-B9E8730C72A4}"/>
              </a:ext>
            </a:extLst>
          </p:cNvPr>
          <p:cNvSpPr/>
          <p:nvPr/>
        </p:nvSpPr>
        <p:spPr>
          <a:xfrm>
            <a:off x="7884368" y="4387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12F85A2-A0BB-4C8A-B27E-28B4A0C793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sz="18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 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800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sz="180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𝑒𝑙𝑠𝑒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0, 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8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12F85A2-A0BB-4C8A-B27E-28B4A0C7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blipFill>
                <a:blip r:embed="rId8"/>
                <a:stretch>
                  <a:fillRect l="-452" t="-3125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4D2037-282C-4233-92F9-0927387E44B0}"/>
                  </a:ext>
                </a:extLst>
              </p:cNvPr>
              <p:cNvSpPr/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4D2037-282C-4233-92F9-0927387E4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2289FFF-F116-464D-9B16-51913AA0395C}"/>
                  </a:ext>
                </a:extLst>
              </p:cNvPr>
              <p:cNvSpPr/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2289FFF-F116-464D-9B16-51913AA0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6714DBB-5E38-4E88-BF73-D0125BFB540A}"/>
                  </a:ext>
                </a:extLst>
              </p:cNvPr>
              <p:cNvSpPr/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6714DBB-5E38-4E88-BF73-D0125BFB5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29F4AD4F-8E1B-48C0-8485-1C8C14CA9531}"/>
              </a:ext>
            </a:extLst>
          </p:cNvPr>
          <p:cNvSpPr/>
          <p:nvPr/>
        </p:nvSpPr>
        <p:spPr>
          <a:xfrm>
            <a:off x="7913035" y="1137042"/>
            <a:ext cx="740228" cy="290285"/>
          </a:xfrm>
          <a:custGeom>
            <a:avLst/>
            <a:gdLst>
              <a:gd name="connsiteX0" fmla="*/ 0 w 740228"/>
              <a:gd name="connsiteY0" fmla="*/ 0 h 290285"/>
              <a:gd name="connsiteX1" fmla="*/ 740228 w 740228"/>
              <a:gd name="connsiteY1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228" h="290285">
                <a:moveTo>
                  <a:pt x="0" y="0"/>
                </a:moveTo>
                <a:lnTo>
                  <a:pt x="740228" y="2902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9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3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		0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62.5		37.5		50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53.125	46.875	50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 Sample</a:t>
            </a: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EE4E0C05-65EF-4050-8120-2BC7C64B9C3A}"/>
              </a:ext>
            </a:extLst>
          </p:cNvPr>
          <p:cNvSpPr/>
          <p:nvPr/>
        </p:nvSpPr>
        <p:spPr>
          <a:xfrm>
            <a:off x="5968121" y="961948"/>
            <a:ext cx="1944914" cy="2111829"/>
          </a:xfrm>
          <a:custGeom>
            <a:avLst/>
            <a:gdLst>
              <a:gd name="connsiteX0" fmla="*/ 1944914 w 1944914"/>
              <a:gd name="connsiteY0" fmla="*/ 0 h 2111829"/>
              <a:gd name="connsiteX1" fmla="*/ 0 w 1944914"/>
              <a:gd name="connsiteY1" fmla="*/ 2111829 h 2111829"/>
              <a:gd name="connsiteX2" fmla="*/ 1836057 w 1944914"/>
              <a:gd name="connsiteY2" fmla="*/ 355600 h 2111829"/>
              <a:gd name="connsiteX3" fmla="*/ 1944914 w 1944914"/>
              <a:gd name="connsiteY3" fmla="*/ 0 h 211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914" h="2111829">
                <a:moveTo>
                  <a:pt x="1944914" y="0"/>
                </a:moveTo>
                <a:lnTo>
                  <a:pt x="0" y="2111829"/>
                </a:lnTo>
                <a:lnTo>
                  <a:pt x="1836057" y="355600"/>
                </a:lnTo>
                <a:lnTo>
                  <a:pt x="194491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328421-6DF9-4CDA-9408-36EFA4224AAD}"/>
                  </a:ext>
                </a:extLst>
              </p:cNvPr>
              <p:cNvSpPr/>
              <p:nvPr/>
            </p:nvSpPr>
            <p:spPr>
              <a:xfrm>
                <a:off x="5430954" y="3266204"/>
                <a:ext cx="1226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0: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62.5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328421-6DF9-4CDA-9408-36EFA4224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54" y="3266204"/>
                <a:ext cx="1226618" cy="523220"/>
              </a:xfrm>
              <a:prstGeom prst="rect">
                <a:avLst/>
              </a:prstGeom>
              <a:blipFill>
                <a:blip r:embed="rId3"/>
                <a:stretch>
                  <a:fillRect l="-10448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1B94102-8241-463F-935E-3B681B095D5A}"/>
                  </a:ext>
                </a:extLst>
              </p:cNvPr>
              <p:cNvSpPr/>
              <p:nvPr/>
            </p:nvSpPr>
            <p:spPr>
              <a:xfrm>
                <a:off x="7426645" y="1439482"/>
                <a:ext cx="1226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37.5</m:t>
                    </m:r>
                  </m:oMath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1B94102-8241-463F-935E-3B681B095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645" y="1439482"/>
                <a:ext cx="1226618" cy="523220"/>
              </a:xfrm>
              <a:prstGeom prst="rect">
                <a:avLst/>
              </a:prstGeom>
              <a:blipFill>
                <a:blip r:embed="rId4"/>
                <a:stretch>
                  <a:fillRect l="-9950"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0174DDD-DCDD-46C7-884C-CFB0EC830A26}"/>
              </a:ext>
            </a:extLst>
          </p:cNvPr>
          <p:cNvSpPr/>
          <p:nvPr/>
        </p:nvSpPr>
        <p:spPr>
          <a:xfrm>
            <a:off x="7884368" y="43872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2: 50</a:t>
            </a:r>
            <a:endParaRPr lang="zh-TW" altLang="en-US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/>
              <p:nvPr/>
            </p:nvSpPr>
            <p:spPr>
              <a:xfrm>
                <a:off x="-180528" y="3689238"/>
                <a:ext cx="6597319" cy="132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0’:</m:t>
                      </m:r>
                      <m:r>
                        <a:rPr lang="ar-AE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62.5⋅</m:t>
                      </m:r>
                      <m:f>
                        <m:fPr>
                          <m:ctrlPr>
                            <a:rPr lang="ar-AE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+50⋅</m:t>
                      </m:r>
                      <m:f>
                        <m:fPr>
                          <m:ctrlPr>
                            <a:rPr lang="ar-AE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ar-AE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37.5⋅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ar-AE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=53.125</m:t>
                      </m:r>
                    </m:oMath>
                  </m:oMathPara>
                </a14:m>
                <a:endParaRPr lang="ar-AE" dirty="0"/>
              </a:p>
              <a:p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FB2B77-05EE-48B7-A083-BD5EB0878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3689238"/>
                <a:ext cx="6597319" cy="1329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/>
              <p:nvPr/>
            </p:nvSpPr>
            <p:spPr>
              <a:xfrm>
                <a:off x="13686" y="5735151"/>
                <a:ext cx="553132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62.5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37.5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5ADD70-841A-476A-B8C9-8F8E6FD0B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" y="5735151"/>
                <a:ext cx="5531322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/>
              <p:nvPr/>
            </p:nvSpPr>
            <p:spPr>
              <a:xfrm>
                <a:off x="0" y="4697350"/>
                <a:ext cx="6201378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’: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37.5⋅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+62.5⋅</m:t>
                      </m:r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=46.875</m:t>
                      </m:r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0B3C6-9BA9-49B2-92A4-72FC6E1CF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7350"/>
                <a:ext cx="6201378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F3BD5B4F-918F-4281-9394-29DFA750DBD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𝑖𝑗</m:t>
                        </m:r>
                      </m:sub>
                    </m:sSub>
                    <m:r>
                      <a:rPr lang="en-US" altLang="zh-TW" sz="180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eqArr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𝑘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∈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𝑉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 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=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800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2</m:t>
                                </m:r>
                                <m:r>
                                  <a:rPr lang="en-US" altLang="zh-TW" sz="1800" i="1" smtClean="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>
                                            <a:latin typeface="Cambria Math" panose="02040503050406030204" pitchFamily="18" charset="0"/>
                                            <a:ea typeface="新細明體" panose="02020500000000000000" pitchFamily="18" charset="-12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新細明體" panose="02020500000000000000" pitchFamily="18" charset="-12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den>
                            </m:f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𝑒𝑙𝑠𝑒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𝑖𝑓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∈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𝐸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</m:t>
                            </m:r>
                          </m:e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           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0,   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     </m:t>
                            </m:r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8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F3BD5B4F-918F-4281-9394-29DFA750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19" y="163247"/>
                <a:ext cx="5593689" cy="1204149"/>
              </a:xfrm>
              <a:prstGeom prst="rect">
                <a:avLst/>
              </a:prstGeom>
              <a:blipFill>
                <a:blip r:embed="rId8"/>
                <a:stretch>
                  <a:fillRect l="-452" t="-3125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133955C-6550-4ECF-A331-0201548BC5EA}"/>
                  </a:ext>
                </a:extLst>
              </p:cNvPr>
              <p:cNvSpPr/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133955C-6550-4ECF-A331-0201548BC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1604318"/>
                <a:ext cx="461986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00FFB32-CF22-4A1F-B3D0-201CA2BF082D}"/>
                  </a:ext>
                </a:extLst>
              </p:cNvPr>
              <p:cNvSpPr/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00FFB32-CF22-4A1F-B3D0-201CA2BF0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57" y="2155115"/>
                <a:ext cx="461986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EF87E08-E89A-456C-89C1-56D86F4505FF}"/>
                  </a:ext>
                </a:extLst>
              </p:cNvPr>
              <p:cNvSpPr/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EF87E08-E89A-456C-89C1-56D86F450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82" y="1051671"/>
                <a:ext cx="461986" cy="898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9AE5C49A-8843-45DD-B972-9FD7EFA4869F}"/>
              </a:ext>
            </a:extLst>
          </p:cNvPr>
          <p:cNvSpPr/>
          <p:nvPr/>
        </p:nvSpPr>
        <p:spPr>
          <a:xfrm>
            <a:off x="7913035" y="1137042"/>
            <a:ext cx="740228" cy="290285"/>
          </a:xfrm>
          <a:custGeom>
            <a:avLst/>
            <a:gdLst>
              <a:gd name="connsiteX0" fmla="*/ 0 w 740228"/>
              <a:gd name="connsiteY0" fmla="*/ 0 h 290285"/>
              <a:gd name="connsiteX1" fmla="*/ 740228 w 740228"/>
              <a:gd name="connsiteY1" fmla="*/ 290285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228" h="290285">
                <a:moveTo>
                  <a:pt x="0" y="0"/>
                </a:moveTo>
                <a:lnTo>
                  <a:pt x="740228" y="2902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49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471742" cy="46641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100.00	0.00		50.00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62.50	37.50	50.00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53.12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Cambria Math" panose="02040503050406030204" pitchFamily="18" charset="0"/>
              </a:rPr>
              <a:t>5</a:t>
            </a:r>
            <a:r>
              <a:rPr lang="en-US" altLang="zh-TW" dirty="0">
                <a:ea typeface="Cambria Math" panose="02040503050406030204" pitchFamily="18" charset="0"/>
              </a:rPr>
              <a:t>	46.87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Cambria Math" panose="02040503050406030204" pitchFamily="18" charset="0"/>
              </a:rPr>
              <a:t>5</a:t>
            </a:r>
            <a:r>
              <a:rPr lang="en-US" altLang="zh-TW" dirty="0">
                <a:ea typeface="Cambria Math" panose="02040503050406030204" pitchFamily="18" charset="0"/>
              </a:rPr>
              <a:t>	50.00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Note that the precision is set to 2</a:t>
            </a:r>
          </a:p>
          <a:p>
            <a:pPr marL="0" indent="0">
              <a:buNone/>
            </a:pPr>
            <a:r>
              <a:rPr lang="zh-TW" altLang="en-US" dirty="0">
                <a:ea typeface="Cambria Math" panose="02040503050406030204" pitchFamily="18" charset="0"/>
              </a:rPr>
              <a:t>注意每個數字僅需列印出小數點下兩位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ea typeface="Cambria Math" panose="02040503050406030204" pitchFamily="18" charset="0"/>
              </a:rPr>
              <a:t>不需要另外處理四捨五入</a:t>
            </a:r>
            <a:r>
              <a:rPr lang="en-US" altLang="zh-TW" dirty="0">
                <a:ea typeface="Cambria Math" panose="02040503050406030204" pitchFamily="18" charset="0"/>
              </a:rPr>
              <a:t> (</a:t>
            </a:r>
            <a:r>
              <a:rPr lang="zh-TW" altLang="en-US" dirty="0">
                <a:ea typeface="Cambria Math" panose="02040503050406030204" pitchFamily="18" charset="0"/>
              </a:rPr>
              <a:t>使用</a:t>
            </a:r>
            <a:r>
              <a:rPr lang="en-US" altLang="zh-TW" dirty="0">
                <a:ea typeface="Cambria Math" panose="02040503050406030204" pitchFamily="18" charset="0"/>
              </a:rPr>
              <a:t>%.2f </a:t>
            </a:r>
            <a:r>
              <a:rPr lang="zh-TW" altLang="en-US" dirty="0">
                <a:ea typeface="Cambria Math" panose="02040503050406030204" pitchFamily="18" charset="0"/>
              </a:rPr>
              <a:t>輸出即可</a:t>
            </a:r>
            <a:r>
              <a:rPr lang="en-US" altLang="zh-TW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 Sample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11742-6CE0-4147-9028-68EA5253CAF9}"/>
              </a:ext>
            </a:extLst>
          </p:cNvPr>
          <p:cNvSpPr txBox="1">
            <a:spLocks noChangeArrowheads="1"/>
          </p:cNvSpPr>
          <p:nvPr/>
        </p:nvSpPr>
        <p:spPr>
          <a:xfrm>
            <a:off x="4788024" y="188640"/>
            <a:ext cx="5095478" cy="22878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#nodes	#rounds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value1 value2 value3…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199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Further reading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Eigenvalue and eigenvector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Metropolis-based consensus matrix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Doubly stochastic matrix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11018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Large-scale</a:t>
            </a:r>
            <a:r>
              <a:rPr lang="en-US" altLang="zh-TW" dirty="0">
                <a:ea typeface="新細明體" panose="02020500000000000000" pitchFamily="18" charset="-120"/>
              </a:rPr>
              <a:t> sensor networks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collect the environment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 to obtain the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average data</a:t>
            </a:r>
            <a:r>
              <a:rPr lang="en-US" altLang="zh-TW" dirty="0">
                <a:ea typeface="新細明體" panose="02020500000000000000" pitchFamily="18" charset="-120"/>
              </a:rPr>
              <a:t>?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Such as temperature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Oval 83">
            <a:extLst>
              <a:ext uri="{FF2B5EF4-FFF2-40B4-BE49-F238E27FC236}">
                <a16:creationId xmlns:a16="http://schemas.microsoft.com/office/drawing/2014/main" id="{765855DC-80CA-C143-A614-BD4365EDB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7751" y="5659573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Oval 101">
            <a:extLst>
              <a:ext uri="{FF2B5EF4-FFF2-40B4-BE49-F238E27FC236}">
                <a16:creationId xmlns:a16="http://schemas.microsoft.com/office/drawing/2014/main" id="{2A324EC0-91BF-9D41-9575-A3B99D8E0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6291" y="5719414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6751662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Superb deadline: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9/29 Tue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10/6 Tue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Submit your code to 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Demonstrate your code in 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工院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館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 401B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solidFill>
                  <a:srgbClr val="0070C0"/>
                </a:solidFill>
                <a:ea typeface="Cambria Math" panose="02040503050406030204" pitchFamily="18" charset="0"/>
              </a:rPr>
              <a:t>C Source code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A sink averages all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nodes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near the sink </a:t>
            </a:r>
            <a:r>
              <a:rPr lang="en-US" altLang="zh-TW" dirty="0">
                <a:ea typeface="新細明體" panose="02020500000000000000" pitchFamily="18" charset="-120"/>
              </a:rPr>
              <a:t>may send more packets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  <a:sym typeface="Wingdings" pitchFamily="2" charset="2"/>
              </a:rPr>
              <a:t>exhaust energy </a:t>
            </a: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node failure</a:t>
            </a:r>
            <a:b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</a:b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network partition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Oval 83">
            <a:extLst>
              <a:ext uri="{FF2B5EF4-FFF2-40B4-BE49-F238E27FC236}">
                <a16:creationId xmlns:a16="http://schemas.microsoft.com/office/drawing/2014/main" id="{765855DC-80CA-C143-A614-BD4365EDB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7751" y="5659573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0D25DE-BC7D-564E-8126-D804EB8D8D12}"/>
              </a:ext>
            </a:extLst>
          </p:cNvPr>
          <p:cNvSpPr/>
          <p:nvPr/>
        </p:nvSpPr>
        <p:spPr>
          <a:xfrm>
            <a:off x="5876802" y="4872657"/>
            <a:ext cx="487362" cy="1825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4611319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A sink averages all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Centralized algorithms are not suitable for large-scale networks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 will you design a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distributed</a:t>
            </a:r>
            <a:r>
              <a:rPr lang="en-US" altLang="zh-TW" dirty="0">
                <a:ea typeface="新細明體" panose="02020500000000000000" pitchFamily="18" charset="-120"/>
              </a:rPr>
              <a:t> algorithm to obtain the average?</a:t>
            </a: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Oval 83">
            <a:extLst>
              <a:ext uri="{FF2B5EF4-FFF2-40B4-BE49-F238E27FC236}">
                <a16:creationId xmlns:a16="http://schemas.microsoft.com/office/drawing/2014/main" id="{765855DC-80CA-C143-A614-BD4365EDB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7751" y="5659573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6837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Distributed Consensus Algorithm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Every node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acts a sensor and a sink </a:t>
            </a:r>
            <a:r>
              <a:rPr lang="en-US" altLang="zh-TW" dirty="0">
                <a:ea typeface="新細明體" panose="02020500000000000000" pitchFamily="18" charset="-120"/>
              </a:rPr>
              <a:t>at the same time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At each iteration,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sends the data to its neighbors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each node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aggregate the data from its neighbors</a:t>
            </a:r>
          </a:p>
        </p:txBody>
      </p:sp>
      <p:grpSp>
        <p:nvGrpSpPr>
          <p:cNvPr id="87" name="群組 4098">
            <a:extLst>
              <a:ext uri="{FF2B5EF4-FFF2-40B4-BE49-F238E27FC236}">
                <a16:creationId xmlns:a16="http://schemas.microsoft.com/office/drawing/2014/main" id="{298E48B0-4D70-0549-A127-09FD6D8FC40C}"/>
              </a:ext>
            </a:extLst>
          </p:cNvPr>
          <p:cNvGrpSpPr/>
          <p:nvPr/>
        </p:nvGrpSpPr>
        <p:grpSpPr>
          <a:xfrm>
            <a:off x="251520" y="4365104"/>
            <a:ext cx="6111875" cy="2301875"/>
            <a:chOff x="1444501" y="4509120"/>
            <a:chExt cx="6111875" cy="2301875"/>
          </a:xfrm>
        </p:grpSpPr>
        <p:sp>
          <p:nvSpPr>
            <p:cNvPr id="88" name="Oval 79">
              <a:extLst>
                <a:ext uri="{FF2B5EF4-FFF2-40B4-BE49-F238E27FC236}">
                  <a16:creationId xmlns:a16="http://schemas.microsoft.com/office/drawing/2014/main" id="{543E4C88-705E-F641-B258-E4A0705582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" name="Oval 80">
              <a:extLst>
                <a:ext uri="{FF2B5EF4-FFF2-40B4-BE49-F238E27FC236}">
                  <a16:creationId xmlns:a16="http://schemas.microsoft.com/office/drawing/2014/main" id="{78B7F727-C2D3-9746-8C6B-D0A4701B70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Oval 81">
              <a:extLst>
                <a:ext uri="{FF2B5EF4-FFF2-40B4-BE49-F238E27FC236}">
                  <a16:creationId xmlns:a16="http://schemas.microsoft.com/office/drawing/2014/main" id="{7E90DA44-76F6-F940-B662-702915A1C8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Oval 83">
              <a:extLst>
                <a:ext uri="{FF2B5EF4-FFF2-40B4-BE49-F238E27FC236}">
                  <a16:creationId xmlns:a16="http://schemas.microsoft.com/office/drawing/2014/main" id="{3740D9AE-DD15-5746-B1E5-C976F89829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" name="Oval 84">
              <a:extLst>
                <a:ext uri="{FF2B5EF4-FFF2-40B4-BE49-F238E27FC236}">
                  <a16:creationId xmlns:a16="http://schemas.microsoft.com/office/drawing/2014/main" id="{0E3F90C3-260D-494A-B1F4-B9A24CE089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" name="Oval 85">
              <a:extLst>
                <a:ext uri="{FF2B5EF4-FFF2-40B4-BE49-F238E27FC236}">
                  <a16:creationId xmlns:a16="http://schemas.microsoft.com/office/drawing/2014/main" id="{293020C7-1D22-6D4D-8F21-C8605603B7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5" name="Oval 86">
              <a:extLst>
                <a:ext uri="{FF2B5EF4-FFF2-40B4-BE49-F238E27FC236}">
                  <a16:creationId xmlns:a16="http://schemas.microsoft.com/office/drawing/2014/main" id="{0AAFBB07-F6A6-B040-B1F9-A010E7F382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" name="Oval 87">
              <a:extLst>
                <a:ext uri="{FF2B5EF4-FFF2-40B4-BE49-F238E27FC236}">
                  <a16:creationId xmlns:a16="http://schemas.microsoft.com/office/drawing/2014/main" id="{4BC46AA1-96F3-8F4A-A807-7635AA7004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" name="Oval 88">
              <a:extLst>
                <a:ext uri="{FF2B5EF4-FFF2-40B4-BE49-F238E27FC236}">
                  <a16:creationId xmlns:a16="http://schemas.microsoft.com/office/drawing/2014/main" id="{F20F4D04-8EF2-F14F-B5E7-8E244FF42E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9">
              <a:extLst>
                <a:ext uri="{FF2B5EF4-FFF2-40B4-BE49-F238E27FC236}">
                  <a16:creationId xmlns:a16="http://schemas.microsoft.com/office/drawing/2014/main" id="{5F8FD1C5-8FEB-6D44-AD56-4E36F1406C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90">
              <a:extLst>
                <a:ext uri="{FF2B5EF4-FFF2-40B4-BE49-F238E27FC236}">
                  <a16:creationId xmlns:a16="http://schemas.microsoft.com/office/drawing/2014/main" id="{E19578DA-F6F3-0E42-B710-E9E0B2175F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91">
              <a:extLst>
                <a:ext uri="{FF2B5EF4-FFF2-40B4-BE49-F238E27FC236}">
                  <a16:creationId xmlns:a16="http://schemas.microsoft.com/office/drawing/2014/main" id="{05132DE8-2F17-FF46-8626-27985C752A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92">
              <a:extLst>
                <a:ext uri="{FF2B5EF4-FFF2-40B4-BE49-F238E27FC236}">
                  <a16:creationId xmlns:a16="http://schemas.microsoft.com/office/drawing/2014/main" id="{F3893F6D-6224-7946-BAE1-820275CB0C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93">
              <a:extLst>
                <a:ext uri="{FF2B5EF4-FFF2-40B4-BE49-F238E27FC236}">
                  <a16:creationId xmlns:a16="http://schemas.microsoft.com/office/drawing/2014/main" id="{6F8479F5-77E4-EF4F-9CE4-41CE6ED141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94">
              <a:extLst>
                <a:ext uri="{FF2B5EF4-FFF2-40B4-BE49-F238E27FC236}">
                  <a16:creationId xmlns:a16="http://schemas.microsoft.com/office/drawing/2014/main" id="{A98378CC-21BB-9E43-9B79-D1765538E8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95">
              <a:extLst>
                <a:ext uri="{FF2B5EF4-FFF2-40B4-BE49-F238E27FC236}">
                  <a16:creationId xmlns:a16="http://schemas.microsoft.com/office/drawing/2014/main" id="{6DF7E970-4FDB-634F-88C8-80B3BD05BE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96">
              <a:extLst>
                <a:ext uri="{FF2B5EF4-FFF2-40B4-BE49-F238E27FC236}">
                  <a16:creationId xmlns:a16="http://schemas.microsoft.com/office/drawing/2014/main" id="{371873D9-CC18-F84D-9525-4289BC5F1E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97">
              <a:extLst>
                <a:ext uri="{FF2B5EF4-FFF2-40B4-BE49-F238E27FC236}">
                  <a16:creationId xmlns:a16="http://schemas.microsoft.com/office/drawing/2014/main" id="{D0639C1B-28C2-0F47-961B-3C942A60AD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98">
              <a:extLst>
                <a:ext uri="{FF2B5EF4-FFF2-40B4-BE49-F238E27FC236}">
                  <a16:creationId xmlns:a16="http://schemas.microsoft.com/office/drawing/2014/main" id="{36259DE7-1245-9242-B87A-F5F8D79903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9">
              <a:extLst>
                <a:ext uri="{FF2B5EF4-FFF2-40B4-BE49-F238E27FC236}">
                  <a16:creationId xmlns:a16="http://schemas.microsoft.com/office/drawing/2014/main" id="{76D824F9-2ECB-C541-B9B6-86D6B0CAD2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100">
              <a:extLst>
                <a:ext uri="{FF2B5EF4-FFF2-40B4-BE49-F238E27FC236}">
                  <a16:creationId xmlns:a16="http://schemas.microsoft.com/office/drawing/2014/main" id="{221E8377-2AF1-F14D-8B5A-62EDE1E550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101">
              <a:extLst>
                <a:ext uri="{FF2B5EF4-FFF2-40B4-BE49-F238E27FC236}">
                  <a16:creationId xmlns:a16="http://schemas.microsoft.com/office/drawing/2014/main" id="{181CEFD1-9B41-C646-B1B9-1BBBC851B7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102">
              <a:extLst>
                <a:ext uri="{FF2B5EF4-FFF2-40B4-BE49-F238E27FC236}">
                  <a16:creationId xmlns:a16="http://schemas.microsoft.com/office/drawing/2014/main" id="{C562BEE6-5B30-AF45-8007-D3BC0FA474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103">
              <a:extLst>
                <a:ext uri="{FF2B5EF4-FFF2-40B4-BE49-F238E27FC236}">
                  <a16:creationId xmlns:a16="http://schemas.microsoft.com/office/drawing/2014/main" id="{59EC58F6-3F48-9748-A216-A6B17EEE64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104">
              <a:extLst>
                <a:ext uri="{FF2B5EF4-FFF2-40B4-BE49-F238E27FC236}">
                  <a16:creationId xmlns:a16="http://schemas.microsoft.com/office/drawing/2014/main" id="{04BFBA6F-4662-0D47-8E2C-7454BF771C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105">
              <a:extLst>
                <a:ext uri="{FF2B5EF4-FFF2-40B4-BE49-F238E27FC236}">
                  <a16:creationId xmlns:a16="http://schemas.microsoft.com/office/drawing/2014/main" id="{343B823D-85E3-6745-8494-614DD0D277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106">
              <a:extLst>
                <a:ext uri="{FF2B5EF4-FFF2-40B4-BE49-F238E27FC236}">
                  <a16:creationId xmlns:a16="http://schemas.microsoft.com/office/drawing/2014/main" id="{352E4A45-23EA-BD42-9227-748B569904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16" name="AutoShape 107">
              <a:extLst>
                <a:ext uri="{FF2B5EF4-FFF2-40B4-BE49-F238E27FC236}">
                  <a16:creationId xmlns:a16="http://schemas.microsoft.com/office/drawing/2014/main" id="{AAC1C1DE-2E27-CC48-817F-651A0E1D3387}"/>
                </a:ext>
              </a:extLst>
            </p:cNvPr>
            <p:cNvCxnSpPr>
              <a:cxnSpLocks noChangeShapeType="1"/>
              <a:stCxn id="88" idx="7"/>
              <a:endCxn id="89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AutoShape 108">
              <a:extLst>
                <a:ext uri="{FF2B5EF4-FFF2-40B4-BE49-F238E27FC236}">
                  <a16:creationId xmlns:a16="http://schemas.microsoft.com/office/drawing/2014/main" id="{F7570335-EF05-CB49-86FB-441C52D4860C}"/>
                </a:ext>
              </a:extLst>
            </p:cNvPr>
            <p:cNvCxnSpPr>
              <a:cxnSpLocks noChangeShapeType="1"/>
              <a:stCxn id="89" idx="7"/>
              <a:endCxn id="94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109">
              <a:extLst>
                <a:ext uri="{FF2B5EF4-FFF2-40B4-BE49-F238E27FC236}">
                  <a16:creationId xmlns:a16="http://schemas.microsoft.com/office/drawing/2014/main" id="{8415DC33-1DBB-4346-97AD-01B8E706E86B}"/>
                </a:ext>
              </a:extLst>
            </p:cNvPr>
            <p:cNvCxnSpPr>
              <a:cxnSpLocks noChangeShapeType="1"/>
              <a:stCxn id="94" idx="6"/>
              <a:endCxn id="98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AutoShape 110">
              <a:extLst>
                <a:ext uri="{FF2B5EF4-FFF2-40B4-BE49-F238E27FC236}">
                  <a16:creationId xmlns:a16="http://schemas.microsoft.com/office/drawing/2014/main" id="{12AF7F91-88B7-FF46-8F12-EEC407641475}"/>
                </a:ext>
              </a:extLst>
            </p:cNvPr>
            <p:cNvCxnSpPr>
              <a:cxnSpLocks noChangeShapeType="1"/>
              <a:stCxn id="98" idx="6"/>
              <a:endCxn id="102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111">
              <a:extLst>
                <a:ext uri="{FF2B5EF4-FFF2-40B4-BE49-F238E27FC236}">
                  <a16:creationId xmlns:a16="http://schemas.microsoft.com/office/drawing/2014/main" id="{1D9F65E7-912A-8D4F-AD4B-0B5FCDEF0031}"/>
                </a:ext>
              </a:extLst>
            </p:cNvPr>
            <p:cNvCxnSpPr>
              <a:cxnSpLocks noChangeShapeType="1"/>
              <a:stCxn id="88" idx="5"/>
              <a:endCxn id="91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AutoShape 112">
              <a:extLst>
                <a:ext uri="{FF2B5EF4-FFF2-40B4-BE49-F238E27FC236}">
                  <a16:creationId xmlns:a16="http://schemas.microsoft.com/office/drawing/2014/main" id="{58F65C26-3A43-214D-B959-073FCD8105FA}"/>
                </a:ext>
              </a:extLst>
            </p:cNvPr>
            <p:cNvCxnSpPr>
              <a:cxnSpLocks noChangeShapeType="1"/>
              <a:stCxn id="89" idx="5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AutoShape 113">
              <a:extLst>
                <a:ext uri="{FF2B5EF4-FFF2-40B4-BE49-F238E27FC236}">
                  <a16:creationId xmlns:a16="http://schemas.microsoft.com/office/drawing/2014/main" id="{8008B3EB-4708-3245-9E02-10D0B236B7E6}"/>
                </a:ext>
              </a:extLst>
            </p:cNvPr>
            <p:cNvCxnSpPr>
              <a:cxnSpLocks noChangeShapeType="1"/>
              <a:stCxn id="89" idx="6"/>
              <a:endCxn id="92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114">
              <a:extLst>
                <a:ext uri="{FF2B5EF4-FFF2-40B4-BE49-F238E27FC236}">
                  <a16:creationId xmlns:a16="http://schemas.microsoft.com/office/drawing/2014/main" id="{98BB1AD9-AF68-0742-A8D6-6887AFCA0BD6}"/>
                </a:ext>
              </a:extLst>
            </p:cNvPr>
            <p:cNvCxnSpPr>
              <a:cxnSpLocks noChangeShapeType="1"/>
              <a:endCxn id="92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115">
              <a:extLst>
                <a:ext uri="{FF2B5EF4-FFF2-40B4-BE49-F238E27FC236}">
                  <a16:creationId xmlns:a16="http://schemas.microsoft.com/office/drawing/2014/main" id="{2C73B964-B067-9B4C-91CA-5F7C6A73A708}"/>
                </a:ext>
              </a:extLst>
            </p:cNvPr>
            <p:cNvCxnSpPr>
              <a:cxnSpLocks noChangeShapeType="1"/>
              <a:stCxn id="92" idx="6"/>
              <a:endCxn id="95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116">
              <a:extLst>
                <a:ext uri="{FF2B5EF4-FFF2-40B4-BE49-F238E27FC236}">
                  <a16:creationId xmlns:a16="http://schemas.microsoft.com/office/drawing/2014/main" id="{D8345FA7-146C-AF4F-9C70-3004C180A033}"/>
                </a:ext>
              </a:extLst>
            </p:cNvPr>
            <p:cNvCxnSpPr>
              <a:cxnSpLocks noChangeShapeType="1"/>
              <a:stCxn id="95" idx="0"/>
              <a:endCxn id="94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17">
              <a:extLst>
                <a:ext uri="{FF2B5EF4-FFF2-40B4-BE49-F238E27FC236}">
                  <a16:creationId xmlns:a16="http://schemas.microsoft.com/office/drawing/2014/main" id="{7A2160E5-EA6B-9A47-8CCF-9A66F0BF11B3}"/>
                </a:ext>
              </a:extLst>
            </p:cNvPr>
            <p:cNvCxnSpPr>
              <a:cxnSpLocks noChangeShapeType="1"/>
              <a:stCxn id="91" idx="0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18">
              <a:extLst>
                <a:ext uri="{FF2B5EF4-FFF2-40B4-BE49-F238E27FC236}">
                  <a16:creationId xmlns:a16="http://schemas.microsoft.com/office/drawing/2014/main" id="{369FA863-D1E3-2449-8D7E-A52C04EEFDDE}"/>
                </a:ext>
              </a:extLst>
            </p:cNvPr>
            <p:cNvCxnSpPr>
              <a:cxnSpLocks noChangeShapeType="1"/>
              <a:stCxn id="91" idx="7"/>
              <a:endCxn id="93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9">
              <a:extLst>
                <a:ext uri="{FF2B5EF4-FFF2-40B4-BE49-F238E27FC236}">
                  <a16:creationId xmlns:a16="http://schemas.microsoft.com/office/drawing/2014/main" id="{62241E99-5609-0041-B03B-E46002C9E33F}"/>
                </a:ext>
              </a:extLst>
            </p:cNvPr>
            <p:cNvCxnSpPr>
              <a:cxnSpLocks noChangeShapeType="1"/>
              <a:stCxn id="93" idx="1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20">
              <a:extLst>
                <a:ext uri="{FF2B5EF4-FFF2-40B4-BE49-F238E27FC236}">
                  <a16:creationId xmlns:a16="http://schemas.microsoft.com/office/drawing/2014/main" id="{371A2EA3-ED73-EA4A-B660-D611FAA2C6A8}"/>
                </a:ext>
              </a:extLst>
            </p:cNvPr>
            <p:cNvCxnSpPr>
              <a:cxnSpLocks noChangeShapeType="1"/>
              <a:stCxn id="93" idx="0"/>
              <a:endCxn id="95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21">
              <a:extLst>
                <a:ext uri="{FF2B5EF4-FFF2-40B4-BE49-F238E27FC236}">
                  <a16:creationId xmlns:a16="http://schemas.microsoft.com/office/drawing/2014/main" id="{39A03E2B-03FC-3243-8157-AD140C4F165B}"/>
                </a:ext>
              </a:extLst>
            </p:cNvPr>
            <p:cNvCxnSpPr>
              <a:cxnSpLocks noChangeShapeType="1"/>
              <a:stCxn id="95" idx="7"/>
              <a:endCxn id="97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22">
              <a:extLst>
                <a:ext uri="{FF2B5EF4-FFF2-40B4-BE49-F238E27FC236}">
                  <a16:creationId xmlns:a16="http://schemas.microsoft.com/office/drawing/2014/main" id="{30C81DD8-3919-554C-B09C-6BA167E38D7D}"/>
                </a:ext>
              </a:extLst>
            </p:cNvPr>
            <p:cNvCxnSpPr>
              <a:cxnSpLocks noChangeShapeType="1"/>
              <a:stCxn id="97" idx="7"/>
              <a:endCxn id="98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23">
              <a:extLst>
                <a:ext uri="{FF2B5EF4-FFF2-40B4-BE49-F238E27FC236}">
                  <a16:creationId xmlns:a16="http://schemas.microsoft.com/office/drawing/2014/main" id="{8AAB5C7C-E3F2-A246-85DD-1CE92AA335C7}"/>
                </a:ext>
              </a:extLst>
            </p:cNvPr>
            <p:cNvCxnSpPr>
              <a:cxnSpLocks noChangeShapeType="1"/>
              <a:stCxn id="95" idx="6"/>
              <a:endCxn id="100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24">
              <a:extLst>
                <a:ext uri="{FF2B5EF4-FFF2-40B4-BE49-F238E27FC236}">
                  <a16:creationId xmlns:a16="http://schemas.microsoft.com/office/drawing/2014/main" id="{ABA355AC-5D52-804D-95C0-75804F8E9067}"/>
                </a:ext>
              </a:extLst>
            </p:cNvPr>
            <p:cNvCxnSpPr>
              <a:cxnSpLocks noChangeShapeType="1"/>
              <a:stCxn id="97" idx="4"/>
              <a:endCxn id="100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25">
              <a:extLst>
                <a:ext uri="{FF2B5EF4-FFF2-40B4-BE49-F238E27FC236}">
                  <a16:creationId xmlns:a16="http://schemas.microsoft.com/office/drawing/2014/main" id="{2F0C160E-F949-0B40-A80E-3E072B1CB6E5}"/>
                </a:ext>
              </a:extLst>
            </p:cNvPr>
            <p:cNvCxnSpPr>
              <a:cxnSpLocks noChangeShapeType="1"/>
              <a:stCxn id="95" idx="5"/>
              <a:endCxn id="99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26">
              <a:extLst>
                <a:ext uri="{FF2B5EF4-FFF2-40B4-BE49-F238E27FC236}">
                  <a16:creationId xmlns:a16="http://schemas.microsoft.com/office/drawing/2014/main" id="{8F9D6035-17A9-D543-9DA2-E77319DCA9FB}"/>
                </a:ext>
              </a:extLst>
            </p:cNvPr>
            <p:cNvCxnSpPr>
              <a:cxnSpLocks noChangeShapeType="1"/>
              <a:stCxn id="100" idx="4"/>
              <a:endCxn id="99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27">
              <a:extLst>
                <a:ext uri="{FF2B5EF4-FFF2-40B4-BE49-F238E27FC236}">
                  <a16:creationId xmlns:a16="http://schemas.microsoft.com/office/drawing/2014/main" id="{BC5074B2-531D-EA4F-9B64-828F20C1CCE4}"/>
                </a:ext>
              </a:extLst>
            </p:cNvPr>
            <p:cNvCxnSpPr>
              <a:cxnSpLocks noChangeShapeType="1"/>
              <a:stCxn id="93" idx="5"/>
              <a:endCxn id="96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28">
              <a:extLst>
                <a:ext uri="{FF2B5EF4-FFF2-40B4-BE49-F238E27FC236}">
                  <a16:creationId xmlns:a16="http://schemas.microsoft.com/office/drawing/2014/main" id="{F40BFD84-45DF-4D48-90C0-49266EF191BE}"/>
                </a:ext>
              </a:extLst>
            </p:cNvPr>
            <p:cNvCxnSpPr>
              <a:cxnSpLocks noChangeShapeType="1"/>
              <a:stCxn id="96" idx="7"/>
              <a:endCxn id="103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9">
              <a:extLst>
                <a:ext uri="{FF2B5EF4-FFF2-40B4-BE49-F238E27FC236}">
                  <a16:creationId xmlns:a16="http://schemas.microsoft.com/office/drawing/2014/main" id="{23388132-88DB-3145-886C-4849AF20F6FE}"/>
                </a:ext>
              </a:extLst>
            </p:cNvPr>
            <p:cNvCxnSpPr>
              <a:cxnSpLocks noChangeShapeType="1"/>
              <a:stCxn id="103" idx="0"/>
              <a:endCxn id="100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30">
              <a:extLst>
                <a:ext uri="{FF2B5EF4-FFF2-40B4-BE49-F238E27FC236}">
                  <a16:creationId xmlns:a16="http://schemas.microsoft.com/office/drawing/2014/main" id="{521C7247-7B28-8D43-8D4D-C8002E7B8F62}"/>
                </a:ext>
              </a:extLst>
            </p:cNvPr>
            <p:cNvCxnSpPr>
              <a:cxnSpLocks noChangeShapeType="1"/>
              <a:stCxn id="103" idx="7"/>
              <a:endCxn id="104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31">
              <a:extLst>
                <a:ext uri="{FF2B5EF4-FFF2-40B4-BE49-F238E27FC236}">
                  <a16:creationId xmlns:a16="http://schemas.microsoft.com/office/drawing/2014/main" id="{D3DCC150-BB50-564C-805D-55D8230B63BF}"/>
                </a:ext>
              </a:extLst>
            </p:cNvPr>
            <p:cNvCxnSpPr>
              <a:cxnSpLocks noChangeShapeType="1"/>
              <a:stCxn id="104" idx="1"/>
              <a:endCxn id="100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32">
              <a:extLst>
                <a:ext uri="{FF2B5EF4-FFF2-40B4-BE49-F238E27FC236}">
                  <a16:creationId xmlns:a16="http://schemas.microsoft.com/office/drawing/2014/main" id="{836A1FAB-F511-434A-BEB3-95398180F951}"/>
                </a:ext>
              </a:extLst>
            </p:cNvPr>
            <p:cNvCxnSpPr>
              <a:cxnSpLocks noChangeShapeType="1"/>
              <a:stCxn id="104" idx="0"/>
              <a:endCxn id="101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33">
              <a:extLst>
                <a:ext uri="{FF2B5EF4-FFF2-40B4-BE49-F238E27FC236}">
                  <a16:creationId xmlns:a16="http://schemas.microsoft.com/office/drawing/2014/main" id="{8C76AF6F-D44F-324C-9CFB-E5CCCEDEE054}"/>
                </a:ext>
              </a:extLst>
            </p:cNvPr>
            <p:cNvCxnSpPr>
              <a:cxnSpLocks noChangeShapeType="1"/>
              <a:stCxn id="101" idx="6"/>
              <a:endCxn id="105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34">
              <a:extLst>
                <a:ext uri="{FF2B5EF4-FFF2-40B4-BE49-F238E27FC236}">
                  <a16:creationId xmlns:a16="http://schemas.microsoft.com/office/drawing/2014/main" id="{F29B7529-CD2A-C74A-877A-E8E82CDD11D7}"/>
                </a:ext>
              </a:extLst>
            </p:cNvPr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35">
              <a:extLst>
                <a:ext uri="{FF2B5EF4-FFF2-40B4-BE49-F238E27FC236}">
                  <a16:creationId xmlns:a16="http://schemas.microsoft.com/office/drawing/2014/main" id="{AC84EF73-F0FA-2643-827A-5ACEE54F4D4B}"/>
                </a:ext>
              </a:extLst>
            </p:cNvPr>
            <p:cNvCxnSpPr>
              <a:cxnSpLocks noChangeShapeType="1"/>
              <a:stCxn id="106" idx="2"/>
              <a:endCxn id="103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36">
              <a:extLst>
                <a:ext uri="{FF2B5EF4-FFF2-40B4-BE49-F238E27FC236}">
                  <a16:creationId xmlns:a16="http://schemas.microsoft.com/office/drawing/2014/main" id="{A2E9706F-63CC-B74E-B93F-142B5C039EF6}"/>
                </a:ext>
              </a:extLst>
            </p:cNvPr>
            <p:cNvCxnSpPr>
              <a:cxnSpLocks noChangeShapeType="1"/>
              <a:stCxn id="106" idx="7"/>
              <a:endCxn id="107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37">
              <a:extLst>
                <a:ext uri="{FF2B5EF4-FFF2-40B4-BE49-F238E27FC236}">
                  <a16:creationId xmlns:a16="http://schemas.microsoft.com/office/drawing/2014/main" id="{C709494B-B5B3-134E-BAFB-7807DF3BEFF6}"/>
                </a:ext>
              </a:extLst>
            </p:cNvPr>
            <p:cNvCxnSpPr>
              <a:cxnSpLocks noChangeShapeType="1"/>
              <a:stCxn id="107" idx="0"/>
              <a:endCxn id="108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38">
              <a:extLst>
                <a:ext uri="{FF2B5EF4-FFF2-40B4-BE49-F238E27FC236}">
                  <a16:creationId xmlns:a16="http://schemas.microsoft.com/office/drawing/2014/main" id="{BCCAA7FF-3F51-AF41-B624-6C6B49FB803B}"/>
                </a:ext>
              </a:extLst>
            </p:cNvPr>
            <p:cNvCxnSpPr>
              <a:cxnSpLocks noChangeShapeType="1"/>
              <a:stCxn id="108" idx="0"/>
              <a:endCxn id="102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9">
              <a:extLst>
                <a:ext uri="{FF2B5EF4-FFF2-40B4-BE49-F238E27FC236}">
                  <a16:creationId xmlns:a16="http://schemas.microsoft.com/office/drawing/2014/main" id="{2C077DF8-4D5A-F343-9026-D0B10C534BCB}"/>
                </a:ext>
              </a:extLst>
            </p:cNvPr>
            <p:cNvCxnSpPr>
              <a:cxnSpLocks noChangeShapeType="1"/>
              <a:stCxn id="108" idx="7"/>
              <a:endCxn id="109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40">
              <a:extLst>
                <a:ext uri="{FF2B5EF4-FFF2-40B4-BE49-F238E27FC236}">
                  <a16:creationId xmlns:a16="http://schemas.microsoft.com/office/drawing/2014/main" id="{244CAD74-E97B-6541-B2E9-62674799102F}"/>
                </a:ext>
              </a:extLst>
            </p:cNvPr>
            <p:cNvCxnSpPr>
              <a:cxnSpLocks noChangeShapeType="1"/>
              <a:stCxn id="108" idx="6"/>
              <a:endCxn id="110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41">
              <a:extLst>
                <a:ext uri="{FF2B5EF4-FFF2-40B4-BE49-F238E27FC236}">
                  <a16:creationId xmlns:a16="http://schemas.microsoft.com/office/drawing/2014/main" id="{91EF7797-EF47-2340-9D0D-2FB371873C19}"/>
                </a:ext>
              </a:extLst>
            </p:cNvPr>
            <p:cNvCxnSpPr>
              <a:cxnSpLocks noChangeShapeType="1"/>
              <a:stCxn id="108" idx="6"/>
              <a:endCxn id="111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42">
              <a:extLst>
                <a:ext uri="{FF2B5EF4-FFF2-40B4-BE49-F238E27FC236}">
                  <a16:creationId xmlns:a16="http://schemas.microsoft.com/office/drawing/2014/main" id="{E4B04FBC-AEDA-864B-9639-D76EF9759EDF}"/>
                </a:ext>
              </a:extLst>
            </p:cNvPr>
            <p:cNvCxnSpPr>
              <a:cxnSpLocks noChangeShapeType="1"/>
              <a:stCxn id="111" idx="3"/>
              <a:endCxn id="107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43">
              <a:extLst>
                <a:ext uri="{FF2B5EF4-FFF2-40B4-BE49-F238E27FC236}">
                  <a16:creationId xmlns:a16="http://schemas.microsoft.com/office/drawing/2014/main" id="{D16B7950-AC02-E442-B336-364B40C6190F}"/>
                </a:ext>
              </a:extLst>
            </p:cNvPr>
            <p:cNvCxnSpPr>
              <a:cxnSpLocks noChangeShapeType="1"/>
              <a:stCxn id="107" idx="4"/>
              <a:endCxn id="115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44">
              <a:extLst>
                <a:ext uri="{FF2B5EF4-FFF2-40B4-BE49-F238E27FC236}">
                  <a16:creationId xmlns:a16="http://schemas.microsoft.com/office/drawing/2014/main" id="{7FD6BE7A-7114-634B-A10F-3CCEF2387DA2}"/>
                </a:ext>
              </a:extLst>
            </p:cNvPr>
            <p:cNvCxnSpPr>
              <a:cxnSpLocks noChangeShapeType="1"/>
              <a:stCxn id="106" idx="7"/>
              <a:endCxn id="115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45">
              <a:extLst>
                <a:ext uri="{FF2B5EF4-FFF2-40B4-BE49-F238E27FC236}">
                  <a16:creationId xmlns:a16="http://schemas.microsoft.com/office/drawing/2014/main" id="{FAE467F3-09BF-B14C-BDD1-40CD02E52FBA}"/>
                </a:ext>
              </a:extLst>
            </p:cNvPr>
            <p:cNvCxnSpPr>
              <a:cxnSpLocks noChangeShapeType="1"/>
              <a:stCxn id="111" idx="4"/>
              <a:endCxn id="115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46">
              <a:extLst>
                <a:ext uri="{FF2B5EF4-FFF2-40B4-BE49-F238E27FC236}">
                  <a16:creationId xmlns:a16="http://schemas.microsoft.com/office/drawing/2014/main" id="{54E2A3CA-5C35-B142-B98A-932B782693CE}"/>
                </a:ext>
              </a:extLst>
            </p:cNvPr>
            <p:cNvCxnSpPr>
              <a:cxnSpLocks noChangeShapeType="1"/>
              <a:stCxn id="115" idx="7"/>
              <a:endCxn id="114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47">
              <a:extLst>
                <a:ext uri="{FF2B5EF4-FFF2-40B4-BE49-F238E27FC236}">
                  <a16:creationId xmlns:a16="http://schemas.microsoft.com/office/drawing/2014/main" id="{510DEF4B-A69B-D049-BACA-C2C144E8B574}"/>
                </a:ext>
              </a:extLst>
            </p:cNvPr>
            <p:cNvCxnSpPr>
              <a:cxnSpLocks noChangeShapeType="1"/>
              <a:stCxn id="114" idx="7"/>
              <a:endCxn id="113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48">
              <a:extLst>
                <a:ext uri="{FF2B5EF4-FFF2-40B4-BE49-F238E27FC236}">
                  <a16:creationId xmlns:a16="http://schemas.microsoft.com/office/drawing/2014/main" id="{C9AD2FF5-05FC-9F41-82E6-34C03FDADC35}"/>
                </a:ext>
              </a:extLst>
            </p:cNvPr>
            <p:cNvCxnSpPr>
              <a:cxnSpLocks noChangeShapeType="1"/>
              <a:stCxn id="111" idx="7"/>
              <a:endCxn id="113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9">
              <a:extLst>
                <a:ext uri="{FF2B5EF4-FFF2-40B4-BE49-F238E27FC236}">
                  <a16:creationId xmlns:a16="http://schemas.microsoft.com/office/drawing/2014/main" id="{ABA15A8E-2766-F941-BADA-3202C6A03741}"/>
                </a:ext>
              </a:extLst>
            </p:cNvPr>
            <p:cNvCxnSpPr>
              <a:cxnSpLocks noChangeShapeType="1"/>
              <a:stCxn id="113" idx="0"/>
              <a:endCxn id="112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50">
              <a:extLst>
                <a:ext uri="{FF2B5EF4-FFF2-40B4-BE49-F238E27FC236}">
                  <a16:creationId xmlns:a16="http://schemas.microsoft.com/office/drawing/2014/main" id="{C53E6530-7FC7-4C45-8694-FC69EAA612E0}"/>
                </a:ext>
              </a:extLst>
            </p:cNvPr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51">
              <a:extLst>
                <a:ext uri="{FF2B5EF4-FFF2-40B4-BE49-F238E27FC236}">
                  <a16:creationId xmlns:a16="http://schemas.microsoft.com/office/drawing/2014/main" id="{4A602072-B0AD-4347-ACA2-C0CE96A55087}"/>
                </a:ext>
              </a:extLst>
            </p:cNvPr>
            <p:cNvCxnSpPr>
              <a:cxnSpLocks noChangeShapeType="1"/>
              <a:stCxn id="112" idx="2"/>
              <a:endCxn id="109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53">
              <a:extLst>
                <a:ext uri="{FF2B5EF4-FFF2-40B4-BE49-F238E27FC236}">
                  <a16:creationId xmlns:a16="http://schemas.microsoft.com/office/drawing/2014/main" id="{CE66D71F-F36B-0342-88A0-33DB1F2297C0}"/>
                </a:ext>
              </a:extLst>
            </p:cNvPr>
            <p:cNvCxnSpPr>
              <a:cxnSpLocks noChangeShapeType="1"/>
              <a:stCxn id="88" idx="6"/>
              <a:endCxn id="92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54">
              <a:extLst>
                <a:ext uri="{FF2B5EF4-FFF2-40B4-BE49-F238E27FC236}">
                  <a16:creationId xmlns:a16="http://schemas.microsoft.com/office/drawing/2014/main" id="{E84076EC-12FB-6141-8337-2DCCF304A264}"/>
                </a:ext>
              </a:extLst>
            </p:cNvPr>
            <p:cNvCxnSpPr>
              <a:cxnSpLocks noChangeShapeType="1"/>
              <a:stCxn id="88" idx="6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55">
              <a:extLst>
                <a:ext uri="{FF2B5EF4-FFF2-40B4-BE49-F238E27FC236}">
                  <a16:creationId xmlns:a16="http://schemas.microsoft.com/office/drawing/2014/main" id="{18D90AC8-28F4-044C-8AF5-CFD066E0530F}"/>
                </a:ext>
              </a:extLst>
            </p:cNvPr>
            <p:cNvCxnSpPr>
              <a:cxnSpLocks noChangeShapeType="1"/>
              <a:stCxn id="100" idx="3"/>
              <a:endCxn id="93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56">
              <a:extLst>
                <a:ext uri="{FF2B5EF4-FFF2-40B4-BE49-F238E27FC236}">
                  <a16:creationId xmlns:a16="http://schemas.microsoft.com/office/drawing/2014/main" id="{CD9CFD11-A8D6-C24B-AF7F-3392D0457337}"/>
                </a:ext>
              </a:extLst>
            </p:cNvPr>
            <p:cNvCxnSpPr>
              <a:cxnSpLocks noChangeShapeType="1"/>
              <a:stCxn id="109" idx="4"/>
              <a:endCxn id="111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57">
              <a:extLst>
                <a:ext uri="{FF2B5EF4-FFF2-40B4-BE49-F238E27FC236}">
                  <a16:creationId xmlns:a16="http://schemas.microsoft.com/office/drawing/2014/main" id="{78863D01-068A-D943-82C4-1DD50966E84C}"/>
                </a:ext>
              </a:extLst>
            </p:cNvPr>
            <p:cNvCxnSpPr>
              <a:cxnSpLocks noChangeShapeType="1"/>
              <a:stCxn id="94" idx="5"/>
              <a:endCxn id="100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58">
              <a:extLst>
                <a:ext uri="{FF2B5EF4-FFF2-40B4-BE49-F238E27FC236}">
                  <a16:creationId xmlns:a16="http://schemas.microsoft.com/office/drawing/2014/main" id="{C36CC135-E77D-E941-97E7-074BEF69E027}"/>
                </a:ext>
              </a:extLst>
            </p:cNvPr>
            <p:cNvCxnSpPr>
              <a:cxnSpLocks noChangeShapeType="1"/>
              <a:stCxn id="107" idx="6"/>
              <a:endCxn id="114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59">
              <a:extLst>
                <a:ext uri="{FF2B5EF4-FFF2-40B4-BE49-F238E27FC236}">
                  <a16:creationId xmlns:a16="http://schemas.microsoft.com/office/drawing/2014/main" id="{3ED0CF4D-7085-034D-A882-2CE053BFA94E}"/>
                </a:ext>
              </a:extLst>
            </p:cNvPr>
            <p:cNvCxnSpPr>
              <a:cxnSpLocks noChangeShapeType="1"/>
              <a:stCxn id="105" idx="3"/>
              <a:endCxn id="103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8" name="Picture 4" descr="環狀拓撲- 維基百科，自由的百科全書">
            <a:extLst>
              <a:ext uri="{FF2B5EF4-FFF2-40B4-BE49-F238E27FC236}">
                <a16:creationId xmlns:a16="http://schemas.microsoft.com/office/drawing/2014/main" id="{E72CB90C-E43D-F94A-A588-693FA693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55" y="4618880"/>
            <a:ext cx="2457065" cy="228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87206A7-AFD2-E840-B89D-0CA326208636}"/>
              </a:ext>
            </a:extLst>
          </p:cNvPr>
          <p:cNvSpPr/>
          <p:nvPr/>
        </p:nvSpPr>
        <p:spPr>
          <a:xfrm>
            <a:off x="-108876" y="4643344"/>
            <a:ext cx="1684431" cy="16844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9" name="Oval 83">
            <a:extLst>
              <a:ext uri="{FF2B5EF4-FFF2-40B4-BE49-F238E27FC236}">
                <a16:creationId xmlns:a16="http://schemas.microsoft.com/office/drawing/2014/main" id="{BD8E29AE-1F04-4D42-860C-F9148B6A7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525" y="5517232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6F4D6D-A0C1-4546-BC2A-B465B7C3B8E7}"/>
              </a:ext>
            </a:extLst>
          </p:cNvPr>
          <p:cNvCxnSpPr/>
          <p:nvPr/>
        </p:nvCxnSpPr>
        <p:spPr>
          <a:xfrm flipV="1">
            <a:off x="7308304" y="4643344"/>
            <a:ext cx="864096" cy="26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104B826-4CC2-E745-AF30-4CB56DDE38EF}"/>
              </a:ext>
            </a:extLst>
          </p:cNvPr>
          <p:cNvCxnSpPr>
            <a:cxnSpLocks/>
          </p:cNvCxnSpPr>
          <p:nvPr/>
        </p:nvCxnSpPr>
        <p:spPr>
          <a:xfrm flipH="1">
            <a:off x="6768320" y="4838179"/>
            <a:ext cx="321369" cy="623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6817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iterations for convergence</a:t>
            </a:r>
          </a:p>
        </p:txBody>
      </p:sp>
    </p:spTree>
    <p:extLst>
      <p:ext uri="{BB962C8B-B14F-4D97-AF65-F5344CB8AC3E}">
        <p14:creationId xmlns:p14="http://schemas.microsoft.com/office/powerpoint/2010/main" val="42357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iterations for convergence</a:t>
            </a:r>
          </a:p>
        </p:txBody>
      </p:sp>
      <p:sp>
        <p:nvSpPr>
          <p:cNvPr id="9" name="橢圓圖說文字 8">
            <a:extLst>
              <a:ext uri="{FF2B5EF4-FFF2-40B4-BE49-F238E27FC236}">
                <a16:creationId xmlns:a16="http://schemas.microsoft.com/office/drawing/2014/main" id="{97F3D145-6CD9-B548-B7C3-B297054481E8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58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sz="2400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number of iterations for convergence</a:t>
            </a:r>
          </a:p>
        </p:txBody>
      </p:sp>
      <p:sp>
        <p:nvSpPr>
          <p:cNvPr id="5" name="橢圓圖說文字 8">
            <a:extLst>
              <a:ext uri="{FF2B5EF4-FFF2-40B4-BE49-F238E27FC236}">
                <a16:creationId xmlns:a16="http://schemas.microsoft.com/office/drawing/2014/main" id="{CD7DA718-F829-1745-98C7-F3FA636CC83C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棄選了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52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Convergence Matrix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552752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 with non-negative coordinates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(x, y) (the input graph is connected when we add links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as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>
                <a:latin typeface="Cambria Math" panose="02040503050406030204" pitchFamily="18" charset="0"/>
                <a:ea typeface="Cambria Math" panose="02040503050406030204" pitchFamily="18" charset="0"/>
              </a:rPr>
              <a:t>) &lt;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Average the data from the neighbors</a:t>
            </a:r>
            <a:endParaRPr lang="en-US" altLang="zh-TW" sz="2400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of nodes at each iteration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The grade is inversely proportional to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the number of iterations for convergence</a:t>
            </a:r>
          </a:p>
        </p:txBody>
      </p:sp>
      <p:sp>
        <p:nvSpPr>
          <p:cNvPr id="6" name="橢圓圖說文字 8">
            <a:extLst>
              <a:ext uri="{FF2B5EF4-FFF2-40B4-BE49-F238E27FC236}">
                <a16:creationId xmlns:a16="http://schemas.microsoft.com/office/drawing/2014/main" id="{DC98BF8A-D5EA-414E-990A-6B45EA4FD768}"/>
              </a:ext>
            </a:extLst>
          </p:cNvPr>
          <p:cNvSpPr/>
          <p:nvPr/>
        </p:nvSpPr>
        <p:spPr>
          <a:xfrm>
            <a:off x="7020272" y="5013176"/>
            <a:ext cx="2016224" cy="1296144"/>
          </a:xfrm>
          <a:prstGeom prst="wedgeEllipseCallout">
            <a:avLst>
              <a:gd name="adj1" fmla="val -126248"/>
              <a:gd name="adj2" fmla="val 3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下週二</a:t>
            </a:r>
            <a:br>
              <a:rPr kumimoji="1" lang="en-US" altLang="zh-TW" dirty="0"/>
            </a:br>
            <a:r>
              <a:rPr kumimoji="1" lang="zh-TW" altLang="en-US" dirty="0"/>
              <a:t>公布</a:t>
            </a:r>
          </a:p>
        </p:txBody>
      </p:sp>
    </p:spTree>
    <p:extLst>
      <p:ext uri="{BB962C8B-B14F-4D97-AF65-F5344CB8AC3E}">
        <p14:creationId xmlns:p14="http://schemas.microsoft.com/office/powerpoint/2010/main" val="54634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5511</TotalTime>
  <Words>999</Words>
  <Application>Microsoft Macintosh PowerPoint</Application>
  <PresentationFormat>On-screen Show (4:3)</PresentationFormat>
  <Paragraphs>196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LingWai SC Medium</vt:lpstr>
      <vt:lpstr>Arial</vt:lpstr>
      <vt:lpstr>Cambria Math</vt:lpstr>
      <vt:lpstr>Candara</vt:lpstr>
      <vt:lpstr>Monotype Sorts</vt:lpstr>
      <vt:lpstr>Plantagenet Cherokee</vt:lpstr>
      <vt:lpstr>Times New Roman</vt:lpstr>
      <vt:lpstr>Office 佈景主題</vt:lpstr>
      <vt:lpstr>PowerPoint Presentation</vt:lpstr>
      <vt:lpstr>Background</vt:lpstr>
      <vt:lpstr>Background</vt:lpstr>
      <vt:lpstr>Background</vt:lpstr>
      <vt:lpstr>Distributed Consensus Algorithm</vt:lpstr>
      <vt:lpstr>Programming Project #1: Convergence Matrix</vt:lpstr>
      <vt:lpstr>Programming Project #1: Convergence Matrix</vt:lpstr>
      <vt:lpstr>Programming Project #1: Convergence Matrix</vt:lpstr>
      <vt:lpstr>Programming Project #1: Convergence Matrix</vt:lpstr>
      <vt:lpstr>Programming Project #1: Convergence Matrix</vt:lpstr>
      <vt:lpstr>Programming Project #1: Convergence Matrix</vt:lpstr>
      <vt:lpstr>Review</vt:lpstr>
      <vt:lpstr>Convergence Matrix</vt:lpstr>
      <vt:lpstr>Input Sample</vt:lpstr>
      <vt:lpstr>Out Sample</vt:lpstr>
      <vt:lpstr>Out Sample</vt:lpstr>
      <vt:lpstr>Out Sample</vt:lpstr>
      <vt:lpstr>Out Sample</vt:lpstr>
      <vt:lpstr>Further reading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Microsoft Office User</cp:lastModifiedBy>
  <cp:revision>391</cp:revision>
  <dcterms:created xsi:type="dcterms:W3CDTF">1995-06-02T22:16:36Z</dcterms:created>
  <dcterms:modified xsi:type="dcterms:W3CDTF">2020-09-21T13:27:52Z</dcterms:modified>
</cp:coreProperties>
</file>