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4" r:id="rId1"/>
  </p:sldMasterIdLst>
  <p:notesMasterIdLst>
    <p:notesMasterId r:id="rId18"/>
  </p:notesMasterIdLst>
  <p:handoutMasterIdLst>
    <p:handoutMasterId r:id="rId19"/>
  </p:handoutMasterIdLst>
  <p:sldIdLst>
    <p:sldId id="302" r:id="rId2"/>
    <p:sldId id="341" r:id="rId3"/>
    <p:sldId id="354" r:id="rId4"/>
    <p:sldId id="357" r:id="rId5"/>
    <p:sldId id="342" r:id="rId6"/>
    <p:sldId id="343" r:id="rId7"/>
    <p:sldId id="344" r:id="rId8"/>
    <p:sldId id="345" r:id="rId9"/>
    <p:sldId id="347" r:id="rId10"/>
    <p:sldId id="358" r:id="rId11"/>
    <p:sldId id="359" r:id="rId12"/>
    <p:sldId id="349" r:id="rId13"/>
    <p:sldId id="356" r:id="rId14"/>
    <p:sldId id="361" r:id="rId15"/>
    <p:sldId id="362" r:id="rId16"/>
    <p:sldId id="318" r:id="rId17"/>
  </p:sldIdLst>
  <p:sldSz cx="9144000" cy="6858000" type="screen4x3"/>
  <p:notesSz cx="6994525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2">
          <p15:clr>
            <a:srgbClr val="A4A3A4"/>
          </p15:clr>
        </p15:guide>
        <p15:guide id="2" pos="29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06"/>
    <p:restoredTop sz="91693"/>
  </p:normalViewPr>
  <p:slideViewPr>
    <p:cSldViewPr>
      <p:cViewPr varScale="1">
        <p:scale>
          <a:sx n="85" d="100"/>
          <a:sy n="85" d="100"/>
        </p:scale>
        <p:origin x="69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55" d="100"/>
        <a:sy n="55" d="100"/>
      </p:scale>
      <p:origin x="0" y="0"/>
    </p:cViewPr>
  </p:notesTextViewPr>
  <p:sorterViewPr>
    <p:cViewPr>
      <p:scale>
        <a:sx n="66" d="100"/>
        <a:sy n="66" d="100"/>
      </p:scale>
      <p:origin x="0" y="1278"/>
    </p:cViewPr>
  </p:sorterViewPr>
  <p:notesViewPr>
    <p:cSldViewPr>
      <p:cViewPr varScale="1">
        <p:scale>
          <a:sx n="40" d="100"/>
          <a:sy n="40" d="100"/>
        </p:scale>
        <p:origin x="-1380" y="-90"/>
      </p:cViewPr>
      <p:guideLst>
        <p:guide orient="horz" pos="2202"/>
        <p:guide pos="29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6.xml"/><Relationship Id="rId2" Type="http://schemas.openxmlformats.org/officeDocument/2006/relationships/slide" Target="slides/slide15.xml"/><Relationship Id="rId1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F041DA9-CC5C-9D4E-9CB0-6A1854A802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Data Structures, Algorithms, &amp; Applications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EFE70AD-019F-7A46-9B2F-9D3AD35EB65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3031815-AB3E-A248-93E2-F5497641795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Sartaj Sahni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9B1A3E2-1263-374E-AD30-80D00EC98EE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fld id="{A33B28A3-010E-924D-957F-0FCFF84E3C2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4762724-A96B-634C-9D8C-C33A7493C8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DDC107E-AA5E-DD40-8F75-F608CB3D8E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F4CA9E2-8359-CB49-A9C6-AC9530C0FB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3263"/>
            <a:ext cx="4621213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94C89FB-859F-CF4E-9F64-90D6161E8D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94" tIns="46798" rIns="93594" bIns="467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545BCCF-4AE7-6D4E-B573-49A18D247E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AE5B57B-B017-D743-879D-1CE707BC02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/>
            </a:lvl1pPr>
          </a:lstStyle>
          <a:p>
            <a:fld id="{BB2F6880-9DFD-354D-8392-B2167B7FC47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2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32707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11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66208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12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51255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13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97375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3826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15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8268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557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3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35370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4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38415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5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52085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6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0524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7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09253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8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9928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9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25249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10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5380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1B739-A59D-1B4E-9A4B-EA4DE7075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641BE0-FBBA-3949-A47D-D749EC592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0CC997-7705-3B46-84F6-1FED1534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51A409-2A38-B945-A103-BA4E73E6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E94746-58D5-C04D-A4A7-C99A5AC8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B6AC-0B9D-6C4C-B317-378EA7A878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02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B9CFB-B87E-4045-A90E-C72A0349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A13343-DBE2-CB46-B9D8-256AEF13A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304E3-9853-B241-AB05-D4BA4EB2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030D22-3BE6-C44B-8D0D-6699B5BB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698BC7-8018-DE4A-A43E-FBCD75D5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5E52-BBF5-DF49-B128-D5F9507F60F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691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5A23176-3A80-6D48-97AF-5DAE4B1A5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488935-DC3C-1547-85DA-B5C0DBF03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42C7F8-B1BC-FB4F-B150-17F98D18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553001-7F3D-BC47-9DE6-5D3AD44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A1FD6C-18B2-5A42-8CE4-DFD11DAD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40D-D534-6040-8690-B0F1115C79D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181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6F207-0E0D-6A40-9D0E-672DC234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673E0-89CB-AC44-BE16-4173C3F4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81DECA-D702-2B42-8F09-F0872187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96CA9-DD91-E548-B5B8-11D19BF9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89E279-8973-FF42-A473-22D46101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338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86A0F-E428-9D4E-ABFE-4968E172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882611-B1E3-7F46-AB80-0DF07DE7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A7D973-18EA-C947-AF12-F648FCC7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88D515-3275-E94F-BD1F-59E77AA0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4A7CA9-2889-2046-B620-E7025992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9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1BF7D-AFD8-DF45-8337-08D0EDEE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CC98B5-DD6F-1D4D-B838-E508667A5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B7C38D-EDDC-1D48-BA67-C60EA974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D3B798-D87C-2B41-A219-D66B8028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13197D-EE1B-5747-AF94-429092B0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0C328B-1573-CB4F-8431-D1E596F9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674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054F7-C420-4A4A-844F-E3DD8C7B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DECDFE-E13C-224C-A83E-F0D911CB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619BF4-308D-0240-893C-AA60BD15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049376-79E5-1B4B-BC6A-9B0F811AE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2FCB30-F892-F747-BBD0-97EAF536F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60EDB7D-6316-1F4B-A98B-E8ECFB86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7B7F6B-2CD1-0E45-8717-9FAFA615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1049E1-8635-1B4F-AFA7-564993C2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96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5BC62-3AF7-4C48-9C85-5F871E03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9DD7C6-8D2A-C546-8931-73EABA55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34E04F-8A62-E94B-9C27-6F4ED92B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49DD3F-5583-F244-89C8-A40FC790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56A1-69EF-4446-B4EC-8478690B816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156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65EAD06-45D4-914A-BA75-FF451CB8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2140EEE-5CE2-EA48-A67B-324A05CC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395D83-E2C9-D044-A01C-443EFA2B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7A45-DF70-D646-9571-84627D499C5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055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71F0-8AA8-3A49-9A54-8330CF05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7ADE0A-E957-1F47-B2E8-FEE0BC2A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7AB13D-4D5E-7447-A787-3F6F7FFF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91DD4-01F0-6444-B900-940D1E16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FB5D4-450A-F04E-9A37-7E06FBED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518F84-D266-ED4F-B228-A799F112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CDCB-7055-4E40-9BCE-932DE6F42FD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348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099D-0F64-2443-B0AA-6E4B3B06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8FA42E-086C-B447-926B-FDB6B4E28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70DE35-B318-134A-9FD9-2890FA19B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B0A2F7-218D-B64E-9A36-2B2AA7DD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3AF250-152B-EE4E-A434-13FFE968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FFAD4E-38E2-2A48-9100-42FC2BE8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AB8E-DDD2-FE4A-AA7E-87609D7D890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036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1F55AA-125B-BC4F-BE60-6FE2B245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B321E6-498C-2341-9705-7797C0D09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E6571-BC2B-D249-8F2B-255C84690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BE568D-66A6-4B4E-A1A5-7AF710466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C5A3AD-C4E8-8745-B53F-0E3EFAE9F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73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>
            <a:extLst>
              <a:ext uri="{FF2B5EF4-FFF2-40B4-BE49-F238E27FC236}">
                <a16:creationId xmlns:a16="http://schemas.microsoft.com/office/drawing/2014/main" id="{A53BF956-57D3-8742-B692-082A79BBD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72" y="276909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Data Structure</a:t>
            </a:r>
          </a:p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Programming Project #4</a:t>
            </a:r>
          </a:p>
        </p:txBody>
      </p:sp>
      <p:sp>
        <p:nvSpPr>
          <p:cNvPr id="3077" name="Rectangle 1030">
            <a:extLst>
              <a:ext uri="{FF2B5EF4-FFF2-40B4-BE49-F238E27FC236}">
                <a16:creationId xmlns:a16="http://schemas.microsoft.com/office/drawing/2014/main" id="{368BA454-48C4-0D49-AB4B-5F973E32E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4293096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 sz="4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郭建志</a:t>
            </a:r>
            <a:endParaRPr lang="en-US" altLang="zh-TW" sz="40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99" y="14699"/>
            <a:ext cx="7886700" cy="1325563"/>
          </a:xfrm>
          <a:noFill/>
        </p:spPr>
        <p:txBody>
          <a:bodyPr>
            <a:normAutofit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Solution: Bloom Filter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7799" y="1556792"/>
            <a:ext cx="8264681" cy="5112568"/>
          </a:xfrm>
          <a:noFill/>
        </p:spPr>
        <p:txBody>
          <a:bodyPr>
            <a:normAutofit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Use </a:t>
            </a:r>
            <a:r>
              <a:rPr lang="en-US" altLang="zh-TW" sz="3200" dirty="0">
                <a:solidFill>
                  <a:srgbClr val="C00000"/>
                </a:solidFill>
                <a:ea typeface="新細明體" panose="02020500000000000000" pitchFamily="18" charset="-120"/>
              </a:rPr>
              <a:t>multiple</a:t>
            </a:r>
            <a:r>
              <a:rPr lang="en-US" altLang="zh-TW" sz="3200" dirty="0">
                <a:ea typeface="新細明體" panose="02020500000000000000" pitchFamily="18" charset="-120"/>
              </a:rPr>
              <a:t> hash functions to compute the indices of multiple positions for each element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When w is queried, return true if all the bits are true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B1D39D-D858-DA4E-B154-4F10FACDBF1D}"/>
              </a:ext>
            </a:extLst>
          </p:cNvPr>
          <p:cNvSpPr/>
          <p:nvPr/>
        </p:nvSpPr>
        <p:spPr>
          <a:xfrm>
            <a:off x="4788024" y="4005064"/>
            <a:ext cx="2160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8D3BF5-DB5E-6045-8695-24974457220F}"/>
              </a:ext>
            </a:extLst>
          </p:cNvPr>
          <p:cNvSpPr/>
          <p:nvPr/>
        </p:nvSpPr>
        <p:spPr>
          <a:xfrm>
            <a:off x="4760139" y="4653136"/>
            <a:ext cx="2160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A27EA-ADD3-D242-A67F-A00C83E91260}"/>
              </a:ext>
            </a:extLst>
          </p:cNvPr>
          <p:cNvSpPr/>
          <p:nvPr/>
        </p:nvSpPr>
        <p:spPr>
          <a:xfrm>
            <a:off x="6660232" y="5313915"/>
            <a:ext cx="2160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0C1C6D-0DFE-364A-880A-50F7175C3032}"/>
              </a:ext>
            </a:extLst>
          </p:cNvPr>
          <p:cNvSpPr/>
          <p:nvPr/>
        </p:nvSpPr>
        <p:spPr>
          <a:xfrm>
            <a:off x="6012160" y="5949280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0" name="矩形 4">
            <a:extLst>
              <a:ext uri="{FF2B5EF4-FFF2-40B4-BE49-F238E27FC236}">
                <a16:creationId xmlns:a16="http://schemas.microsoft.com/office/drawing/2014/main" id="{700A2CE9-4A1D-FF48-97C3-401A3A4AA728}"/>
              </a:ext>
            </a:extLst>
          </p:cNvPr>
          <p:cNvSpPr/>
          <p:nvPr/>
        </p:nvSpPr>
        <p:spPr>
          <a:xfrm>
            <a:off x="1691680" y="3789040"/>
            <a:ext cx="633670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latin typeface="Candara" panose="020E0502030303020204" pitchFamily="34" charset="0"/>
              </a:rPr>
              <a:t>You are completely right:</a:t>
            </a:r>
            <a:br>
              <a:rPr kumimoji="1" lang="en-US" altLang="zh-TW" sz="3200" dirty="0">
                <a:latin typeface="Candara" panose="020E0502030303020204" pitchFamily="34" charset="0"/>
              </a:rPr>
            </a:br>
            <a:r>
              <a:rPr kumimoji="1" lang="en-US" altLang="zh-TW" sz="3200" dirty="0">
                <a:latin typeface="Candara" panose="020E0502030303020204" pitchFamily="34" charset="0"/>
              </a:rPr>
              <a:t>There will still be collisions!</a:t>
            </a:r>
          </a:p>
          <a:p>
            <a:pPr algn="ctr"/>
            <a:endParaRPr kumimoji="1" lang="zh-TW" altLang="en-US" sz="3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508298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99" y="14699"/>
            <a:ext cx="7886700" cy="1325563"/>
          </a:xfrm>
          <a:noFill/>
        </p:spPr>
        <p:txBody>
          <a:bodyPr>
            <a:normAutofit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Solution: Bloom Filter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7799" y="1556792"/>
            <a:ext cx="8264681" cy="5112568"/>
          </a:xfrm>
          <a:noFill/>
        </p:spPr>
        <p:txBody>
          <a:bodyPr>
            <a:normAutofit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Use </a:t>
            </a:r>
            <a:r>
              <a:rPr lang="en-US" altLang="zh-TW" sz="3200" dirty="0">
                <a:solidFill>
                  <a:srgbClr val="C00000"/>
                </a:solidFill>
                <a:ea typeface="新細明體" panose="02020500000000000000" pitchFamily="18" charset="-120"/>
              </a:rPr>
              <a:t>multiple</a:t>
            </a:r>
            <a:r>
              <a:rPr lang="en-US" altLang="zh-TW" sz="3200" dirty="0">
                <a:ea typeface="新細明體" panose="02020500000000000000" pitchFamily="18" charset="-120"/>
              </a:rPr>
              <a:t> hash functions to compute the indices of multiple positions for each element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When w is queried, return true if all the bits are true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B1D39D-D858-DA4E-B154-4F10FACDBF1D}"/>
              </a:ext>
            </a:extLst>
          </p:cNvPr>
          <p:cNvSpPr/>
          <p:nvPr/>
        </p:nvSpPr>
        <p:spPr>
          <a:xfrm>
            <a:off x="4788024" y="4005064"/>
            <a:ext cx="2160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8D3BF5-DB5E-6045-8695-24974457220F}"/>
              </a:ext>
            </a:extLst>
          </p:cNvPr>
          <p:cNvSpPr/>
          <p:nvPr/>
        </p:nvSpPr>
        <p:spPr>
          <a:xfrm>
            <a:off x="4760139" y="4653136"/>
            <a:ext cx="2160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A27EA-ADD3-D242-A67F-A00C83E91260}"/>
              </a:ext>
            </a:extLst>
          </p:cNvPr>
          <p:cNvSpPr/>
          <p:nvPr/>
        </p:nvSpPr>
        <p:spPr>
          <a:xfrm>
            <a:off x="6660232" y="5313915"/>
            <a:ext cx="2160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0C1C6D-0DFE-364A-880A-50F7175C3032}"/>
              </a:ext>
            </a:extLst>
          </p:cNvPr>
          <p:cNvSpPr/>
          <p:nvPr/>
        </p:nvSpPr>
        <p:spPr>
          <a:xfrm>
            <a:off x="6012160" y="5949280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0" name="矩形 4">
            <a:extLst>
              <a:ext uri="{FF2B5EF4-FFF2-40B4-BE49-F238E27FC236}">
                <a16:creationId xmlns:a16="http://schemas.microsoft.com/office/drawing/2014/main" id="{700A2CE9-4A1D-FF48-97C3-401A3A4AA728}"/>
              </a:ext>
            </a:extLst>
          </p:cNvPr>
          <p:cNvSpPr/>
          <p:nvPr/>
        </p:nvSpPr>
        <p:spPr>
          <a:xfrm>
            <a:off x="1691680" y="3789040"/>
            <a:ext cx="633670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latin typeface="Candara" panose="020E0502030303020204" pitchFamily="34" charset="0"/>
              </a:rPr>
              <a:t>You are completely right:</a:t>
            </a:r>
            <a:br>
              <a:rPr kumimoji="1" lang="en-US" altLang="zh-TW" sz="3200" dirty="0">
                <a:latin typeface="Candara" panose="020E0502030303020204" pitchFamily="34" charset="0"/>
              </a:rPr>
            </a:br>
            <a:r>
              <a:rPr kumimoji="1" lang="en-US" altLang="zh-TW" sz="3200" dirty="0">
                <a:latin typeface="Candara" panose="020E0502030303020204" pitchFamily="34" charset="0"/>
              </a:rPr>
              <a:t>There will still be collisions!</a:t>
            </a:r>
          </a:p>
          <a:p>
            <a:pPr algn="ctr"/>
            <a:r>
              <a:rPr kumimoji="1" lang="en-US" altLang="zh-TW" sz="3200" dirty="0">
                <a:latin typeface="Candara" panose="020E0502030303020204" pitchFamily="34" charset="0"/>
              </a:rPr>
              <a:t>… but less</a:t>
            </a:r>
            <a:endParaRPr kumimoji="1" lang="zh-TW" altLang="en-US" sz="3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363457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99" y="14699"/>
            <a:ext cx="7886700" cy="1325563"/>
          </a:xfrm>
          <a:noFill/>
        </p:spPr>
        <p:txBody>
          <a:bodyPr>
            <a:normAutofit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Some properties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7799" y="1556792"/>
            <a:ext cx="8264681" cy="5112568"/>
          </a:xfrm>
          <a:noFill/>
        </p:spPr>
        <p:txBody>
          <a:bodyPr>
            <a:normAutofit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Only false positive, never false negative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r>
              <a:rPr lang="en-US" altLang="zh-TW" sz="3200" dirty="0">
                <a:ea typeface="新細明體" panose="02020500000000000000" pitchFamily="18" charset="-120"/>
              </a:rPr>
              <a:t>Has a </a:t>
            </a:r>
            <a:r>
              <a:rPr lang="en-US" altLang="zh-TW" sz="3200" dirty="0">
                <a:solidFill>
                  <a:srgbClr val="C00000"/>
                </a:solidFill>
                <a:ea typeface="新細明體" panose="02020500000000000000" pitchFamily="18" charset="-120"/>
              </a:rPr>
              <a:t>constant</a:t>
            </a:r>
            <a:r>
              <a:rPr lang="en-US" altLang="zh-TW" sz="3200" dirty="0">
                <a:ea typeface="新細明體" panose="02020500000000000000" pitchFamily="18" charset="-120"/>
              </a:rPr>
              <a:t> memory and time consumption independent of the number of elements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r>
              <a:rPr lang="en-US" altLang="zh-TW" sz="3200" dirty="0">
                <a:ea typeface="新細明體" panose="02020500000000000000" pitchFamily="18" charset="-120"/>
              </a:rPr>
              <a:t>Has a </a:t>
            </a:r>
            <a:r>
              <a:rPr lang="en-US" altLang="zh-TW" sz="3200" dirty="0">
                <a:solidFill>
                  <a:srgbClr val="C00000"/>
                </a:solidFill>
                <a:ea typeface="新細明體" panose="02020500000000000000" pitchFamily="18" charset="-120"/>
              </a:rPr>
              <a:t>lower false positive rate </a:t>
            </a:r>
            <a:r>
              <a:rPr lang="en-US" altLang="zh-TW" sz="3200" dirty="0">
                <a:ea typeface="新細明體" panose="02020500000000000000" pitchFamily="18" charset="-120"/>
              </a:rPr>
              <a:t>compared to the method with only one hash function</a:t>
            </a:r>
          </a:p>
        </p:txBody>
      </p:sp>
    </p:spTree>
    <p:extLst>
      <p:ext uri="{BB962C8B-B14F-4D97-AF65-F5344CB8AC3E}">
        <p14:creationId xmlns:p14="http://schemas.microsoft.com/office/powerpoint/2010/main" val="1569710565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751" y="-56803"/>
            <a:ext cx="8120665" cy="1325563"/>
          </a:xfrm>
          <a:noFill/>
        </p:spPr>
        <p:txBody>
          <a:bodyPr>
            <a:normAutofit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You need to implement: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23528" y="1484784"/>
                <a:ext cx="8340243" cy="5616624"/>
              </a:xfrm>
              <a:noFill/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altLang="zh-TW" b="1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void </a:t>
                </a:r>
                <a:r>
                  <a:rPr lang="en-US" altLang="zh-TW" b="1" dirty="0" err="1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init</a:t>
                </a:r>
                <a:r>
                  <a:rPr lang="en-US" altLang="zh-TW" b="1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(bool </a:t>
                </a:r>
                <a:r>
                  <a:rPr lang="en-US" altLang="zh-TW" b="1" dirty="0">
                    <a:solidFill>
                      <a:srgbClr val="C0000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*</a:t>
                </a:r>
                <a:r>
                  <a:rPr lang="en-US" altLang="zh-TW" b="1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*bits, int m, int r, int </a:t>
                </a:r>
                <a:r>
                  <a:rPr lang="en-US" altLang="zh-TW" b="1" dirty="0">
                    <a:solidFill>
                      <a:srgbClr val="C0000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*</a:t>
                </a:r>
                <a:r>
                  <a:rPr lang="en-US" altLang="zh-TW" b="1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*a, int </a:t>
                </a:r>
                <a:r>
                  <a:rPr lang="en-US" altLang="zh-TW" b="1" dirty="0">
                    <a:solidFill>
                      <a:srgbClr val="C0000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*</a:t>
                </a:r>
                <a:r>
                  <a:rPr lang="en-US" altLang="zh-TW" b="1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*b, int p)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1. Create an array with m bits for bits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2. Create an array with r elements uniformly chosen from [1, p-1] for pointer a using </a:t>
                </a:r>
                <a:r>
                  <a:rPr lang="en-US" altLang="zh-TW" dirty="0" err="1">
                    <a:solidFill>
                      <a:srgbClr val="00B05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srand</a:t>
                </a:r>
                <a:r>
                  <a:rPr lang="en-US" altLang="zh-TW" dirty="0">
                    <a:solidFill>
                      <a:srgbClr val="00B05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(1) (hint: use rand())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3. Create an array with r elements uniformly chosen from [1, p-1] for pointer b using </a:t>
                </a:r>
                <a:r>
                  <a:rPr lang="en-US" altLang="zh-TW" dirty="0" err="1">
                    <a:solidFill>
                      <a:srgbClr val="00B05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srand</a:t>
                </a:r>
                <a:r>
                  <a:rPr lang="en-US" altLang="zh-TW" dirty="0">
                    <a:solidFill>
                      <a:srgbClr val="00B05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(2)</a:t>
                </a:r>
                <a:r>
                  <a:rPr lang="en-US" altLang="zh-TW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 (note: a[</a:t>
                </a:r>
                <a:r>
                  <a:rPr lang="en-US" altLang="zh-TW" dirty="0" err="1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i</a:t>
                </a:r>
                <a:r>
                  <a:rPr lang="en-US" altLang="zh-TW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] and b[</a:t>
                </a:r>
                <a:r>
                  <a:rPr lang="en-US" altLang="zh-TW" dirty="0" err="1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i</a:t>
                </a:r>
                <a:r>
                  <a:rPr lang="en-US" altLang="zh-TW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] should be independent)</a:t>
                </a:r>
              </a:p>
              <a:p>
                <a:pPr marL="0" indent="0">
                  <a:buNone/>
                </a:pPr>
                <a:endParaRPr lang="en-US" altLang="zh-TW" b="1" dirty="0">
                  <a:latin typeface="Courier New" panose="02070309020205020404" pitchFamily="49" charset="0"/>
                  <a:ea typeface="新細明體" panose="02020500000000000000" pitchFamily="18" charset="-12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altLang="zh-TW" b="1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int </a:t>
                </a:r>
                <a:r>
                  <a:rPr lang="en-US" altLang="zh-TW" b="1" dirty="0" err="1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myhash</a:t>
                </a:r>
                <a:r>
                  <a:rPr lang="en-US" altLang="zh-TW" b="1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(char *str, int count, int m, int r, int p, int *a, int *b)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1. Use </a:t>
                </a:r>
                <a:r>
                  <a:rPr lang="en-US" altLang="zh-TW" sz="2400" dirty="0">
                    <a:solidFill>
                      <a:srgbClr val="C0000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hash</a:t>
                </a:r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 in &lt;string&gt; to covert str to an integer key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// You may use </a:t>
                </a:r>
                <a:r>
                  <a:rPr lang="en-US" altLang="zh-TW" sz="2400" dirty="0">
                    <a:solidFill>
                      <a:srgbClr val="C0000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class string </a:t>
                </a:r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and </a:t>
                </a:r>
                <a:r>
                  <a:rPr lang="en-US" altLang="zh-TW" sz="2400" dirty="0">
                    <a:solidFill>
                      <a:srgbClr val="C0000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class hash &lt;string&gt;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// note that 0 &lt;= count &lt;= r-1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2. Return (a[count] * key + b[count]) % p  % m;</a:t>
                </a:r>
              </a:p>
              <a:p>
                <a:pPr marL="0" indent="0">
                  <a:buNone/>
                </a:pPr>
                <a:endParaRPr lang="en-US" altLang="zh-TW" sz="3200" dirty="0">
                  <a:ea typeface="新細明體" panose="02020500000000000000" pitchFamily="18" charset="-120"/>
                </a:endParaRPr>
              </a:p>
              <a:p>
                <a:pPr marL="0" indent="0">
                  <a:buNone/>
                </a:pPr>
                <a:r>
                  <a:rPr lang="en-US" altLang="zh-TW" b="1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void insert(bool *bits, int m, int r, int p, char *str, int *a, int *b)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1. Find all the mapped bits in the following positions,</a:t>
                </a:r>
                <a:b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</a:br>
                <a:r>
                  <a:rPr lang="en-US" altLang="zh-TW" sz="2400" dirty="0">
                    <a:solidFill>
                      <a:srgbClr val="00B05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bits[</a:t>
                </a:r>
                <a:r>
                  <a:rPr lang="en-US" altLang="zh-TW" sz="2400" dirty="0" err="1">
                    <a:solidFill>
                      <a:srgbClr val="00B05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myhash</a:t>
                </a:r>
                <a:r>
                  <a:rPr lang="en-US" altLang="zh-TW" sz="2400" dirty="0">
                    <a:solidFill>
                      <a:srgbClr val="00B05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(str, count, m, r, p, a, b)]</a:t>
                </a:r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 for 0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Courier New" panose="02070309020205020404" pitchFamily="49" charset="0"/>
                      </a:rPr>
                      <m:t>≤</m:t>
                    </m:r>
                  </m:oMath>
                </a14:m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 count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Courier New" panose="02070309020205020404" pitchFamily="49" charset="0"/>
                      </a:rPr>
                      <m:t>≤</m:t>
                    </m:r>
                  </m:oMath>
                </a14:m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 r-1 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2. Set all of the mapped bits above to </a:t>
                </a:r>
                <a:r>
                  <a:rPr lang="en-US" altLang="zh-TW" sz="2400" dirty="0">
                    <a:solidFill>
                      <a:srgbClr val="C0000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true</a:t>
                </a:r>
              </a:p>
              <a:p>
                <a:pPr marL="0" indent="0">
                  <a:buNone/>
                </a:pPr>
                <a:endParaRPr lang="en-US" altLang="zh-TW" sz="2400" dirty="0">
                  <a:latin typeface="Courier New" panose="02070309020205020404" pitchFamily="49" charset="0"/>
                  <a:ea typeface="新細明體" panose="02020500000000000000" pitchFamily="18" charset="-12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altLang="zh-TW" sz="2700" b="1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bool query(bool *bits, int m, int p, int r, char *str, int *a, int *b)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1. Examine whether all the mapped bits are true 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solidFill>
                      <a:srgbClr val="00B05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bits[</a:t>
                </a:r>
                <a:r>
                  <a:rPr lang="en-US" altLang="zh-TW" sz="2400" dirty="0" err="1">
                    <a:solidFill>
                      <a:srgbClr val="00B05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myhash</a:t>
                </a:r>
                <a:r>
                  <a:rPr lang="en-US" altLang="zh-TW" sz="2400" dirty="0">
                    <a:solidFill>
                      <a:srgbClr val="00B05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(str, count, m, r, p, a, b)] </a:t>
                </a:r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for 0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Courier New" panose="02070309020205020404" pitchFamily="49" charset="0"/>
                      </a:rPr>
                      <m:t>≤</m:t>
                    </m:r>
                  </m:oMath>
                </a14:m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 count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Courier New" panose="02070309020205020404" pitchFamily="49" charset="0"/>
                      </a:rPr>
                      <m:t>≤</m:t>
                    </m:r>
                  </m:oMath>
                </a14:m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 r-1 </a:t>
                </a:r>
              </a:p>
            </p:txBody>
          </p:sp>
        </mc:Choice>
        <mc:Fallback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484784"/>
                <a:ext cx="8340243" cy="5616624"/>
              </a:xfrm>
              <a:blipFill>
                <a:blip r:embed="rId3"/>
                <a:stretch>
                  <a:fillRect l="-292" t="-11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491101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206847" y="1628800"/>
            <a:ext cx="3600400" cy="473615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r>
              <a:rPr lang="en-US" altLang="zh-TW" sz="28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50 10 10 3 1019</a:t>
            </a:r>
          </a:p>
          <a:p>
            <a:pPr marL="342900" lvl="1" indent="0">
              <a:buNone/>
            </a:pPr>
            <a:r>
              <a:rPr lang="en-US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342900" lvl="1" indent="0">
              <a:buNone/>
            </a:pPr>
            <a:r>
              <a:rPr lang="en-US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structures</a:t>
            </a:r>
          </a:p>
          <a:p>
            <a:pPr marL="342900" lvl="1" indent="0">
              <a:buNone/>
            </a:pPr>
            <a:r>
              <a:rPr lang="en-US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</a:p>
          <a:p>
            <a:pPr marL="342900" lvl="1" indent="0">
              <a:buNone/>
            </a:pPr>
            <a:r>
              <a:rPr lang="en-US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pPr marL="342900" lvl="1" indent="0">
              <a:buNone/>
            </a:pPr>
            <a:r>
              <a:rPr lang="en-US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</a:p>
          <a:p>
            <a:pPr marL="342900" lvl="1" indent="0">
              <a:buNone/>
            </a:pPr>
            <a:r>
              <a:rPr lang="en-US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basis</a:t>
            </a:r>
          </a:p>
          <a:p>
            <a:pPr marL="342900" lvl="1" indent="0">
              <a:buNone/>
            </a:pPr>
            <a:r>
              <a:rPr lang="en-US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pPr marL="342900" lvl="1" indent="0">
              <a:buNone/>
            </a:pPr>
            <a:r>
              <a:rPr lang="en-US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</a:p>
          <a:p>
            <a:pPr marL="342900" lvl="1" indent="0">
              <a:buNone/>
            </a:pPr>
            <a:r>
              <a:rPr lang="en-US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342900" lvl="1" indent="0">
              <a:buNone/>
            </a:pPr>
            <a:r>
              <a:rPr lang="en-US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marL="342900" lvl="1" indent="0">
              <a:buNone/>
            </a:pPr>
            <a:r>
              <a:rPr lang="en-US" altLang="zh-TW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marL="342900" lvl="1" indent="0">
              <a:buNone/>
            </a:pPr>
            <a:r>
              <a:rPr lang="en-US" altLang="zh-TW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342900" lvl="1" indent="0">
              <a:buNone/>
            </a:pPr>
            <a:r>
              <a:rPr lang="en-US" altLang="zh-TW" sz="2800" dirty="0">
                <a:solidFill>
                  <a:srgbClr val="C00000"/>
                </a:solidFill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object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8A9BF88-2EB1-5844-BC27-7E9AD50AC5D7}"/>
              </a:ext>
            </a:extLst>
          </p:cNvPr>
          <p:cNvSpPr txBox="1">
            <a:spLocks noChangeArrowheads="1"/>
          </p:cNvSpPr>
          <p:nvPr/>
        </p:nvSpPr>
        <p:spPr>
          <a:xfrm>
            <a:off x="3779912" y="1340768"/>
            <a:ext cx="6120680" cy="473615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r>
              <a:rPr lang="en-US" altLang="zh-TW" sz="28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#bits #</a:t>
            </a:r>
            <a:r>
              <a:rPr lang="en-US" altLang="zh-TW" sz="28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hash_function</a:t>
            </a:r>
            <a:r>
              <a:rPr lang="en-US" altLang="zh-TW" sz="28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#words #tests prime</a:t>
            </a:r>
          </a:p>
          <a:p>
            <a:pPr marL="342900" lvl="1" indent="0">
              <a:buNone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word1</a:t>
            </a:r>
          </a:p>
          <a:p>
            <a:pPr marL="342900" lvl="1" indent="0">
              <a:buNone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word2</a:t>
            </a:r>
            <a:endParaRPr lang="en-US" altLang="zh-TW" sz="2800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Word3</a:t>
            </a:r>
          </a:p>
          <a:p>
            <a:pPr marL="342900" lvl="1" indent="0">
              <a:buNone/>
            </a:pPr>
            <a:r>
              <a:rPr lang="en-US" altLang="zh-TW" sz="28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…</a:t>
            </a:r>
          </a:p>
          <a:p>
            <a:pPr marL="342900" lvl="1" indent="0">
              <a:buNone/>
            </a:pPr>
            <a:r>
              <a:rPr lang="en-US" altLang="zh-TW" sz="28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test1</a:t>
            </a:r>
          </a:p>
          <a:p>
            <a:pPr marL="342900" lvl="1" indent="0">
              <a:buNone/>
            </a:pPr>
            <a:r>
              <a:rPr lang="en-US" altLang="zh-TW" sz="28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test2</a:t>
            </a:r>
          </a:p>
          <a:p>
            <a:pPr marL="342900" lvl="1" indent="0">
              <a:buNone/>
            </a:pPr>
            <a:r>
              <a:rPr lang="en-US" altLang="zh-TW" sz="28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…</a:t>
            </a:r>
          </a:p>
          <a:p>
            <a:pPr marL="342900" lvl="1" indent="0">
              <a:buNone/>
            </a:pPr>
            <a:endParaRPr lang="en-US" altLang="zh-TW" sz="2800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1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Output Sample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469544"/>
            <a:ext cx="3600400" cy="473615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r>
              <a:rPr lang="en-US" altLang="zh-TW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type: true</a:t>
            </a:r>
          </a:p>
          <a:p>
            <a:pPr marL="342900" lvl="1" indent="0">
              <a:buNone/>
            </a:pPr>
            <a:r>
              <a:rPr lang="en-US" altLang="zh-TW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true</a:t>
            </a:r>
          </a:p>
          <a:p>
            <a:pPr marL="342900" lvl="1" indent="0">
              <a:buNone/>
            </a:pPr>
            <a:r>
              <a:rPr lang="en-US" altLang="zh-TW" sz="2800" dirty="0">
                <a:solidFill>
                  <a:srgbClr val="C00000"/>
                </a:solidFill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object: false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8A9BF88-2EB1-5844-BC27-7E9AD50AC5D7}"/>
              </a:ext>
            </a:extLst>
          </p:cNvPr>
          <p:cNvSpPr txBox="1">
            <a:spLocks noChangeArrowheads="1"/>
          </p:cNvSpPr>
          <p:nvPr/>
        </p:nvSpPr>
        <p:spPr>
          <a:xfrm>
            <a:off x="3635896" y="1412776"/>
            <a:ext cx="5256584" cy="473615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test1: bool</a:t>
            </a:r>
          </a:p>
          <a:p>
            <a:pPr marL="342900" lvl="1" indent="0">
              <a:buNone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test2: bool</a:t>
            </a:r>
            <a:endParaRPr lang="en-US" altLang="zh-TW" sz="2800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test3</a:t>
            </a:r>
            <a:r>
              <a:rPr lang="en-US" altLang="zh-TW" sz="28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: bool</a:t>
            </a:r>
          </a:p>
          <a:p>
            <a:pPr marL="342900" lvl="1" indent="0">
              <a:buNone/>
            </a:pPr>
            <a:r>
              <a:rPr lang="en-US" altLang="zh-TW" sz="28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…</a:t>
            </a:r>
          </a:p>
          <a:p>
            <a:pPr marL="342900" lvl="1" indent="0">
              <a:buNone/>
            </a:pPr>
            <a:r>
              <a:rPr lang="en-US" altLang="zh-TW" sz="28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Note: The bool values are </a:t>
            </a:r>
            <a:r>
              <a:rPr lang="en-US" altLang="zh-TW" sz="28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allowed</a:t>
            </a:r>
            <a:r>
              <a:rPr lang="en-US" altLang="zh-TW" sz="28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to have partial errors to some extent, since you are using a bloom filter instead of a binary search tree</a:t>
            </a:r>
          </a:p>
          <a:p>
            <a:pPr marL="342900" lvl="1" indent="0">
              <a:buNone/>
            </a:pP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444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2646" y="-147031"/>
            <a:ext cx="7886700" cy="1325563"/>
          </a:xfrm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124744"/>
            <a:ext cx="8712968" cy="56166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ea typeface="Cambria Math" panose="02040503050406030204" pitchFamily="18" charset="0"/>
              </a:rPr>
              <a:t>Superb deadline: </a:t>
            </a:r>
            <a:r>
              <a:rPr lang="en-US" altLang="zh-TW">
                <a:ea typeface="Cambria Math" panose="02040503050406030204" pitchFamily="18" charset="0"/>
              </a:rPr>
              <a:t>12/31 Thu</a:t>
            </a:r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Deadline: 1/7 Thu</a:t>
            </a:r>
            <a:endParaRPr lang="en-US" altLang="zh-CN" dirty="0">
              <a:ea typeface="Cambria Math" panose="02040503050406030204" pitchFamily="18" charset="0"/>
            </a:endParaRP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solidFill>
                  <a:srgbClr val="C00000"/>
                </a:solidFill>
                <a:ea typeface="Cambria Math" panose="02040503050406030204" pitchFamily="18" charset="0"/>
              </a:rPr>
              <a:t>You are not allowed to use ”class” in STL to count the words</a:t>
            </a:r>
          </a:p>
          <a:p>
            <a:r>
              <a:rPr lang="en-US" altLang="zh-TW" dirty="0">
                <a:solidFill>
                  <a:srgbClr val="C00000"/>
                </a:solidFill>
                <a:ea typeface="Cambria Math" panose="02040503050406030204" pitchFamily="18" charset="0"/>
              </a:rPr>
              <a:t>You must implement a bit-array with the given size (i.e., #bits of input) to count the words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b="1" dirty="0">
                <a:ea typeface="Cambria Math" panose="02040503050406030204" pitchFamily="18" charset="0"/>
              </a:rPr>
              <a:t>E-course</a:t>
            </a:r>
          </a:p>
          <a:p>
            <a:endParaRPr lang="en-US" altLang="zh-TW" b="1" dirty="0">
              <a:ea typeface="Cambria Math" panose="02040503050406030204" pitchFamily="18" charset="0"/>
            </a:endParaRPr>
          </a:p>
          <a:p>
            <a:r>
              <a:rPr lang="en-US" altLang="zh-TW" b="1" dirty="0">
                <a:solidFill>
                  <a:srgbClr val="C00000"/>
                </a:solidFill>
                <a:ea typeface="Cambria Math" panose="02040503050406030204" pitchFamily="18" charset="0"/>
              </a:rPr>
              <a:t>C++ Source code</a:t>
            </a:r>
            <a:br>
              <a:rPr lang="en-US" altLang="zh-TW" b="1" dirty="0">
                <a:solidFill>
                  <a:srgbClr val="C00000"/>
                </a:solidFill>
                <a:ea typeface="Cambria Math" panose="02040503050406030204" pitchFamily="18" charset="0"/>
              </a:rPr>
            </a:br>
            <a:r>
              <a:rPr lang="en-US" altLang="zh-TW" b="1" dirty="0">
                <a:solidFill>
                  <a:srgbClr val="C00000"/>
                </a:solidFill>
                <a:ea typeface="Cambria Math" panose="02040503050406030204" pitchFamily="18" charset="0"/>
              </a:rPr>
              <a:t>(but only use C code unless hash &lt; string&gt;)</a:t>
            </a:r>
          </a:p>
          <a:p>
            <a:endParaRPr lang="en-US" altLang="zh-TW" b="1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99" y="14699"/>
            <a:ext cx="7886700" cy="1325563"/>
          </a:xfrm>
          <a:noFill/>
        </p:spPr>
        <p:txBody>
          <a:bodyPr>
            <a:normAutofit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Imagine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7799" y="1556792"/>
            <a:ext cx="8264681" cy="4466985"/>
          </a:xfrm>
          <a:noFill/>
        </p:spPr>
        <p:txBody>
          <a:bodyPr>
            <a:normAutofit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You want to </a:t>
            </a:r>
            <a:r>
              <a:rPr lang="en-US" altLang="zh-TW" sz="3200" dirty="0">
                <a:solidFill>
                  <a:srgbClr val="C00000"/>
                </a:solidFill>
                <a:ea typeface="新細明體" panose="02020500000000000000" pitchFamily="18" charset="-120"/>
              </a:rPr>
              <a:t>test whether an element is a member of a set </a:t>
            </a:r>
          </a:p>
          <a:p>
            <a:r>
              <a:rPr lang="en-US" altLang="zh-TW" sz="3200" dirty="0">
                <a:ea typeface="新細明體" panose="02020500000000000000" pitchFamily="18" charset="-120"/>
                <a:sym typeface="Wingdings" panose="05000000000000000000" pitchFamily="2" charset="2"/>
              </a:rPr>
              <a:t>In the set  return true</a:t>
            </a:r>
            <a:endParaRPr lang="en-US" altLang="zh-TW" sz="3200" dirty="0">
              <a:ea typeface="新細明體" panose="02020500000000000000" pitchFamily="18" charset="-120"/>
            </a:endParaRPr>
          </a:p>
          <a:p>
            <a:r>
              <a:rPr lang="en-US" altLang="zh-TW" sz="3200" dirty="0">
                <a:ea typeface="新細明體" panose="02020500000000000000" pitchFamily="18" charset="-120"/>
              </a:rPr>
              <a:t>Not in the set </a:t>
            </a:r>
            <a:r>
              <a:rPr lang="en-US" altLang="zh-TW" sz="3200" dirty="0">
                <a:ea typeface="新細明體" panose="02020500000000000000" pitchFamily="18" charset="-120"/>
                <a:sym typeface="Wingdings" panose="05000000000000000000" pitchFamily="2" charset="2"/>
              </a:rPr>
              <a:t> return false</a:t>
            </a:r>
          </a:p>
          <a:p>
            <a:endParaRPr lang="en-US" altLang="zh-TW" sz="3200" dirty="0">
              <a:solidFill>
                <a:srgbClr val="C00000"/>
              </a:solidFill>
              <a:ea typeface="新細明體" panose="02020500000000000000" pitchFamily="18" charset="-120"/>
            </a:endParaRPr>
          </a:p>
          <a:p>
            <a:r>
              <a:rPr lang="en-US" altLang="zh-TW" sz="3200" dirty="0">
                <a:ea typeface="新細明體" panose="02020500000000000000" pitchFamily="18" charset="-120"/>
              </a:rPr>
              <a:t>You don’t need exact results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That is, some </a:t>
            </a:r>
            <a:r>
              <a:rPr lang="en-US" altLang="zh-TW" sz="3200" dirty="0">
                <a:solidFill>
                  <a:srgbClr val="0070C0"/>
                </a:solidFill>
                <a:ea typeface="新細明體" panose="02020500000000000000" pitchFamily="18" charset="-120"/>
              </a:rPr>
              <a:t>false positives </a:t>
            </a:r>
            <a:r>
              <a:rPr lang="en-US" altLang="zh-TW" sz="3200" dirty="0">
                <a:ea typeface="新細明體" panose="02020500000000000000" pitchFamily="18" charset="-120"/>
              </a:rPr>
              <a:t>are allowed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32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8316983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98" y="14699"/>
            <a:ext cx="8120665" cy="1325563"/>
          </a:xfrm>
          <a:noFill/>
        </p:spPr>
        <p:txBody>
          <a:bodyPr>
            <a:normAutofit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Usage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7799" y="1556792"/>
            <a:ext cx="8264681" cy="5112568"/>
          </a:xfrm>
          <a:noFill/>
        </p:spPr>
        <p:txBody>
          <a:bodyPr>
            <a:normAutofit/>
          </a:bodyPr>
          <a:lstStyle/>
          <a:p>
            <a:r>
              <a:rPr lang="en-US" altLang="zh-TW" sz="3200" dirty="0">
                <a:ea typeface="Cambria Math" panose="02040503050406030204" pitchFamily="18" charset="0"/>
              </a:rPr>
              <a:t>Ticket booking</a:t>
            </a:r>
          </a:p>
          <a:p>
            <a:r>
              <a:rPr lang="en-US" altLang="zh-TW" sz="3200" dirty="0">
                <a:ea typeface="Cambria Math" panose="02040503050406030204" pitchFamily="18" charset="0"/>
              </a:rPr>
              <a:t>Matchmaking</a:t>
            </a:r>
          </a:p>
          <a:p>
            <a:r>
              <a:rPr lang="en-US" altLang="zh-TW" sz="3200" dirty="0">
                <a:ea typeface="Cambria Math" panose="02040503050406030204" pitchFamily="18" charset="0"/>
              </a:rPr>
              <a:t>Dating services</a:t>
            </a:r>
          </a:p>
        </p:txBody>
      </p:sp>
      <p:pic>
        <p:nvPicPr>
          <p:cNvPr id="1026" name="Picture 2" descr="FIFA 21 - Wikipedia">
            <a:extLst>
              <a:ext uri="{FF2B5EF4-FFF2-40B4-BE49-F238E27FC236}">
                <a16:creationId xmlns:a16="http://schemas.microsoft.com/office/drawing/2014/main" id="{7107472F-A0D5-C047-9E58-7B7ECDF3D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962" y="667774"/>
            <a:ext cx="24003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DDC123C-B9A7-334C-958F-9EC92DEBE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604444"/>
            <a:ext cx="27940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F7DF80-FBBE-0F4D-BD25-66E561571ED9}"/>
              </a:ext>
            </a:extLst>
          </p:cNvPr>
          <p:cNvSpPr txBox="1"/>
          <p:nvPr/>
        </p:nvSpPr>
        <p:spPr>
          <a:xfrm>
            <a:off x="197732" y="5264844"/>
            <a:ext cx="61794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tixcraft.com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/activity/detail/20_MAYDAY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en.wikipedia.org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/wiki/FIFA_21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en.wikipedia.org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/wiki/Tinder_(app)</a:t>
            </a:r>
            <a:endParaRPr lang="en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14A59B3-6DB3-C849-9D0F-EE180DE79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28" y="3212231"/>
            <a:ext cx="4716016" cy="205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348255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99" y="14699"/>
            <a:ext cx="7886700" cy="1325563"/>
          </a:xfrm>
          <a:noFill/>
        </p:spPr>
        <p:txBody>
          <a:bodyPr>
            <a:normAutofit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Problem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7799" y="1556792"/>
            <a:ext cx="8264681" cy="4466985"/>
          </a:xfrm>
          <a:noFill/>
        </p:spPr>
        <p:txBody>
          <a:bodyPr>
            <a:normAutofit lnSpcReduction="10000"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Given: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Keys that are input in sequence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r>
              <a:rPr lang="en-US" altLang="zh-TW" sz="3200" dirty="0">
                <a:ea typeface="新細明體" panose="02020500000000000000" pitchFamily="18" charset="-120"/>
              </a:rPr>
              <a:t>Goal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Check whether the key has been examined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Bounded error is allowed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r>
              <a:rPr lang="en-US" altLang="zh-TW" sz="3200" dirty="0">
                <a:ea typeface="新細明體" panose="02020500000000000000" pitchFamily="18" charset="-120"/>
              </a:rPr>
              <a:t>Constraint: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Limited storage and limited computation</a:t>
            </a:r>
          </a:p>
        </p:txBody>
      </p:sp>
    </p:spTree>
    <p:extLst>
      <p:ext uri="{BB962C8B-B14F-4D97-AF65-F5344CB8AC3E}">
        <p14:creationId xmlns:p14="http://schemas.microsoft.com/office/powerpoint/2010/main" val="2340048734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99" y="14699"/>
            <a:ext cx="7886700" cy="1325563"/>
          </a:xfrm>
          <a:noFill/>
        </p:spPr>
        <p:txBody>
          <a:bodyPr>
            <a:normAutofit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Simple Solutions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556792"/>
            <a:ext cx="9144000" cy="4896544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Construct a set of elements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r>
              <a:rPr lang="en-US" altLang="zh-TW" sz="3200" dirty="0">
                <a:ea typeface="新細明體" panose="02020500000000000000" pitchFamily="18" charset="-120"/>
              </a:rPr>
              <a:t>Implement a binary search tree in C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r>
              <a:rPr lang="en-US" altLang="zh-TW" sz="3200" dirty="0">
                <a:ea typeface="新細明體" panose="02020500000000000000" pitchFamily="18" charset="-120"/>
              </a:rPr>
              <a:t>Use a balanced binary tree: </a:t>
            </a:r>
            <a:br>
              <a:rPr lang="en-US" altLang="zh-TW" sz="3200" dirty="0">
                <a:ea typeface="新細明體" panose="02020500000000000000" pitchFamily="18" charset="-120"/>
              </a:rPr>
            </a:br>
            <a:r>
              <a:rPr lang="en-US" altLang="zh-TW" sz="3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set</a:t>
            </a:r>
            <a:r>
              <a:rPr lang="zh-TW" altLang="en-US" sz="3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3200" dirty="0">
                <a:ea typeface="新細明體" panose="02020500000000000000" pitchFamily="18" charset="-120"/>
              </a:rPr>
              <a:t>in C++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r>
              <a:rPr lang="en-US" altLang="zh-TW" sz="3200" dirty="0">
                <a:ea typeface="新細明體" panose="02020500000000000000" pitchFamily="18" charset="-120"/>
              </a:rPr>
              <a:t>Hash table:</a:t>
            </a:r>
            <a:br>
              <a:rPr lang="en-US" altLang="zh-TW" sz="3200" dirty="0">
                <a:ea typeface="新細明體" panose="02020500000000000000" pitchFamily="18" charset="-120"/>
              </a:rPr>
            </a:br>
            <a:r>
              <a:rPr lang="en-US" altLang="zh-TW" sz="3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unordered_map</a:t>
            </a:r>
            <a:r>
              <a:rPr lang="en-US" altLang="zh-TW" sz="3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3200" dirty="0">
                <a:ea typeface="新細明體" panose="02020500000000000000" pitchFamily="18" charset="-120"/>
              </a:rPr>
              <a:t>in C++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r>
              <a:rPr lang="en-US" altLang="zh-TW" sz="3200" dirty="0">
                <a:ea typeface="新細明體" panose="02020500000000000000" pitchFamily="18" charset="-120"/>
              </a:rPr>
              <a:t>You may want to use libraries Guava or </a:t>
            </a:r>
            <a:r>
              <a:rPr lang="en-US" altLang="zh-TW" sz="3200" dirty="0" err="1">
                <a:ea typeface="新細明體" panose="02020500000000000000" pitchFamily="18" charset="-120"/>
              </a:rPr>
              <a:t>FastUtil</a:t>
            </a:r>
            <a:r>
              <a:rPr lang="en-US" altLang="zh-TW" sz="3200" dirty="0">
                <a:ea typeface="新細明體" panose="02020500000000000000" pitchFamily="18" charset="-120"/>
              </a:rPr>
              <a:t> in Java for convenience and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80123356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99" y="14699"/>
            <a:ext cx="7886700" cy="1325563"/>
          </a:xfrm>
          <a:noFill/>
        </p:spPr>
        <p:txBody>
          <a:bodyPr>
            <a:normAutofit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7799" y="1556792"/>
                <a:ext cx="8264681" cy="4466985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en-US" altLang="zh-TW" sz="3200" dirty="0">
                    <a:ea typeface="新細明體" panose="02020500000000000000" pitchFamily="18" charset="-120"/>
                  </a:rPr>
                  <a:t>The number of of distinct elements might be very large</a:t>
                </a:r>
              </a:p>
              <a:p>
                <a:r>
                  <a:rPr lang="en-US" altLang="zh-TW" sz="3200" dirty="0">
                    <a:ea typeface="新細明體" panose="02020500000000000000" pitchFamily="18" charset="-120"/>
                  </a:rPr>
                  <a:t>You have a limited memory space</a:t>
                </a:r>
              </a:p>
              <a:p>
                <a:r>
                  <a:rPr lang="en-US" altLang="zh-TW" sz="3200" dirty="0">
                    <a:ea typeface="新細明體" panose="02020500000000000000" pitchFamily="18" charset="-120"/>
                  </a:rPr>
                  <a:t>For real-time applications you need runtime guarantees</a:t>
                </a:r>
              </a:p>
              <a:p>
                <a:r>
                  <a:rPr lang="en-US" altLang="zh-TW" sz="3200" dirty="0">
                    <a:ea typeface="新細明體" panose="02020500000000000000" pitchFamily="18" charset="-120"/>
                  </a:rPr>
                  <a:t>Binary search tree requires </a:t>
                </a:r>
                <a14:m>
                  <m:oMath xmlns:m="http://schemas.openxmlformats.org/officeDocument/2006/math">
                    <m:r>
                      <a:rPr lang="en-US" altLang="zh-TW" sz="32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𝑂</m:t>
                    </m:r>
                    <m:r>
                      <a:rPr lang="en-US" altLang="zh-TW" sz="32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32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log</m:t>
                    </m:r>
                    <m:r>
                      <a:rPr lang="en-US" altLang="zh-TW" sz="32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⁡</m:t>
                    </m:r>
                    <m:r>
                      <a:rPr lang="en-US" altLang="zh-TW" sz="32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𝑛</m:t>
                    </m:r>
                    <m:r>
                      <a:rPr lang="en-US" altLang="zh-TW" sz="32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3200" dirty="0">
                    <a:ea typeface="新細明體" panose="02020500000000000000" pitchFamily="18" charset="-120"/>
                  </a:rPr>
                  <a:t> time, which is not constant</a:t>
                </a:r>
              </a:p>
            </p:txBody>
          </p:sp>
        </mc:Choice>
        <mc:Fallback xmlns="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799" y="1556792"/>
                <a:ext cx="8264681" cy="4466985"/>
              </a:xfrm>
              <a:blipFill>
                <a:blip r:embed="rId3"/>
                <a:stretch>
                  <a:fillRect l="-1687" t="-283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865935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99" y="14699"/>
            <a:ext cx="7886700" cy="1325563"/>
          </a:xfrm>
          <a:noFill/>
        </p:spPr>
        <p:txBody>
          <a:bodyPr>
            <a:normAutofit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Solution: The Idea of Bloom Filter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7799" y="1556792"/>
            <a:ext cx="8264681" cy="5112568"/>
          </a:xfrm>
          <a:noFill/>
        </p:spPr>
        <p:txBody>
          <a:bodyPr>
            <a:normAutofit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The trick: </a:t>
            </a:r>
            <a:r>
              <a:rPr lang="en-US" altLang="zh-TW" sz="3200" dirty="0">
                <a:solidFill>
                  <a:srgbClr val="0070C0"/>
                </a:solidFill>
                <a:ea typeface="新細明體" panose="02020500000000000000" pitchFamily="18" charset="-120"/>
              </a:rPr>
              <a:t>don’t store the distinct elements, but just a fixed number of bits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Create a bit array of length x initially filled with false values (or 0s)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Each incoming element gets mapped to a number</a:t>
            </a:r>
            <a:r>
              <a:rPr lang="zh-TW" altLang="en-US" sz="3200" dirty="0">
                <a:ea typeface="新細明體" panose="02020500000000000000" pitchFamily="18" charset="-120"/>
              </a:rPr>
              <a:t> </a:t>
            </a:r>
            <a:r>
              <a:rPr lang="en-US" altLang="zh-TW" sz="3200" dirty="0">
                <a:ea typeface="新細明體" panose="02020500000000000000" pitchFamily="18" charset="-120"/>
              </a:rPr>
              <a:t>(i.e., an index) between 0 and x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The corresponding bit in the array is set to true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To query an element’s bit, simply return the bit value at it’s position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0038564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99" y="14699"/>
            <a:ext cx="7886700" cy="1325563"/>
          </a:xfrm>
          <a:noFill/>
        </p:spPr>
        <p:txBody>
          <a:bodyPr>
            <a:normAutofit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Solution: The Idea of Bloom Filter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7799" y="1556792"/>
            <a:ext cx="8264681" cy="5112568"/>
          </a:xfrm>
          <a:noFill/>
        </p:spPr>
        <p:txBody>
          <a:bodyPr>
            <a:normAutofit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The trick: </a:t>
            </a:r>
            <a:r>
              <a:rPr lang="en-US" altLang="zh-TW" sz="3200" dirty="0">
                <a:solidFill>
                  <a:srgbClr val="0070C0"/>
                </a:solidFill>
                <a:ea typeface="新細明體" panose="02020500000000000000" pitchFamily="18" charset="-120"/>
              </a:rPr>
              <a:t>don’t store the distinct elements, but just a fixed number of bits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Create a bit array of length x initially filled with false values (or 0s)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Each incoming element gets mapped to a number</a:t>
            </a:r>
            <a:r>
              <a:rPr lang="zh-TW" altLang="en-US" sz="3200" dirty="0">
                <a:ea typeface="新細明體" panose="02020500000000000000" pitchFamily="18" charset="-120"/>
              </a:rPr>
              <a:t> </a:t>
            </a:r>
            <a:r>
              <a:rPr lang="en-US" altLang="zh-TW" sz="3200" dirty="0">
                <a:ea typeface="新細明體" panose="02020500000000000000" pitchFamily="18" charset="-120"/>
              </a:rPr>
              <a:t>(i.e., an index) between 0 and x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The corresponding bit in the array is set to true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To query an element’s bit, simply return the bit value at it’s position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48DBEAF-CE71-A841-A884-66DDC50084F8}"/>
              </a:ext>
            </a:extLst>
          </p:cNvPr>
          <p:cNvSpPr/>
          <p:nvPr/>
        </p:nvSpPr>
        <p:spPr>
          <a:xfrm>
            <a:off x="1691680" y="3789040"/>
            <a:ext cx="633670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latin typeface="Candara" panose="020E0502030303020204" pitchFamily="34" charset="0"/>
              </a:rPr>
              <a:t>You are completely right:</a:t>
            </a:r>
            <a:br>
              <a:rPr kumimoji="1" lang="en-US" altLang="zh-TW" sz="3200" dirty="0">
                <a:latin typeface="Candara" panose="020E0502030303020204" pitchFamily="34" charset="0"/>
              </a:rPr>
            </a:br>
            <a:r>
              <a:rPr kumimoji="1" lang="en-US" altLang="zh-TW" sz="3200" dirty="0">
                <a:latin typeface="Candara" panose="020E0502030303020204" pitchFamily="34" charset="0"/>
              </a:rPr>
              <a:t>There will be collisions!</a:t>
            </a:r>
            <a:endParaRPr kumimoji="1" lang="zh-TW" altLang="en-US" sz="3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281863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99" y="14699"/>
            <a:ext cx="7886700" cy="1325563"/>
          </a:xfrm>
          <a:noFill/>
        </p:spPr>
        <p:txBody>
          <a:bodyPr>
            <a:normAutofit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Solution: Bloom Filter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7799" y="1556792"/>
            <a:ext cx="8264681" cy="5112568"/>
          </a:xfrm>
          <a:noFill/>
        </p:spPr>
        <p:txBody>
          <a:bodyPr>
            <a:normAutofit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Use </a:t>
            </a:r>
            <a:r>
              <a:rPr lang="en-US" altLang="zh-TW" sz="3200" dirty="0">
                <a:solidFill>
                  <a:srgbClr val="C00000"/>
                </a:solidFill>
                <a:ea typeface="新細明體" panose="02020500000000000000" pitchFamily="18" charset="-120"/>
              </a:rPr>
              <a:t>multiple</a:t>
            </a:r>
            <a:r>
              <a:rPr lang="en-US" altLang="zh-TW" sz="3200" dirty="0">
                <a:ea typeface="新細明體" panose="02020500000000000000" pitchFamily="18" charset="-120"/>
              </a:rPr>
              <a:t> hash functions to compute the indices of multiple positions for each element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When w is queried, return true if all the bits are true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B1D39D-D858-DA4E-B154-4F10FACDBF1D}"/>
              </a:ext>
            </a:extLst>
          </p:cNvPr>
          <p:cNvSpPr/>
          <p:nvPr/>
        </p:nvSpPr>
        <p:spPr>
          <a:xfrm>
            <a:off x="4788024" y="4005064"/>
            <a:ext cx="2160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8D3BF5-DB5E-6045-8695-24974457220F}"/>
              </a:ext>
            </a:extLst>
          </p:cNvPr>
          <p:cNvSpPr/>
          <p:nvPr/>
        </p:nvSpPr>
        <p:spPr>
          <a:xfrm>
            <a:off x="4760139" y="4653136"/>
            <a:ext cx="2160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A27EA-ADD3-D242-A67F-A00C83E91260}"/>
              </a:ext>
            </a:extLst>
          </p:cNvPr>
          <p:cNvSpPr/>
          <p:nvPr/>
        </p:nvSpPr>
        <p:spPr>
          <a:xfrm>
            <a:off x="6660232" y="5313915"/>
            <a:ext cx="2160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0C1C6D-0DFE-364A-880A-50F7175C3032}"/>
              </a:ext>
            </a:extLst>
          </p:cNvPr>
          <p:cNvSpPr/>
          <p:nvPr/>
        </p:nvSpPr>
        <p:spPr>
          <a:xfrm>
            <a:off x="6012160" y="5949280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2054" name="Picture 6" descr="論文解讀][Bloom Filter] 深入討論Bloom Filter">
            <a:extLst>
              <a:ext uri="{FF2B5EF4-FFF2-40B4-BE49-F238E27FC236}">
                <a16:creationId xmlns:a16="http://schemas.microsoft.com/office/drawing/2014/main" id="{D0DD33AD-7C4D-FE43-B088-1E3C16480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1" y="3547846"/>
            <a:ext cx="91440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386904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10275</TotalTime>
  <Words>1045</Words>
  <Application>Microsoft Office PowerPoint</Application>
  <PresentationFormat>如螢幕大小 (4:3)</PresentationFormat>
  <Paragraphs>150</Paragraphs>
  <Slides>16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9" baseType="lpstr">
      <vt:lpstr>Courier</vt:lpstr>
      <vt:lpstr>LingWai SC Medium</vt:lpstr>
      <vt:lpstr>Monotype Sorts</vt:lpstr>
      <vt:lpstr>微軟正黑體</vt:lpstr>
      <vt:lpstr>新細明體</vt:lpstr>
      <vt:lpstr>Arial</vt:lpstr>
      <vt:lpstr>Cambria Math</vt:lpstr>
      <vt:lpstr>Candara</vt:lpstr>
      <vt:lpstr>Courier New</vt:lpstr>
      <vt:lpstr>Plantagenet Cherokee</vt:lpstr>
      <vt:lpstr>Times New Roman</vt:lpstr>
      <vt:lpstr>Wingdings</vt:lpstr>
      <vt:lpstr>Office 佈景主題</vt:lpstr>
      <vt:lpstr>PowerPoint 簡報</vt:lpstr>
      <vt:lpstr>Imagine</vt:lpstr>
      <vt:lpstr>Usage</vt:lpstr>
      <vt:lpstr>Problem</vt:lpstr>
      <vt:lpstr>Simple Solutions</vt:lpstr>
      <vt:lpstr>Problem</vt:lpstr>
      <vt:lpstr>Solution: The Idea of Bloom Filter</vt:lpstr>
      <vt:lpstr>Solution: The Idea of Bloom Filter</vt:lpstr>
      <vt:lpstr>Solution: Bloom Filter</vt:lpstr>
      <vt:lpstr>Solution: Bloom Filter</vt:lpstr>
      <vt:lpstr>Solution: Bloom Filter</vt:lpstr>
      <vt:lpstr>Some properties</vt:lpstr>
      <vt:lpstr>You need to implement:</vt:lpstr>
      <vt:lpstr>Input Sample</vt:lpstr>
      <vt:lpstr>Output Sample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</dc:title>
  <dc:creator>Agam</dc:creator>
  <cp:lastModifiedBy>user</cp:lastModifiedBy>
  <cp:revision>803</cp:revision>
  <dcterms:created xsi:type="dcterms:W3CDTF">1995-06-02T22:16:36Z</dcterms:created>
  <dcterms:modified xsi:type="dcterms:W3CDTF">2020-12-22T08:38:02Z</dcterms:modified>
</cp:coreProperties>
</file>