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officedocument.presentationml.commentAuthors+xml" PartName="/ppt/commentAuthors.xml"/>
  <Override ContentType="application/vnd.openxmlformats-officedocument.presentationml.handoutMaster+xml" PartName="/ppt/handoutMasters/handoutMaster1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Master+xml" PartName="/ppt/slideMasters/slideMaster1.xml"/>
  <Override ContentType="application/vnd.openxmlformats-officedocument.presentationml.tableStyles+xml" PartName="/ppt/tableStyle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package.core-properties+xml" PartName="/docProps/core.xml"/>
</Types>
</file>

<file path=_rels/.rels><?xml version="1.0" encoding="UTF-8" standalone="yes"?><Relationships xmlns="http://schemas.openxmlformats.org/package/2006/relationships"><Relationship Id="rId4" Target="ppt/presentation.xml" Type="http://schemas.openxmlformats.org/officeDocument/2006/relationships/officeDocument"/><Relationship Id="rId3" Target="docProps/core.xml" Type="http://schemas.openxmlformats.org/package/2006/relationships/metadata/core-properties"/><Relationship Id="rId2" Target="docProps/app.xml" Type="http://schemas.openxmlformats.org/officeDocument/2006/relationships/extended-properties"/><Relationship Id="rId1" Target="docProps/thumbnail.jpeg" Type="http://schemas.openxmlformats.org/package/2006/relationships/metadata/thumbnai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6"/>
  </p:sldMasterIdLst>
  <p:notesMasterIdLst>
    <p:notesMasterId r:id="rId7"/>
  </p:notesMasterIdLst>
  <p:handoutMasterIdLst>
    <p:handoutMasterId r:id="rId8"/>
  </p:handout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</p:sldIdLst>
  <p:sldSz cx="9144000" cy="6858000" type="screen4x3"/>
  <p:notesSz cx="6797675" cy="9928225"/>
  <p:defaultTextStyle>
    <a:defPPr>
      <a:defRPr altLang="zh-TW" lang="zh-TW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clrIdx="0" id="0" initials="u" lastIdx="2" name="user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7F6EF"/>
    <a:srgbClr val="262699"/>
    <a:srgbClr val="E7E7E7"/>
    <a:srgbClr val="FFFC00"/>
    <a:srgbClr val="F695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cmpd="sng" w="12700">
              <a:solidFill>
                <a:schemeClr val="lt1"/>
              </a:solidFill>
            </a:ln>
          </a:left>
          <a:right>
            <a:ln cmpd="sng" w="12700">
              <a:solidFill>
                <a:schemeClr val="lt1"/>
              </a:solidFill>
            </a:ln>
          </a:right>
          <a:top>
            <a:ln cmpd="sng" w="12700">
              <a:solidFill>
                <a:schemeClr val="lt1"/>
              </a:solidFill>
            </a:ln>
          </a:top>
          <a:bottom>
            <a:ln cmpd="sng" w="12700">
              <a:solidFill>
                <a:schemeClr val="lt1"/>
              </a:solidFill>
            </a:ln>
          </a:bottom>
          <a:insideH>
            <a:ln cmpd="sng" w="12700">
              <a:solidFill>
                <a:schemeClr val="lt1"/>
              </a:solidFill>
            </a:ln>
          </a:insideH>
          <a:insideV>
            <a:ln cmpd="sng" w="12700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cmpd="sng" w="38100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cmpd="sng" w="38100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cmpd="sng" w="12700">
              <a:solidFill>
                <a:schemeClr val="lt1"/>
              </a:solidFill>
            </a:ln>
          </a:left>
          <a:right>
            <a:ln cmpd="sng" w="12700">
              <a:solidFill>
                <a:schemeClr val="lt1"/>
              </a:solidFill>
            </a:ln>
          </a:right>
          <a:top>
            <a:ln cmpd="sng" w="12700">
              <a:solidFill>
                <a:schemeClr val="lt1"/>
              </a:solidFill>
            </a:ln>
          </a:top>
          <a:bottom>
            <a:ln cmpd="sng" w="12700">
              <a:solidFill>
                <a:schemeClr val="lt1"/>
              </a:solidFill>
            </a:ln>
          </a:bottom>
          <a:insideH>
            <a:ln cmpd="sng" w="12700">
              <a:solidFill>
                <a:schemeClr val="lt1"/>
              </a:solidFill>
            </a:ln>
          </a:insideH>
          <a:insideV>
            <a:ln cmpd="sng" w="12700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cmpd="sng" w="38100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cmpd="sng" w="38100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cmpd="sng" w="12700">
              <a:solidFill>
                <a:schemeClr val="lt1"/>
              </a:solidFill>
            </a:ln>
          </a:left>
          <a:right>
            <a:ln cmpd="sng" w="12700">
              <a:solidFill>
                <a:schemeClr val="lt1"/>
              </a:solidFill>
            </a:ln>
          </a:right>
          <a:top>
            <a:ln cmpd="sng" w="12700">
              <a:solidFill>
                <a:schemeClr val="lt1"/>
              </a:solidFill>
            </a:ln>
          </a:top>
          <a:bottom>
            <a:ln cmpd="sng" w="12700">
              <a:solidFill>
                <a:schemeClr val="lt1"/>
              </a:solidFill>
            </a:ln>
          </a:bottom>
          <a:insideH>
            <a:ln cmpd="sng" w="12700">
              <a:solidFill>
                <a:schemeClr val="lt1"/>
              </a:solidFill>
            </a:ln>
          </a:insideH>
          <a:insideV>
            <a:ln cmpd="sng" w="12700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cmpd="sng" w="38100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cmpd="sng" w="38100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b="0" g="0" r="0"/>
        </a:fontRef>
        <a:schemeClr val="tx1"/>
      </a:tcTxStyle>
      <a:tcStyle>
        <a:tcBdr>
          <a:left>
            <a:ln cmpd="sng" w="12700">
              <a:solidFill>
                <a:schemeClr val="tx1"/>
              </a:solidFill>
            </a:ln>
          </a:left>
          <a:right>
            <a:ln cmpd="sng" w="12700">
              <a:solidFill>
                <a:schemeClr val="tx1"/>
              </a:solidFill>
            </a:ln>
          </a:right>
          <a:top>
            <a:ln cmpd="sng" w="12700">
              <a:solidFill>
                <a:schemeClr val="tx1"/>
              </a:solidFill>
            </a:ln>
          </a:top>
          <a:bottom>
            <a:ln cmpd="sng" w="12700">
              <a:solidFill>
                <a:schemeClr val="tx1"/>
              </a:solidFill>
            </a:ln>
          </a:bottom>
          <a:insideH>
            <a:ln cmpd="sng" w="12700">
              <a:solidFill>
                <a:schemeClr val="tx1"/>
              </a:solidFill>
            </a:ln>
          </a:insideH>
          <a:insideV>
            <a:ln cmpd="sng" w="12700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75DCB02-9BB8-47FD-8907-85C794F793BA}" styleName="佈景主題樣式 1 - 輔色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b="0" g="0" r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b="0" g="0" r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cmpd="sng" w="12700">
              <a:solidFill>
                <a:schemeClr val="lt1"/>
              </a:solidFill>
            </a:ln>
          </a:left>
          <a:right>
            <a:ln cmpd="sng" w="12700">
              <a:solidFill>
                <a:schemeClr val="lt1"/>
              </a:solidFill>
            </a:ln>
          </a:right>
          <a:top>
            <a:ln cmpd="sng" w="12700">
              <a:solidFill>
                <a:schemeClr val="lt1"/>
              </a:solidFill>
            </a:ln>
          </a:top>
          <a:bottom>
            <a:ln cmpd="sng" w="12700">
              <a:solidFill>
                <a:schemeClr val="lt1"/>
              </a:solidFill>
            </a:ln>
          </a:bottom>
          <a:insideH>
            <a:ln cmpd="sng" w="12700">
              <a:solidFill>
                <a:schemeClr val="lt1"/>
              </a:solidFill>
            </a:ln>
          </a:insideH>
          <a:insideV>
            <a:ln cmpd="sng" w="12700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cmpd="sng" w="38100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cmpd="sng" w="38100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cmpd="sng" w="12700">
              <a:solidFill>
                <a:schemeClr val="lt1"/>
              </a:solidFill>
            </a:ln>
          </a:left>
          <a:right>
            <a:ln cmpd="sng" w="12700">
              <a:solidFill>
                <a:schemeClr val="lt1"/>
              </a:solidFill>
            </a:ln>
          </a:right>
          <a:top>
            <a:ln cmpd="sng" w="12700">
              <a:solidFill>
                <a:schemeClr val="lt1"/>
              </a:solidFill>
            </a:ln>
          </a:top>
          <a:bottom>
            <a:ln cmpd="sng" w="12700">
              <a:solidFill>
                <a:schemeClr val="lt1"/>
              </a:solidFill>
            </a:ln>
          </a:bottom>
          <a:insideH>
            <a:ln cmpd="sng" w="12700">
              <a:solidFill>
                <a:schemeClr val="lt1"/>
              </a:solidFill>
            </a:ln>
          </a:insideH>
          <a:insideV>
            <a:ln cmpd="sng" w="12700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cmpd="sng" w="38100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cmpd="sng" w="38100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E25E649-3F16-4E02-A733-19D2CDBF48F0}" styleName="中等深淺樣式 3 - 輔色 1">
    <a:wholeTbl>
      <a:tcTxStyle>
        <a:fontRef idx="minor">
          <a:scrgbClr b="0" g="0" r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cmpd="sng" w="25400">
              <a:solidFill>
                <a:schemeClr val="dk1"/>
              </a:solidFill>
            </a:ln>
          </a:top>
          <a:bottom>
            <a:ln cmpd="sng" w="25400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b="0" g="0" r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b="0" g="0" r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cmpd="dbl" w="50800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b="0" g="0" r="0"/>
        </a:fontRef>
        <a:schemeClr val="dk1"/>
      </a:tcTxStyle>
      <a:tcStyle>
        <a:tcBdr/>
      </a:tcStyle>
    </a:seCell>
    <a:swCell>
      <a:tcTxStyle b="on">
        <a:fontRef idx="minor">
          <a:scrgbClr b="0" g="0" r="0"/>
        </a:fontRef>
        <a:schemeClr val="dk1"/>
      </a:tcTxStyle>
      <a:tcStyle>
        <a:tcBdr/>
      </a:tcStyle>
    </a:swCell>
    <a:firstRow>
      <a:tcTxStyle b="on">
        <a:fontRef idx="minor">
          <a:scrgbClr b="0" g="0" r="0"/>
        </a:fontRef>
        <a:schemeClr val="lt1"/>
      </a:tcTxStyle>
      <a:tcStyle>
        <a:tcBdr>
          <a:bottom>
            <a:ln cmpd="sng" w="25400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中等深淺樣式 3 - 輔色 2">
    <a:wholeTbl>
      <a:tcTxStyle>
        <a:fontRef idx="minor">
          <a:scrgbClr b="0" g="0" r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cmpd="sng" w="25400">
              <a:solidFill>
                <a:schemeClr val="dk1"/>
              </a:solidFill>
            </a:ln>
          </a:top>
          <a:bottom>
            <a:ln cmpd="sng" w="25400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b="0" g="0" r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b="0" g="0" r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cmpd="dbl" w="50800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b="0" g="0" r="0"/>
        </a:fontRef>
        <a:schemeClr val="dk1"/>
      </a:tcTxStyle>
      <a:tcStyle>
        <a:tcBdr/>
      </a:tcStyle>
    </a:seCell>
    <a:swCell>
      <a:tcTxStyle b="on">
        <a:fontRef idx="minor">
          <a:scrgbClr b="0" g="0" r="0"/>
        </a:fontRef>
        <a:schemeClr val="dk1"/>
      </a:tcTxStyle>
      <a:tcStyle>
        <a:tcBdr/>
      </a:tcStyle>
    </a:swCell>
    <a:firstRow>
      <a:tcTxStyle b="on">
        <a:fontRef idx="minor">
          <a:scrgbClr b="0" g="0" r="0"/>
        </a:fontRef>
        <a:schemeClr val="lt1"/>
      </a:tcTxStyle>
      <a:tcStyle>
        <a:tcBdr>
          <a:bottom>
            <a:ln cmpd="sng" w="25400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淺色樣式 1 - 輔色 2">
    <a:wholeTbl>
      <a:tcTxStyle>
        <a:fontRef idx="minor">
          <a:scrgbClr b="0" g="0" r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cmpd="sng" w="12700">
              <a:solidFill>
                <a:schemeClr val="accent2"/>
              </a:solidFill>
            </a:ln>
          </a:top>
          <a:bottom>
            <a:ln cmpd="sng" w="12700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cmpd="sng" w="12700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cmpd="sng" w="12700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DA37D80-6434-44D0-A028-1B22A696006F}" styleName="淺色樣式 3 - 輔色 2">
    <a:wholeTbl>
      <a:tcTxStyle>
        <a:fontRef idx="minor">
          <a:scrgbClr b="0" g="0" r="0"/>
        </a:fontRef>
        <a:schemeClr val="tx1"/>
      </a:tcTxStyle>
      <a:tcStyle>
        <a:tcBdr>
          <a:left>
            <a:ln cmpd="sng" w="12700">
              <a:solidFill>
                <a:schemeClr val="accent2"/>
              </a:solidFill>
            </a:ln>
          </a:left>
          <a:right>
            <a:ln cmpd="sng" w="12700">
              <a:solidFill>
                <a:schemeClr val="accent2"/>
              </a:solidFill>
            </a:ln>
          </a:right>
          <a:top>
            <a:ln cmpd="sng" w="12700">
              <a:solidFill>
                <a:schemeClr val="accent2"/>
              </a:solidFill>
            </a:ln>
          </a:top>
          <a:bottom>
            <a:ln cmpd="sng" w="12700">
              <a:solidFill>
                <a:schemeClr val="accent2"/>
              </a:solidFill>
            </a:ln>
          </a:bottom>
          <a:insideH>
            <a:ln cmpd="sng" w="12700">
              <a:solidFill>
                <a:schemeClr val="accent2"/>
              </a:solidFill>
            </a:ln>
          </a:insideH>
          <a:insideV>
            <a:ln cmpd="sng" w="12700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cmpd="dbl" w="50800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cmpd="sng" w="25400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cmpd="sng" w="12700">
              <a:solidFill>
                <a:schemeClr val="lt1"/>
              </a:solidFill>
            </a:ln>
          </a:left>
          <a:right>
            <a:ln cmpd="sng" w="12700">
              <a:solidFill>
                <a:schemeClr val="lt1"/>
              </a:solidFill>
            </a:ln>
          </a:right>
          <a:top>
            <a:ln cmpd="sng" w="12700">
              <a:solidFill>
                <a:schemeClr val="lt1"/>
              </a:solidFill>
            </a:ln>
          </a:top>
          <a:bottom>
            <a:ln cmpd="sng" w="12700">
              <a:solidFill>
                <a:schemeClr val="lt1"/>
              </a:solidFill>
            </a:ln>
          </a:bottom>
          <a:insideH>
            <a:ln cmpd="sng" w="12700">
              <a:solidFill>
                <a:schemeClr val="lt1"/>
              </a:solidFill>
            </a:ln>
          </a:insideH>
          <a:insideV>
            <a:ln cmpd="sng" w="12700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cmpd="sng" w="38100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cmpd="sng" w="38100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autoAdjust="0" sz="14303"/>
    <p:restoredTop autoAdjust="0" sz="96370"/>
  </p:normalViewPr>
  <p:slideViewPr>
    <p:cSldViewPr>
      <p:cViewPr varScale="1">
        <p:scale>
          <a:sx d="100" n="106"/>
          <a:sy d="100" n="106"/>
        </p:scale>
        <p:origin x="1758" y="114"/>
      </p:cViewPr>
      <p:guideLst>
        <p:guide orient="horz" pos="2160"/>
        <p:guide pos="2880"/>
      </p:guideLst>
    </p:cSldViewPr>
  </p:slideViewPr>
  <p:notesTextViewPr>
    <p:cViewPr>
      <p:scale>
        <a:sx d="2" n="3"/>
        <a:sy d="2" n="3"/>
      </p:scale>
      <p:origin x="0" y="0"/>
    </p:cViewPr>
  </p:notesTextViewPr>
  <p:sorterViewPr>
    <p:cViewPr varScale="1">
      <p:scale>
        <a:sx d="1" n="1"/>
        <a:sy d="1" n="1"/>
      </p:scale>
      <p:origin x="0" y="0"/>
    </p:cViewPr>
  </p:sorterViewPr>
  <p:notesViewPr>
    <p:cSldViewPr>
      <p:cViewPr varScale="1">
        <p:scale>
          <a:sx d="100" n="152"/>
          <a:sy d="100" n="152"/>
        </p:scale>
        <p:origin x="4408" y="176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<Relationships xmlns="http://schemas.openxmlformats.org/package/2006/relationships"><Relationship Id="rId19" Target="slides/slide11.xml" Type="http://schemas.openxmlformats.org/officeDocument/2006/relationships/slide"/><Relationship Id="rId18" Target="slides/slide10.xml" Type="http://schemas.openxmlformats.org/officeDocument/2006/relationships/slide"/><Relationship Id="rId17" Target="slides/slide9.xml" Type="http://schemas.openxmlformats.org/officeDocument/2006/relationships/slide"/><Relationship Id="rId16" Target="slides/slide8.xml" Type="http://schemas.openxmlformats.org/officeDocument/2006/relationships/slide"/><Relationship Id="rId15" Target="slides/slide7.xml" Type="http://schemas.openxmlformats.org/officeDocument/2006/relationships/slide"/><Relationship Id="rId14" Target="slides/slide6.xml" Type="http://schemas.openxmlformats.org/officeDocument/2006/relationships/slide"/><Relationship Id="rId13" Target="slides/slide5.xml" Type="http://schemas.openxmlformats.org/officeDocument/2006/relationships/slide"/><Relationship Id="rId12" Target="slides/slide4.xml" Type="http://schemas.openxmlformats.org/officeDocument/2006/relationships/slide"/><Relationship Id="rId11" Target="slides/slide3.xml" Type="http://schemas.openxmlformats.org/officeDocument/2006/relationships/slide"/><Relationship Id="rId9" Target="slides/slide1.xml" Type="http://schemas.openxmlformats.org/officeDocument/2006/relationships/slide"/><Relationship Id="rId10" Target="slides/slide2.xml" Type="http://schemas.openxmlformats.org/officeDocument/2006/relationships/slide"/><Relationship Id="rId8" Target="handoutMasters/handoutMaster1.xml" Type="http://schemas.openxmlformats.org/officeDocument/2006/relationships/handoutMaster"/><Relationship Id="rId7" Target="notesMasters/notesMaster1.xml" Type="http://schemas.openxmlformats.org/officeDocument/2006/relationships/notesMaster"/><Relationship Id="rId6" Target="slideMasters/slideMaster1.xml" Type="http://schemas.openxmlformats.org/officeDocument/2006/relationships/slideMaster"/><Relationship Id="rId5" Target="commentAuthors.xml" Type="http://schemas.openxmlformats.org/officeDocument/2006/relationships/commentAuthors"/><Relationship Id="rId4" Target="tableStyles.xml" Type="http://schemas.openxmlformats.org/officeDocument/2006/relationships/tableStyles"/><Relationship Id="rId3" Target="presProps.xml" Type="http://schemas.openxmlformats.org/officeDocument/2006/relationships/presProps"/><Relationship Id="rId2" Target="viewProps.xml" Type="http://schemas.openxmlformats.org/officeDocument/2006/relationships/viewProps"/><Relationship Id="rId1" Target="theme/theme3.xml" Type="http://schemas.openxmlformats.org/officeDocument/2006/relationships/theme"/></Relationships>
</file>

<file path=ppt/handoutMasters/_rels/handoutMaster1.xml.rels><?xml version="1.0" encoding="UTF-8" standalone="yes"?><Relationships xmlns="http://schemas.openxmlformats.org/package/2006/relationships"><Relationship Id="rId1" Target="../theme/theme2.xml" Type="http://schemas.openxmlformats.org/officeDocument/2006/relationships/theme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bIns="45720" lIns="91440" numCol="1" rIns="91440" rtlCol="0" tIns="45720" vert="horz"/>
          <a:lstStyle>
            <a:lvl1pPr algn="l">
              <a:defRPr sz="1200"/>
            </a:lvl1pPr>
          </a:lstStyle>
          <a:p>
            <a:endParaRPr lang="zh-TW"/>
          </a:p>
        </p:txBody>
      </p:sp>
      <p:sp>
        <p:nvSpPr>
          <p:cNvPr id="3" name="日期版面配置區 2"/>
          <p:cNvSpPr>
            <a:spLocks noGrp="1"/>
          </p:cNvSpPr>
          <p:nvPr>
            <p:ph idx="1" sz="quarter" type="dt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bIns="45720" lIns="91440" numCol="1" rIns="91440" rtlCol="0" tIns="45720" vert="horz"/>
          <a:lstStyle>
            <a:lvl1pPr algn="r">
              <a:defRPr sz="1200"/>
            </a:lvl1pPr>
          </a:lstStyle>
          <a:p>
            <a:fld id="{00463CEA-9012-43BE-ABB9-AE0EB7AAB090}" type="datetimeFigureOut">
              <a:rPr lang="zh-TW" smtClean="0"/>
              <a:pPr/>
              <a:t>2020/6/4</a:t>
            </a:fld>
            <a:endParaRPr lang="zh-TW"/>
          </a:p>
        </p:txBody>
      </p:sp>
      <p:sp>
        <p:nvSpPr>
          <p:cNvPr id="4" name="頁尾版面配置區 3"/>
          <p:cNvSpPr>
            <a:spLocks noGrp="1"/>
          </p:cNvSpPr>
          <p:nvPr>
            <p:ph idx="2" sz="quarter" type="ftr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anchor="b" bIns="45720" lIns="91440" numCol="1" rIns="91440" rtlCol="0" tIns="45720" vert="horz"/>
          <a:lstStyle>
            <a:lvl1pPr algn="l">
              <a:defRPr sz="1200"/>
            </a:lvl1pPr>
          </a:lstStyle>
          <a:p>
            <a:endParaRPr 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idx="3" sz="quarter" type="sldNum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anchor="b" bIns="45720" lIns="91440" numCol="1" rIns="91440" rtlCol="0" tIns="45720" vert="horz"/>
          <a:lstStyle>
            <a:lvl1pPr algn="r">
              <a:defRPr sz="1200"/>
            </a:lvl1pPr>
          </a:lstStyle>
          <a:p>
            <a:fld id="{23F9AE7A-2C5A-44A6-8F61-5B09CB9755B3}" type="slidenum">
              <a:rPr lang="zh-TW" smtClean="0"/>
              <a:pPr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4153404302"/>
      </p:ext>
    </p:extLst>
  </p:cSld>
  <p:clrMap accent1="accent1" accent2="accent2" accent3="accent3" accent4="accent4" accent5="accent5" accent6="accent6" bg1="lt1" bg2="lt2" folHlink="folHlink" hlink="hlink" tx1="dk1" tx2="dk2"/>
</p:handoutMaster>
</file>

<file path=ppt/notesMasters/_rels/notesMaster1.xml.rels><?xml version="1.0" encoding="UTF-8" standalone="yes"?>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bIns="45720" lIns="91440" numCol="1" rIns="91440" rtlCol="0" tIns="45720" vert="horz"/>
          <a:lstStyle>
            <a:lvl1pPr algn="l">
              <a:defRPr sz="1200"/>
            </a:lvl1pPr>
          </a:lstStyle>
          <a:p>
            <a:endParaRPr lang="zh-TW"/>
          </a:p>
        </p:txBody>
      </p:sp>
      <p:sp>
        <p:nvSpPr>
          <p:cNvPr id="3" name="日期版面配置區 2"/>
          <p:cNvSpPr>
            <a:spLocks noGrp="1"/>
          </p:cNvSpPr>
          <p:nvPr>
            <p:ph idx="1" type="dt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bIns="45720" lIns="91440" numCol="1" rIns="91440" rtlCol="0" tIns="45720" vert="horz"/>
          <a:lstStyle>
            <a:lvl1pPr algn="r">
              <a:defRPr sz="1200"/>
            </a:lvl1pPr>
          </a:lstStyle>
          <a:p>
            <a:fld id="{1B0CEA7B-BAF2-4DDA-9280-EB798E34D837}" type="datetimeFigureOut">
              <a:rPr lang="zh-TW" smtClean="0"/>
              <a:pPr/>
              <a:t>2020/6/4</a:t>
            </a:fld>
            <a:endParaRPr lang="zh-TW"/>
          </a:p>
        </p:txBody>
      </p:sp>
      <p:sp>
        <p:nvSpPr>
          <p:cNvPr id="4" name="投影片圖像版面配置區 3"/>
          <p:cNvSpPr>
            <a:spLocks noChangeAspect="1" noGrp="1" noRot="1"/>
          </p:cNvSpPr>
          <p:nvPr>
            <p:ph idx="2" type="sldImg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numCol="1" rIns="91440" rtlCol="0" tIns="45720" vert="horz"/>
          <a:lstStyle/>
          <a:p>
            <a:endParaRPr lang="zh-TW"/>
          </a:p>
        </p:txBody>
      </p:sp>
      <p:sp>
        <p:nvSpPr>
          <p:cNvPr id="5" name="備忘稿版面配置區 4"/>
          <p:cNvSpPr>
            <a:spLocks noGrp="1"/>
          </p:cNvSpPr>
          <p:nvPr>
            <p:ph idx="3" sz="quarter" type="body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bIns="45720" lIns="91440" numCol="1" rIns="91440" rtlCol="0" tIns="45720" vert="horz"/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idx="4" sz="quarter" type="ftr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anchor="b" bIns="45720" lIns="91440" numCol="1" rIns="91440" rtlCol="0" tIns="45720" vert="horz"/>
          <a:lstStyle>
            <a:lvl1pPr algn="l">
              <a:defRPr sz="1200"/>
            </a:lvl1pPr>
          </a:lstStyle>
          <a:p>
            <a:endParaRPr 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idx="5" sz="quarter" type="sldNum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anchor="b" bIns="45720" lIns="91440" numCol="1" rIns="91440" rtlCol="0" tIns="45720" vert="horz"/>
          <a:lstStyle>
            <a:lvl1pPr algn="r">
              <a:defRPr sz="1200"/>
            </a:lvl1pPr>
          </a:lstStyle>
          <a:p>
            <a:fld id="{81CABB01-8F74-421F-9260-C9323D603655}" type="slidenum">
              <a:rPr lang="zh-TW" smtClean="0"/>
              <a:pPr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781227166"/>
      </p:ext>
    </p:extLst>
  </p:cSld>
  <p:clrMap accent1="accent1" accent2="accent2" accent3="accent3" accent4="accent4" accent5="accent5" accent6="accent6" bg1="lt1" bg2="lt2" folHlink="folHlink" hlink="hlink" tx1="dk1" tx2="dk2"/>
  <p:notesStyle>
    <a:lvl1pPr algn="l" defTabSz="914400" eaLnBrk="1" hangingPunct="1" latinLnBrk="0" marL="0" rtl="0">
      <a:defRPr kern="1200" sz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2" Target="../slides/slide1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ChangeAspect="1" noGrp="1" noRo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idx="1" type="body"/>
          </p:nvPr>
        </p:nvSpPr>
        <p:spPr/>
        <p:txBody>
          <a:bodyPr numCol="1"/>
          <a:lstStyle/>
          <a:p>
            <a:endParaRPr dirty="0" 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idx="10" sz="quarter" type="sldNum"/>
          </p:nvPr>
        </p:nvSpPr>
        <p:spPr/>
        <p:txBody>
          <a:bodyPr numCol="1"/>
          <a:lstStyle/>
          <a:p>
            <a:fld id="{81CABB01-8F74-421F-9260-C9323D603655}" type="slidenum">
              <a:rPr lang="zh-TW" smtClean="0"/>
              <a:pPr/>
              <a:t>1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051301503"/>
      </p:ext>
    </p:extLst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4" Target="../media/image3.jpeg" Type="http://schemas.openxmlformats.org/officeDocument/2006/relationships/image"/><Relationship Id="rId3" Target="../media/image2.jpeg" Type="http://schemas.openxmlformats.org/officeDocument/2006/relationships/image"/><Relationship Id="rId2" Target="../media/image1.png" Type="http://schemas.openxmlformats.org/officeDocument/2006/relationships/image"/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mblem" id="6" name="Picture 5"/>
          <p:cNvPicPr>
            <a:picLocks noChangeArrowheads="1" noChangeAspect="1"/>
          </p:cNvPicPr>
          <p:nvPr/>
        </p:nvPicPr>
        <p:blipFill>
          <a:blip cstate="print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910747" y="5239718"/>
            <a:ext cx="936625" cy="858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8"/>
          <p:cNvSpPr>
            <a:spLocks noChangeArrowheads="1"/>
          </p:cNvSpPr>
          <p:nvPr/>
        </p:nvSpPr>
        <p:spPr>
          <a:xfrm>
            <a:off x="1619672" y="3900488"/>
            <a:ext cx="6101283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numCol="1"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altLang="zh-TW" dirty="0" kern="1200" kumimoji="1" lang="en-US" sz="2400">
                <a:solidFill>
                  <a:srgbClr val="262699"/>
                </a:solidFill>
                <a:latin charset="0" panose="02020503060305020303" pitchFamily="18" typeface="Bell MT"/>
                <a:ea charset="-122" pitchFamily="2" typeface="SimSun"/>
                <a:cs charset="0" pitchFamily="18" typeface="Times New Roman"/>
              </a:rPr>
              <a:t>Student:  </a:t>
            </a:r>
            <a:r>
              <a:rPr altLang="zh-TW" dirty="0" err="1" kern="1200" kumimoji="1" lang="en-US" sz="2400">
                <a:solidFill>
                  <a:srgbClr val="262699"/>
                </a:solidFill>
                <a:latin charset="0" panose="02020503060305020303" pitchFamily="18" typeface="Bell MT"/>
                <a:ea charset="-122" pitchFamily="2" typeface="SimSun"/>
                <a:cs charset="0" pitchFamily="18" typeface="Times New Roman"/>
              </a:rPr>
              <a:t>Tsung-Lun</a:t>
            </a:r>
            <a:r>
              <a:rPr altLang="zh-TW" dirty="0" kern="1200" kumimoji="1" lang="en-US" sz="2400">
                <a:solidFill>
                  <a:srgbClr val="262699"/>
                </a:solidFill>
                <a:latin charset="0" panose="02020503060305020303" pitchFamily="18" typeface="Bell MT"/>
                <a:ea charset="-122" pitchFamily="2" typeface="SimSun"/>
                <a:cs charset="0" pitchFamily="18" typeface="Times New Roman"/>
              </a:rPr>
              <a:t> Wu</a:t>
            </a:r>
          </a:p>
          <a:p>
            <a:pPr algn="l" defTabSz="914400" eaLnBrk="1" fontAlgn="base" hangingPunct="1" indent="0" latinLnBrk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altLang="zh-TW" dirty="0" kern="1200" kumimoji="1" lang="en-US" sz="2400">
                <a:solidFill>
                  <a:srgbClr val="262699"/>
                </a:solidFill>
                <a:latin charset="0" panose="02020503060305020303" pitchFamily="18" typeface="Bell MT"/>
                <a:ea charset="-122" pitchFamily="2" typeface="SimSun"/>
                <a:cs charset="0" pitchFamily="18" typeface="Times New Roman"/>
              </a:rPr>
              <a:t>Advisor:  </a:t>
            </a:r>
            <a:r>
              <a:rPr altLang="zh-TW" dirty="0" err="1" kern="1200" kumimoji="1" lang="en-US" sz="2400">
                <a:solidFill>
                  <a:srgbClr val="262699"/>
                </a:solidFill>
                <a:latin charset="0" panose="02020503060305020303" pitchFamily="18" typeface="Bell MT"/>
                <a:ea charset="-122" pitchFamily="2" typeface="SimSun"/>
                <a:cs charset="0" pitchFamily="18" typeface="Times New Roman"/>
              </a:rPr>
              <a:t>Chingwei</a:t>
            </a:r>
            <a:r>
              <a:rPr altLang="zh-TW" dirty="0" kern="1200" kumimoji="1" lang="en-US" sz="2400">
                <a:solidFill>
                  <a:srgbClr val="262699"/>
                </a:solidFill>
                <a:latin charset="0" panose="02020503060305020303" pitchFamily="18" typeface="Bell MT"/>
                <a:ea charset="-122" pitchFamily="2" typeface="SimSun"/>
                <a:cs charset="0" pitchFamily="18" typeface="Times New Roman"/>
              </a:rPr>
              <a:t> </a:t>
            </a:r>
            <a:r>
              <a:rPr altLang="zh-TW" dirty="0" err="1" kern="1200" kumimoji="1" lang="en-US" sz="2400">
                <a:solidFill>
                  <a:srgbClr val="262699"/>
                </a:solidFill>
                <a:latin charset="0" panose="02020503060305020303" pitchFamily="18" typeface="Bell MT"/>
                <a:ea charset="-122" pitchFamily="2" typeface="SimSun"/>
                <a:cs charset="0" pitchFamily="18" typeface="Times New Roman"/>
              </a:rPr>
              <a:t>Yeh</a:t>
            </a:r>
            <a:r>
              <a:rPr altLang="zh-TW" dirty="0" kern="1200" kumimoji="1" lang="en-US" sz="2400">
                <a:solidFill>
                  <a:srgbClr val="262699"/>
                </a:solidFill>
                <a:latin charset="0" panose="02020503060305020303" pitchFamily="18" typeface="Bell MT"/>
                <a:ea charset="-122" pitchFamily="2" typeface="SimSun"/>
                <a:cs charset="0" pitchFamily="18" typeface="Times New Roman"/>
              </a:rPr>
              <a:t> and </a:t>
            </a:r>
            <a:r>
              <a:rPr altLang="zh-TW" dirty="0" err="1" kern="1200" kumimoji="1" lang="en-US" sz="2400">
                <a:solidFill>
                  <a:srgbClr val="262699"/>
                </a:solidFill>
                <a:latin charset="0" panose="02020503060305020303" pitchFamily="18" typeface="Bell MT"/>
                <a:ea charset="-122" pitchFamily="2" typeface="SimSun"/>
                <a:cs charset="0" pitchFamily="18" typeface="Times New Roman"/>
              </a:rPr>
              <a:t>Tay-Jyi</a:t>
            </a:r>
            <a:r>
              <a:rPr altLang="zh-TW" dirty="0" kern="1200" kumimoji="1" lang="en-US" sz="2400">
                <a:solidFill>
                  <a:srgbClr val="262699"/>
                </a:solidFill>
                <a:latin charset="0" panose="02020503060305020303" pitchFamily="18" typeface="Bell MT"/>
                <a:ea charset="-122" pitchFamily="2" typeface="SimSun"/>
                <a:cs charset="0" pitchFamily="18" typeface="Times New Roman"/>
              </a:rPr>
              <a:t> Lin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altLang="zh-TW" dirty="0" kern="1200" kumimoji="1" lang="en-US" sz="2400">
                <a:solidFill>
                  <a:srgbClr val="262699"/>
                </a:solidFill>
                <a:latin charset="0" panose="02020503060305020303" pitchFamily="18" typeface="Bell MT"/>
                <a:ea charset="-122" pitchFamily="2" typeface="SimSun"/>
                <a:cs charset="0" pitchFamily="18" typeface="Times New Roman"/>
              </a:rPr>
              <a:t> </a:t>
            </a: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>
          <a:xfrm>
            <a:off x="395288" y="1987550"/>
            <a:ext cx="1079500" cy="647700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5400000" scaled="1"/>
            <a:tileRect/>
          </a:gradFill>
          <a:ln w="6350">
            <a:solidFill>
              <a:srgbClr val="C0C0C0"/>
            </a:solidFill>
            <a:miter lim="800000"/>
            <a:headEnd/>
            <a:tailEnd/>
          </a:ln>
          <a:effectLst/>
          <a:scene3d>
            <a:camera prst="isometricOffAxis1Right"/>
            <a:lightRig dir="t" rig="threePt"/>
          </a:scene3d>
        </p:spPr>
        <p:txBody>
          <a:bodyPr anchor="ctr" numCol="1" wrap="none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TW">
              <a:solidFill>
                <a:srgbClr val="000000"/>
              </a:solidFill>
              <a:ea charset="-120" pitchFamily="18" typeface="新細明體"/>
            </a:endParaRPr>
          </a:p>
        </p:txBody>
      </p:sp>
      <p:sp>
        <p:nvSpPr>
          <p:cNvPr id="9" name="Rectangle 11"/>
          <p:cNvSpPr>
            <a:spLocks noChangeArrowheads="1"/>
          </p:cNvSpPr>
          <p:nvPr/>
        </p:nvSpPr>
        <p:spPr>
          <a:xfrm>
            <a:off x="755650" y="2563813"/>
            <a:ext cx="1079500" cy="647700"/>
          </a:xfrm>
          <a:prstGeom prst="rect">
            <a:avLst/>
          </a:pr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lin ang="2700000" scaled="1"/>
            <a:tileRect/>
          </a:gradFill>
          <a:ln w="3175">
            <a:solidFill>
              <a:srgbClr val="C0C0C0"/>
            </a:solidFill>
            <a:miter lim="800000"/>
            <a:headEnd/>
            <a:tailEnd/>
          </a:ln>
          <a:effectLst/>
          <a:scene3d>
            <a:camera prst="isometricOffAxis1Right"/>
            <a:lightRig dir="t" rig="threePt"/>
          </a:scene3d>
        </p:spPr>
        <p:txBody>
          <a:bodyPr anchor="ctr" numCol="1" wrap="none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TW">
              <a:solidFill>
                <a:srgbClr val="000000"/>
              </a:solidFill>
              <a:ea charset="-120" pitchFamily="18" typeface="新細明體"/>
            </a:endParaRPr>
          </a:p>
        </p:txBody>
      </p:sp>
      <p:sp>
        <p:nvSpPr>
          <p:cNvPr id="10" name="Rectangle 12"/>
          <p:cNvSpPr>
            <a:spLocks noChangeArrowheads="1"/>
          </p:cNvSpPr>
          <p:nvPr/>
        </p:nvSpPr>
        <p:spPr>
          <a:xfrm>
            <a:off x="179388" y="2347913"/>
            <a:ext cx="792162" cy="647700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2700000" scaled="1"/>
            <a:tileRect/>
          </a:gradFill>
          <a:ln w="6350">
            <a:solidFill>
              <a:srgbClr val="C0C0C0"/>
            </a:solidFill>
            <a:miter lim="800000"/>
            <a:headEnd/>
            <a:tailEnd/>
          </a:ln>
          <a:effectLst>
            <a:outerShdw algn="br" blurRad="50800" dir="13500000" dist="38100" rotWithShape="0">
              <a:prstClr val="black">
                <a:alpha val="40000"/>
              </a:prstClr>
            </a:outerShdw>
          </a:effectLst>
          <a:scene3d>
            <a:camera prst="isometricOffAxis1Right"/>
            <a:lightRig dir="t" rig="threePt"/>
          </a:scene3d>
        </p:spPr>
        <p:txBody>
          <a:bodyPr anchor="ctr" numCol="1" wrap="none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TW">
              <a:solidFill>
                <a:srgbClr val="000000"/>
              </a:solidFill>
              <a:ea charset="-120" pitchFamily="18" typeface="新細明體"/>
            </a:endParaRPr>
          </a:p>
        </p:txBody>
      </p:sp>
      <p:pic>
        <p:nvPicPr>
          <p:cNvPr descr="125.jpg" id="11" name="圖片 21"/>
          <p:cNvPicPr>
            <a:picLocks noChangeAspect="1"/>
          </p:cNvPicPr>
          <p:nvPr userDrawn="1"/>
        </p:nvPicPr>
        <p:blipFill>
          <a:blip cstate="print"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9388" y="1443038"/>
            <a:ext cx="8401050" cy="245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6" name="Rectangle 6"/>
          <p:cNvSpPr>
            <a:spLocks noChangeArrowheads="1" noGrp="1"/>
          </p:cNvSpPr>
          <p:nvPr>
            <p:ph sz="quarter" type="ctrTitle"/>
          </p:nvPr>
        </p:nvSpPr>
        <p:spPr>
          <a:xfrm>
            <a:off x="1403350" y="1124744"/>
            <a:ext cx="6985074" cy="1512094"/>
          </a:xfrm>
          <a:prstGeom prst="rect">
            <a:avLst/>
          </a:prstGeom>
        </p:spPr>
        <p:txBody>
          <a:bodyPr numCol="1"/>
          <a:lstStyle>
            <a:lvl1pPr algn="ctr">
              <a:defRPr i="0" sz="3600" u="none">
                <a:solidFill>
                  <a:srgbClr val="0070C0"/>
                </a:solidFill>
                <a:effectLst/>
                <a:latin charset="0" panose="02040503050406030204" pitchFamily="18" typeface="Cambria"/>
              </a:defRPr>
            </a:lvl1pPr>
          </a:lstStyle>
          <a:p>
            <a:r>
              <a:rPr lang="zh-TW"/>
              <a:t>按一下以編輯母片標題樣式</a:t>
            </a:r>
            <a:endParaRPr dirty="0" lang="zh-TW"/>
          </a:p>
        </p:txBody>
      </p:sp>
      <p:sp>
        <p:nvSpPr>
          <p:cNvPr id="15" name="Text Box 2"/>
          <p:cNvSpPr txBox="1">
            <a:spLocks noChangeArrowheads="1"/>
          </p:cNvSpPr>
          <p:nvPr userDrawn="1"/>
        </p:nvSpPr>
        <p:spPr>
          <a:xfrm>
            <a:off x="1187624" y="5544710"/>
            <a:ext cx="554211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charset="0" pitchFamily="34" typeface="Arial"/>
                <a:ea charset="-120" pitchFamily="18" typeface="新細明體"/>
              </a:defRPr>
            </a:lvl1pPr>
            <a:lvl2pPr eaLnBrk="0" hangingPunct="0" indent="-285750" marL="742950">
              <a:defRPr kumimoji="1">
                <a:solidFill>
                  <a:schemeClr val="tx1"/>
                </a:solidFill>
                <a:latin charset="0" pitchFamily="34" typeface="Arial"/>
                <a:ea charset="-120" pitchFamily="18" typeface="新細明體"/>
              </a:defRPr>
            </a:lvl2pPr>
            <a:lvl3pPr eaLnBrk="0" hangingPunct="0" indent="-228600" marL="1143000">
              <a:defRPr kumimoji="1">
                <a:solidFill>
                  <a:schemeClr val="tx1"/>
                </a:solidFill>
                <a:latin charset="0" pitchFamily="34" typeface="Arial"/>
                <a:ea charset="-120" pitchFamily="18" typeface="新細明體"/>
              </a:defRPr>
            </a:lvl3pPr>
            <a:lvl4pPr eaLnBrk="0" hangingPunct="0" indent="-228600" marL="1600200">
              <a:defRPr kumimoji="1">
                <a:solidFill>
                  <a:schemeClr val="tx1"/>
                </a:solidFill>
                <a:latin charset="0" pitchFamily="34" typeface="Arial"/>
                <a:ea charset="-120" pitchFamily="18" typeface="新細明體"/>
              </a:defRPr>
            </a:lvl4pPr>
            <a:lvl5pPr eaLnBrk="0" hangingPunct="0" indent="-228600" marL="2057400">
              <a:defRPr kumimoji="1">
                <a:solidFill>
                  <a:schemeClr val="tx1"/>
                </a:solidFill>
                <a:latin charset="0" pitchFamily="34" typeface="Arial"/>
                <a:ea charset="-120" pitchFamily="18" typeface="新細明體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charset="0" pitchFamily="34" typeface="Arial"/>
                <a:ea charset="-120" pitchFamily="18" typeface="新細明體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charset="0" pitchFamily="34" typeface="Arial"/>
                <a:ea charset="-120" pitchFamily="18" typeface="新細明體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charset="0" pitchFamily="34" typeface="Arial"/>
                <a:ea charset="-120" pitchFamily="18" typeface="新細明體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charset="0" pitchFamily="34" typeface="Arial"/>
                <a:ea charset="-120" pitchFamily="18" typeface="新細明體"/>
              </a:defRPr>
            </a:lvl9pPr>
          </a:lstStyle>
          <a:p>
            <a:pPr algn="ctr" defTabSz="914400" eaLnBrk="1" fontAlgn="ctr" hangingPunct="1" indent="0" latinLnBrk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altLang="zh-TW" dirty="0" lang="en-US" sz="1600">
                <a:solidFill>
                  <a:srgbClr val="262699"/>
                </a:solidFill>
                <a:latin charset="0" panose="02020503060305020303" pitchFamily="18" typeface="Bell MT"/>
                <a:ea charset="-122" pitchFamily="2" typeface="SimSun"/>
                <a:cs charset="0" pitchFamily="18" typeface="Times New Roman"/>
              </a:rPr>
              <a:t>Department of Electrical Engineering and</a:t>
            </a:r>
            <a:r>
              <a:rPr altLang="zh-TW" baseline="0" dirty="0" lang="en-US" sz="1600">
                <a:solidFill>
                  <a:srgbClr val="262699"/>
                </a:solidFill>
                <a:latin charset="0" panose="02020503060305020303" pitchFamily="18" typeface="Bell MT"/>
                <a:ea charset="-122" pitchFamily="2" typeface="SimSun"/>
                <a:cs charset="0" pitchFamily="18" typeface="Times New Roman"/>
              </a:rPr>
              <a:t> </a:t>
            </a:r>
            <a:r>
              <a:rPr altLang="zh-TW" dirty="0" err="1" lang="en-US" sz="1600">
                <a:solidFill>
                  <a:srgbClr val="262699"/>
                </a:solidFill>
                <a:latin charset="0" panose="02020503060305020303" pitchFamily="18" typeface="Bell MT"/>
                <a:ea charset="-122" pitchFamily="2" typeface="SimSun"/>
                <a:cs charset="0" pitchFamily="18" typeface="Times New Roman"/>
              </a:rPr>
              <a:t>SoC</a:t>
            </a:r>
            <a:r>
              <a:rPr altLang="zh-TW" dirty="0" lang="en-US" sz="1600">
                <a:solidFill>
                  <a:srgbClr val="262699"/>
                </a:solidFill>
                <a:latin charset="0" panose="02020503060305020303" pitchFamily="18" typeface="Bell MT"/>
                <a:ea charset="-122" pitchFamily="2" typeface="SimSun"/>
                <a:cs charset="0" pitchFamily="18" typeface="Times New Roman"/>
              </a:rPr>
              <a:t> Research Center</a:t>
            </a:r>
          </a:p>
          <a:p>
            <a:pPr algn="ctr" eaLnBrk="1" fontAlgn="ctr" hangingPunct="1">
              <a:spcBef>
                <a:spcPct val="0"/>
              </a:spcBef>
              <a:spcAft>
                <a:spcPct val="0"/>
              </a:spcAft>
            </a:pPr>
            <a:r>
              <a:rPr altLang="zh-TW" dirty="0" lang="en-US" sz="1600">
                <a:solidFill>
                  <a:srgbClr val="262699"/>
                </a:solidFill>
                <a:latin charset="0" panose="02020503060305020303" pitchFamily="18" typeface="Bell MT"/>
                <a:ea charset="-122" pitchFamily="2" typeface="SimSun"/>
                <a:cs charset="0" pitchFamily="18" typeface="Times New Roman"/>
              </a:rPr>
              <a:t>National Chung Cheng University</a:t>
            </a:r>
          </a:p>
        </p:txBody>
      </p:sp>
      <p:pic>
        <p:nvPicPr>
          <p:cNvPr descr="0717-logo.jpg" id="12" name="圖片 11"/>
          <p:cNvPicPr>
            <a:picLocks noChangeAspect="1"/>
          </p:cNvPicPr>
          <p:nvPr userDrawn="1"/>
        </p:nvPicPr>
        <p:blipFill>
          <a:blip cstate="print" r:embed="rId4"/>
          <a:srcRect b="16669" l="34679" r="29292" t="21431"/>
          <a:stretch>
            <a:fillRect/>
          </a:stretch>
        </p:blipFill>
        <p:spPr>
          <a:xfrm>
            <a:off x="7956376" y="5078067"/>
            <a:ext cx="864096" cy="10514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00157649"/>
      </p:ext>
    </p:extLst>
  </p:cSld>
  <p:clrMapOvr>
    <a:masterClrMapping/>
  </p:clrMapOvr>
  <p:transition/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  <p:cond delay="0" evt="onBegin">
                          <p:tn val="2"/>
                        </p:cond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with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dur="2000" fill="hold" id="6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fill="hold" id="7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9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1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id="11" nodeType="with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>
                                        <p:cTn dur="500" id="13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14" nodeType="withEffect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>
                                        <p:cTn dur="500" id="16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標題及物件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512" y="44624"/>
            <a:ext cx="8748687" cy="590550"/>
          </a:xfrm>
          <a:prstGeom prst="rect">
            <a:avLst/>
          </a:prstGeom>
        </p:spPr>
        <p:txBody>
          <a:bodyPr numCol="1"/>
          <a:lstStyle>
            <a:lvl1pPr>
              <a:defRPr i="0" sz="3600" u="none">
                <a:solidFill>
                  <a:srgbClr val="0070C0"/>
                </a:solidFill>
                <a:effectLst/>
                <a:latin charset="0" panose="02040603050505030304" pitchFamily="18" typeface="Calisto MT"/>
              </a:defRPr>
            </a:lvl1pPr>
          </a:lstStyle>
          <a:p>
            <a:r>
              <a:rPr lang="zh-TW"/>
              <a:t>按一下以編輯母片標題樣式</a:t>
            </a:r>
            <a:endParaRPr dirty="0" lang="zh-TW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79512" y="980728"/>
            <a:ext cx="8768680" cy="5714925"/>
          </a:xfrm>
          <a:prstGeom prst="rect">
            <a:avLst/>
          </a:prstGeom>
        </p:spPr>
        <p:txBody>
          <a:bodyPr numCol="1"/>
          <a:lstStyle>
            <a:lvl1pPr>
              <a:lnSpc>
                <a:spcPct val="100000"/>
              </a:lnSpc>
              <a:buSzPct val="80000"/>
              <a:defRPr sz="3200">
                <a:solidFill>
                  <a:schemeClr val="accent2">
                    <a:lumMod val="75000"/>
                  </a:schemeClr>
                </a:solidFill>
                <a:effectLst/>
                <a:latin charset="0" panose="02040503050406030204" pitchFamily="18" typeface="Cambria"/>
              </a:defRPr>
            </a:lvl1pPr>
            <a:lvl2pPr indent="-381000" marL="838200">
              <a:lnSpc>
                <a:spcPct val="100000"/>
              </a:lnSpc>
              <a:buFont charset="2" panose="05000000000000000000" pitchFamily="2" typeface="Wingdings"/>
              <a:buChar char="Ø"/>
              <a:defRPr sz="2800">
                <a:solidFill>
                  <a:schemeClr val="accent2">
                    <a:lumMod val="75000"/>
                  </a:schemeClr>
                </a:solidFill>
                <a:effectLst/>
                <a:latin charset="0" panose="02040503050406030204" pitchFamily="18" typeface="Cambria"/>
              </a:defRPr>
            </a:lvl2pPr>
            <a:lvl3pPr>
              <a:lnSpc>
                <a:spcPct val="100000"/>
              </a:lnSpc>
              <a:defRPr sz="2400">
                <a:solidFill>
                  <a:schemeClr val="accent2">
                    <a:lumMod val="75000"/>
                  </a:schemeClr>
                </a:solidFill>
                <a:effectLst/>
                <a:latin charset="0" panose="02040503050406030204" pitchFamily="18" typeface="Cambria"/>
              </a:defRPr>
            </a:lvl3pPr>
            <a:lvl4pPr>
              <a:lnSpc>
                <a:spcPct val="100000"/>
              </a:lnSpc>
              <a:defRPr sz="2000">
                <a:solidFill>
                  <a:schemeClr val="accent2">
                    <a:lumMod val="75000"/>
                  </a:schemeClr>
                </a:solidFill>
                <a:effectLst/>
                <a:latin charset="0" panose="02040503050406030204" pitchFamily="18" typeface="Cambria"/>
              </a:defRPr>
            </a:lvl4pPr>
            <a:lvl5pPr>
              <a:lnSpc>
                <a:spcPct val="100000"/>
              </a:lnSpc>
              <a:defRPr sz="2000">
                <a:solidFill>
                  <a:schemeClr val="accent2">
                    <a:lumMod val="75000"/>
                  </a:schemeClr>
                </a:solidFill>
                <a:effectLst/>
                <a:latin charset="0" panose="02040503050406030204" pitchFamily="18" typeface="Cambria"/>
              </a:defRPr>
            </a:lvl5pPr>
          </a:lstStyle>
          <a:p>
            <a:pPr lvl="0"/>
            <a:r>
              <a:rPr lang="zh-TW"/>
              <a:t>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  <a:endParaRPr dirty="0" lang="zh-TW"/>
          </a:p>
        </p:txBody>
      </p:sp>
      <p:sp>
        <p:nvSpPr>
          <p:cNvPr id="5" name="Line 12"/>
          <p:cNvSpPr>
            <a:spLocks noChangeShapeType="1"/>
          </p:cNvSpPr>
          <p:nvPr userDrawn="1"/>
        </p:nvSpPr>
        <p:spPr>
          <a:xfrm rot="10800000">
            <a:off x="179512" y="692697"/>
            <a:ext cx="8748688" cy="6253"/>
          </a:xfrm>
          <a:prstGeom prst="line">
            <a:avLst/>
          </a:prstGeom>
          <a:noFill/>
          <a:ln w="31750">
            <a:solidFill>
              <a:srgbClr val="00B0F0"/>
            </a:solidFill>
            <a:round/>
            <a:headEnd len="med" type="oval" w="med"/>
            <a:tailEnd type="oval"/>
          </a:ln>
          <a:effectLst>
            <a:outerShdw algn="t" blurRad="50800" dir="5400000" dist="38100" rotWithShape="0">
              <a:prstClr val="black">
                <a:alpha val="40000"/>
              </a:prstClr>
            </a:outerShdw>
          </a:effectLst>
        </p:spPr>
        <p:txBody>
          <a:bodyPr anchor="ctr" numCol="1" wrap="none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dirty="0" kumimoji="1" lang="zh-TW">
              <a:solidFill>
                <a:srgbClr val="66CCFF"/>
              </a:solidFill>
              <a:ea charset="-120" pitchFamily="18" typeface="新細明體"/>
            </a:endParaRPr>
          </a:p>
        </p:txBody>
      </p:sp>
    </p:spTree>
    <p:extLst>
      <p:ext uri="{BB962C8B-B14F-4D97-AF65-F5344CB8AC3E}">
        <p14:creationId xmlns:p14="http://schemas.microsoft.com/office/powerpoint/2010/main" val="1092283730"/>
      </p:ext>
    </p:extLst>
  </p:cSld>
  <p:clrMapOvr>
    <a:overrideClrMapping accent1="accent1" accent2="accent2" accent3="accent3" accent4="accent4" accent5="accent5" accent6="accent6" bg1="lt1" bg2="lt2" folHlink="folHlink" hlink="hlink" tx1="dk1" tx2="dk2"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512" y="44624"/>
            <a:ext cx="8748687" cy="590550"/>
          </a:xfrm>
          <a:prstGeom prst="rect">
            <a:avLst/>
          </a:prstGeom>
        </p:spPr>
        <p:txBody>
          <a:bodyPr numCol="1"/>
          <a:lstStyle>
            <a:lvl1pPr algn="r" eaLnBrk="0" fontAlgn="base" hangingPunct="0" rtl="0">
              <a:spcBef>
                <a:spcPct val="0"/>
              </a:spcBef>
              <a:spcAft>
                <a:spcPct val="0"/>
              </a:spcAft>
              <a:defRPr b="1" dirty="0" i="0" kumimoji="1" lang="zh-TW" sz="3600" u="none">
                <a:solidFill>
                  <a:srgbClr val="0070C0"/>
                </a:solidFill>
                <a:effectLst/>
                <a:latin charset="0" panose="02040603050505030304" pitchFamily="18" typeface="Calisto MT"/>
                <a:ea typeface="+mj-ea"/>
                <a:cs typeface="+mj-cs"/>
              </a:defRPr>
            </a:lvl1pPr>
          </a:lstStyle>
          <a:p>
            <a:r>
              <a:rPr lang="zh-TW"/>
              <a:t>按一下以編輯母片標題樣式</a:t>
            </a:r>
            <a:endParaRPr dirty="0" lang="zh-TW"/>
          </a:p>
        </p:txBody>
      </p:sp>
      <p:sp>
        <p:nvSpPr>
          <p:cNvPr id="4" name="Line 12"/>
          <p:cNvSpPr>
            <a:spLocks noChangeShapeType="1"/>
          </p:cNvSpPr>
          <p:nvPr userDrawn="1"/>
        </p:nvSpPr>
        <p:spPr>
          <a:xfrm rot="10800000">
            <a:off x="179512" y="692697"/>
            <a:ext cx="8748688" cy="6253"/>
          </a:xfrm>
          <a:prstGeom prst="line">
            <a:avLst/>
          </a:prstGeom>
          <a:noFill/>
          <a:ln w="31750">
            <a:solidFill>
              <a:srgbClr val="00B0F0"/>
            </a:solidFill>
            <a:round/>
            <a:headEnd len="med" type="oval" w="med"/>
            <a:tailEnd type="oval"/>
          </a:ln>
          <a:effectLst>
            <a:outerShdw algn="t" blurRad="50800" dir="5400000" dist="38100" rotWithShape="0">
              <a:prstClr val="black">
                <a:alpha val="40000"/>
              </a:prstClr>
            </a:outerShdw>
          </a:effectLst>
        </p:spPr>
        <p:txBody>
          <a:bodyPr anchor="ctr" numCol="1" wrap="none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dirty="0" kumimoji="1" lang="zh-TW">
              <a:solidFill>
                <a:srgbClr val="66CCFF"/>
              </a:solidFill>
              <a:ea charset="-120" pitchFamily="18" typeface="新細明體"/>
            </a:endParaRPr>
          </a:p>
        </p:txBody>
      </p:sp>
    </p:spTree>
    <p:extLst>
      <p:ext uri="{BB962C8B-B14F-4D97-AF65-F5344CB8AC3E}">
        <p14:creationId xmlns:p14="http://schemas.microsoft.com/office/powerpoint/2010/main" val="586508570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9305850"/>
      </p:ext>
    </p:extLst>
  </p:cSld>
  <p:clrMapOvr>
    <a:masterClrMapping/>
  </p:clrMapOvr>
  <p:transition/>
</p:sldLayout>
</file>

<file path=ppt/slideMasters/_rels/slideMaster1.xml.rels><?xml version="1.0" encoding="UTF-8" standalone="yes"?><Relationships xmlns="http://schemas.openxmlformats.org/package/2006/relationships"><Relationship Id="rId5" Target="../slideLayouts/slideLayout4.xml" Type="http://schemas.openxmlformats.org/officeDocument/2006/relationships/slideLayout"/><Relationship Id="rId4" Target="../slideLayouts/slideLayout3.xml" Type="http://schemas.openxmlformats.org/officeDocument/2006/relationships/slideLayout"/><Relationship Id="rId3" Target="../slideLayouts/slideLayout2.xml" Type="http://schemas.openxmlformats.org/officeDocument/2006/relationships/slideLayout"/><Relationship Id="rId2" Target="../slideLayouts/slideLayout1.xml" Type="http://schemas.openxmlformats.org/officeDocument/2006/relationships/slideLayout"/><Relationship Id="rId1" Target="../theme/theme3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2748006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8" r:id="rId2"/>
    <p:sldLayoutId id="2147483649" r:id="rId3"/>
    <p:sldLayoutId id="2147483650" r:id="rId4"/>
    <p:sldLayoutId id="2147483651" r:id="rId5"/>
  </p:sldLayoutIdLst>
  <p:transition/>
  <p:hf ftr="0" hdr="0" sldNum="0"/>
  <p:txStyles>
    <p:titleStyle>
      <a:lvl1pPr algn="r" eaLnBrk="1" fontAlgn="base" hangingPunct="1" rtl="0">
        <a:spcBef>
          <a:spcPct val="0"/>
        </a:spcBef>
        <a:spcAft>
          <a:spcPct val="0"/>
        </a:spcAft>
        <a:defRPr b="1" i="0" kumimoji="1" sz="3200">
          <a:solidFill>
            <a:srgbClr val="0070C0"/>
          </a:solidFill>
          <a:effectLst>
            <a:outerShdw algn="tl" blurRad="38100" dir="2700000" dist="38100">
              <a:srgbClr val="C0C0C0"/>
            </a:outerShdw>
          </a:effectLst>
          <a:latin typeface="+mj-lt"/>
          <a:ea typeface="+mj-ea"/>
          <a:cs typeface="+mj-cs"/>
        </a:defRPr>
      </a:lvl1pPr>
      <a:lvl2pPr algn="ctr" eaLnBrk="1" fontAlgn="base" hangingPunct="1" rtl="0">
        <a:spcBef>
          <a:spcPct val="0"/>
        </a:spcBef>
        <a:spcAft>
          <a:spcPct val="0"/>
        </a:spcAft>
        <a:defRPr b="1" i="1" kumimoji="1" sz="3200">
          <a:solidFill>
            <a:srgbClr val="0070C0"/>
          </a:solidFill>
          <a:effectLst>
            <a:outerShdw algn="tl" blurRad="38100" dir="2700000" dist="38100">
              <a:srgbClr val="C0C0C0"/>
            </a:outerShdw>
          </a:effectLst>
          <a:latin charset="0" pitchFamily="34" typeface="Tahoma"/>
          <a:ea charset="-120" pitchFamily="65" typeface="標楷體"/>
        </a:defRPr>
      </a:lvl2pPr>
      <a:lvl3pPr algn="ctr" eaLnBrk="1" fontAlgn="base" hangingPunct="1" rtl="0">
        <a:spcBef>
          <a:spcPct val="0"/>
        </a:spcBef>
        <a:spcAft>
          <a:spcPct val="0"/>
        </a:spcAft>
        <a:defRPr b="1" i="1" kumimoji="1" sz="3200">
          <a:solidFill>
            <a:srgbClr val="0070C0"/>
          </a:solidFill>
          <a:effectLst>
            <a:outerShdw algn="tl" blurRad="38100" dir="2700000" dist="38100">
              <a:srgbClr val="C0C0C0"/>
            </a:outerShdw>
          </a:effectLst>
          <a:latin charset="0" pitchFamily="34" typeface="Tahoma"/>
          <a:ea charset="-120" pitchFamily="65" typeface="標楷體"/>
        </a:defRPr>
      </a:lvl3pPr>
      <a:lvl4pPr algn="ctr" eaLnBrk="1" fontAlgn="base" hangingPunct="1" rtl="0">
        <a:spcBef>
          <a:spcPct val="0"/>
        </a:spcBef>
        <a:spcAft>
          <a:spcPct val="0"/>
        </a:spcAft>
        <a:defRPr b="1" i="1" kumimoji="1" sz="3200">
          <a:solidFill>
            <a:srgbClr val="0070C0"/>
          </a:solidFill>
          <a:effectLst>
            <a:outerShdw algn="tl" blurRad="38100" dir="2700000" dist="38100">
              <a:srgbClr val="C0C0C0"/>
            </a:outerShdw>
          </a:effectLst>
          <a:latin charset="0" pitchFamily="34" typeface="Tahoma"/>
          <a:ea charset="-120" pitchFamily="65" typeface="標楷體"/>
        </a:defRPr>
      </a:lvl4pPr>
      <a:lvl5pPr algn="ctr" eaLnBrk="1" fontAlgn="base" hangingPunct="1" rtl="0">
        <a:spcBef>
          <a:spcPct val="0"/>
        </a:spcBef>
        <a:spcAft>
          <a:spcPct val="0"/>
        </a:spcAft>
        <a:defRPr b="1" i="1" kumimoji="1" sz="3200">
          <a:solidFill>
            <a:srgbClr val="0070C0"/>
          </a:solidFill>
          <a:effectLst>
            <a:outerShdw algn="tl" blurRad="38100" dir="2700000" dist="38100">
              <a:srgbClr val="C0C0C0"/>
            </a:outerShdw>
          </a:effectLst>
          <a:latin charset="0" pitchFamily="34" typeface="Tahoma"/>
          <a:ea charset="-120" pitchFamily="65" typeface="標楷體"/>
        </a:defRPr>
      </a:lvl5pPr>
      <a:lvl6pPr algn="ctr" eaLnBrk="1" fontAlgn="base" hangingPunct="1" marL="457200" rtl="0">
        <a:spcBef>
          <a:spcPct val="0"/>
        </a:spcBef>
        <a:spcAft>
          <a:spcPct val="0"/>
        </a:spcAft>
        <a:defRPr b="1" kumimoji="1" sz="3200" u="sng">
          <a:solidFill>
            <a:schemeClr val="tx1"/>
          </a:solidFill>
          <a:effectLst>
            <a:outerShdw algn="tl" blurRad="38100" dir="2700000" dist="38100">
              <a:srgbClr val="C0C0C0"/>
            </a:outerShdw>
          </a:effectLst>
          <a:latin charset="0" pitchFamily="34" typeface="Tahoma"/>
          <a:ea charset="-120" pitchFamily="65" typeface="標楷體"/>
        </a:defRPr>
      </a:lvl6pPr>
      <a:lvl7pPr algn="ctr" eaLnBrk="1" fontAlgn="base" hangingPunct="1" marL="914400" rtl="0">
        <a:spcBef>
          <a:spcPct val="0"/>
        </a:spcBef>
        <a:spcAft>
          <a:spcPct val="0"/>
        </a:spcAft>
        <a:defRPr b="1" kumimoji="1" sz="3200" u="sng">
          <a:solidFill>
            <a:schemeClr val="tx1"/>
          </a:solidFill>
          <a:effectLst>
            <a:outerShdw algn="tl" blurRad="38100" dir="2700000" dist="38100">
              <a:srgbClr val="C0C0C0"/>
            </a:outerShdw>
          </a:effectLst>
          <a:latin charset="0" pitchFamily="34" typeface="Tahoma"/>
          <a:ea charset="-120" pitchFamily="65" typeface="標楷體"/>
        </a:defRPr>
      </a:lvl7pPr>
      <a:lvl8pPr algn="ctr" eaLnBrk="1" fontAlgn="base" hangingPunct="1" marL="1371600" rtl="0">
        <a:spcBef>
          <a:spcPct val="0"/>
        </a:spcBef>
        <a:spcAft>
          <a:spcPct val="0"/>
        </a:spcAft>
        <a:defRPr b="1" kumimoji="1" sz="3200" u="sng">
          <a:solidFill>
            <a:schemeClr val="tx1"/>
          </a:solidFill>
          <a:effectLst>
            <a:outerShdw algn="tl" blurRad="38100" dir="2700000" dist="38100">
              <a:srgbClr val="C0C0C0"/>
            </a:outerShdw>
          </a:effectLst>
          <a:latin charset="0" pitchFamily="34" typeface="Tahoma"/>
          <a:ea charset="-120" pitchFamily="65" typeface="標楷體"/>
        </a:defRPr>
      </a:lvl8pPr>
      <a:lvl9pPr algn="ctr" eaLnBrk="1" fontAlgn="base" hangingPunct="1" marL="1828800" rtl="0">
        <a:spcBef>
          <a:spcPct val="0"/>
        </a:spcBef>
        <a:spcAft>
          <a:spcPct val="0"/>
        </a:spcAft>
        <a:defRPr b="1" kumimoji="1" sz="3200" u="sng">
          <a:solidFill>
            <a:schemeClr val="tx1"/>
          </a:solidFill>
          <a:effectLst>
            <a:outerShdw algn="tl" blurRad="38100" dir="2700000" dist="38100">
              <a:srgbClr val="C0C0C0"/>
            </a:outerShdw>
          </a:effectLst>
          <a:latin charset="0" pitchFamily="34" typeface="Tahoma"/>
          <a:ea charset="-120" pitchFamily="65" typeface="標楷體"/>
        </a:defRPr>
      </a:lvl9pPr>
    </p:titleStyle>
    <p:bodyStyle>
      <a:lvl1pPr algn="l" eaLnBrk="1" fontAlgn="base" hangingPunct="1" indent="-381000" marL="381000" rtl="0">
        <a:spcBef>
          <a:spcPct val="20000"/>
        </a:spcBef>
        <a:spcAft>
          <a:spcPct val="0"/>
        </a:spcAft>
        <a:buFont charset="2" pitchFamily="2" typeface="Wingdings"/>
        <a:buChar char="v"/>
        <a:defRPr kumimoji="1" sz="2000">
          <a:solidFill>
            <a:srgbClr val="262699"/>
          </a:solidFill>
          <a:effectLst>
            <a:outerShdw algn="tl" blurRad="38100" dir="2700000" dist="38100">
              <a:srgbClr val="C0C0C0"/>
            </a:outerShdw>
          </a:effectLst>
          <a:latin typeface="+mn-lt"/>
          <a:ea typeface="+mn-ea"/>
          <a:cs typeface="+mn-cs"/>
        </a:defRPr>
      </a:lvl1pPr>
      <a:lvl2pPr algn="l" eaLnBrk="1" fontAlgn="base" hangingPunct="1" indent="-381000" marL="838200" rtl="0">
        <a:spcBef>
          <a:spcPct val="20000"/>
        </a:spcBef>
        <a:spcAft>
          <a:spcPct val="0"/>
        </a:spcAft>
        <a:buFont charset="2" pitchFamily="2" typeface="Wingdings"/>
        <a:buChar char="w"/>
        <a:defRPr kumimoji="1" sz="2000">
          <a:solidFill>
            <a:srgbClr val="262699"/>
          </a:solidFill>
          <a:latin typeface="+mn-lt"/>
          <a:ea typeface="+mn-ea"/>
        </a:defRPr>
      </a:lvl2pPr>
      <a:lvl3pPr algn="l" eaLnBrk="1" fontAlgn="base" hangingPunct="1" indent="-381000" marL="1295400" rtl="0">
        <a:spcBef>
          <a:spcPct val="20000"/>
        </a:spcBef>
        <a:spcAft>
          <a:spcPct val="0"/>
        </a:spcAft>
        <a:buFont charset="2" pitchFamily="2" typeface="Wingdings"/>
        <a:buChar char="«"/>
        <a:defRPr kumimoji="1" sz="2000">
          <a:solidFill>
            <a:srgbClr val="262699"/>
          </a:solidFill>
          <a:latin typeface="+mn-lt"/>
          <a:ea typeface="+mn-ea"/>
        </a:defRPr>
      </a:lvl3pPr>
      <a:lvl4pPr algn="l" eaLnBrk="1" fontAlgn="base" hangingPunct="1" indent="-381000" marL="1752600" rtl="0">
        <a:spcBef>
          <a:spcPct val="20000"/>
        </a:spcBef>
        <a:spcAft>
          <a:spcPct val="0"/>
        </a:spcAft>
        <a:buFont charset="2" pitchFamily="2" typeface="Wingdings"/>
        <a:buChar char="§"/>
        <a:defRPr kumimoji="1" sz="2000">
          <a:solidFill>
            <a:srgbClr val="262699"/>
          </a:solidFill>
          <a:latin typeface="+mn-lt"/>
          <a:ea typeface="+mn-ea"/>
        </a:defRPr>
      </a:lvl4pPr>
      <a:lvl5pPr algn="l" eaLnBrk="1" fontAlgn="base" hangingPunct="1" indent="-381000" marL="2209800" rtl="0">
        <a:spcBef>
          <a:spcPct val="20000"/>
        </a:spcBef>
        <a:spcAft>
          <a:spcPct val="0"/>
        </a:spcAft>
        <a:buFont charset="2" pitchFamily="2" typeface="Wingdings"/>
        <a:buChar char=""/>
        <a:defRPr kumimoji="1" sz="2000">
          <a:solidFill>
            <a:srgbClr val="262699"/>
          </a:solidFill>
          <a:latin typeface="+mn-lt"/>
          <a:ea typeface="+mn-ea"/>
        </a:defRPr>
      </a:lvl5pPr>
      <a:lvl6pPr algn="l" eaLnBrk="1" fontAlgn="base" hangingPunct="1" indent="-381000" marL="2667000" rtl="0">
        <a:spcBef>
          <a:spcPct val="20000"/>
        </a:spcBef>
        <a:spcAft>
          <a:spcPct val="0"/>
        </a:spcAft>
        <a:buFont charset="2" pitchFamily="2" typeface="Wingdings"/>
        <a:buChar char=""/>
        <a:defRPr kumimoji="1" sz="2000">
          <a:solidFill>
            <a:schemeClr val="tx1"/>
          </a:solidFill>
          <a:latin typeface="+mn-lt"/>
          <a:ea typeface="+mn-ea"/>
        </a:defRPr>
      </a:lvl6pPr>
      <a:lvl7pPr algn="l" eaLnBrk="1" fontAlgn="base" hangingPunct="1" indent="-381000" marL="3124200" rtl="0">
        <a:spcBef>
          <a:spcPct val="20000"/>
        </a:spcBef>
        <a:spcAft>
          <a:spcPct val="0"/>
        </a:spcAft>
        <a:buFont charset="2" pitchFamily="2" typeface="Wingdings"/>
        <a:buChar char=""/>
        <a:defRPr kumimoji="1" sz="2000">
          <a:solidFill>
            <a:schemeClr val="tx1"/>
          </a:solidFill>
          <a:latin typeface="+mn-lt"/>
          <a:ea typeface="+mn-ea"/>
        </a:defRPr>
      </a:lvl7pPr>
      <a:lvl8pPr algn="l" eaLnBrk="1" fontAlgn="base" hangingPunct="1" indent="-381000" marL="3581400" rtl="0">
        <a:spcBef>
          <a:spcPct val="20000"/>
        </a:spcBef>
        <a:spcAft>
          <a:spcPct val="0"/>
        </a:spcAft>
        <a:buFont charset="2" pitchFamily="2" typeface="Wingdings"/>
        <a:buChar char=""/>
        <a:defRPr kumimoji="1" sz="2000">
          <a:solidFill>
            <a:schemeClr val="tx1"/>
          </a:solidFill>
          <a:latin typeface="+mn-lt"/>
          <a:ea typeface="+mn-ea"/>
        </a:defRPr>
      </a:lvl8pPr>
      <a:lvl9pPr algn="l" eaLnBrk="1" fontAlgn="base" hangingPunct="1" indent="-381000" marL="4038600" rtl="0">
        <a:spcBef>
          <a:spcPct val="20000"/>
        </a:spcBef>
        <a:spcAft>
          <a:spcPct val="0"/>
        </a:spcAft>
        <a:buFont charset="2" pitchFamily="2" typeface="Wingdings"/>
        <a:buChar char="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altLang="zh-TW" lang="zh-TW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arget="../notesSlides/notesSlide1.xml" Type="http://schemas.openxmlformats.org/officeDocument/2006/relationships/notesSlide"/><Relationship Id="rId1" Target="../slideLayouts/slideLayout1.xml" Type="http://schemas.openxmlformats.org/officeDocument/2006/relationships/slideLayout"/></Relationships>
</file>

<file path=ppt/slides/_rels/slide10.xml.rels><?xml version="1.0" encoding="UTF-8" standalone="yes"?>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11.xml.rels><?xml version="1.0" encoding="UTF-8" standalone="yes"?><Relationships xmlns="http://schemas.openxmlformats.org/package/2006/relationships"><Relationship Id="rId2" Target="../media/image13.pn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2.xml.rels><?xml version="1.0" encoding="UTF-8" standalone="yes"?>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3.xml.rels><?xml version="1.0" encoding="UTF-8" standalone="yes"?>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4.xml.rels><?xml version="1.0" encoding="UTF-8" standalone="yes"?><Relationships xmlns="http://schemas.openxmlformats.org/package/2006/relationships"><Relationship Id="rId3" Target="../media/image5.png" Type="http://schemas.openxmlformats.org/officeDocument/2006/relationships/image"/><Relationship Id="rId2" Target="../media/image4.pn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5.xml.rels><?xml version="1.0" encoding="UTF-8" standalone="yes"?><Relationships xmlns="http://schemas.openxmlformats.org/package/2006/relationships"><Relationship Id="rId3" Target="../media/image7.png" Type="http://schemas.openxmlformats.org/officeDocument/2006/relationships/image"/><Relationship Id="rId2" Target="../media/image6.pn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6.xml.rels><?xml version="1.0" encoding="UTF-8" standalone="yes"?><Relationships xmlns="http://schemas.openxmlformats.org/package/2006/relationships"><Relationship Id="rId3" Target="../media/image6.png" Type="http://schemas.openxmlformats.org/officeDocument/2006/relationships/image"/><Relationship Id="rId2" Target="../media/image8.pn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7.xml.rels><?xml version="1.0" encoding="UTF-8" standalone="yes"?>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8.xml.rels><?xml version="1.0" encoding="UTF-8" standalone="yes"?><Relationships xmlns="http://schemas.openxmlformats.org/package/2006/relationships"><Relationship Id="rId3" Target="../media/image10.png" Type="http://schemas.openxmlformats.org/officeDocument/2006/relationships/image"/><Relationship Id="rId2" Target="../media/image9.pn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9.xml.rels><?xml version="1.0" encoding="UTF-8" standalone="yes"?><Relationships xmlns="http://schemas.openxmlformats.org/package/2006/relationships"><Relationship Id="rId3" Target="../media/image12.png" Type="http://schemas.openxmlformats.org/officeDocument/2006/relationships/image"/><Relationship Id="rId2" Target="../media/image11.pn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sz="quarter" type="ctrTitle"/>
          </p:nvPr>
        </p:nvSpPr>
        <p:spPr>
          <a:xfrm>
            <a:off x="827584" y="2278062"/>
            <a:ext cx="7848872" cy="1224136"/>
          </a:xfrm>
        </p:spPr>
        <p:txBody>
          <a:bodyPr numCol="1"/>
          <a:lstStyle/>
          <a:p>
            <a:r>
              <a:rPr altLang="zh-TW" dirty="0" lang="en-US" sz="3200">
                <a:latin charset="0" panose="02020603050405020304" pitchFamily="18" typeface="Times New Roman"/>
                <a:cs charset="0" panose="02020603050405020304" pitchFamily="18" typeface="Times New Roman"/>
              </a:rPr>
              <a:t>DD LAB9 :</a:t>
            </a:r>
            <a:br>
              <a:rPr altLang="zh-TW" dirty="0" lang="en-US" sz="3200">
                <a:latin charset="0" panose="02020603050405020304" pitchFamily="18" typeface="Times New Roman"/>
                <a:cs charset="0" panose="02020603050405020304" pitchFamily="18" typeface="Times New Roman"/>
              </a:rPr>
            </a:br>
            <a:r>
              <a:rPr altLang="zh-TW" dirty="0" lang="en-US" sz="3200">
                <a:latin charset="0" panose="02020603050405020304" pitchFamily="18" typeface="Times New Roman"/>
                <a:cs charset="0" panose="02020603050405020304" pitchFamily="18" typeface="Times New Roman"/>
              </a:rPr>
              <a:t>Sequential Circuit  &amp; Serial Multiplier </a:t>
            </a:r>
            <a:br>
              <a:rPr altLang="zh-TW" dirty="0" lang="en-US" sz="3200">
                <a:latin charset="0" panose="02020603050405020304" pitchFamily="18" typeface="Times New Roman"/>
                <a:cs charset="0" panose="02020603050405020304" pitchFamily="18" typeface="Times New Roman"/>
              </a:rPr>
            </a:br>
            <a:br>
              <a:rPr altLang="zh-TW" dirty="0" lang="en-US" sz="3200">
                <a:latin charset="0" panose="02020603050405020304" pitchFamily="18" typeface="Times New Roman"/>
                <a:cs charset="0" panose="02020603050405020304" pitchFamily="18" typeface="Times New Roman"/>
              </a:rPr>
            </a:br>
            <a:endParaRPr dirty="0" lang="zh-TW" sz="3200">
              <a:latin charset="0" panose="02020603050405020304" pitchFamily="18" typeface="Times New Roman"/>
              <a:cs charset="0" panose="02020603050405020304" pitchFamily="18" typeface="Times New Roman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475656" y="3861048"/>
            <a:ext cx="5544616" cy="864096"/>
          </a:xfrm>
          <a:prstGeom prst="rect">
            <a:avLst/>
          </a:prstGeom>
          <a:solidFill>
            <a:schemeClr val="bg1"/>
          </a:solidFill>
          <a:ln algn="ctr" cap="flat" cmpd="sng" w="9525">
            <a:noFill/>
            <a:prstDash val="solid"/>
            <a:round/>
            <a:headEnd len="med" type="none" w="med"/>
            <a:tailEnd len="med" type="triangle" w="med"/>
          </a:ln>
          <a:effectLst/>
        </p:spPr>
        <p:txBody>
          <a:bodyPr anchor="t" anchorCtr="0" bIns="46800" compatLnSpc="1" lIns="93600" numCol="1" rIns="93600" rtlCol="0" tIns="46800" vert="horz" wrap="square">
            <a:prstTxWarp prst="textNoShape">
              <a:avLst/>
            </a:prstTxWarp>
            <a:spAutoFit/>
          </a:bodyPr>
          <a:lstStyle/>
          <a:p>
            <a:pPr algn="l" defTabSz="914400" eaLnBrk="1" fontAlgn="base" hangingPunct="1" indent="0" latinLnBrk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b="0" baseline="0" cap="none" i="0" kumimoji="1" lang="zh-TW" normalizeH="0" strike="noStrike" sz="2400" u="none">
              <a:ln>
                <a:noFill/>
              </a:ln>
              <a:solidFill>
                <a:schemeClr val="tx1"/>
              </a:solidFill>
              <a:effectLst/>
              <a:latin charset="0" pitchFamily="34" typeface="Tahoma"/>
              <a:ea charset="-120" pitchFamily="18" typeface="新細明體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2267744" y="3789040"/>
            <a:ext cx="4896544" cy="430887"/>
          </a:xfrm>
          <a:prstGeom prst="rect">
            <a:avLst/>
          </a:prstGeom>
          <a:noFill/>
        </p:spPr>
        <p:txBody>
          <a:bodyPr numCol="1" rtlCol="0" wrap="square">
            <a:spAutoFit/>
          </a:bodyPr>
          <a:lstStyle/>
          <a:p>
            <a:pPr algn="ctr"/>
            <a:r>
              <a:rPr dirty="0" lang="zh-TW" sz="2200">
                <a:solidFill>
                  <a:schemeClr val="accent2"/>
                </a:solidFill>
                <a:latin charset="0" panose="02020603050405020304" pitchFamily="18" typeface="Times New Roman"/>
                <a:cs charset="0" panose="02020603050405020304" pitchFamily="18" typeface="Times New Roman"/>
              </a:rPr>
              <a:t>助教：林冠翰、徐瑋程</a:t>
            </a:r>
            <a:endParaRPr altLang="zh-TW" dirty="0" lang="en-US" sz="2200">
              <a:solidFill>
                <a:schemeClr val="accent2"/>
              </a:solidFill>
              <a:latin charset="0" panose="02020603050405020304" pitchFamily="18" typeface="Times New Roman"/>
              <a:cs charset="0" panose="02020603050405020304" pitchFamily="18"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39241159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6D4A49-18B8-49C8-8B12-4F435E8C2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dirty="0" lang="zh-TW"/>
              <a:t>回家作業與配分</a:t>
            </a:r>
            <a:br>
              <a:rPr altLang="zh-TW" dirty="0" lang="en-US"/>
            </a:br>
            <a:endParaRPr dirty="0" lang="zh-TW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839F39A-46E1-43FE-B0FF-0B2DD94D13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732877"/>
            <a:ext cx="8768680" cy="5112568"/>
          </a:xfrm>
        </p:spPr>
        <p:txBody>
          <a:bodyPr numCol="1"/>
          <a:lstStyle/>
          <a:p>
            <a:pPr indent="-457200" marL="457200">
              <a:buFont typeface="+mj-lt"/>
              <a:buAutoNum type="arabicPeriod"/>
            </a:pPr>
            <a:endParaRPr altLang="zh-TW" dirty="0" lang="en-US" sz="2000"/>
          </a:p>
          <a:p>
            <a:pPr indent="-457200" marL="457200">
              <a:buFont typeface="+mj-lt"/>
              <a:buAutoNum type="arabicPeriod"/>
            </a:pPr>
            <a:r>
              <a:rPr dirty="0" lang="zh-TW" sz="2000"/>
              <a:t>在不更動 </a:t>
            </a:r>
            <a:r>
              <a:rPr altLang="zh-TW" dirty="0" lang="en-US" sz="2000"/>
              <a:t>testbench</a:t>
            </a:r>
            <a:r>
              <a:rPr dirty="0" lang="zh-TW" sz="2000"/>
              <a:t>的前提之下，修改範例程式</a:t>
            </a:r>
            <a:r>
              <a:rPr altLang="zh-TW" dirty="0" lang="en-US" sz="2000"/>
              <a:t>”lab9.v” </a:t>
            </a:r>
            <a:r>
              <a:rPr dirty="0" lang="zh-TW" sz="2000"/>
              <a:t>為</a:t>
            </a:r>
            <a:r>
              <a:rPr altLang="zh-TW" dirty="0" lang="en-US" sz="2000">
                <a:solidFill>
                  <a:srgbClr val="FF0000"/>
                </a:solidFill>
              </a:rPr>
              <a:t>Optimized Serial Multiplier </a:t>
            </a:r>
            <a:r>
              <a:rPr altLang="zh-TW" dirty="0" lang="en-US" sz="2000"/>
              <a:t>(60%)</a:t>
            </a:r>
          </a:p>
          <a:p>
            <a:pPr lvl="1"/>
            <a:r>
              <a:rPr dirty="0" lang="zh-TW" sz="1800"/>
              <a:t>成功執行 </a:t>
            </a:r>
            <a:r>
              <a:rPr altLang="zh-TW" dirty="0" lang="en-US" sz="1800"/>
              <a:t>tb_lab9_hw_unsigned.v</a:t>
            </a:r>
          </a:p>
          <a:p>
            <a:pPr indent="-457200" marL="457200">
              <a:buFont typeface="+mj-lt"/>
              <a:buAutoNum type="arabicPeriod"/>
            </a:pPr>
            <a:r>
              <a:rPr dirty="0" lang="zh-TW" sz="2000"/>
              <a:t>實作</a:t>
            </a:r>
            <a:r>
              <a:rPr altLang="zh-TW" dirty="0" lang="en-US" sz="2000"/>
              <a:t>8 x 8 Serial Radix-4 Booth</a:t>
            </a:r>
            <a:r>
              <a:rPr dirty="0" lang="zh-TW" sz="2000"/>
              <a:t>有號數乘法器並使用七段顯示器顯示結果 </a:t>
            </a:r>
            <a:r>
              <a:rPr altLang="zh-TW" dirty="0" lang="en-US" sz="2000"/>
              <a:t>(40%)</a:t>
            </a:r>
          </a:p>
          <a:p>
            <a:pPr lvl="1"/>
            <a:r>
              <a:rPr altLang="zh-TW" dirty="0" lang="en-US" sz="1800"/>
              <a:t>switch[7:0], switch[15:8] </a:t>
            </a:r>
            <a:r>
              <a:rPr dirty="0" lang="zh-TW" sz="1800"/>
              <a:t>分別為兩個有號數</a:t>
            </a:r>
            <a:r>
              <a:rPr altLang="zh-TW" dirty="0" lang="en-US" sz="1800"/>
              <a:t>input</a:t>
            </a:r>
          </a:p>
          <a:p>
            <a:pPr lvl="1"/>
            <a:r>
              <a:rPr dirty="0" lang="zh-TW" sz="1800"/>
              <a:t>兩數相乘的結果在七段顯示器上顯示</a:t>
            </a:r>
            <a:endParaRPr altLang="zh-TW" dirty="0" lang="en-US" sz="1800"/>
          </a:p>
          <a:p>
            <a:pPr lvl="1"/>
            <a:r>
              <a:rPr altLang="zh-TW" dirty="0" lang="en-US" sz="1800"/>
              <a:t>Button</a:t>
            </a:r>
            <a:r>
              <a:rPr dirty="0" lang="zh-TW" sz="1800"/>
              <a:t> </a:t>
            </a:r>
            <a:r>
              <a:rPr altLang="zh-TW" dirty="0" lang="en-US" sz="1800"/>
              <a:t>(M18)</a:t>
            </a:r>
            <a:r>
              <a:rPr dirty="0" lang="zh-TW" sz="1800"/>
              <a:t>當作</a:t>
            </a:r>
            <a:r>
              <a:rPr altLang="zh-TW" dirty="0" lang="en-US" sz="1800"/>
              <a:t>reset</a:t>
            </a:r>
          </a:p>
          <a:p>
            <a:pPr lvl="1"/>
            <a:r>
              <a:rPr altLang="zh-TW" dirty="0" lang="en-US" sz="1800"/>
              <a:t>Button (N17)</a:t>
            </a:r>
            <a:r>
              <a:rPr dirty="0" lang="zh-TW" sz="1800"/>
              <a:t>用來開始乘法運算</a:t>
            </a:r>
            <a:endParaRPr altLang="zh-TW" dirty="0" lang="en-US" sz="1800"/>
          </a:p>
          <a:p>
            <a:pPr lvl="1"/>
            <a:r>
              <a:rPr altLang="zh-TW" dirty="0" lang="en-US" sz="1800"/>
              <a:t>demo</a:t>
            </a:r>
            <a:r>
              <a:rPr dirty="0" lang="zh-TW" sz="1800"/>
              <a:t>時要看到每個</a:t>
            </a:r>
            <a:r>
              <a:rPr altLang="zh-TW" dirty="0" lang="en-US" sz="1800"/>
              <a:t>cycle</a:t>
            </a:r>
            <a:r>
              <a:rPr dirty="0" lang="zh-TW" sz="1800"/>
              <a:t>值的變化</a:t>
            </a:r>
            <a:r>
              <a:rPr altLang="zh-TW" dirty="0" lang="en-US" sz="1800"/>
              <a:t>(</a:t>
            </a:r>
            <a:r>
              <a:rPr dirty="0" lang="zh-TW" sz="1800"/>
              <a:t>總共</a:t>
            </a:r>
            <a:r>
              <a:rPr altLang="zh-TW" dirty="0" lang="en-US" sz="1800"/>
              <a:t>16bits</a:t>
            </a:r>
            <a:r>
              <a:rPr dirty="0" lang="zh-TW" sz="1800"/>
              <a:t>不包含用來幫助判斷</a:t>
            </a:r>
            <a:r>
              <a:rPr altLang="zh-TW" dirty="0" lang="en-US" sz="1800"/>
              <a:t>booth</a:t>
            </a:r>
            <a:r>
              <a:rPr dirty="0" lang="zh-TW" sz="1800"/>
              <a:t>的</a:t>
            </a:r>
            <a:r>
              <a:rPr altLang="zh-TW" dirty="0" lang="en-US" sz="1800"/>
              <a:t>1bit)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2499446" y="5975573"/>
            <a:ext cx="4108817" cy="369332"/>
          </a:xfrm>
          <a:prstGeom prst="rect">
            <a:avLst/>
          </a:prstGeom>
          <a:noFill/>
        </p:spPr>
        <p:txBody>
          <a:bodyPr numCol="1" rtlCol="0" wrap="none">
            <a:spAutoFit/>
          </a:bodyPr>
          <a:lstStyle/>
          <a:p>
            <a:r>
              <a:rPr b="1" dirty="0" lang="zh-TW" u="sng">
                <a:solidFill>
                  <a:srgbClr val="FF0000"/>
                </a:solidFill>
              </a:rPr>
              <a:t>記得填寫意見回饋表，否則不予以計分</a:t>
            </a:r>
          </a:p>
        </p:txBody>
      </p:sp>
    </p:spTree>
    <p:extLst>
      <p:ext uri="{BB962C8B-B14F-4D97-AF65-F5344CB8AC3E}">
        <p14:creationId xmlns:p14="http://schemas.microsoft.com/office/powerpoint/2010/main" val="2390014777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38447A-4417-4374-B479-CBE20EFAB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dirty="0" lang="zh-TW"/>
              <a:t>附錄 </a:t>
            </a:r>
            <a:r>
              <a:rPr altLang="zh-TW" dirty="0" lang="en-US"/>
              <a:t>: Radix-4</a:t>
            </a:r>
            <a:r>
              <a:rPr dirty="0" lang="zh-TW"/>
              <a:t> </a:t>
            </a:r>
            <a:r>
              <a:rPr altLang="zh-TW" dirty="0" lang="en-US"/>
              <a:t>Booth</a:t>
            </a:r>
            <a:endParaRPr dirty="0" lang="zh-TW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2725312-549E-4237-8EAF-08AA5BBF1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r>
              <a:rPr altLang="zh-TW" dirty="0" lang="en-US"/>
              <a:t>Radix-4 booth </a:t>
            </a:r>
            <a:r>
              <a:rPr dirty="0" lang="zh-TW"/>
              <a:t>的規則如下表</a:t>
            </a:r>
            <a:endParaRPr altLang="zh-TW" dirty="0" lang="en-US"/>
          </a:p>
          <a:p>
            <a:endParaRPr dirty="0" lang="zh-TW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BC68CD2-B3C3-4C88-BF69-F523B71191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844824"/>
            <a:ext cx="3258005" cy="3467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251478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altLang="zh-TW" dirty="0" lang="en-US"/>
              <a:t>Outline</a:t>
            </a:r>
            <a:endParaRPr dirty="0" lang="zh-TW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r>
              <a:rPr dirty="0" lang="zh-TW"/>
              <a:t>課程目的</a:t>
            </a:r>
            <a:endParaRPr altLang="zh-TW" dirty="0" lang="en-US"/>
          </a:p>
          <a:p>
            <a:r>
              <a:rPr altLang="zh-TW" dirty="0" lang="en-US"/>
              <a:t>Sequential Circuit </a:t>
            </a:r>
            <a:r>
              <a:rPr dirty="0" lang="zh-TW"/>
              <a:t>介紹</a:t>
            </a:r>
            <a:endParaRPr altLang="zh-TW" dirty="0" lang="en-US"/>
          </a:p>
          <a:p>
            <a:r>
              <a:rPr dirty="0" lang="zh-TW"/>
              <a:t>課堂練習</a:t>
            </a:r>
            <a:r>
              <a:rPr altLang="zh-TW" dirty="0" lang="en-US"/>
              <a:t>—</a:t>
            </a:r>
            <a:r>
              <a:rPr dirty="0" lang="zh-TW"/>
              <a:t> </a:t>
            </a:r>
            <a:r>
              <a:rPr altLang="zh-TW" dirty="0" lang="en-US"/>
              <a:t>Serial Multiplier</a:t>
            </a:r>
          </a:p>
          <a:p>
            <a:r>
              <a:rPr altLang="zh-TW" dirty="0" lang="en-US"/>
              <a:t>Lab</a:t>
            </a:r>
            <a:r>
              <a:rPr dirty="0" lang="zh-TW"/>
              <a:t>作業說明</a:t>
            </a:r>
            <a:endParaRPr altLang="zh-TW" dirty="0" lang="en-US"/>
          </a:p>
          <a:p>
            <a:r>
              <a:rPr dirty="0" lang="zh-TW"/>
              <a:t>課程評分</a:t>
            </a:r>
            <a:endParaRPr altLang="zh-TW" dirty="0" lang="en-US"/>
          </a:p>
        </p:txBody>
      </p:sp>
    </p:spTree>
    <p:extLst>
      <p:ext uri="{BB962C8B-B14F-4D97-AF65-F5344CB8AC3E}">
        <p14:creationId xmlns:p14="http://schemas.microsoft.com/office/powerpoint/2010/main" val="1020030181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dirty="0" lang="zh-TW"/>
              <a:t>課程目的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13290" y="1628800"/>
            <a:ext cx="8768680" cy="4274765"/>
          </a:xfrm>
        </p:spPr>
        <p:txBody>
          <a:bodyPr numCol="1"/>
          <a:lstStyle/>
          <a:p>
            <a:pPr algn="just"/>
            <a:r>
              <a:rPr dirty="0" lang="zh-TW" sz="2800"/>
              <a:t>先前的實驗課程已經教導各位如何利用</a:t>
            </a:r>
            <a:r>
              <a:rPr altLang="zh-TW" dirty="0" lang="en-US" sz="2800"/>
              <a:t>structural modeling</a:t>
            </a:r>
            <a:r>
              <a:rPr dirty="0" lang="zh-TW" sz="2800"/>
              <a:t>的技巧來實現硬體架構，本次實驗要教各位利用</a:t>
            </a:r>
            <a:r>
              <a:rPr altLang="zh-TW" dirty="0" lang="en-US" sz="2800"/>
              <a:t>behavioral modeling </a:t>
            </a:r>
            <a:r>
              <a:rPr dirty="0" lang="zh-TW" sz="2800"/>
              <a:t>的技巧來撰寫</a:t>
            </a:r>
            <a:r>
              <a:rPr altLang="zh-TW" dirty="0" lang="en-US" sz="2800"/>
              <a:t>sequential</a:t>
            </a:r>
            <a:r>
              <a:rPr dirty="0" lang="zh-TW" sz="2800"/>
              <a:t> </a:t>
            </a:r>
            <a:r>
              <a:rPr altLang="zh-TW" dirty="0" lang="en-US" sz="2800"/>
              <a:t>circuit</a:t>
            </a:r>
          </a:p>
        </p:txBody>
      </p:sp>
    </p:spTree>
    <p:extLst>
      <p:ext uri="{BB962C8B-B14F-4D97-AF65-F5344CB8AC3E}">
        <p14:creationId xmlns:p14="http://schemas.microsoft.com/office/powerpoint/2010/main" val="3869148092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B981D4-09E1-40D2-BC89-429F8ABA3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44624"/>
            <a:ext cx="8748687" cy="590550"/>
          </a:xfrm>
        </p:spPr>
        <p:txBody>
          <a:bodyPr numCol="1"/>
          <a:lstStyle/>
          <a:p>
            <a:r>
              <a:rPr altLang="zh-TW" dirty="0" lang="en-US"/>
              <a:t>Sequential Circuit </a:t>
            </a:r>
            <a:r>
              <a:rPr dirty="0" lang="zh-TW"/>
              <a:t>介紹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9B3BDB1-DD65-49E8-8D80-573F7A7824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1793" y="1025476"/>
            <a:ext cx="4626406" cy="5714925"/>
          </a:xfrm>
        </p:spPr>
        <p:txBody>
          <a:bodyPr numCol="1"/>
          <a:lstStyle/>
          <a:p>
            <a:r>
              <a:rPr dirty="0" lang="zh-TW" sz="2400"/>
              <a:t>這邊以一個</a:t>
            </a:r>
            <a:r>
              <a:rPr altLang="zh-TW" dirty="0" lang="en-US" sz="2400"/>
              <a:t>3-bit</a:t>
            </a:r>
            <a:r>
              <a:rPr dirty="0" lang="zh-TW" sz="2400"/>
              <a:t> </a:t>
            </a:r>
            <a:r>
              <a:rPr altLang="zh-TW" dirty="0" lang="en-US" sz="2400"/>
              <a:t>Counter</a:t>
            </a:r>
            <a:r>
              <a:rPr dirty="0" lang="zh-TW" sz="2400"/>
              <a:t>當作範例說明</a:t>
            </a:r>
            <a:endParaRPr altLang="zh-TW" dirty="0" lang="en-US" sz="2400"/>
          </a:p>
          <a:p>
            <a:r>
              <a:rPr altLang="zh-TW" dirty="0" err="1" lang="en-US" sz="2400"/>
              <a:t>rst</a:t>
            </a:r>
            <a:r>
              <a:rPr dirty="0" lang="zh-TW" sz="2400"/>
              <a:t>初始為</a:t>
            </a:r>
            <a:r>
              <a:rPr altLang="zh-TW" dirty="0" lang="en-US" sz="2400"/>
              <a:t>0</a:t>
            </a:r>
            <a:r>
              <a:rPr dirty="0" lang="zh-TW" sz="2400"/>
              <a:t> → 執行</a:t>
            </a:r>
            <a:r>
              <a:rPr altLang="zh-TW" dirty="0" lang="en-US" sz="2400"/>
              <a:t>out &lt;= 3’b0</a:t>
            </a:r>
          </a:p>
          <a:p>
            <a:r>
              <a:rPr altLang="zh-TW" dirty="0" err="1" lang="en-US" sz="2400"/>
              <a:t>rst</a:t>
            </a:r>
            <a:r>
              <a:rPr altLang="zh-TW" dirty="0" lang="en-US" sz="2400"/>
              <a:t> = 1</a:t>
            </a:r>
            <a:r>
              <a:rPr dirty="0" lang="zh-TW" sz="2400"/>
              <a:t> → </a:t>
            </a:r>
            <a:r>
              <a:rPr altLang="zh-TW" dirty="0" err="1" lang="en-US" sz="2400"/>
              <a:t>out_temp</a:t>
            </a:r>
            <a:r>
              <a:rPr dirty="0" lang="zh-TW" sz="2400"/>
              <a:t>存入</a:t>
            </a:r>
            <a:r>
              <a:rPr altLang="zh-TW" dirty="0" lang="en-US" sz="2400"/>
              <a:t>out</a:t>
            </a:r>
            <a:r>
              <a:rPr dirty="0" lang="zh-TW" sz="2400"/>
              <a:t>並在下一次</a:t>
            </a:r>
            <a:r>
              <a:rPr altLang="zh-TW" dirty="0" err="1" lang="en-US" sz="2400"/>
              <a:t>posedge</a:t>
            </a:r>
            <a:r>
              <a:rPr dirty="0" lang="zh-TW" sz="2400"/>
              <a:t> </a:t>
            </a:r>
            <a:r>
              <a:rPr altLang="zh-TW" dirty="0" err="1" lang="en-US" sz="2400"/>
              <a:t>clk</a:t>
            </a:r>
            <a:r>
              <a:rPr dirty="0" lang="zh-TW" sz="2400"/>
              <a:t>輸出</a:t>
            </a:r>
            <a:r>
              <a:rPr altLang="zh-TW" dirty="0" lang="en-US" sz="2000"/>
              <a:t>	</a:t>
            </a:r>
            <a:r>
              <a:rPr dirty="0" lang="zh-TW" sz="2000"/>
              <a:t>           </a:t>
            </a:r>
            <a:endParaRPr altLang="zh-TW" dirty="0" lang="en-US" sz="2000"/>
          </a:p>
          <a:p>
            <a:pPr indent="0" marL="0">
              <a:buNone/>
            </a:pPr>
            <a:r>
              <a:rPr altLang="zh-TW" dirty="0" lang="en-US" sz="2400"/>
              <a:t>		</a:t>
            </a:r>
            <a:endParaRPr dirty="0" lang="zh-TW" sz="240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AC0E8137-0204-423F-943A-71C3FA94FE42}"/>
              </a:ext>
            </a:extLst>
          </p:cNvPr>
          <p:cNvSpPr txBox="1"/>
          <p:nvPr/>
        </p:nvSpPr>
        <p:spPr>
          <a:xfrm>
            <a:off x="1642500" y="4495018"/>
            <a:ext cx="1396536" cy="369332"/>
          </a:xfrm>
          <a:prstGeom prst="rect">
            <a:avLst/>
          </a:prstGeom>
          <a:noFill/>
        </p:spPr>
        <p:txBody>
          <a:bodyPr numCol="1" rtlCol="0" wrap="none">
            <a:spAutoFit/>
          </a:bodyPr>
          <a:lstStyle/>
          <a:p>
            <a:pPr indent="-285750" marL="285750">
              <a:buFont charset="2" panose="05000000000000000000" pitchFamily="2" typeface="Wingdings"/>
              <a:buChar char="Ø"/>
            </a:pPr>
            <a:r>
              <a:rPr dirty="0" lang="zh-TW">
                <a:solidFill>
                  <a:srgbClr val="262699"/>
                </a:solidFill>
              </a:rPr>
              <a:t>範例程式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FBD31020-559C-46D0-9255-0F26EBDA6F3A}"/>
              </a:ext>
            </a:extLst>
          </p:cNvPr>
          <p:cNvSpPr txBox="1"/>
          <p:nvPr/>
        </p:nvSpPr>
        <p:spPr>
          <a:xfrm>
            <a:off x="1593548" y="6182305"/>
            <a:ext cx="1165704" cy="369332"/>
          </a:xfrm>
          <a:prstGeom prst="rect">
            <a:avLst/>
          </a:prstGeom>
          <a:noFill/>
        </p:spPr>
        <p:txBody>
          <a:bodyPr numCol="1" rtlCol="0" wrap="none">
            <a:spAutoFit/>
          </a:bodyPr>
          <a:lstStyle/>
          <a:p>
            <a:pPr indent="-285750" marL="285750">
              <a:buFont charset="2" panose="05000000000000000000" pitchFamily="2" typeface="Wingdings"/>
              <a:buChar char="Ø"/>
            </a:pPr>
            <a:r>
              <a:rPr dirty="0" lang="zh-TW">
                <a:solidFill>
                  <a:srgbClr val="262699"/>
                </a:solidFill>
              </a:rPr>
              <a:t>波形圖</a:t>
            </a:r>
          </a:p>
        </p:txBody>
      </p: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AFD218B2-D9CD-4D0E-9301-794F3408784A}"/>
              </a:ext>
            </a:extLst>
          </p:cNvPr>
          <p:cNvCxnSpPr>
            <a:cxnSpLocks/>
          </p:cNvCxnSpPr>
          <p:nvPr/>
        </p:nvCxnSpPr>
        <p:spPr>
          <a:xfrm>
            <a:off x="1279884" y="4906664"/>
            <a:ext cx="0" cy="1440822"/>
          </a:xfrm>
          <a:prstGeom prst="line">
            <a:avLst/>
          </a:prstGeom>
          <a:noFill/>
          <a:ln algn="ctr" cap="flat" cmpd="sng" w="28575">
            <a:solidFill>
              <a:srgbClr val="FF0000"/>
            </a:solidFill>
            <a:prstDash val="dash"/>
            <a:round/>
            <a:headEnd len="med" type="none" w="med"/>
            <a:tailEnd len="med" type="none" w="med"/>
          </a:ln>
          <a:effectLst/>
        </p:spPr>
      </p:cxn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D2BC3A35-58C0-4926-B0E3-650CE95AEC7D}"/>
              </a:ext>
            </a:extLst>
          </p:cNvPr>
          <p:cNvCxnSpPr>
            <a:cxnSpLocks/>
          </p:cNvCxnSpPr>
          <p:nvPr/>
        </p:nvCxnSpPr>
        <p:spPr>
          <a:xfrm flipH="1">
            <a:off x="4164131" y="2276872"/>
            <a:ext cx="4626407" cy="0"/>
          </a:xfrm>
          <a:prstGeom prst="line">
            <a:avLst/>
          </a:prstGeom>
          <a:noFill/>
          <a:ln algn="ctr" cap="flat" cmpd="sng" w="28575">
            <a:solidFill>
              <a:srgbClr val="FF0000"/>
            </a:solidFill>
            <a:prstDash val="dash"/>
            <a:round/>
            <a:headEnd len="med" type="none" w="med"/>
            <a:tailEnd len="med" type="none" w="med"/>
          </a:ln>
          <a:effectLst/>
        </p:spPr>
      </p:cxnSp>
      <p:sp>
        <p:nvSpPr>
          <p:cNvPr id="45" name="矩形 44">
            <a:extLst>
              <a:ext uri="{FF2B5EF4-FFF2-40B4-BE49-F238E27FC236}">
                <a16:creationId xmlns:a16="http://schemas.microsoft.com/office/drawing/2014/main" id="{5C92DD59-A9CD-4FE6-A0D4-A42EED6EA28C}"/>
              </a:ext>
            </a:extLst>
          </p:cNvPr>
          <p:cNvSpPr/>
          <p:nvPr/>
        </p:nvSpPr>
        <p:spPr>
          <a:xfrm>
            <a:off x="6470440" y="4037428"/>
            <a:ext cx="786803" cy="1512000"/>
          </a:xfrm>
          <a:prstGeom prst="rect">
            <a:avLst/>
          </a:prstGeom>
          <a:noFill/>
          <a:ln algn="ctr" cap="flat" cmpd="sng" w="19050">
            <a:solidFill>
              <a:schemeClr val="tx1"/>
            </a:solidFill>
            <a:prstDash val="solid"/>
            <a:round/>
            <a:headEnd len="med" type="none" w="med"/>
            <a:tailEnd len="med" type="triangle" w="med"/>
          </a:ln>
          <a:effectLst/>
        </p:spPr>
        <p:txBody>
          <a:bodyPr anchor="t" anchorCtr="0" bIns="46800" compatLnSpc="1" lIns="93600" numCol="1" rIns="93600" rtlCol="0" tIns="46800" vert="horz" wrap="square">
            <a:prstTxWarp prst="textNoShape">
              <a:avLst/>
            </a:prstTxWarp>
            <a:spAutoFit/>
          </a:bodyPr>
          <a:lstStyle/>
          <a:p>
            <a:pPr algn="l" defTabSz="914400" eaLnBrk="1" fontAlgn="base" hangingPunct="1" indent="0" latinLnBrk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b="0" baseline="0" cap="none" i="0" kumimoji="1" lang="zh-TW" normalizeH="0" strike="noStrike" sz="2400" u="none">
              <a:ln>
                <a:noFill/>
              </a:ln>
              <a:solidFill>
                <a:schemeClr val="tx1"/>
              </a:solidFill>
              <a:effectLst/>
              <a:latin charset="0" pitchFamily="34" typeface="Tahoma"/>
              <a:ea charset="-120" pitchFamily="18" typeface="新細明體"/>
            </a:endParaRPr>
          </a:p>
        </p:txBody>
      </p:sp>
      <p:sp>
        <p:nvSpPr>
          <p:cNvPr id="46" name="等腰三角形 45">
            <a:extLst>
              <a:ext uri="{FF2B5EF4-FFF2-40B4-BE49-F238E27FC236}">
                <a16:creationId xmlns:a16="http://schemas.microsoft.com/office/drawing/2014/main" id="{72DD9EAF-3A25-4A19-901A-D079D8D67D84}"/>
              </a:ext>
            </a:extLst>
          </p:cNvPr>
          <p:cNvSpPr/>
          <p:nvPr/>
        </p:nvSpPr>
        <p:spPr>
          <a:xfrm rot="5400000">
            <a:off x="6450462" y="5286666"/>
            <a:ext cx="209862" cy="147055"/>
          </a:xfrm>
          <a:prstGeom prst="triangle">
            <a:avLst/>
          </a:prstGeom>
          <a:noFill/>
          <a:ln algn="ctr" cap="flat" cmpd="sng" w="19050">
            <a:solidFill>
              <a:schemeClr val="tx1"/>
            </a:solidFill>
            <a:prstDash val="solid"/>
            <a:round/>
            <a:headEnd len="med" type="none" w="med"/>
            <a:tailEnd len="med" type="triangle" w="med"/>
          </a:ln>
          <a:effectLst/>
        </p:spPr>
        <p:txBody>
          <a:bodyPr anchor="t" anchorCtr="0" bIns="46800" compatLnSpc="1" lIns="93600" numCol="1" rIns="93600" rtlCol="0" tIns="46800" vert="horz" wrap="square">
            <a:prstTxWarp prst="textNoShape">
              <a:avLst/>
            </a:prstTxWarp>
            <a:spAutoFit/>
          </a:bodyPr>
          <a:lstStyle/>
          <a:p>
            <a:pPr algn="l" defTabSz="914400" eaLnBrk="1" fontAlgn="base" hangingPunct="1" indent="0" latinLnBrk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b="0" baseline="0" cap="none" i="0" kumimoji="1" lang="zh-TW" normalizeH="0" strike="noStrike" sz="2400" u="none">
              <a:ln>
                <a:noFill/>
              </a:ln>
              <a:solidFill>
                <a:schemeClr val="tx1"/>
              </a:solidFill>
              <a:effectLst/>
              <a:latin charset="0" pitchFamily="34" typeface="Tahoma"/>
              <a:ea charset="-120" pitchFamily="18" typeface="新細明體"/>
            </a:endParaRPr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352A4B5D-2427-45DB-89F6-38CE6D32995A}"/>
              </a:ext>
            </a:extLst>
          </p:cNvPr>
          <p:cNvSpPr txBox="1"/>
          <p:nvPr/>
        </p:nvSpPr>
        <p:spPr>
          <a:xfrm>
            <a:off x="6467788" y="4206724"/>
            <a:ext cx="336952" cy="369332"/>
          </a:xfrm>
          <a:prstGeom prst="rect">
            <a:avLst/>
          </a:prstGeom>
          <a:noFill/>
        </p:spPr>
        <p:txBody>
          <a:bodyPr numCol="1" rtlCol="0" wrap="none">
            <a:spAutoFit/>
          </a:bodyPr>
          <a:lstStyle/>
          <a:p>
            <a:r>
              <a:rPr altLang="zh-TW" dirty="0" lang="en-US"/>
              <a:t>D</a:t>
            </a:r>
            <a:endParaRPr dirty="0" lang="zh-TW"/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F9ABF86C-7F47-4C4A-B0B3-83AD4D864A94}"/>
              </a:ext>
            </a:extLst>
          </p:cNvPr>
          <p:cNvSpPr txBox="1"/>
          <p:nvPr/>
        </p:nvSpPr>
        <p:spPr>
          <a:xfrm>
            <a:off x="6921895" y="4198098"/>
            <a:ext cx="335348" cy="369332"/>
          </a:xfrm>
          <a:prstGeom prst="rect">
            <a:avLst/>
          </a:prstGeom>
          <a:noFill/>
        </p:spPr>
        <p:txBody>
          <a:bodyPr numCol="1" rtlCol="0" wrap="none">
            <a:spAutoFit/>
          </a:bodyPr>
          <a:lstStyle/>
          <a:p>
            <a:r>
              <a:rPr altLang="zh-TW" dirty="0" lang="en-US"/>
              <a:t>Q</a:t>
            </a:r>
            <a:endParaRPr dirty="0" lang="zh-TW"/>
          </a:p>
        </p:txBody>
      </p:sp>
      <p:cxnSp>
        <p:nvCxnSpPr>
          <p:cNvPr id="50" name="直線單箭頭接點 49">
            <a:extLst>
              <a:ext uri="{FF2B5EF4-FFF2-40B4-BE49-F238E27FC236}">
                <a16:creationId xmlns:a16="http://schemas.microsoft.com/office/drawing/2014/main" id="{5D870AC0-E66F-47C3-B184-52929E7FC36D}"/>
              </a:ext>
            </a:extLst>
          </p:cNvPr>
          <p:cNvCxnSpPr>
            <a:cxnSpLocks/>
            <a:stCxn id="48" idx="3"/>
          </p:cNvCxnSpPr>
          <p:nvPr/>
        </p:nvCxnSpPr>
        <p:spPr>
          <a:xfrm>
            <a:off x="7257243" y="4382764"/>
            <a:ext cx="792088" cy="0"/>
          </a:xfrm>
          <a:prstGeom prst="straightConnector1">
            <a:avLst/>
          </a:prstGeom>
          <a:noFill/>
          <a:ln algn="ctr" cap="flat" cmpd="sng" w="19050">
            <a:solidFill>
              <a:schemeClr val="tx1"/>
            </a:solidFill>
            <a:prstDash val="solid"/>
            <a:round/>
            <a:headEnd len="med" type="none" w="med"/>
            <a:tailEnd type="triangle"/>
          </a:ln>
          <a:effectLst/>
        </p:spPr>
      </p:cxn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CFC94EC7-F4AB-4C20-AAE2-3DD6B9FF6864}"/>
              </a:ext>
            </a:extLst>
          </p:cNvPr>
          <p:cNvGrpSpPr/>
          <p:nvPr/>
        </p:nvGrpSpPr>
        <p:grpSpPr>
          <a:xfrm>
            <a:off x="4952567" y="4079271"/>
            <a:ext cx="383439" cy="523220"/>
            <a:chOff x="5546890" y="4078312"/>
            <a:chExt cx="383439" cy="523220"/>
          </a:xfrm>
        </p:grpSpPr>
        <p:sp>
          <p:nvSpPr>
            <p:cNvPr id="51" name="橢圓 50">
              <a:extLst>
                <a:ext uri="{FF2B5EF4-FFF2-40B4-BE49-F238E27FC236}">
                  <a16:creationId xmlns:a16="http://schemas.microsoft.com/office/drawing/2014/main" id="{65BD4F7C-AF3A-4076-B3FA-76F8D1E144E7}"/>
                </a:ext>
              </a:extLst>
            </p:cNvPr>
            <p:cNvSpPr/>
            <p:nvPr/>
          </p:nvSpPr>
          <p:spPr>
            <a:xfrm>
              <a:off x="5553174" y="4198101"/>
              <a:ext cx="369329" cy="369329"/>
            </a:xfrm>
            <a:prstGeom prst="ellipse">
              <a:avLst/>
            </a:prstGeom>
            <a:noFill/>
            <a:ln algn="ctr" cap="flat" cmpd="sng" w="19050">
              <a:solidFill>
                <a:schemeClr val="tx1"/>
              </a:solidFill>
              <a:prstDash val="solid"/>
              <a:round/>
              <a:headEnd len="med" type="none" w="med"/>
              <a:tailEnd len="med" type="triangle" w="med"/>
            </a:ln>
            <a:effectLst/>
          </p:spPr>
          <p:txBody>
            <a:bodyPr anchor="t" anchorCtr="0" bIns="46800" compatLnSpc="1" lIns="93600" numCol="1" rIns="93600" rtlCol="0" tIns="46800" vert="horz" wrap="square">
              <a:prstTxWarp prst="textNoShape">
                <a:avLst/>
              </a:prstTxWarp>
              <a:spAutoFit/>
            </a:bodyPr>
            <a:lstStyle/>
            <a:p>
              <a:pPr algn="l" defTabSz="914400" eaLnBrk="1" fontAlgn="base" hangingPunct="1" indent="0" latinLnBrk="0" marL="0" marR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b="0" baseline="0" cap="none" dirty="0" i="0" kumimoji="1" lang="zh-TW" normalizeH="0" strike="noStrike" sz="2400" u="none">
                <a:ln>
                  <a:noFill/>
                </a:ln>
                <a:solidFill>
                  <a:schemeClr val="tx1"/>
                </a:solidFill>
                <a:effectLst/>
                <a:latin charset="0" pitchFamily="34" typeface="Tahoma"/>
                <a:ea charset="-120" pitchFamily="18" typeface="新細明體"/>
              </a:endParaRPr>
            </a:p>
          </p:txBody>
        </p:sp>
        <p:sp>
          <p:nvSpPr>
            <p:cNvPr id="52" name="文字方塊 51">
              <a:extLst>
                <a:ext uri="{FF2B5EF4-FFF2-40B4-BE49-F238E27FC236}">
                  <a16:creationId xmlns:a16="http://schemas.microsoft.com/office/drawing/2014/main" id="{DAFA9CA1-49EB-43A3-9A66-B70549194AC8}"/>
                </a:ext>
              </a:extLst>
            </p:cNvPr>
            <p:cNvSpPr txBox="1"/>
            <p:nvPr/>
          </p:nvSpPr>
          <p:spPr>
            <a:xfrm>
              <a:off x="5546890" y="4078312"/>
              <a:ext cx="383439" cy="523220"/>
            </a:xfrm>
            <a:prstGeom prst="rect">
              <a:avLst/>
            </a:prstGeom>
            <a:noFill/>
          </p:spPr>
          <p:txBody>
            <a:bodyPr numCol="1" rtlCol="0" wrap="none">
              <a:spAutoFit/>
            </a:bodyPr>
            <a:lstStyle/>
            <a:p>
              <a:pPr algn="ctr"/>
              <a:r>
                <a:rPr altLang="zh-TW" dirty="0" lang="en-US" sz="2800"/>
                <a:t>+</a:t>
              </a:r>
              <a:endParaRPr dirty="0" lang="zh-TW" sz="2800"/>
            </a:p>
          </p:txBody>
        </p:sp>
      </p:grpSp>
      <p:cxnSp>
        <p:nvCxnSpPr>
          <p:cNvPr id="59" name="直線單箭頭接點 58">
            <a:extLst>
              <a:ext uri="{FF2B5EF4-FFF2-40B4-BE49-F238E27FC236}">
                <a16:creationId xmlns:a16="http://schemas.microsoft.com/office/drawing/2014/main" id="{BB667ADF-5041-4DF7-9D92-7081C0496C84}"/>
              </a:ext>
            </a:extLst>
          </p:cNvPr>
          <p:cNvCxnSpPr>
            <a:cxnSpLocks/>
            <a:stCxn id="51" idx="6"/>
            <a:endCxn id="47" idx="1"/>
          </p:cNvCxnSpPr>
          <p:nvPr/>
        </p:nvCxnSpPr>
        <p:spPr>
          <a:xfrm>
            <a:off x="5328180" y="4383725"/>
            <a:ext cx="1139608" cy="7665"/>
          </a:xfrm>
          <a:prstGeom prst="straightConnector1">
            <a:avLst/>
          </a:prstGeom>
          <a:noFill/>
          <a:ln algn="ctr" cap="flat" cmpd="sng" w="19050">
            <a:solidFill>
              <a:schemeClr val="tx1"/>
            </a:solidFill>
            <a:prstDash val="solid"/>
            <a:round/>
            <a:headEnd len="med" type="none" w="med"/>
            <a:tailEnd type="triangle"/>
          </a:ln>
          <a:effectLst/>
        </p:spPr>
      </p:cxnSp>
      <p:cxnSp>
        <p:nvCxnSpPr>
          <p:cNvPr id="66" name="接點: 肘形 65">
            <a:extLst>
              <a:ext uri="{FF2B5EF4-FFF2-40B4-BE49-F238E27FC236}">
                <a16:creationId xmlns:a16="http://schemas.microsoft.com/office/drawing/2014/main" id="{FA763E1B-E83E-4681-A381-6B62FBB1AE7E}"/>
              </a:ext>
            </a:extLst>
          </p:cNvPr>
          <p:cNvCxnSpPr>
            <a:cxnSpLocks/>
          </p:cNvCxnSpPr>
          <p:nvPr/>
        </p:nvCxnSpPr>
        <p:spPr>
          <a:xfrm rot="10800000">
            <a:off x="4588215" y="3403778"/>
            <a:ext cx="3028936" cy="958323"/>
          </a:xfrm>
          <a:prstGeom prst="bentConnector3">
            <a:avLst>
              <a:gd fmla="val -813" name="adj1"/>
            </a:avLst>
          </a:prstGeom>
          <a:noFill/>
          <a:ln algn="ctr" cap="flat" cmpd="sng" w="19050">
            <a:solidFill>
              <a:schemeClr val="tx1"/>
            </a:solidFill>
            <a:prstDash val="solid"/>
            <a:round/>
            <a:headEnd len="med" type="oval" w="med"/>
            <a:tailEnd len="med" type="none" w="med"/>
          </a:ln>
          <a:effectLst/>
        </p:spPr>
      </p:cxnSp>
      <p:cxnSp>
        <p:nvCxnSpPr>
          <p:cNvPr id="77" name="直線接點 76">
            <a:extLst>
              <a:ext uri="{FF2B5EF4-FFF2-40B4-BE49-F238E27FC236}">
                <a16:creationId xmlns:a16="http://schemas.microsoft.com/office/drawing/2014/main" id="{5E3F766B-EBFA-428B-9048-5C87C626F2E4}"/>
              </a:ext>
            </a:extLst>
          </p:cNvPr>
          <p:cNvCxnSpPr>
            <a:cxnSpLocks/>
          </p:cNvCxnSpPr>
          <p:nvPr/>
        </p:nvCxnSpPr>
        <p:spPr>
          <a:xfrm flipV="1">
            <a:off x="6225016" y="5373216"/>
            <a:ext cx="243693" cy="4573"/>
          </a:xfrm>
          <a:prstGeom prst="line">
            <a:avLst/>
          </a:prstGeom>
          <a:noFill/>
          <a:ln algn="ctr" cap="flat" cmpd="sng" w="19050">
            <a:solidFill>
              <a:schemeClr val="tx1"/>
            </a:solidFill>
            <a:prstDash val="solid"/>
            <a:round/>
            <a:headEnd len="med" type="none" w="med"/>
            <a:tailEnd len="med" type="none" w="med"/>
          </a:ln>
          <a:effectLst/>
        </p:spPr>
      </p:cxnSp>
      <p:sp>
        <p:nvSpPr>
          <p:cNvPr id="78" name="文字方塊 77">
            <a:extLst>
              <a:ext uri="{FF2B5EF4-FFF2-40B4-BE49-F238E27FC236}">
                <a16:creationId xmlns:a16="http://schemas.microsoft.com/office/drawing/2014/main" id="{846A5E0C-6CEE-4D2F-AA00-8739FB4549A9}"/>
              </a:ext>
            </a:extLst>
          </p:cNvPr>
          <p:cNvSpPr txBox="1"/>
          <p:nvPr/>
        </p:nvSpPr>
        <p:spPr>
          <a:xfrm>
            <a:off x="5842118" y="5167274"/>
            <a:ext cx="470000" cy="369332"/>
          </a:xfrm>
          <a:prstGeom prst="rect">
            <a:avLst/>
          </a:prstGeom>
          <a:noFill/>
        </p:spPr>
        <p:txBody>
          <a:bodyPr numCol="1" rtlCol="0" wrap="none">
            <a:spAutoFit/>
          </a:bodyPr>
          <a:lstStyle/>
          <a:p>
            <a:r>
              <a:rPr altLang="zh-TW" dirty="0" err="1" lang="en-US"/>
              <a:t>clk</a:t>
            </a:r>
            <a:endParaRPr dirty="0" lang="zh-TW"/>
          </a:p>
        </p:txBody>
      </p:sp>
      <p:cxnSp>
        <p:nvCxnSpPr>
          <p:cNvPr id="81" name="直線接點 80">
            <a:extLst>
              <a:ext uri="{FF2B5EF4-FFF2-40B4-BE49-F238E27FC236}">
                <a16:creationId xmlns:a16="http://schemas.microsoft.com/office/drawing/2014/main" id="{3CB7DFF4-DEB6-437D-82E2-1026DEC814C0}"/>
              </a:ext>
            </a:extLst>
          </p:cNvPr>
          <p:cNvCxnSpPr>
            <a:cxnSpLocks/>
          </p:cNvCxnSpPr>
          <p:nvPr/>
        </p:nvCxnSpPr>
        <p:spPr>
          <a:xfrm flipH="1">
            <a:off x="5899183" y="4264626"/>
            <a:ext cx="115196" cy="230392"/>
          </a:xfrm>
          <a:prstGeom prst="line">
            <a:avLst/>
          </a:prstGeom>
          <a:noFill/>
          <a:ln algn="ctr" cap="flat" cmpd="sng" w="19050">
            <a:solidFill>
              <a:schemeClr val="tx1"/>
            </a:solidFill>
            <a:prstDash val="solid"/>
            <a:round/>
            <a:headEnd len="med" type="none" w="med"/>
            <a:tailEnd len="med" type="none" w="med"/>
          </a:ln>
          <a:effectLst/>
        </p:spPr>
      </p:cxnSp>
      <p:sp>
        <p:nvSpPr>
          <p:cNvPr id="83" name="文字方塊 82">
            <a:extLst>
              <a:ext uri="{FF2B5EF4-FFF2-40B4-BE49-F238E27FC236}">
                <a16:creationId xmlns:a16="http://schemas.microsoft.com/office/drawing/2014/main" id="{2DE5F1FA-FB12-4117-9724-D0273E2D3F84}"/>
              </a:ext>
            </a:extLst>
          </p:cNvPr>
          <p:cNvSpPr txBox="1"/>
          <p:nvPr/>
        </p:nvSpPr>
        <p:spPr>
          <a:xfrm>
            <a:off x="5775420" y="4066791"/>
            <a:ext cx="312906" cy="369332"/>
          </a:xfrm>
          <a:prstGeom prst="rect">
            <a:avLst/>
          </a:prstGeom>
          <a:noFill/>
        </p:spPr>
        <p:txBody>
          <a:bodyPr numCol="1" rtlCol="0" wrap="none">
            <a:spAutoFit/>
          </a:bodyPr>
          <a:lstStyle/>
          <a:p>
            <a:r>
              <a:rPr altLang="zh-TW" dirty="0" lang="en-US"/>
              <a:t>3</a:t>
            </a:r>
            <a:endParaRPr dirty="0" lang="zh-TW"/>
          </a:p>
        </p:txBody>
      </p:sp>
      <p:cxnSp>
        <p:nvCxnSpPr>
          <p:cNvPr id="84" name="直線接點 83">
            <a:extLst>
              <a:ext uri="{FF2B5EF4-FFF2-40B4-BE49-F238E27FC236}">
                <a16:creationId xmlns:a16="http://schemas.microsoft.com/office/drawing/2014/main" id="{CCD1770D-BC39-4304-9556-E32B56C20BCA}"/>
              </a:ext>
            </a:extLst>
          </p:cNvPr>
          <p:cNvCxnSpPr>
            <a:cxnSpLocks/>
          </p:cNvCxnSpPr>
          <p:nvPr/>
        </p:nvCxnSpPr>
        <p:spPr>
          <a:xfrm flipH="1">
            <a:off x="7357004" y="4251457"/>
            <a:ext cx="115196" cy="230392"/>
          </a:xfrm>
          <a:prstGeom prst="line">
            <a:avLst/>
          </a:prstGeom>
          <a:noFill/>
          <a:ln algn="ctr" cap="flat" cmpd="sng" w="19050">
            <a:solidFill>
              <a:schemeClr val="tx1"/>
            </a:solidFill>
            <a:prstDash val="solid"/>
            <a:round/>
            <a:headEnd len="med" type="none" w="med"/>
            <a:tailEnd len="med" type="none" w="med"/>
          </a:ln>
          <a:effectLst/>
        </p:spPr>
      </p:cxnSp>
      <p:sp>
        <p:nvSpPr>
          <p:cNvPr id="85" name="文字方塊 84">
            <a:extLst>
              <a:ext uri="{FF2B5EF4-FFF2-40B4-BE49-F238E27FC236}">
                <a16:creationId xmlns:a16="http://schemas.microsoft.com/office/drawing/2014/main" id="{EAEA43B7-D985-4DD8-BCF5-846291C277D6}"/>
              </a:ext>
            </a:extLst>
          </p:cNvPr>
          <p:cNvSpPr txBox="1"/>
          <p:nvPr/>
        </p:nvSpPr>
        <p:spPr>
          <a:xfrm>
            <a:off x="7192462" y="4025162"/>
            <a:ext cx="312906" cy="369332"/>
          </a:xfrm>
          <a:prstGeom prst="rect">
            <a:avLst/>
          </a:prstGeom>
          <a:noFill/>
        </p:spPr>
        <p:txBody>
          <a:bodyPr numCol="1" rtlCol="0" wrap="none">
            <a:spAutoFit/>
          </a:bodyPr>
          <a:lstStyle/>
          <a:p>
            <a:r>
              <a:rPr altLang="zh-TW" dirty="0" lang="en-US"/>
              <a:t>3</a:t>
            </a:r>
            <a:endParaRPr dirty="0" lang="zh-TW"/>
          </a:p>
        </p:txBody>
      </p:sp>
      <p:sp>
        <p:nvSpPr>
          <p:cNvPr id="97" name="文字方塊 96">
            <a:extLst>
              <a:ext uri="{FF2B5EF4-FFF2-40B4-BE49-F238E27FC236}">
                <a16:creationId xmlns:a16="http://schemas.microsoft.com/office/drawing/2014/main" id="{D673F8A2-EFA4-4852-8C1E-23486547ABBB}"/>
              </a:ext>
            </a:extLst>
          </p:cNvPr>
          <p:cNvSpPr txBox="1"/>
          <p:nvPr/>
        </p:nvSpPr>
        <p:spPr>
          <a:xfrm>
            <a:off x="5757571" y="6162820"/>
            <a:ext cx="2089033" cy="369332"/>
          </a:xfrm>
          <a:prstGeom prst="rect">
            <a:avLst/>
          </a:prstGeom>
          <a:noFill/>
        </p:spPr>
        <p:txBody>
          <a:bodyPr numCol="1" rtlCol="0" wrap="none">
            <a:spAutoFit/>
          </a:bodyPr>
          <a:lstStyle/>
          <a:p>
            <a:pPr indent="-285750" marL="285750">
              <a:buFont charset="2" panose="05000000000000000000" pitchFamily="2" typeface="Wingdings"/>
              <a:buChar char="Ø"/>
            </a:pPr>
            <a:r>
              <a:rPr dirty="0" lang="zh-TW">
                <a:solidFill>
                  <a:srgbClr val="262699"/>
                </a:solidFill>
              </a:rPr>
              <a:t>範例程式架構圖</a:t>
            </a: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8DA51B3F-F451-40D6-8D3E-ECE60CF1CB7C}"/>
              </a:ext>
            </a:extLst>
          </p:cNvPr>
          <p:cNvSpPr txBox="1"/>
          <p:nvPr/>
        </p:nvSpPr>
        <p:spPr>
          <a:xfrm>
            <a:off x="8016375" y="4156215"/>
            <a:ext cx="552312" cy="369332"/>
          </a:xfrm>
          <a:prstGeom prst="rect">
            <a:avLst/>
          </a:prstGeom>
          <a:noFill/>
        </p:spPr>
        <p:txBody>
          <a:bodyPr numCol="1" rtlCol="0" wrap="square">
            <a:spAutoFit/>
          </a:bodyPr>
          <a:lstStyle/>
          <a:p>
            <a:r>
              <a:rPr altLang="zh-TW" dirty="0" lang="en-US"/>
              <a:t>out</a:t>
            </a:r>
            <a:endParaRPr dirty="0" lang="zh-TW"/>
          </a:p>
        </p:txBody>
      </p: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E6F4D507-2A76-4671-91B9-6FC9C15B44CF}"/>
              </a:ext>
            </a:extLst>
          </p:cNvPr>
          <p:cNvSpPr txBox="1"/>
          <p:nvPr/>
        </p:nvSpPr>
        <p:spPr>
          <a:xfrm>
            <a:off x="5424469" y="4413849"/>
            <a:ext cx="1130925" cy="338554"/>
          </a:xfrm>
          <a:prstGeom prst="rect">
            <a:avLst/>
          </a:prstGeom>
          <a:noFill/>
        </p:spPr>
        <p:txBody>
          <a:bodyPr numCol="1" rtlCol="0" wrap="square">
            <a:spAutoFit/>
          </a:bodyPr>
          <a:lstStyle/>
          <a:p>
            <a:r>
              <a:rPr altLang="zh-TW" dirty="0" err="1" lang="en-US" sz="1600"/>
              <a:t>out_temp</a:t>
            </a:r>
            <a:endParaRPr dirty="0" lang="zh-TW" sz="1600"/>
          </a:p>
        </p:txBody>
      </p:sp>
      <p:pic>
        <p:nvPicPr>
          <p:cNvPr id="19" name="圖片 18">
            <a:extLst>
              <a:ext uri="{FF2B5EF4-FFF2-40B4-BE49-F238E27FC236}">
                <a16:creationId xmlns:a16="http://schemas.microsoft.com/office/drawing/2014/main" id="{3582AEE1-EE9D-488A-A999-554FA6CF8A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1291" y="4798182"/>
            <a:ext cx="4572000" cy="1428750"/>
          </a:xfrm>
          <a:prstGeom prst="rect">
            <a:avLst/>
          </a:prstGeom>
        </p:spPr>
      </p:pic>
      <p:cxnSp>
        <p:nvCxnSpPr>
          <p:cNvPr id="41" name="接點: 肘形 40">
            <a:extLst>
              <a:ext uri="{FF2B5EF4-FFF2-40B4-BE49-F238E27FC236}">
                <a16:creationId xmlns:a16="http://schemas.microsoft.com/office/drawing/2014/main" id="{7B9833B4-7F6A-47BA-8D63-8894D033BDE8}"/>
              </a:ext>
            </a:extLst>
          </p:cNvPr>
          <p:cNvCxnSpPr>
            <a:cxnSpLocks/>
          </p:cNvCxnSpPr>
          <p:nvPr/>
        </p:nvCxnSpPr>
        <p:spPr>
          <a:xfrm flipH="1" rot="16200000">
            <a:off x="4298894" y="3702873"/>
            <a:ext cx="979946" cy="361792"/>
          </a:xfrm>
          <a:prstGeom prst="bentConnector2">
            <a:avLst/>
          </a:prstGeom>
          <a:noFill/>
          <a:ln algn="ctr" cap="flat" cmpd="sng" w="19050">
            <a:solidFill>
              <a:schemeClr val="tx1"/>
            </a:solidFill>
            <a:prstDash val="solid"/>
            <a:round/>
            <a:headEnd len="med" type="none" w="med"/>
            <a:tailEnd len="med" type="triangle" w="med"/>
          </a:ln>
          <a:effectLst/>
        </p:spPr>
      </p:cxnSp>
      <p:pic>
        <p:nvPicPr>
          <p:cNvPr id="12" name="圖片 11">
            <a:extLst>
              <a:ext uri="{FF2B5EF4-FFF2-40B4-BE49-F238E27FC236}">
                <a16:creationId xmlns:a16="http://schemas.microsoft.com/office/drawing/2014/main" id="{12575A70-055C-4543-8701-DA3D80D0D3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6412" y="806199"/>
            <a:ext cx="2579211" cy="3719347"/>
          </a:xfrm>
          <a:prstGeom prst="rect">
            <a:avLst/>
          </a:prstGeom>
        </p:spPr>
      </p:pic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1FBDE011-FE00-4E85-A5E9-AA0C3EA1E517}"/>
              </a:ext>
            </a:extLst>
          </p:cNvPr>
          <p:cNvCxnSpPr>
            <a:cxnSpLocks/>
          </p:cNvCxnSpPr>
          <p:nvPr/>
        </p:nvCxnSpPr>
        <p:spPr>
          <a:xfrm flipV="1">
            <a:off x="6228184" y="5013176"/>
            <a:ext cx="243693" cy="4573"/>
          </a:xfrm>
          <a:prstGeom prst="line">
            <a:avLst/>
          </a:prstGeom>
          <a:noFill/>
          <a:ln algn="ctr" cap="flat" cmpd="sng" w="19050">
            <a:solidFill>
              <a:schemeClr val="tx1"/>
            </a:solidFill>
            <a:prstDash val="solid"/>
            <a:round/>
            <a:headEnd len="med" type="none" w="med"/>
            <a:tailEnd len="med" type="none" w="med"/>
          </a:ln>
          <a:effectLst/>
        </p:spPr>
      </p:cxn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51EBAB84-E3B7-4F38-A16B-3FD96209FB8D}"/>
              </a:ext>
            </a:extLst>
          </p:cNvPr>
          <p:cNvSpPr txBox="1"/>
          <p:nvPr/>
        </p:nvSpPr>
        <p:spPr>
          <a:xfrm>
            <a:off x="5864560" y="4793977"/>
            <a:ext cx="425116" cy="369332"/>
          </a:xfrm>
          <a:prstGeom prst="rect">
            <a:avLst/>
          </a:prstGeom>
          <a:noFill/>
        </p:spPr>
        <p:txBody>
          <a:bodyPr numCol="1" rtlCol="0" wrap="none">
            <a:spAutoFit/>
          </a:bodyPr>
          <a:lstStyle/>
          <a:p>
            <a:r>
              <a:rPr altLang="zh-TW" dirty="0" err="1" lang="en-US"/>
              <a:t>en</a:t>
            </a:r>
            <a:endParaRPr dirty="0" lang="zh-TW"/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451BF53C-DAAA-4284-BEC6-FC03F078ACE6}"/>
              </a:ext>
            </a:extLst>
          </p:cNvPr>
          <p:cNvCxnSpPr>
            <a:cxnSpLocks/>
          </p:cNvCxnSpPr>
          <p:nvPr/>
        </p:nvCxnSpPr>
        <p:spPr>
          <a:xfrm flipV="1">
            <a:off x="5143515" y="4581128"/>
            <a:ext cx="772" cy="410685"/>
          </a:xfrm>
          <a:prstGeom prst="straightConnector1">
            <a:avLst/>
          </a:prstGeom>
          <a:noFill/>
          <a:ln algn="ctr" cap="flat" cmpd="sng" w="19050">
            <a:solidFill>
              <a:schemeClr val="tx1"/>
            </a:solidFill>
            <a:prstDash val="solid"/>
            <a:round/>
            <a:headEnd len="med" type="none" w="med"/>
            <a:tailEnd type="triangle"/>
          </a:ln>
          <a:effectLst/>
        </p:spPr>
      </p:cxn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6452CB15-3C62-45DE-814D-17A386042DC6}"/>
              </a:ext>
            </a:extLst>
          </p:cNvPr>
          <p:cNvSpPr txBox="1"/>
          <p:nvPr/>
        </p:nvSpPr>
        <p:spPr>
          <a:xfrm>
            <a:off x="4983531" y="4958691"/>
            <a:ext cx="312906" cy="369332"/>
          </a:xfrm>
          <a:prstGeom prst="rect">
            <a:avLst/>
          </a:prstGeom>
          <a:noFill/>
        </p:spPr>
        <p:txBody>
          <a:bodyPr numCol="1" rtlCol="0" wrap="none">
            <a:spAutoFit/>
          </a:bodyPr>
          <a:lstStyle/>
          <a:p>
            <a:r>
              <a:rPr altLang="zh-TW" dirty="0" lang="en-US"/>
              <a:t>1</a:t>
            </a:r>
            <a:endParaRPr dirty="0" lang="zh-TW"/>
          </a:p>
        </p:txBody>
      </p:sp>
    </p:spTree>
    <p:extLst>
      <p:ext uri="{BB962C8B-B14F-4D97-AF65-F5344CB8AC3E}">
        <p14:creationId xmlns:p14="http://schemas.microsoft.com/office/powerpoint/2010/main" val="1804571843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dirty="0" lang="zh-TW"/>
              <a:t>課堂練習－</a:t>
            </a:r>
            <a:r>
              <a:rPr altLang="zh-TW" dirty="0" lang="en-US"/>
              <a:t>Serial Multiplier</a:t>
            </a:r>
            <a:endParaRPr dirty="0" lang="zh-TW"/>
          </a:p>
        </p:txBody>
      </p: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5E89827D-8D94-41BD-B219-8D237C7E6E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4076657"/>
            <a:ext cx="5328592" cy="2690589"/>
          </a:xfrm>
        </p:spPr>
        <p:txBody>
          <a:bodyPr numCol="1"/>
          <a:lstStyle/>
          <a:p>
            <a:r>
              <a:rPr dirty="0" lang="zh-TW" sz="2000"/>
              <a:t>這邊以 </a:t>
            </a:r>
            <a:r>
              <a:rPr altLang="zh-TW" dirty="0" lang="en-US" sz="2000"/>
              <a:t>4-bit</a:t>
            </a:r>
            <a:r>
              <a:rPr dirty="0" lang="zh-TW" sz="2000"/>
              <a:t> </a:t>
            </a:r>
            <a:r>
              <a:rPr altLang="zh-TW" dirty="0" lang="en-US" sz="2000"/>
              <a:t>input</a:t>
            </a:r>
            <a:r>
              <a:rPr dirty="0" lang="zh-TW" sz="2000"/>
              <a:t> 當範例呈現運算過程</a:t>
            </a:r>
            <a:endParaRPr altLang="zh-TW" dirty="0" lang="en-US" sz="2000"/>
          </a:p>
        </p:txBody>
      </p:sp>
      <p:graphicFrame>
        <p:nvGraphicFramePr>
          <p:cNvPr id="13" name="表格 13">
            <a:extLst>
              <a:ext uri="{FF2B5EF4-FFF2-40B4-BE49-F238E27FC236}">
                <a16:creationId xmlns:a16="http://schemas.microsoft.com/office/drawing/2014/main" id="{3FFD3887-015E-45FA-9EF3-92FEBEA8B1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4264592"/>
              </p:ext>
            </p:extLst>
          </p:nvPr>
        </p:nvGraphicFramePr>
        <p:xfrm>
          <a:off x="610063" y="4491105"/>
          <a:ext cx="4680519" cy="2133600"/>
        </p:xfrm>
        <a:graphic>
          <a:graphicData uri="http://schemas.openxmlformats.org/drawingml/2006/table">
            <a:tbl>
              <a:tblPr bandRow="1" firstRow="1">
                <a:tableStyleId>{5C22544A-7EE6-4342-B048-85BDC9FD1C3A}</a:tableStyleId>
              </a:tblPr>
              <a:tblGrid>
                <a:gridCol w="792088">
                  <a:extLst>
                    <a:ext uri="{9D8B030D-6E8A-4147-A177-3AD203B41FA5}">
                      <a16:colId xmlns:a16="http://schemas.microsoft.com/office/drawing/2014/main" val="2458145784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470610661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3138549118"/>
                    </a:ext>
                  </a:extLst>
                </a:gridCol>
                <a:gridCol w="1368151">
                  <a:extLst>
                    <a:ext uri="{9D8B030D-6E8A-4147-A177-3AD203B41FA5}">
                      <a16:colId xmlns:a16="http://schemas.microsoft.com/office/drawing/2014/main" val="2737861715"/>
                    </a:ext>
                  </a:extLst>
                </a:gridCol>
              </a:tblGrid>
              <a:tr h="238962">
                <a:tc>
                  <a:txBody>
                    <a:bodyPr numCol="1"/>
                    <a:lstStyle/>
                    <a:p>
                      <a:pPr algn="ctr"/>
                      <a:r>
                        <a:rPr altLang="zh-TW" dirty="0" lang="en-US" sz="1400"/>
                        <a:t>n</a:t>
                      </a:r>
                      <a:endParaRPr dirty="0" lang="zh-TW" sz="1400"/>
                    </a:p>
                  </a:txBody>
                  <a:tcPr anchor="ctr"/>
                </a:tc>
                <a:tc>
                  <a:txBody>
                    <a:bodyPr numCol="1"/>
                    <a:lstStyle/>
                    <a:p>
                      <a:pPr algn="ctr"/>
                      <a:r>
                        <a:rPr altLang="zh-TW" dirty="0" lang="en-US" sz="1400"/>
                        <a:t>Product</a:t>
                      </a:r>
                      <a:endParaRPr dirty="0" lang="zh-TW" sz="1400"/>
                    </a:p>
                  </a:txBody>
                  <a:tcPr anchor="ctr"/>
                </a:tc>
                <a:tc>
                  <a:txBody>
                    <a:bodyPr numCol="1"/>
                    <a:lstStyle/>
                    <a:p>
                      <a:pPr algn="ctr"/>
                      <a:r>
                        <a:rPr altLang="zh-TW" dirty="0" lang="en-US" sz="1400"/>
                        <a:t>multiplier</a:t>
                      </a:r>
                      <a:endParaRPr dirty="0" lang="zh-TW" sz="1400"/>
                    </a:p>
                  </a:txBody>
                  <a:tcPr anchor="ctr"/>
                </a:tc>
                <a:tc>
                  <a:txBody>
                    <a:bodyPr numCol="1"/>
                    <a:lstStyle/>
                    <a:p>
                      <a:pPr algn="ctr"/>
                      <a:r>
                        <a:rPr altLang="zh-TW" dirty="0" lang="en-US" sz="1400"/>
                        <a:t>multiplicand</a:t>
                      </a:r>
                      <a:endParaRPr dirty="0" lang="zh-TW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7123463"/>
                  </a:ext>
                </a:extLst>
              </a:tr>
              <a:tr h="238962">
                <a:tc>
                  <a:txBody>
                    <a:bodyPr numCol="1"/>
                    <a:lstStyle/>
                    <a:p>
                      <a:pPr algn="ctr"/>
                      <a:r>
                        <a:rPr altLang="zh-TW" dirty="0" lang="en-US" sz="1400"/>
                        <a:t>0</a:t>
                      </a:r>
                      <a:endParaRPr dirty="0" lang="zh-TW" sz="1400"/>
                    </a:p>
                  </a:txBody>
                  <a:tcPr anchor="ctr"/>
                </a:tc>
                <a:tc>
                  <a:txBody>
                    <a:bodyPr numCol="1"/>
                    <a:lstStyle/>
                    <a:p>
                      <a:pPr algn="ctr"/>
                      <a:r>
                        <a:rPr altLang="zh-TW" dirty="0" lang="en-US" sz="1400"/>
                        <a:t>0000_0000</a:t>
                      </a:r>
                      <a:endParaRPr dirty="0" lang="zh-TW" sz="1400"/>
                    </a:p>
                  </a:txBody>
                  <a:tcPr anchor="ctr"/>
                </a:tc>
                <a:tc>
                  <a:txBody>
                    <a:bodyPr numCol="1"/>
                    <a:lstStyle/>
                    <a:p>
                      <a:pPr algn="ctr"/>
                      <a:r>
                        <a:rPr altLang="zh-TW" dirty="0" lang="en-US" sz="1400"/>
                        <a:t>0011</a:t>
                      </a:r>
                      <a:endParaRPr dirty="0" lang="zh-TW" sz="1400"/>
                    </a:p>
                  </a:txBody>
                  <a:tcPr anchor="ctr"/>
                </a:tc>
                <a:tc>
                  <a:txBody>
                    <a:bodyPr numCol="1"/>
                    <a:lstStyle/>
                    <a:p>
                      <a:pPr algn="ctr"/>
                      <a:r>
                        <a:rPr altLang="zh-TW" dirty="0" lang="en-US" sz="1400"/>
                        <a:t>0000_0010</a:t>
                      </a:r>
                      <a:endParaRPr dirty="0" lang="zh-TW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6218954"/>
                  </a:ext>
                </a:extLst>
              </a:tr>
              <a:tr h="238962">
                <a:tc>
                  <a:txBody>
                    <a:bodyPr numCol="1"/>
                    <a:lstStyle/>
                    <a:p>
                      <a:pPr algn="ctr"/>
                      <a:r>
                        <a:rPr altLang="zh-TW" dirty="0" lang="en-US" sz="1400"/>
                        <a:t>1</a:t>
                      </a:r>
                      <a:endParaRPr dirty="0" lang="zh-TW" sz="1400"/>
                    </a:p>
                  </a:txBody>
                  <a:tcPr anchor="ctr"/>
                </a:tc>
                <a:tc>
                  <a:txBody>
                    <a:bodyPr numCol="1"/>
                    <a:lstStyle/>
                    <a:p>
                      <a:pPr algn="ctr"/>
                      <a:r>
                        <a:rPr altLang="zh-TW" dirty="0" lang="en-US" sz="1400"/>
                        <a:t>0000_0010</a:t>
                      </a:r>
                      <a:endParaRPr dirty="0" lang="zh-TW" sz="1400"/>
                    </a:p>
                  </a:txBody>
                  <a:tcPr anchor="ctr"/>
                </a:tc>
                <a:tc>
                  <a:txBody>
                    <a:bodyPr numCol="1"/>
                    <a:lstStyle/>
                    <a:p>
                      <a:pPr algn="ctr"/>
                      <a:r>
                        <a:rPr altLang="zh-TW" dirty="0" lang="en-US" sz="1400"/>
                        <a:t>0001</a:t>
                      </a:r>
                      <a:endParaRPr dirty="0" lang="zh-TW" sz="1400"/>
                    </a:p>
                  </a:txBody>
                  <a:tcPr anchor="ctr"/>
                </a:tc>
                <a:tc>
                  <a:txBody>
                    <a:bodyPr numCol="1"/>
                    <a:lstStyle/>
                    <a:p>
                      <a:pPr algn="ctr"/>
                      <a:r>
                        <a:rPr altLang="zh-TW" dirty="0" lang="en-US" sz="1400"/>
                        <a:t>0000_0100</a:t>
                      </a:r>
                      <a:endParaRPr dirty="0" lang="zh-TW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588527"/>
                  </a:ext>
                </a:extLst>
              </a:tr>
              <a:tr h="238962">
                <a:tc>
                  <a:txBody>
                    <a:bodyPr numCol="1"/>
                    <a:lstStyle/>
                    <a:p>
                      <a:pPr algn="ctr"/>
                      <a:r>
                        <a:rPr altLang="zh-TW" dirty="0" lang="en-US" sz="1400"/>
                        <a:t>2</a:t>
                      </a:r>
                      <a:endParaRPr dirty="0" lang="zh-TW" sz="1400"/>
                    </a:p>
                  </a:txBody>
                  <a:tcPr anchor="ctr"/>
                </a:tc>
                <a:tc>
                  <a:txBody>
                    <a:bodyPr numCol="1"/>
                    <a:lstStyle/>
                    <a:p>
                      <a:pPr algn="ctr"/>
                      <a:r>
                        <a:rPr altLang="zh-TW" dirty="0" lang="en-US" sz="1400"/>
                        <a:t>0000_0110</a:t>
                      </a:r>
                      <a:endParaRPr dirty="0" lang="zh-TW" sz="1400"/>
                    </a:p>
                  </a:txBody>
                  <a:tcPr anchor="ctr"/>
                </a:tc>
                <a:tc>
                  <a:txBody>
                    <a:bodyPr numCol="1"/>
                    <a:lstStyle/>
                    <a:p>
                      <a:pPr algn="ctr"/>
                      <a:r>
                        <a:rPr altLang="zh-TW" dirty="0" lang="en-US" sz="1400"/>
                        <a:t>0000</a:t>
                      </a:r>
                      <a:endParaRPr dirty="0" lang="zh-TW" sz="1400"/>
                    </a:p>
                  </a:txBody>
                  <a:tcPr anchor="ctr"/>
                </a:tc>
                <a:tc>
                  <a:txBody>
                    <a:bodyPr numCol="1"/>
                    <a:lstStyle/>
                    <a:p>
                      <a:pPr algn="ctr"/>
                      <a:r>
                        <a:rPr altLang="zh-TW" dirty="0" lang="en-US" sz="1400"/>
                        <a:t>0000_1000</a:t>
                      </a:r>
                      <a:endParaRPr dirty="0" lang="zh-TW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798314"/>
                  </a:ext>
                </a:extLst>
              </a:tr>
              <a:tr h="238962">
                <a:tc>
                  <a:txBody>
                    <a:bodyPr numCol="1"/>
                    <a:lstStyle/>
                    <a:p>
                      <a:pPr algn="ctr"/>
                      <a:r>
                        <a:rPr altLang="zh-TW" dirty="0" lang="en-US" sz="1400"/>
                        <a:t>3</a:t>
                      </a:r>
                      <a:endParaRPr dirty="0" lang="zh-TW" sz="1400"/>
                    </a:p>
                  </a:txBody>
                  <a:tcPr anchor="ctr"/>
                </a:tc>
                <a:tc>
                  <a:txBody>
                    <a:bodyPr numCol="1"/>
                    <a:lstStyle/>
                    <a:p>
                      <a:pPr algn="ctr"/>
                      <a:r>
                        <a:rPr altLang="zh-TW" dirty="0" lang="en-US" sz="1400"/>
                        <a:t>0000_0110</a:t>
                      </a:r>
                      <a:endParaRPr dirty="0" lang="zh-TW" sz="1400"/>
                    </a:p>
                  </a:txBody>
                  <a:tcPr anchor="ctr"/>
                </a:tc>
                <a:tc>
                  <a:txBody>
                    <a:bodyPr numCol="1"/>
                    <a:lstStyle/>
                    <a:p>
                      <a:pPr algn="ctr"/>
                      <a:r>
                        <a:rPr altLang="zh-TW" dirty="0" lang="en-US" sz="1400"/>
                        <a:t>0000</a:t>
                      </a:r>
                      <a:endParaRPr dirty="0" lang="zh-TW" sz="1400"/>
                    </a:p>
                  </a:txBody>
                  <a:tcPr anchor="ctr"/>
                </a:tc>
                <a:tc>
                  <a:txBody>
                    <a:bodyPr numCol="1"/>
                    <a:lstStyle/>
                    <a:p>
                      <a:pPr algn="ctr"/>
                      <a:r>
                        <a:rPr altLang="zh-TW" dirty="0" lang="en-US" sz="1400"/>
                        <a:t>0001_0000</a:t>
                      </a:r>
                      <a:endParaRPr dirty="0" lang="zh-TW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6595860"/>
                  </a:ext>
                </a:extLst>
              </a:tr>
              <a:tr h="238962">
                <a:tc>
                  <a:txBody>
                    <a:bodyPr numCol="1"/>
                    <a:lstStyle/>
                    <a:p>
                      <a:pPr algn="ctr"/>
                      <a:r>
                        <a:rPr altLang="zh-TW" dirty="0" lang="en-US" sz="1400"/>
                        <a:t>4</a:t>
                      </a:r>
                      <a:endParaRPr dirty="0" lang="zh-TW" sz="1400"/>
                    </a:p>
                  </a:txBody>
                  <a:tcPr anchor="ctr"/>
                </a:tc>
                <a:tc>
                  <a:txBody>
                    <a:bodyPr numCol="1"/>
                    <a:lstStyle/>
                    <a:p>
                      <a:pPr algn="ctr"/>
                      <a:r>
                        <a:rPr altLang="zh-TW" dirty="0" lang="en-US" sz="1400"/>
                        <a:t>0000_0110</a:t>
                      </a:r>
                      <a:endParaRPr dirty="0" lang="zh-TW" sz="1400"/>
                    </a:p>
                  </a:txBody>
                  <a:tcPr anchor="ctr"/>
                </a:tc>
                <a:tc>
                  <a:txBody>
                    <a:bodyPr numCol="1"/>
                    <a:lstStyle/>
                    <a:p>
                      <a:pPr algn="ctr"/>
                      <a:r>
                        <a:rPr altLang="zh-TW" dirty="0" lang="en-US" sz="1400"/>
                        <a:t>0000</a:t>
                      </a:r>
                      <a:endParaRPr dirty="0" lang="zh-TW" sz="1400"/>
                    </a:p>
                  </a:txBody>
                  <a:tcPr anchor="ctr"/>
                </a:tc>
                <a:tc>
                  <a:txBody>
                    <a:bodyPr numCol="1"/>
                    <a:lstStyle/>
                    <a:p>
                      <a:pPr algn="ctr"/>
                      <a:r>
                        <a:rPr altLang="zh-TW" dirty="0" lang="en-US" sz="1400"/>
                        <a:t>0010_0000</a:t>
                      </a:r>
                      <a:endParaRPr dirty="0" lang="zh-TW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1535180"/>
                  </a:ext>
                </a:extLst>
              </a:tr>
              <a:tr h="238962">
                <a:tc>
                  <a:txBody>
                    <a:bodyPr numCol="1"/>
                    <a:lstStyle/>
                    <a:p>
                      <a:pPr algn="ctr"/>
                      <a:endParaRPr dirty="0" lang="zh-TW" sz="1400"/>
                    </a:p>
                  </a:txBody>
                  <a:tcPr anchor="ctr"/>
                </a:tc>
                <a:tc>
                  <a:txBody>
                    <a:bodyPr numCol="1"/>
                    <a:lstStyle/>
                    <a:p>
                      <a:pPr algn="ctr"/>
                      <a:r>
                        <a:rPr altLang="zh-TW" b="1" dirty="0" lang="en-US" sz="1400">
                          <a:solidFill>
                            <a:srgbClr val="FF0000"/>
                          </a:solidFill>
                        </a:rPr>
                        <a:t>0000_0110</a:t>
                      </a:r>
                      <a:endParaRPr b="1" dirty="0" lang="zh-TW" sz="140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 numCol="1"/>
                    <a:lstStyle/>
                    <a:p>
                      <a:pPr algn="ctr"/>
                      <a:endParaRPr lang="zh-TW" sz="1400"/>
                    </a:p>
                  </a:txBody>
                  <a:tcPr anchor="ctr"/>
                </a:tc>
                <a:tc>
                  <a:txBody>
                    <a:bodyPr numCol="1"/>
                    <a:lstStyle/>
                    <a:p>
                      <a:pPr algn="ctr"/>
                      <a:endParaRPr dirty="0" lang="zh-TW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4858723"/>
                  </a:ext>
                </a:extLst>
              </a:tr>
            </a:tbl>
          </a:graphicData>
        </a:graphic>
      </p:graphicFrame>
      <p:pic>
        <p:nvPicPr>
          <p:cNvPr id="49" name="圖片 48">
            <a:extLst>
              <a:ext uri="{FF2B5EF4-FFF2-40B4-BE49-F238E27FC236}">
                <a16:creationId xmlns:a16="http://schemas.microsoft.com/office/drawing/2014/main" id="{9240B032-8A14-446F-B900-401C306ADB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8275" y="2070279"/>
            <a:ext cx="2849937" cy="4712224"/>
          </a:xfrm>
          <a:prstGeom prst="rect">
            <a:avLst/>
          </a:prstGeom>
        </p:spPr>
      </p:pic>
      <p:cxnSp>
        <p:nvCxnSpPr>
          <p:cNvPr id="51" name="直線接點 50">
            <a:extLst>
              <a:ext uri="{FF2B5EF4-FFF2-40B4-BE49-F238E27FC236}">
                <a16:creationId xmlns:a16="http://schemas.microsoft.com/office/drawing/2014/main" id="{5FABDDCE-4A17-4BF2-96B2-13AC273BC265}"/>
              </a:ext>
            </a:extLst>
          </p:cNvPr>
          <p:cNvCxnSpPr/>
          <p:nvPr/>
        </p:nvCxnSpPr>
        <p:spPr>
          <a:xfrm>
            <a:off x="539552" y="6314999"/>
            <a:ext cx="7850369" cy="0"/>
          </a:xfrm>
          <a:prstGeom prst="line">
            <a:avLst/>
          </a:prstGeom>
          <a:noFill/>
          <a:ln algn="ctr" cap="flat" cmpd="sng" w="19050">
            <a:solidFill>
              <a:srgbClr val="FFC000"/>
            </a:solidFill>
            <a:prstDash val="dash"/>
            <a:round/>
            <a:headEnd len="med" type="none" w="med"/>
            <a:tailEnd len="med" type="none" w="med"/>
          </a:ln>
          <a:effectLst/>
        </p:spPr>
      </p:cxnSp>
      <p:sp>
        <p:nvSpPr>
          <p:cNvPr id="53" name="橢圓 52">
            <a:extLst>
              <a:ext uri="{FF2B5EF4-FFF2-40B4-BE49-F238E27FC236}">
                <a16:creationId xmlns:a16="http://schemas.microsoft.com/office/drawing/2014/main" id="{02F025E5-FE0F-44D7-AD28-561C922DA405}"/>
              </a:ext>
            </a:extLst>
          </p:cNvPr>
          <p:cNvSpPr/>
          <p:nvPr/>
        </p:nvSpPr>
        <p:spPr>
          <a:xfrm>
            <a:off x="3347864" y="4809871"/>
            <a:ext cx="144016" cy="252000"/>
          </a:xfrm>
          <a:prstGeom prst="ellipse">
            <a:avLst/>
          </a:prstGeom>
          <a:noFill/>
          <a:ln algn="ctr" cap="flat" cmpd="sng" w="28575">
            <a:solidFill>
              <a:srgbClr val="00B0F0"/>
            </a:solidFill>
            <a:prstDash val="solid"/>
            <a:round/>
            <a:headEnd len="med" type="none" w="med"/>
            <a:tailEnd len="med" type="triangle" w="med"/>
          </a:ln>
          <a:effectLst/>
        </p:spPr>
        <p:txBody>
          <a:bodyPr anchor="t" anchorCtr="0" bIns="46800" compatLnSpc="1" lIns="93600" numCol="1" rIns="93600" rtlCol="0" tIns="46800" vert="horz" wrap="square">
            <a:prstTxWarp prst="textNoShape">
              <a:avLst/>
            </a:prstTxWarp>
            <a:spAutoFit/>
          </a:bodyPr>
          <a:lstStyle/>
          <a:p>
            <a:pPr algn="l" defTabSz="914400" eaLnBrk="1" fontAlgn="base" hangingPunct="1" indent="0" latinLnBrk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b="0" baseline="0" cap="none" i="0" kumimoji="1" lang="zh-TW" normalizeH="0" strike="noStrike" sz="2400" u="none">
              <a:ln>
                <a:noFill/>
              </a:ln>
              <a:solidFill>
                <a:schemeClr val="tx1"/>
              </a:solidFill>
              <a:effectLst/>
              <a:latin charset="0" pitchFamily="34" typeface="Tahoma"/>
              <a:ea charset="-120" pitchFamily="18" typeface="新細明體"/>
            </a:endParaRPr>
          </a:p>
        </p:txBody>
      </p:sp>
      <p:cxnSp>
        <p:nvCxnSpPr>
          <p:cNvPr id="55" name="直線單箭頭接點 54">
            <a:extLst>
              <a:ext uri="{FF2B5EF4-FFF2-40B4-BE49-F238E27FC236}">
                <a16:creationId xmlns:a16="http://schemas.microsoft.com/office/drawing/2014/main" id="{A8A2F66E-968D-49E4-81FF-B23451102ECB}"/>
              </a:ext>
            </a:extLst>
          </p:cNvPr>
          <p:cNvCxnSpPr>
            <a:cxnSpLocks/>
          </p:cNvCxnSpPr>
          <p:nvPr/>
        </p:nvCxnSpPr>
        <p:spPr>
          <a:xfrm flipH="1">
            <a:off x="2483768" y="5034562"/>
            <a:ext cx="1728192" cy="149983"/>
          </a:xfrm>
          <a:prstGeom prst="straightConnector1">
            <a:avLst/>
          </a:prstGeom>
          <a:noFill/>
          <a:ln algn="ctr" cap="flat" cmpd="sng" w="9525">
            <a:solidFill>
              <a:srgbClr val="00B0F0"/>
            </a:solidFill>
            <a:prstDash val="solid"/>
            <a:round/>
            <a:headEnd len="med" type="none" w="med"/>
            <a:tailEnd type="triangle"/>
          </a:ln>
          <a:effectLst/>
        </p:spPr>
      </p:cxn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3F163BCC-20AA-4492-AD60-B914C1B0BF55}"/>
              </a:ext>
            </a:extLst>
          </p:cNvPr>
          <p:cNvSpPr txBox="1"/>
          <p:nvPr/>
        </p:nvSpPr>
        <p:spPr>
          <a:xfrm>
            <a:off x="3629800" y="4764621"/>
            <a:ext cx="312906" cy="369332"/>
          </a:xfrm>
          <a:prstGeom prst="rect">
            <a:avLst/>
          </a:prstGeom>
          <a:noFill/>
        </p:spPr>
        <p:txBody>
          <a:bodyPr numCol="1" rtlCol="0" wrap="square">
            <a:spAutoFit/>
          </a:bodyPr>
          <a:lstStyle/>
          <a:p>
            <a:r>
              <a:rPr altLang="zh-TW" dirty="0" lang="en-US">
                <a:solidFill>
                  <a:srgbClr val="00B0F0"/>
                </a:solidFill>
              </a:rPr>
              <a:t>+</a:t>
            </a:r>
            <a:endParaRPr dirty="0" lang="zh-TW">
              <a:solidFill>
                <a:srgbClr val="00B0F0"/>
              </a:solidFill>
            </a:endParaRPr>
          </a:p>
        </p:txBody>
      </p:sp>
      <p:sp>
        <p:nvSpPr>
          <p:cNvPr id="57" name="橢圓 56">
            <a:extLst>
              <a:ext uri="{FF2B5EF4-FFF2-40B4-BE49-F238E27FC236}">
                <a16:creationId xmlns:a16="http://schemas.microsoft.com/office/drawing/2014/main" id="{11D642C4-A509-46F3-8F26-73C807FED59A}"/>
              </a:ext>
            </a:extLst>
          </p:cNvPr>
          <p:cNvSpPr/>
          <p:nvPr/>
        </p:nvSpPr>
        <p:spPr>
          <a:xfrm>
            <a:off x="3359108" y="5123162"/>
            <a:ext cx="144016" cy="252000"/>
          </a:xfrm>
          <a:prstGeom prst="ellipse">
            <a:avLst/>
          </a:prstGeom>
          <a:noFill/>
          <a:ln algn="ctr" cap="flat" cmpd="sng" w="28575">
            <a:solidFill>
              <a:srgbClr val="00B0F0"/>
            </a:solidFill>
            <a:prstDash val="solid"/>
            <a:round/>
            <a:headEnd len="med" type="none" w="med"/>
            <a:tailEnd len="med" type="triangle" w="med"/>
          </a:ln>
          <a:effectLst/>
        </p:spPr>
        <p:txBody>
          <a:bodyPr anchor="t" anchorCtr="0" bIns="46800" compatLnSpc="1" lIns="93600" numCol="1" rIns="93600" rtlCol="0" tIns="46800" vert="horz" wrap="square">
            <a:prstTxWarp prst="textNoShape">
              <a:avLst/>
            </a:prstTxWarp>
            <a:spAutoFit/>
          </a:bodyPr>
          <a:lstStyle/>
          <a:p>
            <a:pPr algn="l" defTabSz="914400" eaLnBrk="1" fontAlgn="base" hangingPunct="1" indent="0" latinLnBrk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b="0" baseline="0" cap="none" i="0" kumimoji="1" lang="zh-TW" normalizeH="0" strike="noStrike" sz="2400" u="none">
              <a:ln>
                <a:noFill/>
              </a:ln>
              <a:solidFill>
                <a:schemeClr val="tx1"/>
              </a:solidFill>
              <a:effectLst/>
              <a:latin charset="0" pitchFamily="34" typeface="Tahoma"/>
              <a:ea charset="-120" pitchFamily="18" typeface="新細明體"/>
            </a:endParaRPr>
          </a:p>
        </p:txBody>
      </p:sp>
      <p:cxnSp>
        <p:nvCxnSpPr>
          <p:cNvPr id="58" name="直線單箭頭接點 57">
            <a:extLst>
              <a:ext uri="{FF2B5EF4-FFF2-40B4-BE49-F238E27FC236}">
                <a16:creationId xmlns:a16="http://schemas.microsoft.com/office/drawing/2014/main" id="{B91739EB-A3F8-4C19-B05E-53B807FCC931}"/>
              </a:ext>
            </a:extLst>
          </p:cNvPr>
          <p:cNvCxnSpPr>
            <a:cxnSpLocks/>
          </p:cNvCxnSpPr>
          <p:nvPr/>
        </p:nvCxnSpPr>
        <p:spPr>
          <a:xfrm flipH="1">
            <a:off x="2483768" y="5361461"/>
            <a:ext cx="1728192" cy="149983"/>
          </a:xfrm>
          <a:prstGeom prst="straightConnector1">
            <a:avLst/>
          </a:prstGeom>
          <a:noFill/>
          <a:ln algn="ctr" cap="flat" cmpd="sng" w="9525">
            <a:solidFill>
              <a:srgbClr val="00B0F0"/>
            </a:solidFill>
            <a:prstDash val="solid"/>
            <a:round/>
            <a:headEnd len="med" type="none" w="med"/>
            <a:tailEnd type="triangle"/>
          </a:ln>
          <a:effectLst/>
        </p:spPr>
      </p:cxn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9ACFFA9F-29CB-4B1F-90C2-BF1DCE2D9E47}"/>
              </a:ext>
            </a:extLst>
          </p:cNvPr>
          <p:cNvSpPr txBox="1"/>
          <p:nvPr/>
        </p:nvSpPr>
        <p:spPr>
          <a:xfrm>
            <a:off x="3629800" y="5104140"/>
            <a:ext cx="312906" cy="369332"/>
          </a:xfrm>
          <a:prstGeom prst="rect">
            <a:avLst/>
          </a:prstGeom>
          <a:noFill/>
        </p:spPr>
        <p:txBody>
          <a:bodyPr numCol="1" rtlCol="0" wrap="square">
            <a:spAutoFit/>
          </a:bodyPr>
          <a:lstStyle/>
          <a:p>
            <a:r>
              <a:rPr altLang="zh-TW" dirty="0" lang="en-US">
                <a:solidFill>
                  <a:srgbClr val="00B0F0"/>
                </a:solidFill>
              </a:rPr>
              <a:t>+</a:t>
            </a:r>
            <a:endParaRPr dirty="0" lang="zh-TW">
              <a:solidFill>
                <a:srgbClr val="00B0F0"/>
              </a:solidFill>
            </a:endParaRPr>
          </a:p>
        </p:txBody>
      </p:sp>
      <p:sp>
        <p:nvSpPr>
          <p:cNvPr id="16" name="內容版面配置區 2">
            <a:extLst>
              <a:ext uri="{FF2B5EF4-FFF2-40B4-BE49-F238E27FC236}">
                <a16:creationId xmlns:a16="http://schemas.microsoft.com/office/drawing/2014/main" id="{1202A245-76E7-4BD2-B449-22F74293516B}"/>
              </a:ext>
            </a:extLst>
          </p:cNvPr>
          <p:cNvSpPr txBox="1">
            <a:spLocks/>
          </p:cNvSpPr>
          <p:nvPr/>
        </p:nvSpPr>
        <p:spPr>
          <a:xfrm>
            <a:off x="179512" y="980728"/>
            <a:ext cx="8768680" cy="5714925"/>
          </a:xfrm>
          <a:prstGeom prst="rect">
            <a:avLst/>
          </a:prstGeom>
        </p:spPr>
        <p:txBody>
          <a:bodyPr numCol="1"/>
          <a:lstStyle>
            <a:lvl1pPr algn="l" eaLnBrk="1" fontAlgn="base" hangingPunct="1" indent="-381000" marL="381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80000"/>
              <a:buFont charset="2" pitchFamily="2" typeface="Wingdings"/>
              <a:buChar char="v"/>
              <a:defRPr kumimoji="1" sz="3200">
                <a:solidFill>
                  <a:schemeClr val="accent2">
                    <a:lumMod val="75000"/>
                  </a:schemeClr>
                </a:solidFill>
                <a:effectLst/>
                <a:latin charset="0" panose="02040503050406030204" pitchFamily="18" typeface="Cambria"/>
                <a:ea typeface="+mn-ea"/>
                <a:cs typeface="+mn-cs"/>
              </a:defRPr>
            </a:lvl1pPr>
            <a:lvl2pPr algn="l" eaLnBrk="1" fontAlgn="base" hangingPunct="1" indent="-381000" marL="838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charset="2" panose="05000000000000000000" pitchFamily="2" typeface="Wingdings"/>
              <a:buChar char="Ø"/>
              <a:defRPr kumimoji="1" sz="2800">
                <a:solidFill>
                  <a:schemeClr val="accent2">
                    <a:lumMod val="75000"/>
                  </a:schemeClr>
                </a:solidFill>
                <a:effectLst/>
                <a:latin charset="0" panose="02040503050406030204" pitchFamily="18" typeface="Cambria"/>
                <a:ea typeface="+mn-ea"/>
              </a:defRPr>
            </a:lvl2pPr>
            <a:lvl3pPr algn="l" eaLnBrk="1" fontAlgn="base" hangingPunct="1" indent="-381000" marL="1295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charset="2" pitchFamily="2" typeface="Wingdings"/>
              <a:buChar char="«"/>
              <a:defRPr kumimoji="1" sz="2400">
                <a:solidFill>
                  <a:schemeClr val="accent2">
                    <a:lumMod val="75000"/>
                  </a:schemeClr>
                </a:solidFill>
                <a:effectLst/>
                <a:latin charset="0" panose="02040503050406030204" pitchFamily="18" typeface="Cambria"/>
                <a:ea typeface="+mn-ea"/>
              </a:defRPr>
            </a:lvl3pPr>
            <a:lvl4pPr algn="l" eaLnBrk="1" fontAlgn="base" hangingPunct="1" indent="-381000" marL="17526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charset="2" pitchFamily="2" typeface="Wingdings"/>
              <a:buChar char="§"/>
              <a:defRPr kumimoji="1" sz="2000">
                <a:solidFill>
                  <a:schemeClr val="accent2">
                    <a:lumMod val="75000"/>
                  </a:schemeClr>
                </a:solidFill>
                <a:effectLst/>
                <a:latin charset="0" panose="02040503050406030204" pitchFamily="18" typeface="Cambria"/>
                <a:ea typeface="+mn-ea"/>
              </a:defRPr>
            </a:lvl4pPr>
            <a:lvl5pPr algn="l" eaLnBrk="1" fontAlgn="base" hangingPunct="1" indent="-381000" marL="22098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charset="2" pitchFamily="2" typeface="Wingdings"/>
              <a:buChar char=""/>
              <a:defRPr kumimoji="1" sz="2000">
                <a:solidFill>
                  <a:schemeClr val="accent2">
                    <a:lumMod val="75000"/>
                  </a:schemeClr>
                </a:solidFill>
                <a:effectLst/>
                <a:latin charset="0" panose="02040503050406030204" pitchFamily="18" typeface="Cambria"/>
                <a:ea typeface="+mn-ea"/>
              </a:defRPr>
            </a:lvl5pPr>
            <a:lvl6pPr algn="l" eaLnBrk="1" fontAlgn="base" hangingPunct="1" indent="-381000" marL="2667000" rtl="0">
              <a:spcBef>
                <a:spcPct val="20000"/>
              </a:spcBef>
              <a:spcAft>
                <a:spcPct val="0"/>
              </a:spcAft>
              <a:buFont charset="2" pitchFamily="2" typeface="Wingdings"/>
              <a:buChar char="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algn="l" eaLnBrk="1" fontAlgn="base" hangingPunct="1" indent="-381000" marL="3124200" rtl="0">
              <a:spcBef>
                <a:spcPct val="20000"/>
              </a:spcBef>
              <a:spcAft>
                <a:spcPct val="0"/>
              </a:spcAft>
              <a:buFont charset="2" pitchFamily="2" typeface="Wingdings"/>
              <a:buChar char="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algn="l" eaLnBrk="1" fontAlgn="base" hangingPunct="1" indent="-381000" marL="3581400" rtl="0">
              <a:spcBef>
                <a:spcPct val="20000"/>
              </a:spcBef>
              <a:spcAft>
                <a:spcPct val="0"/>
              </a:spcAft>
              <a:buFont charset="2" pitchFamily="2" typeface="Wingdings"/>
              <a:buChar char="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algn="l" eaLnBrk="1" fontAlgn="base" hangingPunct="1" indent="-381000" marL="4038600" rtl="0">
              <a:spcBef>
                <a:spcPct val="20000"/>
              </a:spcBef>
              <a:spcAft>
                <a:spcPct val="0"/>
              </a:spcAft>
              <a:buFont charset="2" pitchFamily="2" typeface="Wingdings"/>
              <a:buChar char="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dirty="0" kern="0" lang="zh-TW" sz="2400"/>
              <a:t>助教會提供此架構的程式</a:t>
            </a:r>
            <a:r>
              <a:rPr altLang="zh-TW" dirty="0" kern="0" lang="en-US" sz="2400"/>
              <a:t>“lab9.v”</a:t>
            </a:r>
            <a:r>
              <a:rPr dirty="0" kern="0" lang="zh-TW" sz="2400"/>
              <a:t>，在下一頁會進行說明</a:t>
            </a:r>
            <a:endParaRPr altLang="zh-TW" dirty="0" kern="0" lang="en-US" sz="2400"/>
          </a:p>
          <a:p>
            <a:r>
              <a:rPr dirty="0" kern="0" lang="zh-TW" sz="2400"/>
              <a:t>下方提供</a:t>
            </a:r>
            <a:r>
              <a:rPr altLang="zh-TW" dirty="0" kern="0" lang="en-US" sz="2400"/>
              <a:t>Serial</a:t>
            </a:r>
            <a:r>
              <a:rPr dirty="0" kern="0" lang="zh-TW" sz="2400"/>
              <a:t> </a:t>
            </a:r>
            <a:r>
              <a:rPr altLang="zh-TW" dirty="0" kern="0" lang="en-US" sz="2400"/>
              <a:t>Multiplier</a:t>
            </a:r>
            <a:r>
              <a:rPr dirty="0" kern="0" lang="zh-TW" sz="2400"/>
              <a:t>的流程圖與架構示意圖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5E894E4-E3C8-4151-862D-DA2B3DEB37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2989" y="1953927"/>
            <a:ext cx="3312368" cy="2055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182062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FA95CE98-E7D2-4DE8-89E8-0FF7DCE0FA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300" y="1321372"/>
            <a:ext cx="3494676" cy="527598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B5E3B3A3-E06B-46A1-8185-68901B661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altLang="zh-TW" dirty="0" lang="en-US"/>
              <a:t>Serial Multiplier</a:t>
            </a:r>
            <a:r>
              <a:rPr dirty="0" lang="zh-TW"/>
              <a:t> </a:t>
            </a:r>
            <a:r>
              <a:rPr altLang="zh-TW" dirty="0" lang="en-US"/>
              <a:t>Implement</a:t>
            </a:r>
            <a:endParaRPr dirty="0" lang="zh-TW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599E12E-E777-4B29-A9E1-1E117C4E54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1710" y="1023584"/>
            <a:ext cx="3170690" cy="5242573"/>
          </a:xfrm>
          <a:prstGeom prst="rect">
            <a:avLst/>
          </a:prstGeom>
        </p:spPr>
      </p:pic>
      <p:sp>
        <p:nvSpPr>
          <p:cNvPr id="9" name="矩形: 圓角 8">
            <a:extLst>
              <a:ext uri="{FF2B5EF4-FFF2-40B4-BE49-F238E27FC236}">
                <a16:creationId xmlns:a16="http://schemas.microsoft.com/office/drawing/2014/main" id="{B45A543A-1DEB-4676-9AD8-0202E876A589}"/>
              </a:ext>
            </a:extLst>
          </p:cNvPr>
          <p:cNvSpPr/>
          <p:nvPr/>
        </p:nvSpPr>
        <p:spPr>
          <a:xfrm>
            <a:off x="1656168" y="4399586"/>
            <a:ext cx="1403664" cy="213413"/>
          </a:xfrm>
          <a:prstGeom prst="roundRect">
            <a:avLst/>
          </a:prstGeom>
          <a:noFill/>
          <a:ln algn="ctr" cap="flat" cmpd="sng" w="28575">
            <a:solidFill>
              <a:srgbClr val="FFC000"/>
            </a:solidFill>
            <a:prstDash val="solid"/>
            <a:round/>
            <a:headEnd len="med" type="none" w="med"/>
            <a:tailEnd len="med" type="triangle" w="med"/>
          </a:ln>
          <a:effectLst/>
        </p:spPr>
        <p:txBody>
          <a:bodyPr anchor="t" anchorCtr="0" bIns="46800" compatLnSpc="1" lIns="93600" numCol="1" rIns="93600" rtlCol="0" tIns="46800" vert="horz" wrap="square">
            <a:prstTxWarp prst="textNoShape">
              <a:avLst/>
            </a:prstTxWarp>
            <a:spAutoFit/>
          </a:bodyPr>
          <a:lstStyle/>
          <a:p>
            <a:pPr algn="l" defTabSz="914400" eaLnBrk="1" fontAlgn="base" hangingPunct="1" indent="0" latinLnBrk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b="0" baseline="0" cap="none" i="0" kumimoji="1" lang="zh-TW" normalizeH="0" strike="noStrike" sz="2400" u="none">
              <a:ln>
                <a:noFill/>
              </a:ln>
              <a:solidFill>
                <a:schemeClr val="tx1"/>
              </a:solidFill>
              <a:effectLst/>
              <a:latin charset="0" pitchFamily="34" typeface="Tahoma"/>
              <a:ea charset="-120" pitchFamily="18" typeface="新細明體"/>
            </a:endParaRPr>
          </a:p>
        </p:txBody>
      </p: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33C3DEAF-E889-4575-B872-70CAC3F2BBDD}"/>
              </a:ext>
            </a:extLst>
          </p:cNvPr>
          <p:cNvCxnSpPr>
            <a:cxnSpLocks/>
          </p:cNvCxnSpPr>
          <p:nvPr/>
        </p:nvCxnSpPr>
        <p:spPr>
          <a:xfrm flipH="1" flipV="1">
            <a:off x="3003378" y="4227984"/>
            <a:ext cx="2973270" cy="756040"/>
          </a:xfrm>
          <a:prstGeom prst="straightConnector1">
            <a:avLst/>
          </a:prstGeom>
          <a:noFill/>
          <a:ln algn="ctr" cap="flat" cmpd="sng" w="28575">
            <a:solidFill>
              <a:srgbClr val="FF0000"/>
            </a:solidFill>
            <a:prstDash val="solid"/>
            <a:round/>
            <a:headEnd len="med" type="none" w="med"/>
            <a:tailEnd type="triangle"/>
          </a:ln>
          <a:effectLst/>
        </p:spPr>
      </p:cxnSp>
      <p:sp>
        <p:nvSpPr>
          <p:cNvPr id="21" name="矩形: 圓角 20">
            <a:extLst>
              <a:ext uri="{FF2B5EF4-FFF2-40B4-BE49-F238E27FC236}">
                <a16:creationId xmlns:a16="http://schemas.microsoft.com/office/drawing/2014/main" id="{7930FA20-C90D-473F-854A-2E18B2D99F7D}"/>
              </a:ext>
            </a:extLst>
          </p:cNvPr>
          <p:cNvSpPr/>
          <p:nvPr/>
        </p:nvSpPr>
        <p:spPr>
          <a:xfrm>
            <a:off x="1738276" y="4077821"/>
            <a:ext cx="1214036" cy="159868"/>
          </a:xfrm>
          <a:prstGeom prst="roundRect">
            <a:avLst/>
          </a:prstGeom>
          <a:noFill/>
          <a:ln algn="ctr" cap="flat" cmpd="sng" w="28575">
            <a:solidFill>
              <a:srgbClr val="FF0000"/>
            </a:solidFill>
            <a:prstDash val="solid"/>
            <a:round/>
            <a:headEnd len="med" type="none" w="med"/>
            <a:tailEnd len="med" type="triangle" w="med"/>
          </a:ln>
          <a:effectLst/>
        </p:spPr>
        <p:txBody>
          <a:bodyPr anchor="t" anchorCtr="0" bIns="46800" compatLnSpc="1" lIns="93600" numCol="1" rIns="93600" rtlCol="0" tIns="46800" vert="horz" wrap="square">
            <a:prstTxWarp prst="textNoShape">
              <a:avLst/>
            </a:prstTxWarp>
            <a:spAutoFit/>
          </a:bodyPr>
          <a:lstStyle/>
          <a:p>
            <a:pPr algn="l" defTabSz="914400" eaLnBrk="1" fontAlgn="base" hangingPunct="1" indent="0" latinLnBrk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b="0" baseline="0" cap="none" i="0" kumimoji="1" lang="zh-TW" normalizeH="0" strike="noStrike" sz="2400" u="none">
              <a:ln>
                <a:noFill/>
              </a:ln>
              <a:solidFill>
                <a:schemeClr val="tx1"/>
              </a:solidFill>
              <a:effectLst/>
              <a:latin charset="0" pitchFamily="34" typeface="Tahoma"/>
              <a:ea charset="-120" pitchFamily="18" typeface="新細明體"/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70ECD9C3-B91E-48D9-B351-15D6738A133F}"/>
              </a:ext>
            </a:extLst>
          </p:cNvPr>
          <p:cNvSpPr txBox="1"/>
          <p:nvPr/>
        </p:nvSpPr>
        <p:spPr>
          <a:xfrm>
            <a:off x="4529258" y="4351073"/>
            <a:ext cx="2754280" cy="307777"/>
          </a:xfrm>
          <a:prstGeom prst="rect">
            <a:avLst/>
          </a:prstGeom>
          <a:noFill/>
        </p:spPr>
        <p:txBody>
          <a:bodyPr numCol="1" rtlCol="0" wrap="none">
            <a:spAutoFit/>
          </a:bodyPr>
          <a:lstStyle/>
          <a:p>
            <a:r>
              <a:rPr dirty="0" lang="zh-TW" sz="1400">
                <a:solidFill>
                  <a:srgbClr val="FF0000"/>
                </a:solidFill>
              </a:rPr>
              <a:t>我們使用</a:t>
            </a:r>
            <a:r>
              <a:rPr altLang="zh-TW" dirty="0" lang="en-US" sz="1400">
                <a:solidFill>
                  <a:srgbClr val="FF0000"/>
                </a:solidFill>
              </a:rPr>
              <a:t>counter</a:t>
            </a:r>
            <a:r>
              <a:rPr dirty="0" lang="zh-TW" sz="1400">
                <a:solidFill>
                  <a:srgbClr val="FF0000"/>
                </a:solidFill>
              </a:rPr>
              <a:t>來判斷計算次數</a:t>
            </a:r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C0884449-A7F0-4843-982B-8B7F20886622}"/>
              </a:ext>
            </a:extLst>
          </p:cNvPr>
          <p:cNvCxnSpPr>
            <a:cxnSpLocks/>
          </p:cNvCxnSpPr>
          <p:nvPr/>
        </p:nvCxnSpPr>
        <p:spPr>
          <a:xfrm flipH="1">
            <a:off x="3131840" y="2156927"/>
            <a:ext cx="3038302" cy="2194146"/>
          </a:xfrm>
          <a:prstGeom prst="straightConnector1">
            <a:avLst/>
          </a:prstGeom>
          <a:noFill/>
          <a:ln algn="ctr" cap="flat" cmpd="sng" w="28575">
            <a:solidFill>
              <a:srgbClr val="FFC000"/>
            </a:solidFill>
            <a:prstDash val="solid"/>
            <a:round/>
            <a:headEnd len="med" type="none" w="med"/>
            <a:tailEnd type="triangle"/>
          </a:ln>
          <a:effectLst/>
        </p:spPr>
      </p:cxnSp>
      <p:sp>
        <p:nvSpPr>
          <p:cNvPr id="25" name="矩形: 圓角 24">
            <a:extLst>
              <a:ext uri="{FF2B5EF4-FFF2-40B4-BE49-F238E27FC236}">
                <a16:creationId xmlns:a16="http://schemas.microsoft.com/office/drawing/2014/main" id="{32C0BEF2-BDAE-4112-BC12-14BE3A50B824}"/>
              </a:ext>
            </a:extLst>
          </p:cNvPr>
          <p:cNvSpPr/>
          <p:nvPr/>
        </p:nvSpPr>
        <p:spPr>
          <a:xfrm>
            <a:off x="1429526" y="3140968"/>
            <a:ext cx="2206370" cy="576064"/>
          </a:xfrm>
          <a:prstGeom prst="roundRect">
            <a:avLst/>
          </a:prstGeom>
          <a:noFill/>
          <a:ln algn="ctr" cap="flat" cmpd="sng" w="28575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len="med" type="none" w="med"/>
            <a:tailEnd len="med" type="triangle" w="med"/>
          </a:ln>
          <a:effectLst/>
        </p:spPr>
        <p:txBody>
          <a:bodyPr anchor="t" anchorCtr="0" bIns="46800" compatLnSpc="1" lIns="93600" numCol="1" rIns="93600" rtlCol="0" tIns="46800" vert="horz" wrap="square">
            <a:prstTxWarp prst="textNoShape">
              <a:avLst/>
            </a:prstTxWarp>
            <a:spAutoFit/>
          </a:bodyPr>
          <a:lstStyle/>
          <a:p>
            <a:pPr algn="l" defTabSz="914400" eaLnBrk="1" fontAlgn="base" hangingPunct="1" indent="0" latinLnBrk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b="0" baseline="0" cap="none" i="0" kumimoji="1" lang="zh-TW" normalizeH="0" strike="noStrike" sz="2400" u="none">
              <a:ln>
                <a:noFill/>
              </a:ln>
              <a:solidFill>
                <a:schemeClr val="tx1"/>
              </a:solidFill>
              <a:effectLst/>
              <a:latin charset="0" pitchFamily="34" typeface="Tahoma"/>
              <a:ea charset="-120" pitchFamily="18" typeface="新細明體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B27D287F-FA23-412A-92B0-4F504F3BDB96}"/>
              </a:ext>
            </a:extLst>
          </p:cNvPr>
          <p:cNvSpPr txBox="1"/>
          <p:nvPr/>
        </p:nvSpPr>
        <p:spPr>
          <a:xfrm>
            <a:off x="3449732" y="2796611"/>
            <a:ext cx="877163" cy="369332"/>
          </a:xfrm>
          <a:prstGeom prst="rect">
            <a:avLst/>
          </a:prstGeom>
          <a:noFill/>
        </p:spPr>
        <p:txBody>
          <a:bodyPr numCol="1" rtlCol="0" wrap="none">
            <a:spAutoFit/>
          </a:bodyPr>
          <a:lstStyle/>
          <a:p>
            <a:r>
              <a:rPr dirty="0" lang="zh-TW">
                <a:solidFill>
                  <a:schemeClr val="accent1">
                    <a:lumMod val="60000"/>
                    <a:lumOff val="40000"/>
                  </a:schemeClr>
                </a:solidFill>
              </a:rPr>
              <a:t>初始化</a:t>
            </a:r>
          </a:p>
        </p:txBody>
      </p:sp>
      <p:sp>
        <p:nvSpPr>
          <p:cNvPr id="27" name="矩形: 圓角 26">
            <a:extLst>
              <a:ext uri="{FF2B5EF4-FFF2-40B4-BE49-F238E27FC236}">
                <a16:creationId xmlns:a16="http://schemas.microsoft.com/office/drawing/2014/main" id="{D46B2F36-9019-4710-9E59-4A4E7710BB85}"/>
              </a:ext>
            </a:extLst>
          </p:cNvPr>
          <p:cNvSpPr/>
          <p:nvPr/>
        </p:nvSpPr>
        <p:spPr>
          <a:xfrm>
            <a:off x="1429526" y="4774896"/>
            <a:ext cx="2494402" cy="396000"/>
          </a:xfrm>
          <a:prstGeom prst="roundRect">
            <a:avLst/>
          </a:prstGeom>
          <a:noFill/>
          <a:ln algn="ctr" cap="flat" cmpd="sng" w="28575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len="med" type="none" w="med"/>
            <a:tailEnd len="med" type="triangle" w="med"/>
          </a:ln>
          <a:effectLst/>
        </p:spPr>
        <p:txBody>
          <a:bodyPr anchor="t" anchorCtr="0" bIns="46800" compatLnSpc="1" lIns="93600" numCol="1" rIns="93600" rtlCol="0" tIns="46800" vert="horz" wrap="square">
            <a:prstTxWarp prst="textNoShape">
              <a:avLst/>
            </a:prstTxWarp>
            <a:spAutoFit/>
          </a:bodyPr>
          <a:lstStyle/>
          <a:p>
            <a:pPr algn="l" defTabSz="914400" eaLnBrk="1" fontAlgn="base" hangingPunct="1" indent="0" latinLnBrk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b="0" baseline="0" cap="none" i="0" kumimoji="1" lang="zh-TW" normalizeH="0" strike="noStrike" sz="2400" u="none">
              <a:ln>
                <a:noFill/>
              </a:ln>
              <a:solidFill>
                <a:schemeClr val="tx1"/>
              </a:solidFill>
              <a:effectLst/>
              <a:latin charset="0" pitchFamily="34" typeface="Tahoma"/>
              <a:ea charset="-120" pitchFamily="18" typeface="新細明體"/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0CFB7963-E7AD-4035-BFDA-A7DBD71E1D3D}"/>
              </a:ext>
            </a:extLst>
          </p:cNvPr>
          <p:cNvSpPr txBox="1"/>
          <p:nvPr/>
        </p:nvSpPr>
        <p:spPr>
          <a:xfrm>
            <a:off x="2211742" y="5145921"/>
            <a:ext cx="2031325" cy="369332"/>
          </a:xfrm>
          <a:prstGeom prst="rect">
            <a:avLst/>
          </a:prstGeom>
          <a:noFill/>
        </p:spPr>
        <p:txBody>
          <a:bodyPr numCol="1" rtlCol="0" wrap="none">
            <a:spAutoFit/>
          </a:bodyPr>
          <a:lstStyle/>
          <a:p>
            <a:r>
              <a:rPr dirty="0" lang="zh-TW">
                <a:solidFill>
                  <a:schemeClr val="accent1">
                    <a:lumMod val="60000"/>
                    <a:lumOff val="40000"/>
                  </a:schemeClr>
                </a:solidFill>
              </a:rPr>
              <a:t>每次計算都需位移</a:t>
            </a:r>
          </a:p>
        </p:txBody>
      </p:sp>
    </p:spTree>
    <p:extLst>
      <p:ext uri="{BB962C8B-B14F-4D97-AF65-F5344CB8AC3E}">
        <p14:creationId xmlns:p14="http://schemas.microsoft.com/office/powerpoint/2010/main" val="4108342296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9EF009-242D-4044-9172-5D27A0E25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altLang="zh-TW" dirty="0" lang="en-US"/>
              <a:t>Lab</a:t>
            </a:r>
            <a:r>
              <a:rPr dirty="0" lang="zh-TW"/>
              <a:t>作業說明</a:t>
            </a:r>
            <a:br>
              <a:rPr dirty="0" lang="zh-TW"/>
            </a:br>
            <a:endParaRPr dirty="0" lang="zh-TW"/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83E1BFC2-658B-431A-A426-E87F9346C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2492896"/>
            <a:ext cx="8768680" cy="4202757"/>
          </a:xfrm>
        </p:spPr>
        <p:txBody>
          <a:bodyPr numCol="1"/>
          <a:lstStyle/>
          <a:p>
            <a:pPr algn="just"/>
            <a:r>
              <a:rPr dirty="0" lang="zh-TW" sz="2400"/>
              <a:t>透過上述的練習我們已經學會簡單的</a:t>
            </a:r>
            <a:r>
              <a:rPr altLang="zh-TW" dirty="0" lang="en-US" sz="2400"/>
              <a:t>Sequential Circuit </a:t>
            </a:r>
            <a:r>
              <a:rPr dirty="0" lang="zh-TW" sz="2400"/>
              <a:t>，接下來請大家參考範例，實作將前述</a:t>
            </a:r>
            <a:r>
              <a:rPr altLang="zh-TW" dirty="0" lang="en-US" sz="2400"/>
              <a:t>Serial Multiplier</a:t>
            </a:r>
            <a:r>
              <a:rPr dirty="0" lang="zh-TW" sz="2400"/>
              <a:t>優化之</a:t>
            </a:r>
            <a:r>
              <a:rPr altLang="zh-TW" dirty="0" lang="en-US" sz="2400"/>
              <a:t>Optimized Serial Multiplier</a:t>
            </a:r>
            <a:r>
              <a:rPr dirty="0" lang="zh-TW" sz="2400"/>
              <a:t>與</a:t>
            </a:r>
            <a:r>
              <a:rPr altLang="zh-TW" dirty="0" lang="en-US" sz="2400"/>
              <a:t>Serial Radix-4 Booth Multiplier</a:t>
            </a:r>
            <a:r>
              <a:rPr dirty="0" lang="zh-TW" sz="2400"/>
              <a:t>，並在</a:t>
            </a:r>
            <a:r>
              <a:rPr altLang="zh-TW" dirty="0" lang="en-US" sz="2400"/>
              <a:t>FPGA</a:t>
            </a:r>
            <a:r>
              <a:rPr dirty="0" lang="zh-TW" sz="2400"/>
              <a:t>上執行</a:t>
            </a:r>
            <a:endParaRPr altLang="zh-TW" dirty="0" lang="en-US" sz="2400"/>
          </a:p>
          <a:p>
            <a:endParaRPr altLang="zh-TW" dirty="0" lang="en-US" sz="2400"/>
          </a:p>
          <a:p>
            <a:endParaRPr altLang="zh-TW" dirty="0" lang="en-US" sz="2400"/>
          </a:p>
        </p:txBody>
      </p:sp>
    </p:spTree>
    <p:extLst>
      <p:ext uri="{BB962C8B-B14F-4D97-AF65-F5344CB8AC3E}">
        <p14:creationId xmlns:p14="http://schemas.microsoft.com/office/powerpoint/2010/main" val="71762860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98F309-D72E-4111-82EF-46B2235AE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altLang="zh-TW" dirty="0" lang="en-US"/>
              <a:t>Optimized Serial Multiplier</a:t>
            </a:r>
            <a:endParaRPr dirty="0" lang="zh-TW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4E18B51-1EDB-4830-86AB-E2701F679C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1" y="3693290"/>
            <a:ext cx="4971761" cy="2402557"/>
          </a:xfrm>
        </p:spPr>
        <p:txBody>
          <a:bodyPr numCol="1"/>
          <a:lstStyle/>
          <a:p>
            <a:r>
              <a:rPr dirty="0" lang="zh-TW" sz="2000"/>
              <a:t>這邊以 </a:t>
            </a:r>
            <a:r>
              <a:rPr altLang="zh-TW" dirty="0" lang="en-US" sz="2000"/>
              <a:t>4-bit</a:t>
            </a:r>
            <a:r>
              <a:rPr dirty="0" lang="zh-TW" sz="2000"/>
              <a:t> </a:t>
            </a:r>
            <a:r>
              <a:rPr altLang="zh-TW" dirty="0" lang="en-US" sz="2000"/>
              <a:t>input</a:t>
            </a:r>
            <a:r>
              <a:rPr dirty="0" lang="zh-TW" sz="2000"/>
              <a:t> 當範例呈現運算過程</a:t>
            </a:r>
            <a:endParaRPr altLang="zh-TW" dirty="0" lang="en-US" sz="2000"/>
          </a:p>
          <a:p>
            <a:endParaRPr dirty="0" lang="zh-TW" sz="2000"/>
          </a:p>
        </p:txBody>
      </p:sp>
      <p:pic>
        <p:nvPicPr>
          <p:cNvPr id="50" name="圖片 49">
            <a:extLst>
              <a:ext uri="{FF2B5EF4-FFF2-40B4-BE49-F238E27FC236}">
                <a16:creationId xmlns:a16="http://schemas.microsoft.com/office/drawing/2014/main" id="{569FC7F5-7CA4-4D47-A7B9-3CDA9D423C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7770" y="2016865"/>
            <a:ext cx="3360261" cy="4744755"/>
          </a:xfrm>
          <a:prstGeom prst="rect">
            <a:avLst/>
          </a:prstGeom>
        </p:spPr>
      </p:pic>
      <p:graphicFrame>
        <p:nvGraphicFramePr>
          <p:cNvPr id="51" name="表格 13">
            <a:extLst>
              <a:ext uri="{FF2B5EF4-FFF2-40B4-BE49-F238E27FC236}">
                <a16:creationId xmlns:a16="http://schemas.microsoft.com/office/drawing/2014/main" id="{E88415CB-F02A-497C-B227-EE467F54F3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9250208"/>
              </p:ext>
            </p:extLst>
          </p:nvPr>
        </p:nvGraphicFramePr>
        <p:xfrm>
          <a:off x="539553" y="4160924"/>
          <a:ext cx="4611720" cy="2427648"/>
        </p:xfrm>
        <a:graphic>
          <a:graphicData uri="http://schemas.openxmlformats.org/drawingml/2006/table">
            <a:tbl>
              <a:tblPr bandRow="1" firstRow="1">
                <a:tableStyleId>{5C22544A-7EE6-4342-B048-85BDC9FD1C3A}</a:tableStyleId>
              </a:tblPr>
              <a:tblGrid>
                <a:gridCol w="780445">
                  <a:extLst>
                    <a:ext uri="{9D8B030D-6E8A-4147-A177-3AD203B41FA5}">
                      <a16:colId xmlns:a16="http://schemas.microsoft.com/office/drawing/2014/main" val="2458145784"/>
                    </a:ext>
                  </a:extLst>
                </a:gridCol>
                <a:gridCol w="1206142">
                  <a:extLst>
                    <a:ext uri="{9D8B030D-6E8A-4147-A177-3AD203B41FA5}">
                      <a16:colId xmlns:a16="http://schemas.microsoft.com/office/drawing/2014/main" val="470610661"/>
                    </a:ext>
                  </a:extLst>
                </a:gridCol>
                <a:gridCol w="1277092">
                  <a:extLst>
                    <a:ext uri="{9D8B030D-6E8A-4147-A177-3AD203B41FA5}">
                      <a16:colId xmlns:a16="http://schemas.microsoft.com/office/drawing/2014/main" val="3138549118"/>
                    </a:ext>
                  </a:extLst>
                </a:gridCol>
                <a:gridCol w="1348041">
                  <a:extLst>
                    <a:ext uri="{9D8B030D-6E8A-4147-A177-3AD203B41FA5}">
                      <a16:colId xmlns:a16="http://schemas.microsoft.com/office/drawing/2014/main" val="2737861715"/>
                    </a:ext>
                  </a:extLst>
                </a:gridCol>
              </a:tblGrid>
              <a:tr h="300320">
                <a:tc>
                  <a:txBody>
                    <a:bodyPr numCol="1"/>
                    <a:lstStyle/>
                    <a:p>
                      <a:pPr algn="ctr"/>
                      <a:r>
                        <a:rPr altLang="zh-TW" dirty="0" lang="en-US" sz="1400"/>
                        <a:t>n</a:t>
                      </a:r>
                      <a:endParaRPr dirty="0" lang="zh-TW" sz="1400"/>
                    </a:p>
                  </a:txBody>
                  <a:tcPr anchor="ctr" marB="45048" marL="90096" marR="90096" marT="45048"/>
                </a:tc>
                <a:tc>
                  <a:txBody>
                    <a:bodyPr numCol="1"/>
                    <a:lstStyle/>
                    <a:p>
                      <a:pPr algn="ctr"/>
                      <a:r>
                        <a:rPr altLang="zh-TW" dirty="0" lang="en-US" sz="1400"/>
                        <a:t>Product</a:t>
                      </a:r>
                      <a:endParaRPr dirty="0" lang="zh-TW" sz="1400"/>
                    </a:p>
                  </a:txBody>
                  <a:tcPr anchor="ctr" marB="45048" marL="90096" marR="90096" marT="45048"/>
                </a:tc>
                <a:tc>
                  <a:txBody>
                    <a:bodyPr numCol="1"/>
                    <a:lstStyle/>
                    <a:p>
                      <a:pPr algn="ctr"/>
                      <a:r>
                        <a:rPr altLang="zh-TW" dirty="0" lang="en-US" sz="1400"/>
                        <a:t>multiplier</a:t>
                      </a:r>
                      <a:endParaRPr dirty="0" lang="zh-TW" sz="1400"/>
                    </a:p>
                  </a:txBody>
                  <a:tcPr anchor="ctr" marB="45048" marL="90096" marR="90096" marT="45048"/>
                </a:tc>
                <a:tc>
                  <a:txBody>
                    <a:bodyPr numCol="1"/>
                    <a:lstStyle/>
                    <a:p>
                      <a:pPr algn="ctr"/>
                      <a:r>
                        <a:rPr altLang="zh-TW" dirty="0" lang="en-US" sz="1400"/>
                        <a:t>multiplicand</a:t>
                      </a:r>
                      <a:endParaRPr dirty="0" lang="zh-TW" sz="1400"/>
                    </a:p>
                  </a:txBody>
                  <a:tcPr anchor="ctr" marB="45048" marL="90096" marR="90096" marT="45048"/>
                </a:tc>
                <a:extLst>
                  <a:ext uri="{0D108BD9-81ED-4DB2-BD59-A6C34878D82A}">
                    <a16:rowId xmlns:a16="http://schemas.microsoft.com/office/drawing/2014/main" val="2847123463"/>
                  </a:ext>
                </a:extLst>
              </a:tr>
              <a:tr h="300320">
                <a:tc>
                  <a:txBody>
                    <a:bodyPr numCol="1"/>
                    <a:lstStyle/>
                    <a:p>
                      <a:pPr algn="ctr"/>
                      <a:endParaRPr dirty="0" lang="zh-TW" sz="1400"/>
                    </a:p>
                  </a:txBody>
                  <a:tcPr anchor="ctr" marB="45048" marL="90096" marR="90096" marT="45048"/>
                </a:tc>
                <a:tc>
                  <a:txBody>
                    <a:bodyPr numCol="1"/>
                    <a:lstStyle/>
                    <a:p>
                      <a:pPr algn="ctr"/>
                      <a:r>
                        <a:rPr altLang="zh-TW" dirty="0" lang="en-US" sz="1400"/>
                        <a:t>0000_0000</a:t>
                      </a:r>
                      <a:endParaRPr dirty="0" lang="zh-TW" sz="1400"/>
                    </a:p>
                  </a:txBody>
                  <a:tcPr anchor="ctr" marB="45048" marL="90096" marR="90096" marT="45048"/>
                </a:tc>
                <a:tc>
                  <a:txBody>
                    <a:bodyPr numCol="1"/>
                    <a:lstStyle/>
                    <a:p>
                      <a:pPr algn="ctr"/>
                      <a:r>
                        <a:rPr altLang="zh-TW" dirty="0" lang="en-US" sz="1400"/>
                        <a:t>0011</a:t>
                      </a:r>
                      <a:endParaRPr dirty="0" lang="zh-TW" sz="1400"/>
                    </a:p>
                  </a:txBody>
                  <a:tcPr anchor="ctr" marB="45048" marL="90096" marR="90096" marT="45048"/>
                </a:tc>
                <a:tc>
                  <a:txBody>
                    <a:bodyPr numCol="1"/>
                    <a:lstStyle/>
                    <a:p>
                      <a:pPr algn="ctr" defTabSz="914400" eaLnBrk="1" hangingPunct="1" indent="0" latinLnBrk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zh-TW" dirty="0" lang="en-US" sz="1400"/>
                        <a:t>0010</a:t>
                      </a:r>
                      <a:endParaRPr dirty="0" lang="zh-TW" sz="1400"/>
                    </a:p>
                  </a:txBody>
                  <a:tcPr anchor="ctr" marB="45048" marL="90096" marR="90096" marT="45048"/>
                </a:tc>
                <a:extLst>
                  <a:ext uri="{0D108BD9-81ED-4DB2-BD59-A6C34878D82A}">
                    <a16:rowId xmlns:a16="http://schemas.microsoft.com/office/drawing/2014/main" val="3015450589"/>
                  </a:ext>
                </a:extLst>
              </a:tr>
              <a:tr h="300320">
                <a:tc>
                  <a:txBody>
                    <a:bodyPr numCol="1"/>
                    <a:lstStyle/>
                    <a:p>
                      <a:pPr algn="ctr"/>
                      <a:r>
                        <a:rPr altLang="zh-TW" dirty="0" lang="en-US" sz="1400"/>
                        <a:t>0</a:t>
                      </a:r>
                      <a:endParaRPr dirty="0" lang="zh-TW" sz="1400"/>
                    </a:p>
                  </a:txBody>
                  <a:tcPr anchor="ctr" marB="45048" marL="90096" marR="90096" marT="45048"/>
                </a:tc>
                <a:tc gridSpan="2">
                  <a:txBody>
                    <a:bodyPr numCol="1"/>
                    <a:lstStyle/>
                    <a:p>
                      <a:pPr algn="ctr"/>
                      <a:r>
                        <a:rPr altLang="zh-TW" dirty="0" lang="en-US" sz="1400"/>
                        <a:t>0000_</a:t>
                      </a:r>
                      <a:r>
                        <a:rPr altLang="zh-TW" dirty="0" lang="en-US" sz="1400">
                          <a:solidFill>
                            <a:srgbClr val="FF0000"/>
                          </a:solidFill>
                        </a:rPr>
                        <a:t>0011</a:t>
                      </a:r>
                      <a:endParaRPr dirty="0" lang="zh-TW" sz="1400">
                        <a:solidFill>
                          <a:srgbClr val="FF0000"/>
                        </a:solidFill>
                      </a:endParaRPr>
                    </a:p>
                  </a:txBody>
                  <a:tcPr anchor="ctr" marB="45048" marL="90096" marR="90096" marT="45048"/>
                </a:tc>
                <a:tc hMerge="1">
                  <a:txBody>
                    <a:bodyPr numCol="1"/>
                    <a:lstStyle/>
                    <a:p>
                      <a:pPr algn="ctr"/>
                      <a:endParaRPr dirty="0" lang="zh-TW" sz="1400"/>
                    </a:p>
                  </a:txBody>
                  <a:tcPr anchor="ctr"/>
                </a:tc>
                <a:tc>
                  <a:txBody>
                    <a:bodyPr numCol="1"/>
                    <a:lstStyle/>
                    <a:p>
                      <a:pPr algn="ctr" defTabSz="914400" eaLnBrk="1" hangingPunct="1" indent="0" latinLnBrk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zh-TW" dirty="0" lang="en-US" sz="1400"/>
                        <a:t>0010</a:t>
                      </a:r>
                      <a:endParaRPr dirty="0" lang="zh-TW" sz="1400"/>
                    </a:p>
                  </a:txBody>
                  <a:tcPr anchor="ctr" marB="45048" marL="90096" marR="90096" marT="45048"/>
                </a:tc>
                <a:extLst>
                  <a:ext uri="{0D108BD9-81ED-4DB2-BD59-A6C34878D82A}">
                    <a16:rowId xmlns:a16="http://schemas.microsoft.com/office/drawing/2014/main" val="2646218954"/>
                  </a:ext>
                </a:extLst>
              </a:tr>
              <a:tr h="300320">
                <a:tc>
                  <a:txBody>
                    <a:bodyPr numCol="1"/>
                    <a:lstStyle/>
                    <a:p>
                      <a:pPr algn="ctr"/>
                      <a:r>
                        <a:rPr altLang="zh-TW" dirty="0" lang="en-US" sz="1400"/>
                        <a:t>1</a:t>
                      </a:r>
                      <a:endParaRPr dirty="0" lang="zh-TW" sz="1400"/>
                    </a:p>
                  </a:txBody>
                  <a:tcPr anchor="ctr" marB="45048" marL="90096" marR="90096" marT="45048"/>
                </a:tc>
                <a:tc gridSpan="2">
                  <a:txBody>
                    <a:bodyPr numCol="1"/>
                    <a:lstStyle/>
                    <a:p>
                      <a:pPr algn="ctr"/>
                      <a:r>
                        <a:rPr altLang="zh-TW" dirty="0" lang="en-US" sz="1400"/>
                        <a:t>0010_0011 &gt;&gt; 1 = 0001_0001</a:t>
                      </a:r>
                      <a:endParaRPr dirty="0" lang="zh-TW" sz="1400"/>
                    </a:p>
                  </a:txBody>
                  <a:tcPr anchor="ctr" marB="45048" marL="90096" marR="90096" marT="45048"/>
                </a:tc>
                <a:tc hMerge="1">
                  <a:txBody>
                    <a:bodyPr numCol="1"/>
                    <a:lstStyle/>
                    <a:p>
                      <a:pPr algn="ctr"/>
                      <a:endParaRPr dirty="0" lang="zh-TW" sz="1400"/>
                    </a:p>
                  </a:txBody>
                  <a:tcPr anchor="ctr"/>
                </a:tc>
                <a:tc>
                  <a:txBody>
                    <a:bodyPr numCol="1"/>
                    <a:lstStyle/>
                    <a:p>
                      <a:pPr algn="ctr" defTabSz="914400" eaLnBrk="1" hangingPunct="1" indent="0" latinLnBrk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zh-TW" dirty="0" lang="en-US" sz="1400"/>
                        <a:t>0010</a:t>
                      </a:r>
                      <a:endParaRPr dirty="0" lang="zh-TW" sz="1400"/>
                    </a:p>
                  </a:txBody>
                  <a:tcPr anchor="ctr" marB="45048" marL="90096" marR="90096" marT="45048"/>
                </a:tc>
                <a:extLst>
                  <a:ext uri="{0D108BD9-81ED-4DB2-BD59-A6C34878D82A}">
                    <a16:rowId xmlns:a16="http://schemas.microsoft.com/office/drawing/2014/main" val="68588527"/>
                  </a:ext>
                </a:extLst>
              </a:tr>
              <a:tr h="300320">
                <a:tc>
                  <a:txBody>
                    <a:bodyPr numCol="1"/>
                    <a:lstStyle/>
                    <a:p>
                      <a:pPr algn="ctr"/>
                      <a:r>
                        <a:rPr altLang="zh-TW" dirty="0" lang="en-US" sz="1400"/>
                        <a:t>2</a:t>
                      </a:r>
                      <a:endParaRPr dirty="0" lang="zh-TW" sz="1400"/>
                    </a:p>
                  </a:txBody>
                  <a:tcPr anchor="ctr" marB="45048" marL="90096" marR="90096" marT="45048"/>
                </a:tc>
                <a:tc gridSpan="2">
                  <a:txBody>
                    <a:bodyPr numCol="1"/>
                    <a:lstStyle/>
                    <a:p>
                      <a:pPr algn="ctr"/>
                      <a:r>
                        <a:rPr altLang="zh-TW" dirty="0" lang="en-US" sz="1400"/>
                        <a:t>0011_0001 &gt;&gt; 1 = 0001_1000</a:t>
                      </a:r>
                      <a:endParaRPr dirty="0" lang="zh-TW" sz="1400"/>
                    </a:p>
                  </a:txBody>
                  <a:tcPr anchor="ctr" marB="45048" marL="90096" marR="90096" marT="45048"/>
                </a:tc>
                <a:tc hMerge="1">
                  <a:txBody>
                    <a:bodyPr numCol="1"/>
                    <a:lstStyle/>
                    <a:p>
                      <a:pPr algn="ctr"/>
                      <a:endParaRPr dirty="0" lang="zh-TW" sz="1400"/>
                    </a:p>
                  </a:txBody>
                  <a:tcPr anchor="ctr"/>
                </a:tc>
                <a:tc>
                  <a:txBody>
                    <a:bodyPr numCol="1"/>
                    <a:lstStyle/>
                    <a:p>
                      <a:pPr algn="ctr" defTabSz="914400" eaLnBrk="1" hangingPunct="1" indent="0" latinLnBrk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zh-TW" dirty="0" lang="en-US" sz="1400"/>
                        <a:t>0010</a:t>
                      </a:r>
                      <a:endParaRPr dirty="0" lang="zh-TW" sz="1400"/>
                    </a:p>
                  </a:txBody>
                  <a:tcPr anchor="ctr" marB="45048" marL="90096" marR="90096" marT="45048"/>
                </a:tc>
                <a:extLst>
                  <a:ext uri="{0D108BD9-81ED-4DB2-BD59-A6C34878D82A}">
                    <a16:rowId xmlns:a16="http://schemas.microsoft.com/office/drawing/2014/main" val="109798314"/>
                  </a:ext>
                </a:extLst>
              </a:tr>
              <a:tr h="300320">
                <a:tc>
                  <a:txBody>
                    <a:bodyPr numCol="1"/>
                    <a:lstStyle/>
                    <a:p>
                      <a:pPr algn="ctr"/>
                      <a:r>
                        <a:rPr altLang="zh-TW" dirty="0" lang="en-US" sz="1400"/>
                        <a:t>3</a:t>
                      </a:r>
                      <a:endParaRPr dirty="0" lang="zh-TW" sz="1400"/>
                    </a:p>
                  </a:txBody>
                  <a:tcPr anchor="ctr" marB="45048" marL="90096" marR="90096" marT="45048"/>
                </a:tc>
                <a:tc gridSpan="2">
                  <a:txBody>
                    <a:bodyPr numCol="1"/>
                    <a:lstStyle/>
                    <a:p>
                      <a:pPr algn="ctr"/>
                      <a:r>
                        <a:rPr altLang="zh-TW" dirty="0" lang="en-US" sz="1400"/>
                        <a:t>0001_1000 &gt;&gt; 1 = 0000_1100</a:t>
                      </a:r>
                      <a:endParaRPr dirty="0" lang="zh-TW" sz="1400"/>
                    </a:p>
                  </a:txBody>
                  <a:tcPr anchor="ctr" marB="45048" marL="90096" marR="90096" marT="45048"/>
                </a:tc>
                <a:tc hMerge="1">
                  <a:txBody>
                    <a:bodyPr numCol="1"/>
                    <a:lstStyle/>
                    <a:p>
                      <a:pPr algn="ctr"/>
                      <a:endParaRPr dirty="0" lang="zh-TW" sz="1400"/>
                    </a:p>
                  </a:txBody>
                  <a:tcPr anchor="ctr"/>
                </a:tc>
                <a:tc>
                  <a:txBody>
                    <a:bodyPr numCol="1"/>
                    <a:lstStyle/>
                    <a:p>
                      <a:pPr algn="ctr" defTabSz="914400" eaLnBrk="1" hangingPunct="1" indent="0" latinLnBrk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zh-TW" dirty="0" lang="en-US" sz="1400"/>
                        <a:t>0010</a:t>
                      </a:r>
                      <a:endParaRPr dirty="0" lang="zh-TW" sz="1400"/>
                    </a:p>
                  </a:txBody>
                  <a:tcPr anchor="ctr" marB="45048" marL="90096" marR="90096" marT="45048"/>
                </a:tc>
                <a:extLst>
                  <a:ext uri="{0D108BD9-81ED-4DB2-BD59-A6C34878D82A}">
                    <a16:rowId xmlns:a16="http://schemas.microsoft.com/office/drawing/2014/main" val="1246595860"/>
                  </a:ext>
                </a:extLst>
              </a:tr>
              <a:tr h="300320">
                <a:tc>
                  <a:txBody>
                    <a:bodyPr numCol="1"/>
                    <a:lstStyle/>
                    <a:p>
                      <a:pPr algn="ctr"/>
                      <a:r>
                        <a:rPr altLang="zh-TW" dirty="0" lang="en-US" sz="1400"/>
                        <a:t>4</a:t>
                      </a:r>
                      <a:endParaRPr dirty="0" lang="zh-TW" sz="1400"/>
                    </a:p>
                  </a:txBody>
                  <a:tcPr anchor="ctr" marB="45048" marL="90096" marR="90096" marT="45048"/>
                </a:tc>
                <a:tc gridSpan="2">
                  <a:txBody>
                    <a:bodyPr numCol="1"/>
                    <a:lstStyle/>
                    <a:p>
                      <a:pPr algn="ctr"/>
                      <a:r>
                        <a:rPr altLang="zh-TW" dirty="0" lang="en-US" sz="1400"/>
                        <a:t>0000_1100 &gt;&gt; 1 = 0000_0110</a:t>
                      </a:r>
                      <a:endParaRPr dirty="0" lang="zh-TW" sz="1400"/>
                    </a:p>
                  </a:txBody>
                  <a:tcPr anchor="ctr" marB="45048" marL="90096" marR="90096" marT="45048"/>
                </a:tc>
                <a:tc hMerge="1">
                  <a:txBody>
                    <a:bodyPr numCol="1"/>
                    <a:lstStyle/>
                    <a:p>
                      <a:pPr algn="ctr"/>
                      <a:endParaRPr dirty="0" lang="zh-TW" sz="1400"/>
                    </a:p>
                  </a:txBody>
                  <a:tcPr anchor="ctr"/>
                </a:tc>
                <a:tc>
                  <a:txBody>
                    <a:bodyPr numCol="1"/>
                    <a:lstStyle/>
                    <a:p>
                      <a:pPr algn="ctr" defTabSz="914400" eaLnBrk="1" hangingPunct="1" indent="0" latinLnBrk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zh-TW" dirty="0" lang="en-US" sz="1400"/>
                        <a:t>0010</a:t>
                      </a:r>
                      <a:endParaRPr dirty="0" lang="zh-TW" sz="1400"/>
                    </a:p>
                  </a:txBody>
                  <a:tcPr anchor="ctr" marB="45048" marL="90096" marR="90096" marT="45048"/>
                </a:tc>
                <a:extLst>
                  <a:ext uri="{0D108BD9-81ED-4DB2-BD59-A6C34878D82A}">
                    <a16:rowId xmlns:a16="http://schemas.microsoft.com/office/drawing/2014/main" val="3641535180"/>
                  </a:ext>
                </a:extLst>
              </a:tr>
              <a:tr h="300320">
                <a:tc>
                  <a:txBody>
                    <a:bodyPr numCol="1"/>
                    <a:lstStyle/>
                    <a:p>
                      <a:pPr algn="ctr"/>
                      <a:endParaRPr dirty="0" lang="zh-TW" sz="1400"/>
                    </a:p>
                  </a:txBody>
                  <a:tcPr anchor="ctr" marB="45048" marL="90096" marR="90096" marT="45048"/>
                </a:tc>
                <a:tc gridSpan="2">
                  <a:txBody>
                    <a:bodyPr numCol="1"/>
                    <a:lstStyle/>
                    <a:p>
                      <a:pPr algn="ctr"/>
                      <a:r>
                        <a:rPr altLang="zh-TW" b="1" dirty="0" lang="en-US" sz="1400">
                          <a:solidFill>
                            <a:srgbClr val="FF0000"/>
                          </a:solidFill>
                        </a:rPr>
                        <a:t>0000_0110</a:t>
                      </a:r>
                      <a:endParaRPr b="1" dirty="0" lang="zh-TW" sz="1400">
                        <a:solidFill>
                          <a:srgbClr val="FF0000"/>
                        </a:solidFill>
                      </a:endParaRPr>
                    </a:p>
                  </a:txBody>
                  <a:tcPr anchor="ctr" marB="45048" marL="90096" marR="90096" marT="45048"/>
                </a:tc>
                <a:tc hMerge="1">
                  <a:txBody>
                    <a:bodyPr numCol="1"/>
                    <a:lstStyle/>
                    <a:p>
                      <a:pPr algn="ctr"/>
                      <a:endParaRPr dirty="0" lang="zh-TW" sz="1400"/>
                    </a:p>
                  </a:txBody>
                  <a:tcPr anchor="ctr"/>
                </a:tc>
                <a:tc>
                  <a:txBody>
                    <a:bodyPr numCol="1"/>
                    <a:lstStyle/>
                    <a:p>
                      <a:pPr algn="ctr"/>
                      <a:r>
                        <a:rPr altLang="zh-TW" dirty="0" lang="en-US" sz="1400"/>
                        <a:t>0010</a:t>
                      </a:r>
                      <a:endParaRPr dirty="0" lang="zh-TW" sz="1400"/>
                    </a:p>
                  </a:txBody>
                  <a:tcPr anchor="ctr" marB="45048" marL="90096" marR="90096" marT="45048"/>
                </a:tc>
                <a:extLst>
                  <a:ext uri="{0D108BD9-81ED-4DB2-BD59-A6C34878D82A}">
                    <a16:rowId xmlns:a16="http://schemas.microsoft.com/office/drawing/2014/main" val="3654858723"/>
                  </a:ext>
                </a:extLst>
              </a:tr>
            </a:tbl>
          </a:graphicData>
        </a:graphic>
      </p:graphicFrame>
      <p:cxnSp>
        <p:nvCxnSpPr>
          <p:cNvPr id="56" name="直線單箭頭接點 55">
            <a:extLst>
              <a:ext uri="{FF2B5EF4-FFF2-40B4-BE49-F238E27FC236}">
                <a16:creationId xmlns:a16="http://schemas.microsoft.com/office/drawing/2014/main" id="{A322BB41-AC63-43C9-877D-6E0D228E5460}"/>
              </a:ext>
            </a:extLst>
          </p:cNvPr>
          <p:cNvCxnSpPr/>
          <p:nvPr/>
        </p:nvCxnSpPr>
        <p:spPr>
          <a:xfrm flipH="1">
            <a:off x="1810529" y="4969827"/>
            <a:ext cx="2376264" cy="216024"/>
          </a:xfrm>
          <a:prstGeom prst="straightConnector1">
            <a:avLst/>
          </a:prstGeom>
          <a:noFill/>
          <a:ln algn="ctr" cap="flat" cmpd="sng" w="9525">
            <a:solidFill>
              <a:srgbClr val="00B0F0"/>
            </a:solidFill>
            <a:prstDash val="solid"/>
            <a:round/>
            <a:headEnd len="med" type="none" w="med"/>
            <a:tailEnd type="triangle"/>
          </a:ln>
          <a:effectLst/>
        </p:spPr>
      </p:cxnSp>
      <p:sp>
        <p:nvSpPr>
          <p:cNvPr id="57" name="橢圓 56">
            <a:extLst>
              <a:ext uri="{FF2B5EF4-FFF2-40B4-BE49-F238E27FC236}">
                <a16:creationId xmlns:a16="http://schemas.microsoft.com/office/drawing/2014/main" id="{9F1E1BEB-E730-49DC-8E3B-0F7AD5C4DA64}"/>
              </a:ext>
            </a:extLst>
          </p:cNvPr>
          <p:cNvSpPr/>
          <p:nvPr/>
        </p:nvSpPr>
        <p:spPr>
          <a:xfrm>
            <a:off x="2864771" y="4797151"/>
            <a:ext cx="144016" cy="252000"/>
          </a:xfrm>
          <a:prstGeom prst="ellipse">
            <a:avLst/>
          </a:prstGeom>
          <a:noFill/>
          <a:ln algn="ctr" cap="flat" cmpd="sng" w="28575">
            <a:solidFill>
              <a:srgbClr val="00B0F0"/>
            </a:solidFill>
            <a:prstDash val="solid"/>
            <a:round/>
            <a:headEnd len="med" type="none" w="med"/>
            <a:tailEnd len="med" type="triangle" w="med"/>
          </a:ln>
          <a:effectLst/>
        </p:spPr>
        <p:txBody>
          <a:bodyPr anchor="t" anchorCtr="0" bIns="46800" compatLnSpc="1" lIns="93600" numCol="1" rIns="93600" rtlCol="0" tIns="46800" vert="horz" wrap="square">
            <a:prstTxWarp prst="textNoShape">
              <a:avLst/>
            </a:prstTxWarp>
            <a:spAutoFit/>
          </a:bodyPr>
          <a:lstStyle/>
          <a:p>
            <a:pPr algn="l" defTabSz="914400" eaLnBrk="1" fontAlgn="base" hangingPunct="1" indent="0" latinLnBrk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b="0" baseline="0" cap="none" i="0" kumimoji="1" lang="zh-TW" normalizeH="0" strike="noStrike" sz="2400" u="none">
              <a:ln>
                <a:noFill/>
              </a:ln>
              <a:solidFill>
                <a:schemeClr val="tx1"/>
              </a:solidFill>
              <a:effectLst/>
              <a:latin charset="0" pitchFamily="34" typeface="Tahoma"/>
              <a:ea charset="-120" pitchFamily="18" typeface="新細明體"/>
            </a:endParaRPr>
          </a:p>
        </p:txBody>
      </p:sp>
      <p:sp>
        <p:nvSpPr>
          <p:cNvPr id="58" name="橢圓 57">
            <a:extLst>
              <a:ext uri="{FF2B5EF4-FFF2-40B4-BE49-F238E27FC236}">
                <a16:creationId xmlns:a16="http://schemas.microsoft.com/office/drawing/2014/main" id="{E71EDE4C-1F02-4B36-97E9-9EE62C2EB15B}"/>
              </a:ext>
            </a:extLst>
          </p:cNvPr>
          <p:cNvSpPr/>
          <p:nvPr/>
        </p:nvSpPr>
        <p:spPr>
          <a:xfrm>
            <a:off x="3572514" y="5101548"/>
            <a:ext cx="144016" cy="252000"/>
          </a:xfrm>
          <a:prstGeom prst="ellipse">
            <a:avLst/>
          </a:prstGeom>
          <a:noFill/>
          <a:ln algn="ctr" cap="flat" cmpd="sng" w="28575">
            <a:solidFill>
              <a:srgbClr val="00B0F0"/>
            </a:solidFill>
            <a:prstDash val="solid"/>
            <a:round/>
            <a:headEnd len="med" type="none" w="med"/>
            <a:tailEnd len="med" type="triangle" w="med"/>
          </a:ln>
          <a:effectLst/>
        </p:spPr>
        <p:txBody>
          <a:bodyPr anchor="t" anchorCtr="0" bIns="46800" compatLnSpc="1" lIns="93600" numCol="1" rIns="93600" rtlCol="0" tIns="46800" vert="horz" wrap="square">
            <a:prstTxWarp prst="textNoShape">
              <a:avLst/>
            </a:prstTxWarp>
            <a:spAutoFit/>
          </a:bodyPr>
          <a:lstStyle/>
          <a:p>
            <a:pPr algn="l" defTabSz="914400" eaLnBrk="1" fontAlgn="base" hangingPunct="1" indent="0" latinLnBrk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b="0" baseline="0" cap="none" i="0" kumimoji="1" lang="zh-TW" normalizeH="0" strike="noStrike" sz="2400" u="none">
              <a:ln>
                <a:noFill/>
              </a:ln>
              <a:solidFill>
                <a:schemeClr val="tx1"/>
              </a:solidFill>
              <a:effectLst/>
              <a:latin charset="0" pitchFamily="34" typeface="Tahoma"/>
              <a:ea charset="-120" pitchFamily="18" typeface="新細明體"/>
            </a:endParaRPr>
          </a:p>
        </p:txBody>
      </p:sp>
      <p:cxnSp>
        <p:nvCxnSpPr>
          <p:cNvPr id="59" name="直線單箭頭接點 58">
            <a:extLst>
              <a:ext uri="{FF2B5EF4-FFF2-40B4-BE49-F238E27FC236}">
                <a16:creationId xmlns:a16="http://schemas.microsoft.com/office/drawing/2014/main" id="{7F0A854C-1D76-4BB5-8F35-EF703AFF5084}"/>
              </a:ext>
            </a:extLst>
          </p:cNvPr>
          <p:cNvCxnSpPr/>
          <p:nvPr/>
        </p:nvCxnSpPr>
        <p:spPr>
          <a:xfrm flipH="1">
            <a:off x="1810529" y="5279801"/>
            <a:ext cx="2376264" cy="216024"/>
          </a:xfrm>
          <a:prstGeom prst="straightConnector1">
            <a:avLst/>
          </a:prstGeom>
          <a:noFill/>
          <a:ln algn="ctr" cap="flat" cmpd="sng" w="9525">
            <a:solidFill>
              <a:srgbClr val="00B0F0"/>
            </a:solidFill>
            <a:prstDash val="solid"/>
            <a:round/>
            <a:headEnd len="med" type="none" w="med"/>
            <a:tailEnd type="triangle"/>
          </a:ln>
          <a:effectLst/>
        </p:spPr>
      </p:cxn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4140814D-8D22-4437-88C8-1A2D034C19D2}"/>
              </a:ext>
            </a:extLst>
          </p:cNvPr>
          <p:cNvSpPr txBox="1"/>
          <p:nvPr/>
        </p:nvSpPr>
        <p:spPr>
          <a:xfrm>
            <a:off x="2393529" y="4856452"/>
            <a:ext cx="312906" cy="369332"/>
          </a:xfrm>
          <a:prstGeom prst="rect">
            <a:avLst/>
          </a:prstGeom>
          <a:noFill/>
        </p:spPr>
        <p:txBody>
          <a:bodyPr numCol="1" rtlCol="0" wrap="none">
            <a:spAutoFit/>
          </a:bodyPr>
          <a:lstStyle/>
          <a:p>
            <a:r>
              <a:rPr altLang="zh-TW" dirty="0" lang="en-US">
                <a:solidFill>
                  <a:srgbClr val="00B0F0"/>
                </a:solidFill>
              </a:rPr>
              <a:t>+</a:t>
            </a:r>
            <a:endParaRPr dirty="0" lang="zh-TW">
              <a:solidFill>
                <a:srgbClr val="00B0F0"/>
              </a:solidFill>
            </a:endParaRPr>
          </a:p>
        </p:txBody>
      </p: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0BEE6D2E-5E4C-41CF-B8A1-BEF5792829B0}"/>
              </a:ext>
            </a:extLst>
          </p:cNvPr>
          <p:cNvSpPr txBox="1"/>
          <p:nvPr/>
        </p:nvSpPr>
        <p:spPr>
          <a:xfrm>
            <a:off x="2393529" y="5168882"/>
            <a:ext cx="312906" cy="369332"/>
          </a:xfrm>
          <a:prstGeom prst="rect">
            <a:avLst/>
          </a:prstGeom>
          <a:noFill/>
        </p:spPr>
        <p:txBody>
          <a:bodyPr numCol="1" rtlCol="0" wrap="none">
            <a:spAutoFit/>
          </a:bodyPr>
          <a:lstStyle/>
          <a:p>
            <a:r>
              <a:rPr altLang="zh-TW" dirty="0" lang="en-US">
                <a:solidFill>
                  <a:srgbClr val="00B0F0"/>
                </a:solidFill>
              </a:rPr>
              <a:t>+</a:t>
            </a:r>
            <a:endParaRPr dirty="0" lang="zh-TW">
              <a:solidFill>
                <a:srgbClr val="00B0F0"/>
              </a:solidFill>
            </a:endParaRPr>
          </a:p>
        </p:txBody>
      </p:sp>
      <p:cxnSp>
        <p:nvCxnSpPr>
          <p:cNvPr id="5" name="直線接點 4"/>
          <p:cNvCxnSpPr/>
          <p:nvPr/>
        </p:nvCxnSpPr>
        <p:spPr>
          <a:xfrm>
            <a:off x="539552" y="6309319"/>
            <a:ext cx="8280920" cy="0"/>
          </a:xfrm>
          <a:prstGeom prst="line">
            <a:avLst/>
          </a:prstGeom>
          <a:noFill/>
          <a:ln algn="ctr" cap="flat" cmpd="sng" w="19050">
            <a:solidFill>
              <a:srgbClr val="FFC000"/>
            </a:solidFill>
            <a:prstDash val="dash"/>
            <a:round/>
            <a:headEnd len="med" type="none" w="med"/>
            <a:tailEnd len="med" type="none" w="med"/>
          </a:ln>
          <a:effectLst/>
        </p:spPr>
      </p:cxnSp>
      <p:sp>
        <p:nvSpPr>
          <p:cNvPr id="14" name="內容版面配置區 2">
            <a:extLst>
              <a:ext uri="{FF2B5EF4-FFF2-40B4-BE49-F238E27FC236}">
                <a16:creationId xmlns:a16="http://schemas.microsoft.com/office/drawing/2014/main" id="{A73A43D9-C77D-453E-8973-0AABD3ACAF29}"/>
              </a:ext>
            </a:extLst>
          </p:cNvPr>
          <p:cNvSpPr txBox="1">
            <a:spLocks/>
          </p:cNvSpPr>
          <p:nvPr/>
        </p:nvSpPr>
        <p:spPr>
          <a:xfrm>
            <a:off x="179512" y="888828"/>
            <a:ext cx="8568952" cy="2402557"/>
          </a:xfrm>
          <a:prstGeom prst="rect">
            <a:avLst/>
          </a:prstGeom>
        </p:spPr>
        <p:txBody>
          <a:bodyPr numCol="1"/>
          <a:lstStyle>
            <a:lvl1pPr algn="l" eaLnBrk="1" fontAlgn="base" hangingPunct="1" indent="-381000" marL="381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80000"/>
              <a:buFont charset="2" pitchFamily="2" typeface="Wingdings"/>
              <a:buChar char="v"/>
              <a:defRPr kumimoji="1" sz="3200">
                <a:solidFill>
                  <a:schemeClr val="accent2">
                    <a:lumMod val="75000"/>
                  </a:schemeClr>
                </a:solidFill>
                <a:effectLst/>
                <a:latin charset="0" panose="02040503050406030204" pitchFamily="18" typeface="Cambria"/>
                <a:ea typeface="+mn-ea"/>
                <a:cs typeface="+mn-cs"/>
              </a:defRPr>
            </a:lvl1pPr>
            <a:lvl2pPr algn="l" eaLnBrk="1" fontAlgn="base" hangingPunct="1" indent="-381000" marL="838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charset="2" panose="05000000000000000000" pitchFamily="2" typeface="Wingdings"/>
              <a:buChar char="Ø"/>
              <a:defRPr kumimoji="1" sz="2800">
                <a:solidFill>
                  <a:schemeClr val="accent2">
                    <a:lumMod val="75000"/>
                  </a:schemeClr>
                </a:solidFill>
                <a:effectLst/>
                <a:latin charset="0" panose="02040503050406030204" pitchFamily="18" typeface="Cambria"/>
                <a:ea typeface="+mn-ea"/>
              </a:defRPr>
            </a:lvl2pPr>
            <a:lvl3pPr algn="l" eaLnBrk="1" fontAlgn="base" hangingPunct="1" indent="-381000" marL="1295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charset="2" pitchFamily="2" typeface="Wingdings"/>
              <a:buChar char="«"/>
              <a:defRPr kumimoji="1" sz="2400">
                <a:solidFill>
                  <a:schemeClr val="accent2">
                    <a:lumMod val="75000"/>
                  </a:schemeClr>
                </a:solidFill>
                <a:effectLst/>
                <a:latin charset="0" panose="02040503050406030204" pitchFamily="18" typeface="Cambria"/>
                <a:ea typeface="+mn-ea"/>
              </a:defRPr>
            </a:lvl3pPr>
            <a:lvl4pPr algn="l" eaLnBrk="1" fontAlgn="base" hangingPunct="1" indent="-381000" marL="17526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charset="2" pitchFamily="2" typeface="Wingdings"/>
              <a:buChar char="§"/>
              <a:defRPr kumimoji="1" sz="2000">
                <a:solidFill>
                  <a:schemeClr val="accent2">
                    <a:lumMod val="75000"/>
                  </a:schemeClr>
                </a:solidFill>
                <a:effectLst/>
                <a:latin charset="0" panose="02040503050406030204" pitchFamily="18" typeface="Cambria"/>
                <a:ea typeface="+mn-ea"/>
              </a:defRPr>
            </a:lvl4pPr>
            <a:lvl5pPr algn="l" eaLnBrk="1" fontAlgn="base" hangingPunct="1" indent="-381000" marL="22098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charset="2" pitchFamily="2" typeface="Wingdings"/>
              <a:buChar char=""/>
              <a:defRPr kumimoji="1" sz="2000">
                <a:solidFill>
                  <a:schemeClr val="accent2">
                    <a:lumMod val="75000"/>
                  </a:schemeClr>
                </a:solidFill>
                <a:effectLst/>
                <a:latin charset="0" panose="02040503050406030204" pitchFamily="18" typeface="Cambria"/>
                <a:ea typeface="+mn-ea"/>
              </a:defRPr>
            </a:lvl5pPr>
            <a:lvl6pPr algn="l" eaLnBrk="1" fontAlgn="base" hangingPunct="1" indent="-381000" marL="2667000" rtl="0">
              <a:spcBef>
                <a:spcPct val="20000"/>
              </a:spcBef>
              <a:spcAft>
                <a:spcPct val="0"/>
              </a:spcAft>
              <a:buFont charset="2" pitchFamily="2" typeface="Wingdings"/>
              <a:buChar char="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algn="l" eaLnBrk="1" fontAlgn="base" hangingPunct="1" indent="-381000" marL="3124200" rtl="0">
              <a:spcBef>
                <a:spcPct val="20000"/>
              </a:spcBef>
              <a:spcAft>
                <a:spcPct val="0"/>
              </a:spcAft>
              <a:buFont charset="2" pitchFamily="2" typeface="Wingdings"/>
              <a:buChar char="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algn="l" eaLnBrk="1" fontAlgn="base" hangingPunct="1" indent="-381000" marL="3581400" rtl="0">
              <a:spcBef>
                <a:spcPct val="20000"/>
              </a:spcBef>
              <a:spcAft>
                <a:spcPct val="0"/>
              </a:spcAft>
              <a:buFont charset="2" pitchFamily="2" typeface="Wingdings"/>
              <a:buChar char="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algn="l" eaLnBrk="1" fontAlgn="base" hangingPunct="1" indent="-381000" marL="4038600" rtl="0">
              <a:spcBef>
                <a:spcPct val="20000"/>
              </a:spcBef>
              <a:spcAft>
                <a:spcPct val="0"/>
              </a:spcAft>
              <a:buFont charset="2" pitchFamily="2" typeface="Wingdings"/>
              <a:buChar char="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dirty="0" kern="0" lang="zh-TW" sz="2400"/>
              <a:t>我們縮減被乘數暫存器，並取消左移功能</a:t>
            </a:r>
            <a:endParaRPr altLang="zh-TW" dirty="0" kern="0" lang="en-US" sz="2400"/>
          </a:p>
          <a:p>
            <a:r>
              <a:rPr dirty="0" kern="0" lang="zh-TW" sz="2400"/>
              <a:t>乘積暫存器增加了右移功能並與乘數暫存器合併 </a:t>
            </a:r>
            <a:r>
              <a:rPr altLang="zh-TW" dirty="0" kern="0" lang="en-US" sz="2400"/>
              <a:t>{</a:t>
            </a:r>
            <a:r>
              <a:rPr dirty="0" kern="0" lang="zh-TW" sz="2400"/>
              <a:t>乘積</a:t>
            </a:r>
            <a:r>
              <a:rPr altLang="zh-TW" dirty="0" kern="0" lang="en-US" sz="2400"/>
              <a:t>, </a:t>
            </a:r>
            <a:r>
              <a:rPr dirty="0" kern="0" lang="zh-TW" sz="2400"/>
              <a:t>乘數</a:t>
            </a:r>
            <a:r>
              <a:rPr altLang="zh-TW" dirty="0" kern="0" lang="en-US" sz="2400"/>
              <a:t>}</a:t>
            </a:r>
            <a:endParaRPr dirty="0" kern="0" lang="zh-TW" sz="240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617D5CE3-733D-4CC1-89EC-0972032BD2CC}"/>
              </a:ext>
            </a:extLst>
          </p:cNvPr>
          <p:cNvSpPr txBox="1"/>
          <p:nvPr/>
        </p:nvSpPr>
        <p:spPr>
          <a:xfrm>
            <a:off x="7342563" y="5125912"/>
            <a:ext cx="1261884" cy="307777"/>
          </a:xfrm>
          <a:prstGeom prst="rect">
            <a:avLst/>
          </a:prstGeom>
          <a:noFill/>
        </p:spPr>
        <p:txBody>
          <a:bodyPr numCol="1" rtlCol="0" wrap="none">
            <a:spAutoFit/>
          </a:bodyPr>
          <a:lstStyle/>
          <a:p>
            <a:r>
              <a:rPr dirty="0" lang="zh-TW" sz="1400">
                <a:solidFill>
                  <a:srgbClr val="FF0000"/>
                </a:solidFill>
              </a:rPr>
              <a:t>節省一次位移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8B8CF3C4-FFE7-432B-ADBE-9D0287FE73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1722" y="1806558"/>
            <a:ext cx="3026262" cy="1966871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F8358885-D0A4-4230-8225-44AE13BB704F}"/>
              </a:ext>
            </a:extLst>
          </p:cNvPr>
          <p:cNvSpPr/>
          <p:nvPr/>
        </p:nvSpPr>
        <p:spPr>
          <a:xfrm>
            <a:off x="7668344" y="3573016"/>
            <a:ext cx="360040" cy="307777"/>
          </a:xfrm>
          <a:prstGeom prst="rect">
            <a:avLst/>
          </a:prstGeom>
          <a:solidFill>
            <a:srgbClr val="FFFFFF"/>
          </a:solidFill>
          <a:ln algn="ctr" cap="flat" cmpd="sng" w="9525">
            <a:noFill/>
            <a:prstDash val="solid"/>
            <a:round/>
            <a:headEnd len="med" type="none" w="med"/>
            <a:tailEnd len="med" type="triangle" w="med"/>
          </a:ln>
          <a:effectLst/>
        </p:spPr>
        <p:txBody>
          <a:bodyPr anchor="t" anchorCtr="0" bIns="46800" compatLnSpc="1" lIns="93600" numCol="1" rIns="93600" rtlCol="0" tIns="46800" vert="horz" wrap="square">
            <a:prstTxWarp prst="textNoShape">
              <a:avLst/>
            </a:prstTxWarp>
            <a:spAutoFit/>
          </a:bodyPr>
          <a:lstStyle/>
          <a:p>
            <a:pPr algn="l" defTabSz="914400" eaLnBrk="1" fontAlgn="base" hangingPunct="1" indent="0" latinLnBrk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b="0" baseline="0" cap="none" i="0" kumimoji="1" lang="zh-TW" normalizeH="0" strike="noStrike" sz="2400" u="none">
              <a:ln>
                <a:noFill/>
              </a:ln>
              <a:solidFill>
                <a:schemeClr val="tx1"/>
              </a:solidFill>
              <a:effectLst/>
              <a:latin charset="0" pitchFamily="34" typeface="Tahoma"/>
              <a:ea charset="-120" pitchFamily="18" typeface="新細明體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C8B39457-87E6-42F8-A192-FEC467EC9250}"/>
              </a:ext>
            </a:extLst>
          </p:cNvPr>
          <p:cNvSpPr txBox="1"/>
          <p:nvPr/>
        </p:nvSpPr>
        <p:spPr>
          <a:xfrm>
            <a:off x="7623783" y="3595349"/>
            <a:ext cx="449162" cy="261610"/>
          </a:xfrm>
          <a:prstGeom prst="rect">
            <a:avLst/>
          </a:prstGeom>
          <a:noFill/>
        </p:spPr>
        <p:txBody>
          <a:bodyPr numCol="1" rtlCol="0" wrap="none">
            <a:spAutoFit/>
          </a:bodyPr>
          <a:lstStyle/>
          <a:p>
            <a:r>
              <a:rPr altLang="zh-TW" dirty="0" lang="en-US" sz="1050"/>
              <a:t>8’b0</a:t>
            </a:r>
            <a:endParaRPr dirty="0" lang="zh-TW" sz="1050"/>
          </a:p>
        </p:txBody>
      </p:sp>
    </p:spTree>
    <p:extLst>
      <p:ext uri="{BB962C8B-B14F-4D97-AF65-F5344CB8AC3E}">
        <p14:creationId xmlns:p14="http://schemas.microsoft.com/office/powerpoint/2010/main" val="2856174520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圖片 7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400" y="2852936"/>
            <a:ext cx="8687799" cy="3851673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altLang="zh-TW" dirty="0" lang="en-US"/>
              <a:t>Serial Radix-4 Booth Multiplier</a:t>
            </a:r>
            <a:endParaRPr dirty="0" lang="zh-TW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085375" y="5247605"/>
            <a:ext cx="2846096" cy="769794"/>
          </a:xfrm>
        </p:spPr>
        <p:txBody>
          <a:bodyPr numCol="1"/>
          <a:lstStyle/>
          <a:p>
            <a:pPr algn="just">
              <a:buFont charset="2" panose="05000000000000000000" pitchFamily="2" typeface="Wingdings"/>
              <a:buChar char="Ø"/>
            </a:pPr>
            <a:r>
              <a:rPr dirty="0" lang="zh-TW" sz="2000"/>
              <a:t>這邊以 </a:t>
            </a:r>
            <a:r>
              <a:rPr altLang="zh-TW" dirty="0" lang="en-US" sz="2000"/>
              <a:t>4-bit</a:t>
            </a:r>
            <a:r>
              <a:rPr dirty="0" lang="zh-TW" sz="2000"/>
              <a:t> </a:t>
            </a:r>
            <a:r>
              <a:rPr altLang="zh-TW" dirty="0" lang="en-US" sz="2000"/>
              <a:t>input</a:t>
            </a:r>
            <a:r>
              <a:rPr dirty="0" lang="zh-TW" sz="2000"/>
              <a:t> 當範例呈現運算過程</a:t>
            </a:r>
            <a:endParaRPr altLang="zh-TW" dirty="0" lang="en-US" sz="2000"/>
          </a:p>
          <a:p>
            <a:endParaRPr dirty="0" lang="zh-TW"/>
          </a:p>
        </p:txBody>
      </p:sp>
      <p:graphicFrame>
        <p:nvGraphicFramePr>
          <p:cNvPr id="6" name="表格 13">
            <a:extLst>
              <a:ext uri="{FF2B5EF4-FFF2-40B4-BE49-F238E27FC236}">
                <a16:creationId xmlns:a16="http://schemas.microsoft.com/office/drawing/2014/main" id="{E88415CB-F02A-497C-B227-EE467F54F3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7803871"/>
              </p:ext>
            </p:extLst>
          </p:nvPr>
        </p:nvGraphicFramePr>
        <p:xfrm>
          <a:off x="4954558" y="5222224"/>
          <a:ext cx="3996728" cy="1565772"/>
        </p:xfrm>
        <a:graphic>
          <a:graphicData uri="http://schemas.openxmlformats.org/drawingml/2006/table">
            <a:tbl>
              <a:tblPr bandRow="1" firstRow="1">
                <a:tableStyleId>{5C22544A-7EE6-4342-B048-85BDC9FD1C3A}</a:tableStyleId>
              </a:tblPr>
              <a:tblGrid>
                <a:gridCol w="522892">
                  <a:extLst>
                    <a:ext uri="{9D8B030D-6E8A-4147-A177-3AD203B41FA5}">
                      <a16:colId xmlns:a16="http://schemas.microsoft.com/office/drawing/2014/main" val="2458145784"/>
                    </a:ext>
                  </a:extLst>
                </a:gridCol>
                <a:gridCol w="1198776">
                  <a:extLst>
                    <a:ext uri="{9D8B030D-6E8A-4147-A177-3AD203B41FA5}">
                      <a16:colId xmlns:a16="http://schemas.microsoft.com/office/drawing/2014/main" val="470610661"/>
                    </a:ext>
                  </a:extLst>
                </a:gridCol>
                <a:gridCol w="1199261">
                  <a:extLst>
                    <a:ext uri="{9D8B030D-6E8A-4147-A177-3AD203B41FA5}">
                      <a16:colId xmlns:a16="http://schemas.microsoft.com/office/drawing/2014/main" val="3138549118"/>
                    </a:ext>
                  </a:extLst>
                </a:gridCol>
                <a:gridCol w="1075799">
                  <a:extLst>
                    <a:ext uri="{9D8B030D-6E8A-4147-A177-3AD203B41FA5}">
                      <a16:colId xmlns:a16="http://schemas.microsoft.com/office/drawing/2014/main" val="2737861715"/>
                    </a:ext>
                  </a:extLst>
                </a:gridCol>
              </a:tblGrid>
              <a:tr h="260271">
                <a:tc>
                  <a:txBody>
                    <a:bodyPr numCol="1"/>
                    <a:lstStyle/>
                    <a:p>
                      <a:pPr algn="ctr"/>
                      <a:r>
                        <a:rPr altLang="zh-TW" dirty="0" lang="en-US" sz="1200"/>
                        <a:t>n</a:t>
                      </a:r>
                      <a:endParaRPr dirty="0" lang="zh-TW" sz="1200"/>
                    </a:p>
                  </a:txBody>
                  <a:tcPr anchor="ctr" marB="39041" marL="78081" marR="78081" marT="39041"/>
                </a:tc>
                <a:tc>
                  <a:txBody>
                    <a:bodyPr numCol="1"/>
                    <a:lstStyle/>
                    <a:p>
                      <a:pPr algn="ctr"/>
                      <a:r>
                        <a:rPr altLang="zh-TW" dirty="0" lang="en-US" sz="1200"/>
                        <a:t>Product</a:t>
                      </a:r>
                      <a:endParaRPr dirty="0" lang="zh-TW" sz="1200"/>
                    </a:p>
                  </a:txBody>
                  <a:tcPr anchor="ctr" marB="39041" marL="78081" marR="78081" marT="39041"/>
                </a:tc>
                <a:tc>
                  <a:txBody>
                    <a:bodyPr numCol="1"/>
                    <a:lstStyle/>
                    <a:p>
                      <a:pPr algn="ctr"/>
                      <a:r>
                        <a:rPr altLang="zh-TW" dirty="0" lang="en-US" sz="1200"/>
                        <a:t>multiplier</a:t>
                      </a:r>
                      <a:endParaRPr dirty="0" lang="zh-TW" sz="1200"/>
                    </a:p>
                  </a:txBody>
                  <a:tcPr anchor="ctr" marB="39041" marL="78081" marR="78081" marT="39041"/>
                </a:tc>
                <a:tc>
                  <a:txBody>
                    <a:bodyPr numCol="1"/>
                    <a:lstStyle/>
                    <a:p>
                      <a:pPr algn="ctr"/>
                      <a:r>
                        <a:rPr altLang="zh-TW" dirty="0" lang="en-US" sz="1200"/>
                        <a:t>multiplicand</a:t>
                      </a:r>
                      <a:endParaRPr dirty="0" lang="zh-TW" sz="1200"/>
                    </a:p>
                  </a:txBody>
                  <a:tcPr anchor="ctr" marB="39041" marL="78081" marR="78081" marT="39041"/>
                </a:tc>
                <a:extLst>
                  <a:ext uri="{0D108BD9-81ED-4DB2-BD59-A6C34878D82A}">
                    <a16:rowId xmlns:a16="http://schemas.microsoft.com/office/drawing/2014/main" val="2847123463"/>
                  </a:ext>
                </a:extLst>
              </a:tr>
              <a:tr h="260271">
                <a:tc>
                  <a:txBody>
                    <a:bodyPr numCol="1"/>
                    <a:lstStyle/>
                    <a:p>
                      <a:pPr algn="ctr"/>
                      <a:endParaRPr dirty="0" lang="zh-TW" sz="1200"/>
                    </a:p>
                  </a:txBody>
                  <a:tcPr anchor="ctr" marB="39041" marL="78081" marR="78081" marT="39041"/>
                </a:tc>
                <a:tc>
                  <a:txBody>
                    <a:bodyPr numCol="1"/>
                    <a:lstStyle/>
                    <a:p>
                      <a:pPr algn="ctr"/>
                      <a:r>
                        <a:rPr altLang="zh-TW" dirty="0" lang="en-US" sz="1200"/>
                        <a:t>0000_0000</a:t>
                      </a:r>
                      <a:endParaRPr dirty="0" lang="zh-TW" sz="1200"/>
                    </a:p>
                  </a:txBody>
                  <a:tcPr anchor="ctr" marB="39041" marL="78081" marR="78081" marT="39041"/>
                </a:tc>
                <a:tc>
                  <a:txBody>
                    <a:bodyPr numCol="1"/>
                    <a:lstStyle/>
                    <a:p>
                      <a:pPr algn="ctr"/>
                      <a:r>
                        <a:rPr altLang="zh-TW" dirty="0" lang="en-US" sz="1200"/>
                        <a:t>1101</a:t>
                      </a:r>
                      <a:r>
                        <a:rPr dirty="0" lang="zh-TW" sz="1200"/>
                        <a:t> </a:t>
                      </a:r>
                      <a:r>
                        <a:rPr altLang="zh-TW" dirty="0" lang="en-US" sz="1200"/>
                        <a:t>(-3)</a:t>
                      </a:r>
                      <a:endParaRPr dirty="0" lang="zh-TW" sz="1200"/>
                    </a:p>
                  </a:txBody>
                  <a:tcPr anchor="ctr" marB="39041" marL="78081" marR="78081" marT="39041"/>
                </a:tc>
                <a:tc>
                  <a:txBody>
                    <a:bodyPr numCol="1"/>
                    <a:lstStyle/>
                    <a:p>
                      <a:pPr algn="ctr" defTabSz="914400" eaLnBrk="1" hangingPunct="1" indent="0" latinLnBrk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zh-TW" dirty="0" lang="en-US" sz="1200"/>
                        <a:t>1100</a:t>
                      </a:r>
                      <a:r>
                        <a:rPr dirty="0" lang="zh-TW" sz="1200"/>
                        <a:t> </a:t>
                      </a:r>
                      <a:r>
                        <a:rPr altLang="zh-TW" dirty="0" lang="en-US" sz="1200"/>
                        <a:t>(-4)</a:t>
                      </a:r>
                      <a:endParaRPr dirty="0" lang="zh-TW" sz="1200"/>
                    </a:p>
                  </a:txBody>
                  <a:tcPr anchor="ctr" marB="39041" marL="78081" marR="78081" marT="39041"/>
                </a:tc>
                <a:extLst>
                  <a:ext uri="{0D108BD9-81ED-4DB2-BD59-A6C34878D82A}">
                    <a16:rowId xmlns:a16="http://schemas.microsoft.com/office/drawing/2014/main" val="3015450589"/>
                  </a:ext>
                </a:extLst>
              </a:tr>
              <a:tr h="260271">
                <a:tc>
                  <a:txBody>
                    <a:bodyPr numCol="1"/>
                    <a:lstStyle/>
                    <a:p>
                      <a:pPr algn="ctr"/>
                      <a:r>
                        <a:rPr altLang="zh-TW" dirty="0" lang="en-US" sz="1200"/>
                        <a:t>0</a:t>
                      </a:r>
                      <a:endParaRPr dirty="0" lang="zh-TW" sz="1200"/>
                    </a:p>
                  </a:txBody>
                  <a:tcPr anchor="ctr" marB="39041" marL="78081" marR="78081" marT="39041"/>
                </a:tc>
                <a:tc gridSpan="2">
                  <a:txBody>
                    <a:bodyPr numCol="1"/>
                    <a:lstStyle/>
                    <a:p>
                      <a:pPr algn="ctr"/>
                      <a:r>
                        <a:rPr altLang="zh-TW" dirty="0" lang="en-US" sz="1200"/>
                        <a:t>0000_</a:t>
                      </a:r>
                      <a:r>
                        <a:rPr altLang="zh-TW" dirty="0" lang="en-US" sz="1200">
                          <a:solidFill>
                            <a:srgbClr val="FF0000"/>
                          </a:solidFill>
                        </a:rPr>
                        <a:t>1101_0</a:t>
                      </a:r>
                      <a:endParaRPr dirty="0" lang="zh-TW" sz="1200">
                        <a:solidFill>
                          <a:srgbClr val="FF0000"/>
                        </a:solidFill>
                      </a:endParaRPr>
                    </a:p>
                  </a:txBody>
                  <a:tcPr anchor="ctr" marB="39041" marL="78081" marR="78081" marT="39041"/>
                </a:tc>
                <a:tc hMerge="1">
                  <a:txBody>
                    <a:bodyPr numCol="1"/>
                    <a:lstStyle/>
                    <a:p>
                      <a:pPr algn="ctr"/>
                      <a:endParaRPr dirty="0" lang="zh-TW" sz="1400"/>
                    </a:p>
                  </a:txBody>
                  <a:tcPr anchor="ctr"/>
                </a:tc>
                <a:tc>
                  <a:txBody>
                    <a:bodyPr numCol="1"/>
                    <a:lstStyle/>
                    <a:p>
                      <a:pPr algn="ctr" defTabSz="914400" eaLnBrk="1" hangingPunct="1" indent="0" latinLnBrk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zh-TW" dirty="0" lang="en-US" sz="1200"/>
                        <a:t>1100</a:t>
                      </a:r>
                      <a:endParaRPr dirty="0" lang="zh-TW" sz="1200"/>
                    </a:p>
                  </a:txBody>
                  <a:tcPr anchor="ctr" marB="39041" marL="78081" marR="78081" marT="39041"/>
                </a:tc>
                <a:extLst>
                  <a:ext uri="{0D108BD9-81ED-4DB2-BD59-A6C34878D82A}">
                    <a16:rowId xmlns:a16="http://schemas.microsoft.com/office/drawing/2014/main" val="2646218954"/>
                  </a:ext>
                </a:extLst>
              </a:tr>
              <a:tr h="260271">
                <a:tc>
                  <a:txBody>
                    <a:bodyPr numCol="1"/>
                    <a:lstStyle/>
                    <a:p>
                      <a:pPr algn="ctr"/>
                      <a:r>
                        <a:rPr altLang="zh-TW" dirty="0" lang="en-US" sz="1200"/>
                        <a:t>1</a:t>
                      </a:r>
                      <a:endParaRPr dirty="0" lang="zh-TW" sz="1200"/>
                    </a:p>
                  </a:txBody>
                  <a:tcPr anchor="ctr" marB="39041" marL="78081" marR="78081" marT="39041"/>
                </a:tc>
                <a:tc gridSpan="2">
                  <a:txBody>
                    <a:bodyPr numCol="1"/>
                    <a:lstStyle/>
                    <a:p>
                      <a:pPr algn="ctr"/>
                      <a:r>
                        <a:rPr altLang="zh-TW" dirty="0" lang="en-US" sz="1200"/>
                        <a:t>1100_1101_0 &gt;&gt; 2 = 1111_0011_0</a:t>
                      </a:r>
                      <a:endParaRPr dirty="0" lang="zh-TW" sz="1200"/>
                    </a:p>
                  </a:txBody>
                  <a:tcPr anchor="ctr" marB="39041" marL="78081" marR="78081" marT="39041"/>
                </a:tc>
                <a:tc hMerge="1">
                  <a:txBody>
                    <a:bodyPr numCol="1"/>
                    <a:lstStyle/>
                    <a:p>
                      <a:pPr algn="ctr"/>
                      <a:endParaRPr dirty="0" lang="zh-TW" sz="1400"/>
                    </a:p>
                  </a:txBody>
                  <a:tcPr anchor="ctr"/>
                </a:tc>
                <a:tc>
                  <a:txBody>
                    <a:bodyPr numCol="1"/>
                    <a:lstStyle/>
                    <a:p>
                      <a:pPr algn="ctr" defTabSz="914400" eaLnBrk="1" hangingPunct="1" indent="0" latinLnBrk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zh-TW" dirty="0" lang="en-US" sz="1200"/>
                        <a:t>1100</a:t>
                      </a:r>
                      <a:endParaRPr dirty="0" lang="zh-TW" sz="1200"/>
                    </a:p>
                  </a:txBody>
                  <a:tcPr anchor="ctr" marB="39041" marL="78081" marR="78081" marT="39041"/>
                </a:tc>
                <a:extLst>
                  <a:ext uri="{0D108BD9-81ED-4DB2-BD59-A6C34878D82A}">
                    <a16:rowId xmlns:a16="http://schemas.microsoft.com/office/drawing/2014/main" val="68588527"/>
                  </a:ext>
                </a:extLst>
              </a:tr>
              <a:tr h="260271">
                <a:tc>
                  <a:txBody>
                    <a:bodyPr numCol="1"/>
                    <a:lstStyle/>
                    <a:p>
                      <a:pPr algn="ctr"/>
                      <a:r>
                        <a:rPr altLang="zh-TW" dirty="0" lang="en-US" sz="1200"/>
                        <a:t>2</a:t>
                      </a:r>
                      <a:endParaRPr dirty="0" lang="zh-TW" sz="1200"/>
                    </a:p>
                  </a:txBody>
                  <a:tcPr anchor="ctr" marB="39041" marL="78081" marR="78081" marT="39041"/>
                </a:tc>
                <a:tc gridSpan="2">
                  <a:txBody>
                    <a:bodyPr numCol="1"/>
                    <a:lstStyle/>
                    <a:p>
                      <a:pPr algn="ctr"/>
                      <a:r>
                        <a:rPr altLang="zh-TW" dirty="0" lang="en-US" sz="1200"/>
                        <a:t>0011_0011_0 &gt;&gt; 2 = 0000_1100_1</a:t>
                      </a:r>
                      <a:endParaRPr dirty="0" lang="zh-TW" sz="1200"/>
                    </a:p>
                  </a:txBody>
                  <a:tcPr anchor="ctr" marB="39041" marL="78081" marR="78081" marT="39041"/>
                </a:tc>
                <a:tc hMerge="1">
                  <a:txBody>
                    <a:bodyPr numCol="1"/>
                    <a:lstStyle/>
                    <a:p>
                      <a:pPr algn="ctr"/>
                      <a:endParaRPr dirty="0" lang="zh-TW" sz="1400"/>
                    </a:p>
                  </a:txBody>
                  <a:tcPr anchor="ctr"/>
                </a:tc>
                <a:tc>
                  <a:txBody>
                    <a:bodyPr numCol="1"/>
                    <a:lstStyle/>
                    <a:p>
                      <a:pPr algn="ctr" defTabSz="914400" eaLnBrk="1" hangingPunct="1" indent="0" latinLnBrk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zh-TW" dirty="0" lang="en-US" sz="1200"/>
                        <a:t>1100</a:t>
                      </a:r>
                      <a:endParaRPr dirty="0" lang="zh-TW" sz="1200"/>
                    </a:p>
                  </a:txBody>
                  <a:tcPr anchor="ctr" marB="39041" marL="78081" marR="78081" marT="39041"/>
                </a:tc>
                <a:extLst>
                  <a:ext uri="{0D108BD9-81ED-4DB2-BD59-A6C34878D82A}">
                    <a16:rowId xmlns:a16="http://schemas.microsoft.com/office/drawing/2014/main" val="109798314"/>
                  </a:ext>
                </a:extLst>
              </a:tr>
              <a:tr h="260271">
                <a:tc>
                  <a:txBody>
                    <a:bodyPr numCol="1"/>
                    <a:lstStyle/>
                    <a:p>
                      <a:pPr algn="ctr"/>
                      <a:endParaRPr dirty="0" lang="zh-TW" sz="1200"/>
                    </a:p>
                  </a:txBody>
                  <a:tcPr anchor="ctr" marB="39041" marL="78081" marR="78081" marT="39041"/>
                </a:tc>
                <a:tc gridSpan="2">
                  <a:txBody>
                    <a:bodyPr numCol="1"/>
                    <a:lstStyle/>
                    <a:p>
                      <a:pPr algn="ctr"/>
                      <a:r>
                        <a:rPr altLang="zh-TW" b="1" dirty="0" lang="en-US" sz="1200">
                          <a:solidFill>
                            <a:srgbClr val="FF0000"/>
                          </a:solidFill>
                        </a:rPr>
                        <a:t>0000_1100 (12)</a:t>
                      </a:r>
                      <a:endParaRPr b="1" dirty="0" lang="zh-TW" sz="1200">
                        <a:solidFill>
                          <a:srgbClr val="FF0000"/>
                        </a:solidFill>
                      </a:endParaRPr>
                    </a:p>
                  </a:txBody>
                  <a:tcPr anchor="ctr" marB="39041" marL="78081" marR="78081" marT="39041"/>
                </a:tc>
                <a:tc hMerge="1">
                  <a:txBody>
                    <a:bodyPr numCol="1"/>
                    <a:lstStyle/>
                    <a:p>
                      <a:pPr algn="ctr"/>
                      <a:endParaRPr dirty="0" lang="zh-TW" sz="1400"/>
                    </a:p>
                  </a:txBody>
                  <a:tcPr anchor="ctr"/>
                </a:tc>
                <a:tc>
                  <a:txBody>
                    <a:bodyPr numCol="1"/>
                    <a:lstStyle/>
                    <a:p>
                      <a:pPr algn="ctr"/>
                      <a:r>
                        <a:rPr altLang="zh-TW" dirty="0" lang="en-US" sz="1200"/>
                        <a:t>1100</a:t>
                      </a:r>
                      <a:endParaRPr dirty="0" lang="zh-TW" sz="1200"/>
                    </a:p>
                  </a:txBody>
                  <a:tcPr anchor="ctr" marB="39041" marL="78081" marR="78081" marT="39041"/>
                </a:tc>
                <a:extLst>
                  <a:ext uri="{0D108BD9-81ED-4DB2-BD59-A6C34878D82A}">
                    <a16:rowId xmlns:a16="http://schemas.microsoft.com/office/drawing/2014/main" val="3654858723"/>
                  </a:ext>
                </a:extLst>
              </a:tr>
            </a:tbl>
          </a:graphicData>
        </a:graphic>
      </p:graphicFrame>
      <p:sp>
        <p:nvSpPr>
          <p:cNvPr id="61" name="橢圓 60"/>
          <p:cNvSpPr/>
          <p:nvPr/>
        </p:nvSpPr>
        <p:spPr>
          <a:xfrm>
            <a:off x="6765223" y="5778909"/>
            <a:ext cx="432048" cy="216024"/>
          </a:xfrm>
          <a:prstGeom prst="ellipse">
            <a:avLst/>
          </a:prstGeom>
          <a:noFill/>
          <a:ln algn="ctr" cap="flat" cmpd="sng" w="19050">
            <a:solidFill>
              <a:srgbClr val="00B0F0"/>
            </a:solidFill>
            <a:prstDash val="solid"/>
            <a:round/>
            <a:headEnd len="med" type="none" w="med"/>
            <a:tailEnd len="med" type="triangle" w="med"/>
          </a:ln>
          <a:effectLst/>
        </p:spPr>
        <p:txBody>
          <a:bodyPr anchor="t" anchorCtr="0" bIns="46800" compatLnSpc="1" lIns="93600" numCol="1" rIns="93600" rtlCol="0" tIns="46800" vert="horz" wrap="square">
            <a:prstTxWarp prst="textNoShape">
              <a:avLst/>
            </a:prstTxWarp>
            <a:spAutoFit/>
          </a:bodyPr>
          <a:lstStyle/>
          <a:p>
            <a:pPr algn="l" defTabSz="914400" eaLnBrk="1" fontAlgn="base" hangingPunct="1" indent="0" latinLnBrk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b="0" baseline="0" cap="none" i="0" kumimoji="1" lang="zh-TW" normalizeH="0" strike="noStrike" sz="2400" u="none">
              <a:ln>
                <a:noFill/>
              </a:ln>
              <a:solidFill>
                <a:schemeClr val="tx1"/>
              </a:solidFill>
              <a:effectLst/>
              <a:latin charset="0" pitchFamily="34" typeface="Tahoma"/>
              <a:ea charset="-120" pitchFamily="18" typeface="新細明體"/>
            </a:endParaRPr>
          </a:p>
        </p:txBody>
      </p:sp>
      <p:sp>
        <p:nvSpPr>
          <p:cNvPr id="62" name="橢圓 61"/>
          <p:cNvSpPr/>
          <p:nvPr/>
        </p:nvSpPr>
        <p:spPr>
          <a:xfrm>
            <a:off x="7433859" y="6017398"/>
            <a:ext cx="432048" cy="216024"/>
          </a:xfrm>
          <a:prstGeom prst="ellipse">
            <a:avLst/>
          </a:prstGeom>
          <a:noFill/>
          <a:ln algn="ctr" cap="flat" cmpd="sng" w="19050">
            <a:solidFill>
              <a:srgbClr val="00B0F0"/>
            </a:solidFill>
            <a:prstDash val="solid"/>
            <a:round/>
            <a:headEnd len="med" type="none" w="med"/>
            <a:tailEnd len="med" type="triangle" w="med"/>
          </a:ln>
          <a:effectLst/>
        </p:spPr>
        <p:txBody>
          <a:bodyPr anchor="t" anchorCtr="0" bIns="46800" compatLnSpc="1" lIns="93600" numCol="1" rIns="93600" rtlCol="0" tIns="46800" vert="horz" wrap="square">
            <a:prstTxWarp prst="textNoShape">
              <a:avLst/>
            </a:prstTxWarp>
            <a:spAutoFit/>
          </a:bodyPr>
          <a:lstStyle/>
          <a:p>
            <a:pPr algn="l" defTabSz="914400" eaLnBrk="1" fontAlgn="base" hangingPunct="1" indent="0" latinLnBrk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b="0" baseline="0" cap="none" i="0" kumimoji="1" lang="zh-TW" normalizeH="0" strike="noStrike" sz="2400" u="none">
              <a:ln>
                <a:noFill/>
              </a:ln>
              <a:solidFill>
                <a:schemeClr val="tx1"/>
              </a:solidFill>
              <a:effectLst/>
              <a:latin charset="0" pitchFamily="34" typeface="Tahoma"/>
              <a:ea charset="-120" pitchFamily="18" typeface="新細明體"/>
            </a:endParaRPr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873C054C-9A76-4805-80C4-8906B7E3C859}"/>
              </a:ext>
            </a:extLst>
          </p:cNvPr>
          <p:cNvSpPr/>
          <p:nvPr/>
        </p:nvSpPr>
        <p:spPr>
          <a:xfrm>
            <a:off x="5757703" y="1682050"/>
            <a:ext cx="2879135" cy="1874563"/>
          </a:xfrm>
          <a:prstGeom prst="roundRect">
            <a:avLst/>
          </a:prstGeom>
          <a:solidFill>
            <a:srgbClr val="E7F6EF"/>
          </a:solidFill>
          <a:ln algn="ctr" cap="flat" cmpd="sng" w="9525">
            <a:noFill/>
            <a:prstDash val="solid"/>
            <a:round/>
            <a:headEnd len="med" type="none" w="med"/>
            <a:tailEnd len="med" type="triangle" w="med"/>
          </a:ln>
          <a:effectLst/>
        </p:spPr>
        <p:txBody>
          <a:bodyPr anchor="t" anchorCtr="0" bIns="46800" compatLnSpc="1" lIns="93600" numCol="1" rIns="93600" rtlCol="0" tIns="46800" vert="horz" wrap="square">
            <a:prstTxWarp prst="textNoShape">
              <a:avLst/>
            </a:prstTxWarp>
            <a:spAutoFit/>
          </a:bodyPr>
          <a:lstStyle/>
          <a:p>
            <a:pPr algn="l" defTabSz="914400" eaLnBrk="1" fontAlgn="base" hangingPunct="1" indent="0" latinLnBrk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b="0" baseline="0" cap="none" i="0" kumimoji="1" lang="zh-TW" normalizeH="0" strike="noStrike" sz="2400" u="none">
              <a:ln>
                <a:noFill/>
              </a:ln>
              <a:solidFill>
                <a:schemeClr val="tx1"/>
              </a:solidFill>
              <a:effectLst/>
              <a:latin charset="0" pitchFamily="34" typeface="Tahoma"/>
              <a:ea charset="-120" pitchFamily="18" typeface="新細明體"/>
            </a:endParaRPr>
          </a:p>
        </p:txBody>
      </p:sp>
      <p:cxnSp>
        <p:nvCxnSpPr>
          <p:cNvPr id="67" name="直線單箭頭接點 66"/>
          <p:cNvCxnSpPr>
            <a:cxnSpLocks/>
          </p:cNvCxnSpPr>
          <p:nvPr/>
        </p:nvCxnSpPr>
        <p:spPr>
          <a:xfrm flipH="1">
            <a:off x="5870142" y="5925060"/>
            <a:ext cx="2351626" cy="177084"/>
          </a:xfrm>
          <a:prstGeom prst="straightConnector1">
            <a:avLst/>
          </a:prstGeom>
          <a:noFill/>
          <a:ln algn="ctr" cap="flat" cmpd="sng" w="19050">
            <a:solidFill>
              <a:srgbClr val="00B0F0"/>
            </a:solidFill>
            <a:prstDash val="solid"/>
            <a:round/>
            <a:headEnd len="med" type="none" w="med"/>
            <a:tailEnd type="triangle"/>
          </a:ln>
          <a:effectLst/>
        </p:spPr>
      </p:cxnSp>
      <p:cxnSp>
        <p:nvCxnSpPr>
          <p:cNvPr id="70" name="直線單箭頭接點 69"/>
          <p:cNvCxnSpPr>
            <a:cxnSpLocks/>
          </p:cNvCxnSpPr>
          <p:nvPr/>
        </p:nvCxnSpPr>
        <p:spPr>
          <a:xfrm flipH="1">
            <a:off x="5853553" y="6218403"/>
            <a:ext cx="2384803" cy="179582"/>
          </a:xfrm>
          <a:prstGeom prst="straightConnector1">
            <a:avLst/>
          </a:prstGeom>
          <a:noFill/>
          <a:ln algn="ctr" cap="flat" cmpd="sng" w="19050">
            <a:solidFill>
              <a:srgbClr val="00B0F0"/>
            </a:solidFill>
            <a:prstDash val="solid"/>
            <a:round/>
            <a:headEnd len="med" type="none" w="med"/>
            <a:tailEnd type="triangle"/>
          </a:ln>
          <a:effectLst/>
        </p:spPr>
      </p:cxnSp>
      <p:sp>
        <p:nvSpPr>
          <p:cNvPr id="71" name="文字方塊 70"/>
          <p:cNvSpPr txBox="1"/>
          <p:nvPr/>
        </p:nvSpPr>
        <p:spPr>
          <a:xfrm>
            <a:off x="5844833" y="5794367"/>
            <a:ext cx="396262" cy="307777"/>
          </a:xfrm>
          <a:prstGeom prst="rect">
            <a:avLst/>
          </a:prstGeom>
          <a:noFill/>
        </p:spPr>
        <p:txBody>
          <a:bodyPr numCol="1" rtlCol="0" wrap="none">
            <a:spAutoFit/>
          </a:bodyPr>
          <a:lstStyle/>
          <a:p>
            <a:r>
              <a:rPr altLang="zh-TW" dirty="0" lang="en-US" sz="1400">
                <a:solidFill>
                  <a:srgbClr val="00B0F0"/>
                </a:solidFill>
              </a:rPr>
              <a:t>+A</a:t>
            </a:r>
            <a:endParaRPr dirty="0" lang="zh-TW" sz="1400">
              <a:solidFill>
                <a:srgbClr val="00B0F0"/>
              </a:solidFill>
            </a:endParaRPr>
          </a:p>
        </p:txBody>
      </p:sp>
      <p:sp>
        <p:nvSpPr>
          <p:cNvPr id="72" name="文字方塊 71"/>
          <p:cNvSpPr txBox="1"/>
          <p:nvPr/>
        </p:nvSpPr>
        <p:spPr>
          <a:xfrm>
            <a:off x="5884907" y="6133240"/>
            <a:ext cx="356188" cy="307777"/>
          </a:xfrm>
          <a:prstGeom prst="rect">
            <a:avLst/>
          </a:prstGeom>
          <a:noFill/>
        </p:spPr>
        <p:txBody>
          <a:bodyPr numCol="1" rtlCol="0" wrap="none">
            <a:spAutoFit/>
          </a:bodyPr>
          <a:lstStyle/>
          <a:p>
            <a:r>
              <a:rPr altLang="zh-TW" dirty="0" lang="en-US" sz="1400">
                <a:solidFill>
                  <a:srgbClr val="00B0F0"/>
                </a:solidFill>
              </a:rPr>
              <a:t>-A</a:t>
            </a:r>
            <a:endParaRPr dirty="0" lang="zh-TW" sz="1400">
              <a:solidFill>
                <a:srgbClr val="00B0F0"/>
              </a:solidFill>
            </a:endParaRPr>
          </a:p>
        </p:txBody>
      </p:sp>
      <p:sp>
        <p:nvSpPr>
          <p:cNvPr id="20" name="內容版面配置區 2">
            <a:extLst>
              <a:ext uri="{FF2B5EF4-FFF2-40B4-BE49-F238E27FC236}">
                <a16:creationId xmlns:a16="http://schemas.microsoft.com/office/drawing/2014/main" id="{5E23097E-7912-4B67-8A6E-3190BD31A138}"/>
              </a:ext>
            </a:extLst>
          </p:cNvPr>
          <p:cNvSpPr txBox="1">
            <a:spLocks/>
          </p:cNvSpPr>
          <p:nvPr/>
        </p:nvSpPr>
        <p:spPr>
          <a:xfrm>
            <a:off x="179512" y="888828"/>
            <a:ext cx="8568952" cy="2402557"/>
          </a:xfrm>
          <a:prstGeom prst="rect">
            <a:avLst/>
          </a:prstGeom>
        </p:spPr>
        <p:txBody>
          <a:bodyPr numCol="1"/>
          <a:lstStyle>
            <a:lvl1pPr algn="l" eaLnBrk="1" fontAlgn="base" hangingPunct="1" indent="-381000" marL="381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80000"/>
              <a:buFont charset="2" pitchFamily="2" typeface="Wingdings"/>
              <a:buChar char="v"/>
              <a:defRPr kumimoji="1" sz="3200">
                <a:solidFill>
                  <a:schemeClr val="accent2">
                    <a:lumMod val="75000"/>
                  </a:schemeClr>
                </a:solidFill>
                <a:effectLst/>
                <a:latin charset="0" panose="02040503050406030204" pitchFamily="18" typeface="Cambria"/>
                <a:ea typeface="+mn-ea"/>
                <a:cs typeface="+mn-cs"/>
              </a:defRPr>
            </a:lvl1pPr>
            <a:lvl2pPr algn="l" eaLnBrk="1" fontAlgn="base" hangingPunct="1" indent="-381000" marL="838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charset="2" panose="05000000000000000000" pitchFamily="2" typeface="Wingdings"/>
              <a:buChar char="Ø"/>
              <a:defRPr kumimoji="1" sz="2800">
                <a:solidFill>
                  <a:schemeClr val="accent2">
                    <a:lumMod val="75000"/>
                  </a:schemeClr>
                </a:solidFill>
                <a:effectLst/>
                <a:latin charset="0" panose="02040503050406030204" pitchFamily="18" typeface="Cambria"/>
                <a:ea typeface="+mn-ea"/>
              </a:defRPr>
            </a:lvl2pPr>
            <a:lvl3pPr algn="l" eaLnBrk="1" fontAlgn="base" hangingPunct="1" indent="-381000" marL="1295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charset="2" pitchFamily="2" typeface="Wingdings"/>
              <a:buChar char="«"/>
              <a:defRPr kumimoji="1" sz="2400">
                <a:solidFill>
                  <a:schemeClr val="accent2">
                    <a:lumMod val="75000"/>
                  </a:schemeClr>
                </a:solidFill>
                <a:effectLst/>
                <a:latin charset="0" panose="02040503050406030204" pitchFamily="18" typeface="Cambria"/>
                <a:ea typeface="+mn-ea"/>
              </a:defRPr>
            </a:lvl3pPr>
            <a:lvl4pPr algn="l" eaLnBrk="1" fontAlgn="base" hangingPunct="1" indent="-381000" marL="17526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charset="2" pitchFamily="2" typeface="Wingdings"/>
              <a:buChar char="§"/>
              <a:defRPr kumimoji="1" sz="2000">
                <a:solidFill>
                  <a:schemeClr val="accent2">
                    <a:lumMod val="75000"/>
                  </a:schemeClr>
                </a:solidFill>
                <a:effectLst/>
                <a:latin charset="0" panose="02040503050406030204" pitchFamily="18" typeface="Cambria"/>
                <a:ea typeface="+mn-ea"/>
              </a:defRPr>
            </a:lvl4pPr>
            <a:lvl5pPr algn="l" eaLnBrk="1" fontAlgn="base" hangingPunct="1" indent="-381000" marL="22098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charset="2" pitchFamily="2" typeface="Wingdings"/>
              <a:buChar char=""/>
              <a:defRPr kumimoji="1" sz="2000">
                <a:solidFill>
                  <a:schemeClr val="accent2">
                    <a:lumMod val="75000"/>
                  </a:schemeClr>
                </a:solidFill>
                <a:effectLst/>
                <a:latin charset="0" panose="02040503050406030204" pitchFamily="18" typeface="Cambria"/>
                <a:ea typeface="+mn-ea"/>
              </a:defRPr>
            </a:lvl5pPr>
            <a:lvl6pPr algn="l" eaLnBrk="1" fontAlgn="base" hangingPunct="1" indent="-381000" marL="2667000" rtl="0">
              <a:spcBef>
                <a:spcPct val="20000"/>
              </a:spcBef>
              <a:spcAft>
                <a:spcPct val="0"/>
              </a:spcAft>
              <a:buFont charset="2" pitchFamily="2" typeface="Wingdings"/>
              <a:buChar char="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algn="l" eaLnBrk="1" fontAlgn="base" hangingPunct="1" indent="-381000" marL="3124200" rtl="0">
              <a:spcBef>
                <a:spcPct val="20000"/>
              </a:spcBef>
              <a:spcAft>
                <a:spcPct val="0"/>
              </a:spcAft>
              <a:buFont charset="2" pitchFamily="2" typeface="Wingdings"/>
              <a:buChar char="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algn="l" eaLnBrk="1" fontAlgn="base" hangingPunct="1" indent="-381000" marL="3581400" rtl="0">
              <a:spcBef>
                <a:spcPct val="20000"/>
              </a:spcBef>
              <a:spcAft>
                <a:spcPct val="0"/>
              </a:spcAft>
              <a:buFont charset="2" pitchFamily="2" typeface="Wingdings"/>
              <a:buChar char="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algn="l" eaLnBrk="1" fontAlgn="base" hangingPunct="1" indent="-381000" marL="4038600" rtl="0">
              <a:spcBef>
                <a:spcPct val="20000"/>
              </a:spcBef>
              <a:spcAft>
                <a:spcPct val="0"/>
              </a:spcAft>
              <a:buFont charset="2" pitchFamily="2" typeface="Wingdings"/>
              <a:buChar char="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dirty="0" kern="0" lang="zh-TW" sz="2400"/>
              <a:t>使用上一頁的架構，並以</a:t>
            </a:r>
            <a:r>
              <a:rPr altLang="zh-TW" dirty="0" kern="0" lang="en-US" sz="2400"/>
              <a:t>sequential circuit</a:t>
            </a:r>
            <a:r>
              <a:rPr dirty="0" kern="0" lang="zh-TW" sz="2400"/>
              <a:t>的方式實現</a:t>
            </a:r>
            <a:r>
              <a:rPr altLang="zh-TW" dirty="0" kern="0" lang="en-US" sz="2400"/>
              <a:t>Lab8</a:t>
            </a:r>
            <a:r>
              <a:rPr dirty="0" kern="0" lang="zh-TW" sz="2400"/>
              <a:t>的 </a:t>
            </a:r>
            <a:r>
              <a:rPr altLang="zh-TW" dirty="0" kern="0" lang="en-US" sz="2400"/>
              <a:t>Radix-4</a:t>
            </a:r>
            <a:r>
              <a:rPr dirty="0" kern="0" lang="zh-TW" sz="2400"/>
              <a:t> </a:t>
            </a:r>
            <a:r>
              <a:rPr altLang="zh-TW" dirty="0" kern="0" lang="en-US" sz="2400"/>
              <a:t>Booth</a:t>
            </a:r>
            <a:r>
              <a:rPr dirty="0" kern="0" lang="zh-TW" sz="2400"/>
              <a:t> </a:t>
            </a:r>
            <a:r>
              <a:rPr altLang="zh-TW" dirty="0" kern="0" lang="en-US" sz="2400"/>
              <a:t>Multiplier</a:t>
            </a:r>
            <a:r>
              <a:rPr dirty="0" kern="0" lang="zh-TW" sz="2400"/>
              <a:t>，以下附上架構圖、流程圖以及範例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F577988-E6A6-4255-A401-7C67887396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3479" y="1742101"/>
            <a:ext cx="2793301" cy="1815461"/>
          </a:xfrm>
          <a:prstGeom prst="rect">
            <a:avLst/>
          </a:prstGeom>
        </p:spPr>
      </p:pic>
      <p:sp>
        <p:nvSpPr>
          <p:cNvPr id="5" name="橢圓 4">
            <a:extLst>
              <a:ext uri="{FF2B5EF4-FFF2-40B4-BE49-F238E27FC236}">
                <a16:creationId xmlns:a16="http://schemas.microsoft.com/office/drawing/2014/main" id="{7098DD35-14F7-4897-8482-622A6391EFFF}"/>
              </a:ext>
            </a:extLst>
          </p:cNvPr>
          <p:cNvSpPr/>
          <p:nvPr/>
        </p:nvSpPr>
        <p:spPr>
          <a:xfrm>
            <a:off x="5918469" y="2907652"/>
            <a:ext cx="2125556" cy="649436"/>
          </a:xfrm>
          <a:prstGeom prst="ellipse">
            <a:avLst/>
          </a:prstGeom>
          <a:noFill/>
          <a:ln algn="ctr" cap="flat" cmpd="sng" w="28575">
            <a:solidFill>
              <a:srgbClr val="C00000"/>
            </a:solidFill>
            <a:prstDash val="solid"/>
            <a:round/>
            <a:headEnd len="med" type="none" w="med"/>
            <a:tailEnd len="med" type="triangle" w="med"/>
          </a:ln>
          <a:effectLst/>
        </p:spPr>
        <p:txBody>
          <a:bodyPr anchor="t" anchorCtr="0" bIns="46800" compatLnSpc="1" lIns="93600" numCol="1" rIns="93600" rtlCol="0" tIns="46800" vert="horz" wrap="square">
            <a:prstTxWarp prst="textNoShape">
              <a:avLst/>
            </a:prstTxWarp>
            <a:spAutoFit/>
          </a:bodyPr>
          <a:lstStyle/>
          <a:p>
            <a:pPr algn="l" defTabSz="914400" eaLnBrk="1" fontAlgn="base" hangingPunct="1" indent="0" latinLnBrk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b="0" baseline="0" cap="none" i="0" kumimoji="1" lang="zh-TW" normalizeH="0" strike="noStrike" sz="2400" u="none">
              <a:ln>
                <a:noFill/>
              </a:ln>
              <a:solidFill>
                <a:schemeClr val="tx1"/>
              </a:solidFill>
              <a:effectLst/>
              <a:latin charset="0" pitchFamily="34" typeface="Tahoma"/>
              <a:ea charset="-120" pitchFamily="18" typeface="新細明體"/>
            </a:endParaRPr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9A075E02-4A8E-4FAA-B31F-E6BAC7C7EA41}"/>
              </a:ext>
            </a:extLst>
          </p:cNvPr>
          <p:cNvCxnSpPr/>
          <p:nvPr/>
        </p:nvCxnSpPr>
        <p:spPr>
          <a:xfrm flipH="1" flipV="1">
            <a:off x="5220072" y="2907652"/>
            <a:ext cx="698397" cy="324718"/>
          </a:xfrm>
          <a:prstGeom prst="straightConnector1">
            <a:avLst/>
          </a:prstGeom>
          <a:noFill/>
          <a:ln algn="ctr" cap="flat" cmpd="sng" w="9525">
            <a:solidFill>
              <a:srgbClr val="C00000"/>
            </a:solidFill>
            <a:prstDash val="solid"/>
            <a:round/>
            <a:headEnd len="med" type="none" w="med"/>
            <a:tailEnd type="triangle"/>
          </a:ln>
          <a:effectLst/>
        </p:spPr>
      </p:cxnSp>
      <p:sp>
        <p:nvSpPr>
          <p:cNvPr id="9" name="文字方塊 8">
            <a:extLst>
              <a:ext uri="{FF2B5EF4-FFF2-40B4-BE49-F238E27FC236}">
                <a16:creationId xmlns:a16="http://schemas.microsoft.com/office/drawing/2014/main" id="{CC6B2584-2D42-41C4-9D32-12D73311A1F9}"/>
              </a:ext>
            </a:extLst>
          </p:cNvPr>
          <p:cNvSpPr txBox="1"/>
          <p:nvPr/>
        </p:nvSpPr>
        <p:spPr>
          <a:xfrm>
            <a:off x="2599797" y="2537371"/>
            <a:ext cx="3211135" cy="369332"/>
          </a:xfrm>
          <a:prstGeom prst="rect">
            <a:avLst/>
          </a:prstGeom>
          <a:noFill/>
          <a:ln>
            <a:noFill/>
          </a:ln>
        </p:spPr>
        <p:txBody>
          <a:bodyPr numCol="1" rtlCol="0" wrap="none">
            <a:spAutoFit/>
          </a:bodyPr>
          <a:lstStyle/>
          <a:p>
            <a:r>
              <a:rPr altLang="zh-TW" dirty="0" lang="en-US">
                <a:solidFill>
                  <a:srgbClr val="C00000"/>
                </a:solidFill>
              </a:rPr>
              <a:t>demo</a:t>
            </a:r>
            <a:r>
              <a:rPr dirty="0" lang="zh-TW">
                <a:solidFill>
                  <a:srgbClr val="C00000"/>
                </a:solidFill>
              </a:rPr>
              <a:t>時要看到此</a:t>
            </a:r>
            <a:r>
              <a:rPr altLang="zh-TW" dirty="0" lang="en-US">
                <a:solidFill>
                  <a:srgbClr val="C00000"/>
                </a:solidFill>
              </a:rPr>
              <a:t>16bits</a:t>
            </a:r>
            <a:r>
              <a:rPr dirty="0" lang="zh-TW">
                <a:solidFill>
                  <a:srgbClr val="C00000"/>
                </a:solidFill>
              </a:rPr>
              <a:t>的變化</a:t>
            </a:r>
          </a:p>
        </p:txBody>
      </p:sp>
    </p:spTree>
    <p:extLst>
      <p:ext uri="{BB962C8B-B14F-4D97-AF65-F5344CB8AC3E}">
        <p14:creationId xmlns:p14="http://schemas.microsoft.com/office/powerpoint/2010/main" val="269189253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佈景主題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KuanWei-Chen-150706">
  <a:themeElements>
    <a:clrScheme name="1_CCU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CU">
      <a:majorFont>
        <a:latin typeface="Cambria"/>
        <a:ea typeface="標楷體"/>
        <a:cs typeface=""/>
      </a:majorFont>
      <a:minorFont>
        <a:latin typeface="Cambria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>
        <a:xfrm>
          <a:off x="0" y="0"/>
          <a:ext cx="1" cy="1"/>
        </a:xfrm>
        <a:custGeom>
          <a:avLst/>
          <a:gdLst/>
          <a:ahLst/>
          <a:cxnLst/>
          <a:rect b="0" l="0" r="0" t="0"/>
          <a:pathLst/>
        </a:custGeom>
        <a:noFill/>
        <a:ln algn="ctr" cap="flat" cmpd="sng" w="9525">
          <a:solidFill>
            <a:schemeClr val="tx1"/>
          </a:solidFill>
          <a:prstDash val="solid"/>
          <a:round/>
          <a:headEnd len="med" type="none" w="med"/>
          <a:tailEnd len="med" type="triangle" w="med"/>
        </a:ln>
        <a:effectLst/>
      </a:spPr>
      <a:bodyPr anchor="t" anchorCtr="0" bIns="46800" compatLnSpc="1" lIns="93600" numCol="1" rIns="93600" tIns="46800" vert="horz" wrap="square">
        <a:prstTxWarp prst="textNoShape">
          <a:avLst/>
        </a:prstTxWarp>
        <a:spAutoFit/>
      </a:bodyPr>
      <a:lstStyle>
        <a:defPPr algn="l" defTabSz="914400" eaLnBrk="1" fontAlgn="base" hangingPunct="1" indent="0" latinLnBrk="0" marL="0" marR="0" rtl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altLang="zh-TW" b="0" baseline="0" cap="none" i="0" kumimoji="1" lang="zh-TW" normalizeH="0" smtClean="0" strike="noStrike" sz="2400" u="none">
            <a:ln>
              <a:noFill/>
            </a:ln>
            <a:solidFill>
              <a:schemeClr val="tx1"/>
            </a:solidFill>
            <a:effectLst/>
            <a:latin charset="0" pitchFamily="34" typeface="Tahoma"/>
            <a:ea charset="-120" pitchFamily="18" typeface="新細明體"/>
          </a:defRPr>
        </a:defPPr>
      </a:lstStyle>
    </a:spDef>
    <a:lnDef>
      <a:spPr>
        <a:xfrm>
          <a:off x="0" y="0"/>
          <a:ext cx="1" cy="1"/>
        </a:xfrm>
        <a:custGeom>
          <a:avLst/>
          <a:gdLst/>
          <a:ahLst/>
          <a:cxnLst/>
          <a:rect b="0" l="0" r="0" t="0"/>
          <a:pathLst/>
        </a:custGeom>
        <a:noFill/>
        <a:ln algn="ctr" cap="flat" cmpd="sng" w="9525">
          <a:solidFill>
            <a:schemeClr val="tx1"/>
          </a:solidFill>
          <a:prstDash val="solid"/>
          <a:round/>
          <a:headEnd len="med" type="none" w="med"/>
          <a:tailEnd len="med" type="triangle" w="med"/>
        </a:ln>
        <a:effectLst/>
      </a:spPr>
      <a:bodyPr anchor="t" anchorCtr="0" bIns="46800" compatLnSpc="1" lIns="93600" numCol="1" rIns="93600" tIns="46800" vert="horz" wrap="square">
        <a:prstTxWarp prst="textNoShape">
          <a:avLst/>
        </a:prstTxWarp>
        <a:spAutoFit/>
      </a:bodyPr>
      <a:lstStyle>
        <a:defPPr algn="l" defTabSz="914400" eaLnBrk="1" fontAlgn="base" hangingPunct="1" indent="0" latinLnBrk="0" marL="0" marR="0" rtl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altLang="zh-TW" b="0" baseline="0" cap="none" i="0" kumimoji="1" lang="zh-TW" normalizeH="0" smtClean="0" strike="noStrike" sz="2400" u="none">
            <a:ln>
              <a:noFill/>
            </a:ln>
            <a:solidFill>
              <a:schemeClr val="tx1"/>
            </a:solidFill>
            <a:effectLst/>
            <a:latin charset="0" pitchFamily="34" typeface="Tahoma"/>
            <a:ea charset="-120" pitchFamily="18" typeface="新細明體"/>
          </a:defRPr>
        </a:defPPr>
      </a:lstStyle>
    </a:lnDef>
  </a:objectDefaults>
  <a:extraClrSchemeLst>
    <a:extraClrScheme>
      <a:clrScheme name="1_CCU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1_CC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1_CCU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1_CCU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1_CCU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1_CCU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1_CCU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accent1="accent1" accent2="accent2" accent3="accent3" accent4="accent4" accent5="accent5" accent6="accent6" bg1="lt1" bg2="lt2" folHlink="folHlink" hlink="hlink" tx1="dk1" tx2="dk2"/>
    </a:extraClrScheme>
  </a:extraClrSchemeLst>
  <a:extLst>
    <a:ext uri="{05A4C25C-085E-4340-85A3-A5531E510DB2}">
      <thm15:themeFamily xmlns:thm15="http://schemas.microsoft.com/office/thememl/2012/main" id="{FB43A3E9-2A24-4AAD-8331-4A75C4557177}" name="20200213_林冠翰" vid="{83B958E5-F466-4B58-921D-042F50DA4AD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CCU</Template>
  <Company/>
  <Words>573</Words>
  <Paragraphs>135</Paragraphs>
  <Slides>11</Slides>
  <Notes>1</Notes>
  <TotalTime>1897</TotalTime>
  <HiddenSlides>0</HiddenSlides>
  <MMClips>0</MMClips>
  <ScaleCrop>false</ScaleCrop>
  <HeadingPairs>
    <vt:vector baseType="variant" size="6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baseType="lpstr" size="22">
      <vt:lpstr>SimSun</vt:lpstr>
      <vt:lpstr>新細明體</vt:lpstr>
      <vt:lpstr>標楷體</vt:lpstr>
      <vt:lpstr>Bell MT</vt:lpstr>
      <vt:lpstr>Calibri</vt:lpstr>
      <vt:lpstr>Calisto MT</vt:lpstr>
      <vt:lpstr>Cambria</vt:lpstr>
      <vt:lpstr>Tahoma</vt:lpstr>
      <vt:lpstr>Times New Roman</vt:lpstr>
      <vt:lpstr>Wingdings</vt:lpstr>
      <vt:lpstr>KuanWei-Chen-150706</vt:lpstr>
      <vt:lpstr>DD LAB9 : Sequential Circuit  &amp; Serial Multiplier</vt:lpstr>
      <vt:lpstr>Outline</vt:lpstr>
      <vt:lpstr>課程目的</vt:lpstr>
      <vt:lpstr>Sequential Circuit 介紹</vt:lpstr>
      <vt:lpstr>課堂練習－Serial Multiplier</vt:lpstr>
      <vt:lpstr>Serial Multiplier Implement</vt:lpstr>
      <vt:lpstr>Lab作業說明</vt:lpstr>
      <vt:lpstr>Optimized Serial Multiplier</vt:lpstr>
      <vt:lpstr>Serial Radix-4 Booth Multiplier</vt:lpstr>
      <vt:lpstr>回家作業與配分</vt:lpstr>
      <vt:lpstr>附錄 : Radix-4 Booth</vt:lpstr>
    </vt:vector>
  </TitlesOfParts>
  <LinksUpToDate>false</LinksUpToDate>
  <SharedDoc>false</SharedDoc>
  <HyperlinksChanged>false</HyperlinksChanged>
  <Application>Microsoft Office PowerPoint</Application>
  <AppVersion>16.0000</AppVersion>
  <PresentationFormat>如螢幕大小 (4:3)</PresentationFormat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2020-04-16T05:40:36Z</dcterms:created>
  <dc:creator>KH_LIN</dc:creator>
  <cp:lastModifiedBy>Obama</cp:lastModifiedBy>
  <cp:lastPrinted>2020-05-24T12:46:58Z</cp:lastPrinted>
  <dcterms:modified xsi:type="dcterms:W3CDTF">2020-06-04T02:38:46Z</dcterms:modified>
  <cp:revision>99</cp:revision>
  <dc:title>Arithmetic II : multiplication</dc:title>
</cp:coreProperties>
</file>