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4"/>
  </p:sldMasterIdLst>
  <p:notesMasterIdLst>
    <p:notesMasterId r:id="rId21"/>
  </p:notesMasterIdLst>
  <p:sldIdLst>
    <p:sldId id="256" r:id="rId5"/>
    <p:sldId id="272" r:id="rId6"/>
    <p:sldId id="304" r:id="rId7"/>
    <p:sldId id="318" r:id="rId8"/>
    <p:sldId id="305" r:id="rId9"/>
    <p:sldId id="316" r:id="rId10"/>
    <p:sldId id="321" r:id="rId11"/>
    <p:sldId id="327" r:id="rId12"/>
    <p:sldId id="324" r:id="rId13"/>
    <p:sldId id="312" r:id="rId14"/>
    <p:sldId id="322" r:id="rId15"/>
    <p:sldId id="313" r:id="rId16"/>
    <p:sldId id="314" r:id="rId17"/>
    <p:sldId id="315" r:id="rId18"/>
    <p:sldId id="311" r:id="rId19"/>
    <p:sldId id="32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13116F-EC44-499B-B8D7-80240148F3C8}">
  <a:tblStyle styleId="{BE13116F-EC44-499B-B8D7-80240148F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3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0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86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5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0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96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410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89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39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28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09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04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22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8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78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836605" y="824164"/>
            <a:ext cx="556844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CNTRL+V - CARTEIRA DE</a:t>
            </a:r>
            <a:br>
              <a:rPr lang="e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VACINAÇÃO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endParaRPr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072695" y="3475282"/>
            <a:ext cx="4449017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bg2">
                    <a:lumMod val="50000"/>
                  </a:schemeClr>
                </a:solidFill>
              </a:rPr>
              <a:t>Desenvolvimento de Sistemas</a:t>
            </a:r>
            <a:endParaRPr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8" name="Google Shape;1885;p35"/>
          <p:cNvSpPr txBox="1">
            <a:spLocks/>
          </p:cNvSpPr>
          <p:nvPr/>
        </p:nvSpPr>
        <p:spPr>
          <a:xfrm>
            <a:off x="-783124" y="251898"/>
            <a:ext cx="5715715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APRESENTAÇÃO DE TCC - 2021 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pt-B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pt-B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cxnSp>
        <p:nvCxnSpPr>
          <p:cNvPr id="202" name="Google Shape;590;p58">
            <a:extLst>
              <a:ext uri="{FF2B5EF4-FFF2-40B4-BE49-F238E27FC236}">
                <a16:creationId xmlns:a16="http://schemas.microsoft.com/office/drawing/2014/main" id="{5F3D166F-E4A4-49AA-99DA-F5B23CE37753}"/>
              </a:ext>
            </a:extLst>
          </p:cNvPr>
          <p:cNvCxnSpPr>
            <a:cxnSpLocks/>
          </p:cNvCxnSpPr>
          <p:nvPr/>
        </p:nvCxnSpPr>
        <p:spPr>
          <a:xfrm flipV="1">
            <a:off x="-8088" y="728704"/>
            <a:ext cx="4924495" cy="767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1" name="Imagem 200" descr="Imagem em preto e branco&#10;&#10;Descrição gerada automaticamente">
            <a:extLst>
              <a:ext uri="{FF2B5EF4-FFF2-40B4-BE49-F238E27FC236}">
                <a16:creationId xmlns:a16="http://schemas.microsoft.com/office/drawing/2014/main" id="{3AD101F2-E87E-4A90-9805-C56734B5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" y="1573427"/>
            <a:ext cx="3538962" cy="3538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80892"/>
            <a:ext cx="2999476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D72ABF9A-F078-40D3-B8A8-C84C0A31E0F2}"/>
              </a:ext>
            </a:extLst>
          </p:cNvPr>
          <p:cNvSpPr txBox="1">
            <a:spLocks/>
          </p:cNvSpPr>
          <p:nvPr/>
        </p:nvSpPr>
        <p:spPr>
          <a:xfrm>
            <a:off x="1254502" y="1261241"/>
            <a:ext cx="6400800" cy="31714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Objetivos gerais: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Desenvolvimento do aplicativo Carteira de Vacinação Digital;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Evidenciar a necessidade das funcionalidades.</a:t>
            </a: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Objetivos específicos: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Apresentação da importância do aplicativo no cotidiano;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Disponibilizar informações sobre as vacinas;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Administração de vacinas.</a:t>
            </a: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Google Shape;590;p58">
            <a:extLst>
              <a:ext uri="{FF2B5EF4-FFF2-40B4-BE49-F238E27FC236}">
                <a16:creationId xmlns:a16="http://schemas.microsoft.com/office/drawing/2014/main" id="{5D4F5019-9F07-4A91-BBB7-FBD2DBB4F952}"/>
              </a:ext>
            </a:extLst>
          </p:cNvPr>
          <p:cNvCxnSpPr>
            <a:cxnSpLocks/>
          </p:cNvCxnSpPr>
          <p:nvPr/>
        </p:nvCxnSpPr>
        <p:spPr>
          <a:xfrm>
            <a:off x="-150312" y="1066926"/>
            <a:ext cx="5552629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80892"/>
            <a:ext cx="2999476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cxnSp>
        <p:nvCxnSpPr>
          <p:cNvPr id="27" name="Google Shape;590;p58">
            <a:extLst>
              <a:ext uri="{FF2B5EF4-FFF2-40B4-BE49-F238E27FC236}">
                <a16:creationId xmlns:a16="http://schemas.microsoft.com/office/drawing/2014/main" id="{5D4F5019-9F07-4A91-BBB7-FBD2DBB4F952}"/>
              </a:ext>
            </a:extLst>
          </p:cNvPr>
          <p:cNvCxnSpPr>
            <a:cxnSpLocks/>
          </p:cNvCxnSpPr>
          <p:nvPr/>
        </p:nvCxnSpPr>
        <p:spPr>
          <a:xfrm>
            <a:off x="-150312" y="1066926"/>
            <a:ext cx="5552629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omem usuário - ícones de pessoas grá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7" y="1280707"/>
            <a:ext cx="1064466" cy="10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95148" y="233521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1560907" y="1802971"/>
            <a:ext cx="796399" cy="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61" y="1280707"/>
            <a:ext cx="1056972" cy="1056972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683919" y="2333838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Cadastra seus dados no aplicativo </a:t>
            </a: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3830965" y="1802971"/>
            <a:ext cx="1156167" cy="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Gestão - ícones de tecnologia gráti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86" y="1204363"/>
            <a:ext cx="1197216" cy="11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552924" y="2334479"/>
            <a:ext cx="2242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Gerenciamento de dados</a:t>
            </a: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6655406" y="1802971"/>
            <a:ext cx="768851" cy="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" descr="Homem usuário - ícones de pessoas grá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59" y="1280707"/>
            <a:ext cx="1064466" cy="10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7466862" y="2330983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Dependentes</a:t>
            </a: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655406" y="2666810"/>
            <a:ext cx="684961" cy="33624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Youtube Bell Icon PNG | PNG 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61" y="2822216"/>
            <a:ext cx="1199368" cy="11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6938610" y="3923937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Alerta de Vacinação</a:t>
            </a:r>
          </a:p>
        </p:txBody>
      </p:sp>
      <p:pic>
        <p:nvPicPr>
          <p:cNvPr id="1032" name="Picture 8" descr="Heal, healling, heart, medic, medical icon - Download on Iconf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92" y="3389207"/>
            <a:ext cx="1129102" cy="11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de Seta Reta 55"/>
          <p:cNvCxnSpPr/>
          <p:nvPr/>
        </p:nvCxnSpPr>
        <p:spPr>
          <a:xfrm>
            <a:off x="5483874" y="2685758"/>
            <a:ext cx="179520" cy="60793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668165" y="4518309"/>
            <a:ext cx="2194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Campanha de Vacinação</a:t>
            </a:r>
          </a:p>
        </p:txBody>
      </p:sp>
      <p:pic>
        <p:nvPicPr>
          <p:cNvPr id="1034" name="Picture 10" descr="Google Maps Icons - Download Free Vector Icons | Noun Projec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7" y="3288322"/>
            <a:ext cx="1157231" cy="11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/>
          <p:cNvSpPr/>
          <p:nvPr/>
        </p:nvSpPr>
        <p:spPr>
          <a:xfrm>
            <a:off x="2633182" y="4518309"/>
            <a:ext cx="1837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Postos de vacinação</a:t>
            </a:r>
          </a:p>
        </p:txBody>
      </p:sp>
      <p:cxnSp>
        <p:nvCxnSpPr>
          <p:cNvPr id="71" name="Conector de Seta Reta 70"/>
          <p:cNvCxnSpPr/>
          <p:nvPr/>
        </p:nvCxnSpPr>
        <p:spPr>
          <a:xfrm flipH="1">
            <a:off x="4329031" y="2705121"/>
            <a:ext cx="683339" cy="51250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3" grpId="0"/>
      <p:bldP spid="11" grpId="0"/>
      <p:bldP spid="18" grpId="0"/>
      <p:bldP spid="23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507514"/>
            <a:ext cx="2999476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Metodologia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66764370-25AC-4C34-B4CD-55C21A57DB53}"/>
              </a:ext>
            </a:extLst>
          </p:cNvPr>
          <p:cNvSpPr txBox="1">
            <a:spLocks/>
          </p:cNvSpPr>
          <p:nvPr/>
        </p:nvSpPr>
        <p:spPr>
          <a:xfrm>
            <a:off x="1254502" y="1263941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2" name="Google Shape;590;p58">
            <a:extLst>
              <a:ext uri="{FF2B5EF4-FFF2-40B4-BE49-F238E27FC236}">
                <a16:creationId xmlns:a16="http://schemas.microsoft.com/office/drawing/2014/main" id="{B8A96569-2BFD-4A28-B6A2-8E4F6F88E9FB}"/>
              </a:ext>
            </a:extLst>
          </p:cNvPr>
          <p:cNvCxnSpPr>
            <a:cxnSpLocks/>
          </p:cNvCxnSpPr>
          <p:nvPr/>
        </p:nvCxnSpPr>
        <p:spPr>
          <a:xfrm>
            <a:off x="-73572" y="1104936"/>
            <a:ext cx="5772135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C83DBBEF-9362-47C4-A337-8FCF5A61594E}"/>
              </a:ext>
            </a:extLst>
          </p:cNvPr>
          <p:cNvSpPr txBox="1">
            <a:spLocks/>
          </p:cNvSpPr>
          <p:nvPr/>
        </p:nvSpPr>
        <p:spPr>
          <a:xfrm>
            <a:off x="1254502" y="1261241"/>
            <a:ext cx="6400800" cy="31714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Técnica de programação: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Desenvolvimento através das linguagens de programação: CSS e JavaScript;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Foi usado o React Native, uma biblioteca de JavaScript para criar aplicativos de forma nativa;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Utilização do Expo para visualização do aplicativo no celular;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Programado no Visual Studio Code;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Design feito no Adobe Photoshop e no Canvas.</a:t>
            </a: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1722521" y="515440"/>
            <a:ext cx="5464761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esperados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1D769922-150F-4DA3-9B6B-CC6CB0E05B27}"/>
              </a:ext>
            </a:extLst>
          </p:cNvPr>
          <p:cNvSpPr txBox="1">
            <a:spLocks/>
          </p:cNvSpPr>
          <p:nvPr/>
        </p:nvSpPr>
        <p:spPr>
          <a:xfrm>
            <a:off x="1371600" y="1263926"/>
            <a:ext cx="6400800" cy="30137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Informações das vacinas disponibilizadas;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Inserção das vacinas do usuário;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Diminuição da utilização da carteirinha física;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Prevenção de possíveis prejuízos: (perda, atraso, falta de informação, e falta de administração);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Incentivo à vacinação;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Combate à COVID-19;</a:t>
            </a:r>
          </a:p>
        </p:txBody>
      </p:sp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A68470BF-A1DB-48C0-812D-CB4B13A7234D}"/>
              </a:ext>
            </a:extLst>
          </p:cNvPr>
          <p:cNvCxnSpPr>
            <a:cxnSpLocks/>
          </p:cNvCxnSpPr>
          <p:nvPr/>
        </p:nvCxnSpPr>
        <p:spPr>
          <a:xfrm>
            <a:off x="-115612" y="1125956"/>
            <a:ext cx="6810702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27456" y="2807079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1722521" y="544793"/>
            <a:ext cx="5464761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2353674E-C49B-4DEB-8958-8890EFCD32B8}"/>
              </a:ext>
            </a:extLst>
          </p:cNvPr>
          <p:cNvSpPr txBox="1">
            <a:spLocks/>
          </p:cNvSpPr>
          <p:nvPr/>
        </p:nvSpPr>
        <p:spPr>
          <a:xfrm>
            <a:off x="1371600" y="1263940"/>
            <a:ext cx="6400800" cy="31819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A tecnologia está evoluindo exponencialmente;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A epidemia da Febre Amarela (2018-2019) e a pandemia do COVID-19 (2020-2021) contribuíram para a relevância do tema;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O aplicativo desenvolvido atendeu as expectativas gerando resultados satisfatórios: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A administração de vacinas;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O controle de terceiros às mesmas;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A localização de unidades de saúde;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Possui uma estrutura de fácil acesso e compreensão;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A alerta da campanha de vacinação e a alerta de notificação quanto à vacina serão levadas adiante em um projeto futuro;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2">
                    <a:lumMod val="10000"/>
                  </a:schemeClr>
                </a:solidFill>
              </a:rPr>
              <a:t>Práticas específicas na programação.</a:t>
            </a: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1200" dirty="0">
              <a:solidFill>
                <a:schemeClr val="tx2">
                  <a:lumMod val="10000"/>
                </a:schemeClr>
              </a:solidFill>
              <a:cs typeface="Arial" pitchFamily="34" charset="0"/>
            </a:endParaRPr>
          </a:p>
        </p:txBody>
      </p:sp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3D4028A7-66F4-4ECA-9FBB-A64F54E645FC}"/>
              </a:ext>
            </a:extLst>
          </p:cNvPr>
          <p:cNvCxnSpPr>
            <a:cxnSpLocks/>
          </p:cNvCxnSpPr>
          <p:nvPr/>
        </p:nvCxnSpPr>
        <p:spPr>
          <a:xfrm>
            <a:off x="-115612" y="1104936"/>
            <a:ext cx="5590344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8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1049187" y="572985"/>
            <a:ext cx="6121400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Referências Bibliográficas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31" name="Espaço Reservado para Conteúdo 2"/>
          <p:cNvSpPr txBox="1">
            <a:spLocks/>
          </p:cNvSpPr>
          <p:nvPr/>
        </p:nvSpPr>
        <p:spPr>
          <a:xfrm>
            <a:off x="1371600" y="1184349"/>
            <a:ext cx="6400800" cy="36835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lang="pt-BR" sz="1000" dirty="0">
                <a:solidFill>
                  <a:schemeClr val="tx2">
                    <a:lumMod val="10000"/>
                  </a:schemeClr>
                </a:solidFill>
                <a:cs typeface="Arial" pitchFamily="34" charset="0"/>
              </a:rPr>
              <a:t>População, total. </a:t>
            </a:r>
            <a:r>
              <a:rPr lang="en-US" sz="1000" b="1" dirty="0">
                <a:solidFill>
                  <a:schemeClr val="tx2">
                    <a:lumMod val="10000"/>
                  </a:schemeClr>
                </a:solidFill>
              </a:rPr>
              <a:t>UNITED NATIONS WORLD POPULATION PROSPECTS.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Disponível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em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: &lt;https://data.worldbank.org/country/brazil?locale=pt&gt;. Acesso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em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12 de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nov.</a:t>
            </a: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 2021.</a:t>
            </a:r>
          </a:p>
          <a:p>
            <a:pPr marL="0" indent="0">
              <a:buNone/>
              <a:defRPr/>
            </a:pP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MAHERZ, Saksa. </a:t>
            </a:r>
            <a:r>
              <a:rPr lang="pt-BR" sz="1000" b="1" dirty="0">
                <a:solidFill>
                  <a:schemeClr val="tx2">
                    <a:lumMod val="10000"/>
                  </a:schemeClr>
                </a:solidFill>
              </a:rPr>
              <a:t>Como Fazer Uma Conclusão De Um Trabalho Acadêmico Exemplos.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Disponível em: &lt;https://elexemplos.com/2020/08/como-fazer-uma-conclusao-de-um-trabalho-academico-exemplos.html&gt;. Acesso em 15 de nov. 2021.</a:t>
            </a:r>
          </a:p>
          <a:p>
            <a:pPr marL="0" indent="0"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IBGE. População do Brasil.</a:t>
            </a:r>
            <a:r>
              <a:rPr lang="pt-BR" sz="1000" b="1" dirty="0">
                <a:solidFill>
                  <a:schemeClr val="tx2">
                    <a:lumMod val="10000"/>
                  </a:schemeClr>
                </a:solidFill>
              </a:rPr>
              <a:t> População brasileira às 16:15:38 de 15/11/2021.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Disponível em: &lt;https://www.ibge.gov.br/apps/populacao/projecao/box_popclock.php&gt;. Acesso em 15 de nov. 2021.</a:t>
            </a:r>
          </a:p>
          <a:p>
            <a:pPr marL="0" indent="0"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Pesquisa. </a:t>
            </a:r>
            <a:r>
              <a:rPr lang="pt-BR" sz="1000" b="1" dirty="0">
                <a:solidFill>
                  <a:schemeClr val="tx2">
                    <a:lumMod val="10000"/>
                  </a:schemeClr>
                </a:solidFill>
              </a:rPr>
              <a:t>Técnicas de pesquisa. 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Disponível em: &lt;http://www.cpscetec.com.br/</a:t>
            </a:r>
            <a:r>
              <a:rPr lang="pt-BR" sz="1000" dirty="0" err="1">
                <a:solidFill>
                  <a:schemeClr val="tx2">
                    <a:lumMod val="10000"/>
                  </a:schemeClr>
                </a:solidFill>
              </a:rPr>
              <a:t>adistancia</a:t>
            </a:r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/pesquisa/aula2.htm&gt;. Acesso em 16 de nov. 2021.</a:t>
            </a:r>
          </a:p>
          <a:p>
            <a:pPr marL="0" indent="0"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sz="1000" b="0" kern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BORIELO</a:t>
            </a:r>
            <a:r>
              <a:rPr lang="x-none" sz="1000" b="0" kern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Giovanna.</a:t>
            </a:r>
            <a:r>
              <a:rPr lang="x-none" sz="1000" b="1" kern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x-none" sz="1000" b="1" kern="0" spc="-3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Adultos que perderam carteira de vacinação devem repetir vacinas</a:t>
            </a:r>
            <a:r>
              <a:rPr lang="pt-BR" sz="1000" b="1" kern="0" spc="-3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pt-BR" sz="1000" b="1" kern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x-none" sz="1000" b="0" kern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Disponível em: &lt;https://noticias.r7.com/saude/adultos-que-perderam-carteira-de-vacinacao-devem-repetir-vacinas-15122018&gt;. Acesso em 10 de nov. 2021.</a:t>
            </a:r>
            <a:endParaRPr lang="pt-BR" sz="1000" b="0" kern="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pt-BR" sz="1000" kern="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SANTOS DOS SARDINHA, </a:t>
            </a:r>
            <a:r>
              <a:rPr lang="pt-BR" sz="100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Helivania</a:t>
            </a:r>
            <a:r>
              <a:rPr lang="pt-BR" sz="10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pt-BR" sz="1000" b="1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Vacinas.</a:t>
            </a:r>
            <a:r>
              <a:rPr lang="pt-BR" sz="10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Disponível em: &lt;https://www.biologianet.com/</a:t>
            </a:r>
            <a:r>
              <a:rPr lang="pt-BR" sz="100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saude</a:t>
            </a:r>
            <a:r>
              <a:rPr lang="pt-BR" sz="10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-bem-estar/vacinas.htm&gt;. Acesso em 25 de jul. 2021. </a:t>
            </a:r>
            <a:endParaRPr lang="pt-BR" sz="10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pt-BR" sz="1000" b="1" kern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pt-BR" sz="1000" dirty="0">
              <a:solidFill>
                <a:schemeClr val="tx2">
                  <a:lumMod val="10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Google Shape;590;p58">
            <a:extLst>
              <a:ext uri="{FF2B5EF4-FFF2-40B4-BE49-F238E27FC236}">
                <a16:creationId xmlns:a16="http://schemas.microsoft.com/office/drawing/2014/main" id="{F2B4E5C1-B25E-4FF7-B1E6-3EF9431B18BE}"/>
              </a:ext>
            </a:extLst>
          </p:cNvPr>
          <p:cNvCxnSpPr>
            <a:cxnSpLocks/>
          </p:cNvCxnSpPr>
          <p:nvPr/>
        </p:nvCxnSpPr>
        <p:spPr>
          <a:xfrm>
            <a:off x="-115612" y="1157486"/>
            <a:ext cx="6831722" cy="1501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836605" y="824164"/>
            <a:ext cx="556844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CNTRL+V - CARTEIRA DE</a:t>
            </a:r>
            <a:br>
              <a:rPr lang="e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VACINAÇÃO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endParaRPr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072695" y="3475282"/>
            <a:ext cx="4449017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bg2">
                    <a:lumMod val="50000"/>
                  </a:schemeClr>
                </a:solidFill>
              </a:rPr>
              <a:t>Desenvolvimento de Sistemas</a:t>
            </a:r>
            <a:endParaRPr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8" name="Google Shape;1885;p35"/>
          <p:cNvSpPr txBox="1">
            <a:spLocks/>
          </p:cNvSpPr>
          <p:nvPr/>
        </p:nvSpPr>
        <p:spPr>
          <a:xfrm>
            <a:off x="-783124" y="251898"/>
            <a:ext cx="5715715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APRESENTAÇÃO DE TCC - 2021 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pt-B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pt-BR" sz="2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cxnSp>
        <p:nvCxnSpPr>
          <p:cNvPr id="202" name="Google Shape;590;p58">
            <a:extLst>
              <a:ext uri="{FF2B5EF4-FFF2-40B4-BE49-F238E27FC236}">
                <a16:creationId xmlns:a16="http://schemas.microsoft.com/office/drawing/2014/main" id="{5F3D166F-E4A4-49AA-99DA-F5B23CE37753}"/>
              </a:ext>
            </a:extLst>
          </p:cNvPr>
          <p:cNvCxnSpPr>
            <a:cxnSpLocks/>
          </p:cNvCxnSpPr>
          <p:nvPr/>
        </p:nvCxnSpPr>
        <p:spPr>
          <a:xfrm flipV="1">
            <a:off x="-8088" y="728704"/>
            <a:ext cx="4924495" cy="767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1" name="Imagem 200" descr="Imagem em preto e branco&#10;&#10;Descrição gerada automaticamente">
            <a:extLst>
              <a:ext uri="{FF2B5EF4-FFF2-40B4-BE49-F238E27FC236}">
                <a16:creationId xmlns:a16="http://schemas.microsoft.com/office/drawing/2014/main" id="{3AD101F2-E87E-4A90-9805-C56734B5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" y="1573427"/>
            <a:ext cx="3538962" cy="35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-229148" y="1613003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1" name="Espaço Reservado para Conteúdo 7"/>
          <p:cNvSpPr txBox="1">
            <a:spLocks/>
          </p:cNvSpPr>
          <p:nvPr/>
        </p:nvSpPr>
        <p:spPr>
          <a:xfrm>
            <a:off x="2744626" y="1182542"/>
            <a:ext cx="8229600" cy="208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</a:rPr>
              <a:t>Autores:</a:t>
            </a:r>
          </a:p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</a:rPr>
              <a:t>Alexandre Machado de Oliveira</a:t>
            </a:r>
          </a:p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</a:rPr>
              <a:t>Camille Pedro Bueno</a:t>
            </a:r>
          </a:p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</a:rPr>
              <a:t>Murilo Moraes Gomes</a:t>
            </a:r>
          </a:p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pt-BR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</a:rPr>
              <a:t>Orientador:</a:t>
            </a:r>
          </a:p>
          <a:p>
            <a:pPr algn="ctr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</a:rPr>
              <a:t>Sergio Montagner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sz="1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sz="1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sz="1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sz="1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</a:t>
            </a:r>
            <a:endParaRPr lang="pt-B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63787" y="513073"/>
            <a:ext cx="8948011" cy="54696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pt-BR" altLang="pt-BR" sz="3200" b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600" b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CNTRL+V </a:t>
            </a:r>
            <a:r>
              <a:rPr lang="pt-BR" altLang="pt-BR" sz="26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CARTEIRA DE VACINAÇÃO DIGITAL</a:t>
            </a:r>
            <a:endParaRPr lang="pt-BR" altLang="pt-BR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cxnSp>
        <p:nvCxnSpPr>
          <p:cNvPr id="238" name="Google Shape;590;p58">
            <a:extLst>
              <a:ext uri="{FF2B5EF4-FFF2-40B4-BE49-F238E27FC236}">
                <a16:creationId xmlns:a16="http://schemas.microsoft.com/office/drawing/2014/main" id="{7594E875-3E12-41D0-B156-71EA10F87333}"/>
              </a:ext>
            </a:extLst>
          </p:cNvPr>
          <p:cNvCxnSpPr>
            <a:cxnSpLocks/>
          </p:cNvCxnSpPr>
          <p:nvPr/>
        </p:nvCxnSpPr>
        <p:spPr>
          <a:xfrm>
            <a:off x="-130673" y="1135194"/>
            <a:ext cx="8272591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733332" y="381747"/>
            <a:ext cx="2753109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Introdução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31" name="Espaço Reservado para Conteúdo 2"/>
          <p:cNvSpPr txBox="1">
            <a:spLocks/>
          </p:cNvSpPr>
          <p:nvPr/>
        </p:nvSpPr>
        <p:spPr>
          <a:xfrm>
            <a:off x="1371600" y="1184918"/>
            <a:ext cx="6400800" cy="28701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Formação Técnica em Desenvolvimento de Sistemas.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Edward Jenner (1749-1823), fez o estudo da varíola bovina;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Louis Pasteur (1822-1895), desenvolveu vacinas em decorrência da cólera aviária, com o estudo de Edward (novas vacinas foram estudadas e desenvolvidas desde então);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Analisando a carteira de vacinação física, comenta-se, a respeito das problemáticas: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O desgaste da carteira de vacinação física; 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O envelhecimento do papel; 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 chance de perda;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Os atrasos de vacinas por esquecimento; </a:t>
            </a: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Google Shape;590;p58">
            <a:extLst>
              <a:ext uri="{FF2B5EF4-FFF2-40B4-BE49-F238E27FC236}">
                <a16:creationId xmlns:a16="http://schemas.microsoft.com/office/drawing/2014/main" id="{1518A4D6-E222-4EEF-8106-D33D71058317}"/>
              </a:ext>
            </a:extLst>
          </p:cNvPr>
          <p:cNvCxnSpPr>
            <a:cxnSpLocks/>
          </p:cNvCxnSpPr>
          <p:nvPr/>
        </p:nvCxnSpPr>
        <p:spPr>
          <a:xfrm>
            <a:off x="-150312" y="978816"/>
            <a:ext cx="5361139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733332" y="381747"/>
            <a:ext cx="2753109" cy="546965"/>
          </a:xfrm>
          <a:noFill/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Introdução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31" name="Espaço Reservado para Conteúdo 2"/>
          <p:cNvSpPr txBox="1">
            <a:spLocks/>
          </p:cNvSpPr>
          <p:nvPr/>
        </p:nvSpPr>
        <p:spPr>
          <a:xfrm>
            <a:off x="1371600" y="1184918"/>
            <a:ext cx="6400800" cy="28701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 falta de informações referentes à vacina a ser tomada (faixa etária, dosagem, importância);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Com a Pandemia da COVID-19, a necessidade de um sistema de vacinação eficaz aumentou;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Notando essas faltas, foi pensada a ideia de desenvolver um aplicativo de carteira de vacinação digital.</a:t>
            </a: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Google Shape;590;p58">
            <a:extLst>
              <a:ext uri="{FF2B5EF4-FFF2-40B4-BE49-F238E27FC236}">
                <a16:creationId xmlns:a16="http://schemas.microsoft.com/office/drawing/2014/main" id="{1518A4D6-E222-4EEF-8106-D33D71058317}"/>
              </a:ext>
            </a:extLst>
          </p:cNvPr>
          <p:cNvCxnSpPr>
            <a:cxnSpLocks/>
          </p:cNvCxnSpPr>
          <p:nvPr/>
        </p:nvCxnSpPr>
        <p:spPr>
          <a:xfrm>
            <a:off x="-150312" y="978816"/>
            <a:ext cx="5361139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8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30788"/>
            <a:ext cx="2999476" cy="546965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Justificativa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1371599" y="1250451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Dar fim às problemáticas da carteira de vacinação física;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Principais problemáticas;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Demonstrar os dados obtidos da pesquisa: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  →Você baixaria em seu celular um aplicativo de carteira de vacinação?</a:t>
            </a:r>
          </a:p>
          <a:p>
            <a:pPr marL="0" indent="0" algn="ctr">
              <a:buNone/>
              <a:defRPr/>
            </a:pPr>
            <a:endParaRPr lang="pt-PT" sz="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pt-PT" sz="1000" dirty="0">
                <a:solidFill>
                  <a:schemeClr val="tx1">
                    <a:lumMod val="50000"/>
                  </a:schemeClr>
                </a:solidFill>
              </a:rPr>
              <a:t>Figura 1: Gráfico obtido com o formulário google.</a:t>
            </a:r>
          </a:p>
          <a:p>
            <a:pPr algn="just">
              <a:lnSpc>
                <a:spcPct val="150000"/>
              </a:lnSpc>
              <a:defRPr/>
            </a:pPr>
            <a:endParaRPr lang="pt-PT" sz="11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endParaRPr lang="pt-PT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PT" sz="1000" dirty="0">
                <a:solidFill>
                  <a:schemeClr val="tx1">
                    <a:lumMod val="50000"/>
                  </a:schemeClr>
                </a:solidFill>
              </a:rPr>
              <a:t>      Fonte: Autoria própria, 2021.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Imagem 3" descr="Gráfico, Gráfico de pizza&#10;&#10;Descrição gerada automaticamente">
            <a:extLst>
              <a:ext uri="{FF2B5EF4-FFF2-40B4-BE49-F238E27FC236}">
                <a16:creationId xmlns:a16="http://schemas.microsoft.com/office/drawing/2014/main" id="{9B17C55A-7C1F-4487-993C-277C5904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766" y="2904944"/>
            <a:ext cx="2310465" cy="1832601"/>
          </a:xfrm>
          <a:prstGeom prst="rect">
            <a:avLst/>
          </a:prstGeom>
        </p:spPr>
      </p:pic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9A1A10EC-59A0-405E-9C37-1D9348E88A63}"/>
              </a:ext>
            </a:extLst>
          </p:cNvPr>
          <p:cNvCxnSpPr>
            <a:cxnSpLocks/>
          </p:cNvCxnSpPr>
          <p:nvPr/>
        </p:nvCxnSpPr>
        <p:spPr>
          <a:xfrm flipV="1">
            <a:off x="-150312" y="974354"/>
            <a:ext cx="5813706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3430107" y="294510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50000"/>
                  </a:schemeClr>
                </a:solidFill>
              </a:rPr>
              <a:t>26 respostas.</a:t>
            </a:r>
          </a:p>
        </p:txBody>
      </p:sp>
    </p:spTree>
    <p:extLst>
      <p:ext uri="{BB962C8B-B14F-4D97-AF65-F5344CB8AC3E}">
        <p14:creationId xmlns:p14="http://schemas.microsoft.com/office/powerpoint/2010/main" val="892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30788"/>
            <a:ext cx="2999476" cy="546965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Justificativa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1371600" y="1159144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95,8% faria uso da aplicação;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Nota-se a alta relevância do tema os dados obtidos;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Visa a administração e praticidade;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Facilitar a vida da população;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Controle de vacinas para milhões de brasileiros: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endParaRPr lang="pt-PT" sz="1000" dirty="0">
              <a:solidFill>
                <a:schemeClr val="tx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477C2AEB-0246-471E-9A4D-2F0B8B17CABB}"/>
              </a:ext>
            </a:extLst>
          </p:cNvPr>
          <p:cNvCxnSpPr>
            <a:cxnSpLocks/>
          </p:cNvCxnSpPr>
          <p:nvPr/>
        </p:nvCxnSpPr>
        <p:spPr>
          <a:xfrm>
            <a:off x="-150312" y="972338"/>
            <a:ext cx="5813706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68263EBD-2751-4CC5-9F5A-AA69DE4F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706" y="3122152"/>
            <a:ext cx="1673412" cy="20415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1BB128-5157-464B-A171-4EFBF57A1DAA}"/>
              </a:ext>
            </a:extLst>
          </p:cNvPr>
          <p:cNvSpPr txBox="1"/>
          <p:nvPr/>
        </p:nvSpPr>
        <p:spPr>
          <a:xfrm>
            <a:off x="3879582" y="4856797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Fonte: IBGE, 2021.</a:t>
            </a:r>
          </a:p>
        </p:txBody>
      </p:sp>
      <p:cxnSp>
        <p:nvCxnSpPr>
          <p:cNvPr id="33" name="Google Shape;861;p70">
            <a:extLst>
              <a:ext uri="{FF2B5EF4-FFF2-40B4-BE49-F238E27FC236}">
                <a16:creationId xmlns:a16="http://schemas.microsoft.com/office/drawing/2014/main" id="{B3588DEB-46DA-457A-B1FD-614673F6A955}"/>
              </a:ext>
            </a:extLst>
          </p:cNvPr>
          <p:cNvCxnSpPr>
            <a:cxnSpLocks/>
          </p:cNvCxnSpPr>
          <p:nvPr/>
        </p:nvCxnSpPr>
        <p:spPr>
          <a:xfrm flipH="1" flipV="1">
            <a:off x="3338135" y="3977626"/>
            <a:ext cx="449121" cy="6438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63;p70">
            <a:extLst>
              <a:ext uri="{FF2B5EF4-FFF2-40B4-BE49-F238E27FC236}">
                <a16:creationId xmlns:a16="http://schemas.microsoft.com/office/drawing/2014/main" id="{AC1B1472-6DF6-4790-904B-EAA55A116374}"/>
              </a:ext>
            </a:extLst>
          </p:cNvPr>
          <p:cNvCxnSpPr>
            <a:cxnSpLocks/>
          </p:cNvCxnSpPr>
          <p:nvPr/>
        </p:nvCxnSpPr>
        <p:spPr>
          <a:xfrm>
            <a:off x="3344570" y="3977626"/>
            <a:ext cx="0" cy="482367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864;p70">
            <a:extLst>
              <a:ext uri="{FF2B5EF4-FFF2-40B4-BE49-F238E27FC236}">
                <a16:creationId xmlns:a16="http://schemas.microsoft.com/office/drawing/2014/main" id="{0D933128-EEE4-4C80-9274-A5EA7F2778FE}"/>
              </a:ext>
            </a:extLst>
          </p:cNvPr>
          <p:cNvCxnSpPr>
            <a:cxnSpLocks/>
          </p:cNvCxnSpPr>
          <p:nvPr/>
        </p:nvCxnSpPr>
        <p:spPr>
          <a:xfrm rot="10800000">
            <a:off x="3189770" y="4449329"/>
            <a:ext cx="154800" cy="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853;p70">
            <a:extLst>
              <a:ext uri="{FF2B5EF4-FFF2-40B4-BE49-F238E27FC236}">
                <a16:creationId xmlns:a16="http://schemas.microsoft.com/office/drawing/2014/main" id="{08F2EEC0-D0AA-4D13-BB53-D26225E6BFBB}"/>
              </a:ext>
            </a:extLst>
          </p:cNvPr>
          <p:cNvSpPr/>
          <p:nvPr/>
        </p:nvSpPr>
        <p:spPr>
          <a:xfrm>
            <a:off x="2527175" y="4099328"/>
            <a:ext cx="660300" cy="660300"/>
          </a:xfrm>
          <a:prstGeom prst="ellipse">
            <a:avLst/>
          </a:prstGeom>
          <a:noFill/>
          <a:ln w="19050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Google Shape;859;p70">
            <a:extLst>
              <a:ext uri="{FF2B5EF4-FFF2-40B4-BE49-F238E27FC236}">
                <a16:creationId xmlns:a16="http://schemas.microsoft.com/office/drawing/2014/main" id="{675A6B2B-1227-4023-A931-6D1162148DDC}"/>
              </a:ext>
            </a:extLst>
          </p:cNvPr>
          <p:cNvSpPr txBox="1"/>
          <p:nvPr/>
        </p:nvSpPr>
        <p:spPr>
          <a:xfrm>
            <a:off x="2460437" y="4286133"/>
            <a:ext cx="804306" cy="27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Rubik"/>
                <a:ea typeface="Rubik"/>
                <a:cs typeface="Rubik"/>
                <a:sym typeface="Rubik"/>
              </a:rPr>
              <a:t>213,8</a:t>
            </a:r>
            <a:endParaRPr sz="1600" b="1" dirty="0">
              <a:solidFill>
                <a:schemeClr val="tx2">
                  <a:lumMod val="10000"/>
                </a:schemeClr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E293261-D349-4371-B24E-6B0C1F491F75}"/>
              </a:ext>
            </a:extLst>
          </p:cNvPr>
          <p:cNvSpPr txBox="1"/>
          <p:nvPr/>
        </p:nvSpPr>
        <p:spPr>
          <a:xfrm>
            <a:off x="3244792" y="3189856"/>
            <a:ext cx="254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>
                    <a:lumMod val="10000"/>
                  </a:schemeClr>
                </a:solidFill>
              </a:rPr>
              <a:t>Figura 2: Estimativas da População 2021.</a:t>
            </a:r>
            <a:endParaRPr lang="pt-PT" sz="1000" dirty="0">
              <a:solidFill>
                <a:schemeClr val="tx2">
                  <a:lumMod val="10000"/>
                </a:schemeClr>
              </a:solidFill>
            </a:endParaRPr>
          </a:p>
          <a:p>
            <a:endParaRPr lang="pt-BR" sz="10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0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30788"/>
            <a:ext cx="2999476" cy="546965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Justificativa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1371600" y="1159143"/>
            <a:ext cx="6400800" cy="3210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Maior necessidade com na presença da pandemia;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População vacinada contra o Covid-19;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Assunto diário;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Administração das vacinas tomadas pelo cidadão;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Disponibilizar informações referentes às vacinas distribuídas: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Nome;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Dosagens;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Faixa etária;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477C2AEB-0246-471E-9A4D-2F0B8B17CABB}"/>
              </a:ext>
            </a:extLst>
          </p:cNvPr>
          <p:cNvCxnSpPr>
            <a:cxnSpLocks/>
          </p:cNvCxnSpPr>
          <p:nvPr/>
        </p:nvCxnSpPr>
        <p:spPr>
          <a:xfrm>
            <a:off x="-150312" y="972338"/>
            <a:ext cx="5813706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877522" y="1100212"/>
            <a:ext cx="294413" cy="98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30788"/>
            <a:ext cx="2999476" cy="546965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Justificativa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477C2AEB-0246-471E-9A4D-2F0B8B17CABB}"/>
              </a:ext>
            </a:extLst>
          </p:cNvPr>
          <p:cNvCxnSpPr>
            <a:cxnSpLocks/>
          </p:cNvCxnSpPr>
          <p:nvPr/>
        </p:nvCxnSpPr>
        <p:spPr>
          <a:xfrm>
            <a:off x="-150312" y="972338"/>
            <a:ext cx="5813706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137" y="1243062"/>
            <a:ext cx="3225297" cy="3698789"/>
          </a:xfrm>
          <a:prstGeom prst="rect">
            <a:avLst/>
          </a:prstGeom>
        </p:spPr>
      </p:pic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107966" y="2511345"/>
            <a:ext cx="3035136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Alto índice de vacinação no país;</a:t>
            </a:r>
            <a:endParaRPr lang="pt-BR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3707756" y="4877640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900" dirty="0">
                <a:solidFill>
                  <a:schemeClr val="tx1">
                    <a:lumMod val="50000"/>
                  </a:schemeClr>
                </a:solidFill>
              </a:rPr>
              <a:t>Fonte: Yahoo Notícias, 2021.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9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6938465" y="4090306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900" dirty="0">
                <a:solidFill>
                  <a:schemeClr val="tx1">
                    <a:lumMod val="50000"/>
                  </a:schemeClr>
                </a:solidFill>
              </a:rPr>
              <a:t>Fonte: G1 Globo, 2021.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9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3659040" y="995861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1000" dirty="0">
                <a:solidFill>
                  <a:schemeClr val="tx1">
                    <a:lumMod val="50000"/>
                  </a:schemeClr>
                </a:solidFill>
              </a:rPr>
              <a:t>Figura 3: Demanda noticiária.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6275486" y="2511345"/>
            <a:ext cx="3035136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Maior interesse da população;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877522" y="1100212"/>
            <a:ext cx="294413" cy="98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4" name="Retângulo 233"/>
          <p:cNvSpPr/>
          <p:nvPr/>
        </p:nvSpPr>
        <p:spPr>
          <a:xfrm>
            <a:off x="1049187" y="34057"/>
            <a:ext cx="6121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ESCOLA TÉCNICA PROFESSOR CARMINE BIAGIO TUNDISI</a:t>
            </a:r>
            <a:endParaRPr lang="pt-BR" sz="16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3" name="Título 6"/>
          <p:cNvSpPr>
            <a:spLocks noGrp="1"/>
          </p:cNvSpPr>
          <p:nvPr>
            <p:ph type="title" idx="4294967295"/>
          </p:nvPr>
        </p:nvSpPr>
        <p:spPr>
          <a:xfrm>
            <a:off x="2955164" y="430788"/>
            <a:ext cx="2999476" cy="546965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Justificativa</a:t>
            </a:r>
          </a:p>
        </p:txBody>
      </p:sp>
      <p:pic>
        <p:nvPicPr>
          <p:cNvPr id="244" name="Imagem 2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35" y="4134067"/>
            <a:ext cx="3103927" cy="1381846"/>
          </a:xfrm>
          <a:prstGeom prst="rect">
            <a:avLst/>
          </a:prstGeom>
        </p:spPr>
      </p:pic>
      <p:cxnSp>
        <p:nvCxnSpPr>
          <p:cNvPr id="28" name="Google Shape;590;p58">
            <a:extLst>
              <a:ext uri="{FF2B5EF4-FFF2-40B4-BE49-F238E27FC236}">
                <a16:creationId xmlns:a16="http://schemas.microsoft.com/office/drawing/2014/main" id="{477C2AEB-0246-471E-9A4D-2F0B8B17CABB}"/>
              </a:ext>
            </a:extLst>
          </p:cNvPr>
          <p:cNvCxnSpPr>
            <a:cxnSpLocks/>
          </p:cNvCxnSpPr>
          <p:nvPr/>
        </p:nvCxnSpPr>
        <p:spPr>
          <a:xfrm>
            <a:off x="-150312" y="972338"/>
            <a:ext cx="5813706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3001242" y="3180976"/>
            <a:ext cx="3035136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Baixa infraestrutura;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Importância da tecnologia;</a:t>
            </a:r>
          </a:p>
          <a:p>
            <a:pPr algn="just">
              <a:lnSpc>
                <a:spcPct val="150000"/>
              </a:lnSpc>
              <a:defRPr/>
            </a:pPr>
            <a:r>
              <a:rPr lang="pt-PT" sz="1200" dirty="0">
                <a:solidFill>
                  <a:schemeClr val="tx1">
                    <a:lumMod val="50000"/>
                  </a:schemeClr>
                </a:solidFill>
              </a:rPr>
              <a:t>Necessidade de gerenciamento;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2" y="1384026"/>
            <a:ext cx="2277183" cy="129289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582" y="1384026"/>
            <a:ext cx="2277183" cy="1292889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848" y="1397591"/>
            <a:ext cx="2315924" cy="129614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7082739" y="2618423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900" dirty="0">
                <a:solidFill>
                  <a:schemeClr val="tx1">
                    <a:lumMod val="50000"/>
                  </a:schemeClr>
                </a:solidFill>
              </a:rPr>
              <a:t>Fonte: G1 Globo, 2021.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9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3896379" y="2644128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900" dirty="0">
                <a:solidFill>
                  <a:schemeClr val="tx1">
                    <a:lumMod val="50000"/>
                  </a:schemeClr>
                </a:solidFill>
              </a:rPr>
              <a:t>Fonte: Inatel, 2021.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9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718710" y="2625497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900" dirty="0">
                <a:solidFill>
                  <a:schemeClr val="tx1">
                    <a:lumMod val="50000"/>
                  </a:schemeClr>
                </a:solidFill>
              </a:rPr>
              <a:t>Fonte: Portal R7, 2021.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9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9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224196" y="1106056"/>
            <a:ext cx="3146854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1000" dirty="0">
                <a:solidFill>
                  <a:schemeClr val="tx1">
                    <a:lumMod val="50000"/>
                  </a:schemeClr>
                </a:solidFill>
              </a:rPr>
              <a:t>Figura 4: Obrigatoriedade de vacinação.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3491551" y="1111758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1000" dirty="0">
                <a:solidFill>
                  <a:schemeClr val="tx1">
                    <a:lumMod val="50000"/>
                  </a:schemeClr>
                </a:solidFill>
              </a:rPr>
              <a:t>Figura 5: Notícia da tecnologia.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F1012E4C-8A11-4285-905C-ECA2058A88DB}"/>
              </a:ext>
            </a:extLst>
          </p:cNvPr>
          <p:cNvSpPr txBox="1">
            <a:spLocks/>
          </p:cNvSpPr>
          <p:nvPr/>
        </p:nvSpPr>
        <p:spPr>
          <a:xfrm>
            <a:off x="6558582" y="1107828"/>
            <a:ext cx="2304550" cy="3472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PT" sz="1000" dirty="0">
                <a:solidFill>
                  <a:schemeClr val="tx1">
                    <a:lumMod val="50000"/>
                  </a:schemeClr>
                </a:solidFill>
              </a:rPr>
              <a:t>Figura 6: Condições físicas precárias.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pt-BR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pt-BR" sz="1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pt-PT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1B619FD0DA94882E6B5DEC0D3AACB" ma:contentTypeVersion="10" ma:contentTypeDescription="Create a new document." ma:contentTypeScope="" ma:versionID="14fc8f3514683618e9dfeeadc317f5ef">
  <xsd:schema xmlns:xsd="http://www.w3.org/2001/XMLSchema" xmlns:xs="http://www.w3.org/2001/XMLSchema" xmlns:p="http://schemas.microsoft.com/office/2006/metadata/properties" xmlns:ns3="2aac1c6e-acea-42ab-960f-85e5c024546a" xmlns:ns4="cc0a8c6f-57ff-45d0-8225-aac56d5446e1" targetNamespace="http://schemas.microsoft.com/office/2006/metadata/properties" ma:root="true" ma:fieldsID="8c1230541e1c3b2b1727af4c9e4fb3de" ns3:_="" ns4:_="">
    <xsd:import namespace="2aac1c6e-acea-42ab-960f-85e5c024546a"/>
    <xsd:import namespace="cc0a8c6f-57ff-45d0-8225-aac56d5446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c1c6e-acea-42ab-960f-85e5c0245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a8c6f-57ff-45d0-8225-aac56d5446e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56DA1-3FC1-4025-9B95-B3AE26404F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8A3BA9-02F1-4CFA-9234-0A050AF90F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ac1c6e-acea-42ab-960f-85e5c024546a"/>
    <ds:schemaRef ds:uri="cc0a8c6f-57ff-45d0-8225-aac56d5446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6E668F-7161-4690-B876-8C641BCF724E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2aac1c6e-acea-42ab-960f-85e5c024546a"/>
    <ds:schemaRef ds:uri="http://schemas.openxmlformats.org/package/2006/metadata/core-properties"/>
    <ds:schemaRef ds:uri="cc0a8c6f-57ff-45d0-8225-aac56d5446e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1048</Words>
  <Application>Microsoft Office PowerPoint</Application>
  <PresentationFormat>Apresentação na tela (16:9)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Barlow Semi Condensed</vt:lpstr>
      <vt:lpstr>Barlow Semi Condensed Medium</vt:lpstr>
      <vt:lpstr>Fjalla One</vt:lpstr>
      <vt:lpstr>Rubik</vt:lpstr>
      <vt:lpstr>Times New Roman</vt:lpstr>
      <vt:lpstr>Technology Consulting by Slidesgo</vt:lpstr>
      <vt:lpstr>CNTRL+V - CARTEIRA DE VACINAÇÃO DIGITAL</vt:lpstr>
      <vt:lpstr> CNTRL+V - CARTEIRA DE VACINAÇÃO DIGITAL</vt:lpstr>
      <vt:lpstr> Introdução</vt:lpstr>
      <vt:lpstr> Introdução</vt:lpstr>
      <vt:lpstr> Justificativa</vt:lpstr>
      <vt:lpstr> Justificativa</vt:lpstr>
      <vt:lpstr> Justificativa</vt:lpstr>
      <vt:lpstr> Justificativa</vt:lpstr>
      <vt:lpstr> Justificativa</vt:lpstr>
      <vt:lpstr> Objetivos</vt:lpstr>
      <vt:lpstr> Objetivos</vt:lpstr>
      <vt:lpstr> Metodologia</vt:lpstr>
      <vt:lpstr>Resultados esperados</vt:lpstr>
      <vt:lpstr>Conclusão</vt:lpstr>
      <vt:lpstr> Referências Bibliográficas</vt:lpstr>
      <vt:lpstr>CNTRL+V - CARTEIRA DE VACINAÇÃO DIGITAL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CNTRL – V CARTEIRA DE VACINAÇÃO DIGITAL</dc:title>
  <dc:creator>Aluno</dc:creator>
  <cp:lastModifiedBy>CAMILLE PEDRO BUENO</cp:lastModifiedBy>
  <cp:revision>116</cp:revision>
  <dcterms:modified xsi:type="dcterms:W3CDTF">2021-12-07T10:56:36Z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0x01010063D1B619FD0DA94882E6B5DEC0D3AACB</vt:lpwstr>
  </property>
</Properties>
</file>