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agrid Ultra-Bold" charset="1" panose="00000800000000000000"/>
      <p:regular r:id="rId16"/>
    </p:embeddedFont>
    <p:embeddedFont>
      <p:font typeface="Hagrid" charset="1" panose="00000500000000000000"/>
      <p:regular r:id="rId17"/>
    </p:embeddedFont>
    <p:embeddedFont>
      <p:font typeface="Hagrid Medium" charset="1" panose="00000600000000000000"/>
      <p:regular r:id="rId18"/>
    </p:embeddedFont>
    <p:embeddedFont>
      <p:font typeface="Hagrid Light" charset="1" panose="000004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917786" y="-23608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4360245" y="3540883"/>
                </a:moveTo>
                <a:lnTo>
                  <a:pt x="0" y="3540883"/>
                </a:lnTo>
                <a:lnTo>
                  <a:pt x="0" y="0"/>
                </a:lnTo>
                <a:lnTo>
                  <a:pt x="4360245" y="0"/>
                </a:lnTo>
                <a:lnTo>
                  <a:pt x="4360245" y="35408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4204" y="1028700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2" y="0"/>
                </a:lnTo>
                <a:lnTo>
                  <a:pt x="639592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99624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455740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2526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012838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798230" y="8329585"/>
            <a:ext cx="7485247" cy="928715"/>
            <a:chOff x="0" y="0"/>
            <a:chExt cx="1971423" cy="244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1423" cy="244600"/>
            </a:xfrm>
            <a:custGeom>
              <a:avLst/>
              <a:gdLst/>
              <a:ahLst/>
              <a:cxnLst/>
              <a:rect r="r" b="b" t="t" l="l"/>
              <a:pathLst>
                <a:path h="244600" w="1971423">
                  <a:moveTo>
                    <a:pt x="985712" y="0"/>
                  </a:moveTo>
                  <a:cubicBezTo>
                    <a:pt x="441318" y="0"/>
                    <a:pt x="0" y="54756"/>
                    <a:pt x="0" y="122300"/>
                  </a:cubicBezTo>
                  <a:cubicBezTo>
                    <a:pt x="0" y="189844"/>
                    <a:pt x="441318" y="244600"/>
                    <a:pt x="985712" y="244600"/>
                  </a:cubicBezTo>
                  <a:cubicBezTo>
                    <a:pt x="1530105" y="244600"/>
                    <a:pt x="1971423" y="189844"/>
                    <a:pt x="1971423" y="122300"/>
                  </a:cubicBezTo>
                  <a:cubicBezTo>
                    <a:pt x="1971423" y="54756"/>
                    <a:pt x="1530105" y="0"/>
                    <a:pt x="985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84821" y="-24694"/>
              <a:ext cx="1601781" cy="246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75162" y="3107147"/>
            <a:ext cx="13737675" cy="2827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3"/>
              </a:lnSpc>
            </a:pPr>
            <a:r>
              <a:rPr lang="en-US" b="true" sz="9202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INTERNET DAS COISAS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66743" y="6339496"/>
            <a:ext cx="11154514" cy="58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METAVERSO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6956" y="8616308"/>
            <a:ext cx="521464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Alex A. / Allanis A. / Arthur P. / Sarah 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97940" y="1984472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0" y="0"/>
                </a:moveTo>
                <a:lnTo>
                  <a:pt x="1468803" y="0"/>
                </a:lnTo>
                <a:lnTo>
                  <a:pt x="1468803" y="1314579"/>
                </a:lnTo>
                <a:lnTo>
                  <a:pt x="0" y="1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3917786" y="2202696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6" y="0"/>
                </a:lnTo>
                <a:lnTo>
                  <a:pt x="4360246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15883" y="1375654"/>
            <a:ext cx="1524341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69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5" y="0"/>
                </a:lnTo>
                <a:lnTo>
                  <a:pt x="4360245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8178" y="3821462"/>
            <a:ext cx="15351643" cy="239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33"/>
              </a:lnSpc>
            </a:pPr>
            <a:r>
              <a:rPr lang="en-US" b="true" sz="15028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OBRIGADO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635813" y="2244214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0" y="0"/>
                </a:moveTo>
                <a:lnTo>
                  <a:pt x="1468803" y="0"/>
                </a:lnTo>
                <a:lnTo>
                  <a:pt x="1468803" y="1314578"/>
                </a:lnTo>
                <a:lnTo>
                  <a:pt x="0" y="1314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420935" y="6516858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55060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863133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52764" y="6375538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90" y="0"/>
                </a:lnTo>
                <a:lnTo>
                  <a:pt x="3800590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81508" y="3863133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58711" y="6375538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5493" y="5962959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0"/>
                </a:moveTo>
                <a:lnTo>
                  <a:pt x="2677271" y="0"/>
                </a:lnTo>
                <a:lnTo>
                  <a:pt x="2677271" y="1578474"/>
                </a:lnTo>
                <a:lnTo>
                  <a:pt x="0" y="1578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81439" y="5962959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0"/>
                </a:moveTo>
                <a:lnTo>
                  <a:pt x="2677272" y="0"/>
                </a:lnTo>
                <a:lnTo>
                  <a:pt x="2677272" y="1578474"/>
                </a:lnTo>
                <a:lnTo>
                  <a:pt x="0" y="1578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6604236" y="4797064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1578474"/>
                </a:moveTo>
                <a:lnTo>
                  <a:pt x="2677272" y="1578474"/>
                </a:lnTo>
                <a:lnTo>
                  <a:pt x="2677272" y="0"/>
                </a:lnTo>
                <a:lnTo>
                  <a:pt x="0" y="0"/>
                </a:lnTo>
                <a:lnTo>
                  <a:pt x="0" y="15784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9191625"/>
            <a:ext cx="6430950" cy="553105"/>
          </a:xfrm>
          <a:custGeom>
            <a:avLst/>
            <a:gdLst/>
            <a:ahLst/>
            <a:cxnLst/>
            <a:rect r="r" b="b" t="t" l="l"/>
            <a:pathLst>
              <a:path h="553105" w="6430950">
                <a:moveTo>
                  <a:pt x="0" y="0"/>
                </a:moveTo>
                <a:lnTo>
                  <a:pt x="6430950" y="0"/>
                </a:lnTo>
                <a:lnTo>
                  <a:pt x="6430950" y="553105"/>
                </a:lnTo>
                <a:lnTo>
                  <a:pt x="0" y="553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94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57050" y="9191625"/>
            <a:ext cx="6430950" cy="553105"/>
          </a:xfrm>
          <a:custGeom>
            <a:avLst/>
            <a:gdLst/>
            <a:ahLst/>
            <a:cxnLst/>
            <a:rect r="r" b="b" t="t" l="l"/>
            <a:pathLst>
              <a:path h="553105" w="6430950">
                <a:moveTo>
                  <a:pt x="6430950" y="0"/>
                </a:moveTo>
                <a:lnTo>
                  <a:pt x="0" y="0"/>
                </a:lnTo>
                <a:lnTo>
                  <a:pt x="0" y="553105"/>
                </a:lnTo>
                <a:lnTo>
                  <a:pt x="6430950" y="553105"/>
                </a:lnTo>
                <a:lnTo>
                  <a:pt x="643095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94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23136" y="2058146"/>
            <a:ext cx="9641728" cy="11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ORIGEM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9720" y="4221376"/>
            <a:ext cx="2938550" cy="153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A sigla vem do inglês “Internet of Things”, traduzido como “Internet das Coisas”.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34908" y="6485412"/>
            <a:ext cx="3236302" cy="187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7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Ela foi usada pela primeira vez em 1999 pelo pesquisador britânico Kevin Ashton, que trabalhava com identificação por radiofrequência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7258" y="4068976"/>
            <a:ext cx="3269567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</a:pPr>
            <a:r>
              <a:rPr lang="en-US" sz="19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Ashton usou o termo para explicar como objetos poderiam se conectar à internet e trocar dados sem intervenção humana.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49071" y="6485412"/>
            <a:ext cx="3219868" cy="187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7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 Internet das Coisas significa literalmente “coisas conectadas à internet”, ou seja, objetos físicos que ganham capacidade de coletar, enviar e receber dados.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16481" t="0" r="-1648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42784"/>
            <a:ext cx="8115300" cy="11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IOT (DEFINIÇÃO)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803358"/>
            <a:ext cx="8115300" cy="524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A Internet das Coisas é o conceito que descreve a conexão de objetos físicos à internet, permitindo que eles coletam, troquem e processem dados automaticamente.</a:t>
            </a:r>
          </a:p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Em vez de apenas computadores e celulares estarem conectados, a IoT faz com que coisas do dia a dia, como eletrodomésticos, carros, relógios, sensores industriais, câmeras de segurança, lâmpadas, fechaduras e até roupas , tenham chips, sensores e softwares capazes de se comunicar entre si e com pessoas.</a:t>
            </a:r>
          </a:p>
          <a:p>
            <a:pPr algn="just">
              <a:lnSpc>
                <a:spcPts val="35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30350" t="0" r="-3035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83577"/>
            <a:ext cx="8484014" cy="228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METAVERSO (DEFINIÇÃO)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75193"/>
            <a:ext cx="8115300" cy="348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O </a:t>
            </a: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metaverso é um ambiente virtual imersivo onde pessoas podem interagir entre si e com objetos digitais por meio de avatares, usando tecnologias como realidade virtual (VR), realidade aumentada (AR), inteligência artificial e internet de alta velocidade.</a:t>
            </a:r>
          </a:p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pode ser definido como uma extensão da internet em 3D, utilizado muitas vezes para trabalhar, estudar, jogar, socializar ou até fazer compras.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2709613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3630314" y="0"/>
                </a:moveTo>
                <a:lnTo>
                  <a:pt x="0" y="0"/>
                </a:lnTo>
                <a:lnTo>
                  <a:pt x="0" y="3753145"/>
                </a:lnTo>
                <a:lnTo>
                  <a:pt x="3630314" y="3753145"/>
                </a:lnTo>
                <a:lnTo>
                  <a:pt x="36303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5228730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3630314" y="0"/>
                </a:moveTo>
                <a:lnTo>
                  <a:pt x="0" y="0"/>
                </a:lnTo>
                <a:lnTo>
                  <a:pt x="0" y="3753145"/>
                </a:lnTo>
                <a:lnTo>
                  <a:pt x="3630314" y="3753145"/>
                </a:lnTo>
                <a:lnTo>
                  <a:pt x="36303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8858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0" y="0"/>
                </a:moveTo>
                <a:lnTo>
                  <a:pt x="3630314" y="0"/>
                </a:lnTo>
                <a:lnTo>
                  <a:pt x="3630314" y="3753145"/>
                </a:lnTo>
                <a:lnTo>
                  <a:pt x="0" y="375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8986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0" y="0"/>
                </a:moveTo>
                <a:lnTo>
                  <a:pt x="3630314" y="0"/>
                </a:lnTo>
                <a:lnTo>
                  <a:pt x="3630314" y="3753145"/>
                </a:lnTo>
                <a:lnTo>
                  <a:pt x="0" y="375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55918" y="5245216"/>
            <a:ext cx="1205282" cy="914508"/>
          </a:xfrm>
          <a:custGeom>
            <a:avLst/>
            <a:gdLst/>
            <a:ahLst/>
            <a:cxnLst/>
            <a:rect r="r" b="b" t="t" l="l"/>
            <a:pathLst>
              <a:path h="914508" w="1205282">
                <a:moveTo>
                  <a:pt x="0" y="0"/>
                </a:moveTo>
                <a:lnTo>
                  <a:pt x="1205282" y="0"/>
                </a:lnTo>
                <a:lnTo>
                  <a:pt x="1205282" y="914507"/>
                </a:lnTo>
                <a:lnTo>
                  <a:pt x="0" y="914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54647" y="5238253"/>
            <a:ext cx="1243130" cy="921470"/>
          </a:xfrm>
          <a:custGeom>
            <a:avLst/>
            <a:gdLst/>
            <a:ahLst/>
            <a:cxnLst/>
            <a:rect r="r" b="b" t="t" l="l"/>
            <a:pathLst>
              <a:path h="921470" w="1243130">
                <a:moveTo>
                  <a:pt x="0" y="0"/>
                </a:moveTo>
                <a:lnTo>
                  <a:pt x="1243130" y="0"/>
                </a:lnTo>
                <a:lnTo>
                  <a:pt x="124313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56912" y="5076729"/>
            <a:ext cx="1244518" cy="1244518"/>
          </a:xfrm>
          <a:custGeom>
            <a:avLst/>
            <a:gdLst/>
            <a:ahLst/>
            <a:cxnLst/>
            <a:rect r="r" b="b" t="t" l="l"/>
            <a:pathLst>
              <a:path h="1244518" w="1244518">
                <a:moveTo>
                  <a:pt x="0" y="0"/>
                </a:moveTo>
                <a:lnTo>
                  <a:pt x="1244519" y="0"/>
                </a:lnTo>
                <a:lnTo>
                  <a:pt x="1244519" y="1244518"/>
                </a:lnTo>
                <a:lnTo>
                  <a:pt x="0" y="1244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63229" y="5361996"/>
            <a:ext cx="1031945" cy="793308"/>
          </a:xfrm>
          <a:custGeom>
            <a:avLst/>
            <a:gdLst/>
            <a:ahLst/>
            <a:cxnLst/>
            <a:rect r="r" b="b" t="t" l="l"/>
            <a:pathLst>
              <a:path h="793308" w="1031945">
                <a:moveTo>
                  <a:pt x="0" y="0"/>
                </a:moveTo>
                <a:lnTo>
                  <a:pt x="1031944" y="0"/>
                </a:lnTo>
                <a:lnTo>
                  <a:pt x="1031944" y="793307"/>
                </a:lnTo>
                <a:lnTo>
                  <a:pt x="0" y="793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51343" y="1578061"/>
            <a:ext cx="1205570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INTEGRAÇÕES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353425"/>
            <a:ext cx="3500943" cy="8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Assistentes virtuais e NPCs inteligentes tornam as interações mais realistas e adaptáveis.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28730" y="8353425"/>
            <a:ext cx="3500943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 Som 3D aumenta a sensação de presença e interação no metaverso.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58229" y="8353425"/>
            <a:ext cx="3500943" cy="8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Conexões rápidas garantem experiências sem latência, essenciais para o metaverso.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58357" y="8353425"/>
            <a:ext cx="3500943" cy="110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ispositivos como óculos VR e luvas hápticas aumentam a imersão sensorial, capturando movimentos e oferecendo feedback tátil.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inteligência artificial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28730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Áudio Imersivo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58229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5G e Redes Rápidas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58357" y="7834540"/>
            <a:ext cx="400611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Wearables e Sensores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38313" y="1154198"/>
            <a:ext cx="3520987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Market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6047" y="2654386"/>
            <a:ext cx="15044364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0"/>
              </a:lnSpc>
            </a:pPr>
            <a:r>
              <a:rPr lang="en-US" sz="17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Dispositivos inteligentes e conectados potencializam o metaverso de várias maneiras, tornando a experiência mais imersiva e interativa: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52264"/>
            <a:ext cx="8881438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APLICACOES PRATICAS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1385179"/>
            <a:ext cx="1159154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297302" y="2244798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7302" y="4702988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7302" y="7158571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69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5" y="0"/>
                </a:lnTo>
                <a:lnTo>
                  <a:pt x="4360245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57656" y="2902996"/>
            <a:ext cx="860910" cy="860910"/>
          </a:xfrm>
          <a:custGeom>
            <a:avLst/>
            <a:gdLst/>
            <a:ahLst/>
            <a:cxnLst/>
            <a:rect r="r" b="b" t="t" l="l"/>
            <a:pathLst>
              <a:path h="860910" w="860910">
                <a:moveTo>
                  <a:pt x="0" y="0"/>
                </a:moveTo>
                <a:lnTo>
                  <a:pt x="860910" y="0"/>
                </a:lnTo>
                <a:lnTo>
                  <a:pt x="860910" y="860910"/>
                </a:lnTo>
                <a:lnTo>
                  <a:pt x="0" y="860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54471" y="5307084"/>
            <a:ext cx="1267281" cy="831653"/>
          </a:xfrm>
          <a:custGeom>
            <a:avLst/>
            <a:gdLst/>
            <a:ahLst/>
            <a:cxnLst/>
            <a:rect r="r" b="b" t="t" l="l"/>
            <a:pathLst>
              <a:path h="831653" w="1267281">
                <a:moveTo>
                  <a:pt x="0" y="0"/>
                </a:moveTo>
                <a:lnTo>
                  <a:pt x="1267281" y="0"/>
                </a:lnTo>
                <a:lnTo>
                  <a:pt x="1267281" y="831653"/>
                </a:lnTo>
                <a:lnTo>
                  <a:pt x="0" y="83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75618" y="7650442"/>
            <a:ext cx="1024988" cy="1062163"/>
          </a:xfrm>
          <a:custGeom>
            <a:avLst/>
            <a:gdLst/>
            <a:ahLst/>
            <a:cxnLst/>
            <a:rect r="r" b="b" t="t" l="l"/>
            <a:pathLst>
              <a:path h="1062163" w="1024988">
                <a:moveTo>
                  <a:pt x="0" y="0"/>
                </a:moveTo>
                <a:lnTo>
                  <a:pt x="1024987" y="0"/>
                </a:lnTo>
                <a:lnTo>
                  <a:pt x="1024987" y="1062164"/>
                </a:lnTo>
                <a:lnTo>
                  <a:pt x="0" y="1062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502341"/>
            <a:ext cx="7181336" cy="144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exemplos reais e potenciais de uso do metaverso integrado com IoT em diversas áreas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20240" y="1154198"/>
            <a:ext cx="4639060" cy="4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Marketing Strategy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08710" y="2498743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saúde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8710" y="5054549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educação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08710" y="7510131"/>
            <a:ext cx="44463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Cidades Inteligentes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8710" y="3009526"/>
            <a:ext cx="555059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Monitoramento remoto de pacientes, Treinamentos em realidade virtual, Consultas no metaverso com dados ao vivo, Reabilitação imersiva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8710" y="5565332"/>
            <a:ext cx="5550590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Aulas interativas em VR/AR, Ambientes de aprendizado personalizados, Salas de aula híbridas no metaverso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08710" y="8020914"/>
            <a:ext cx="5550590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Centros de controle virtual, simulações urbanas no metaverso, Interação com serviços públicos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62306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70449" y="7132937"/>
            <a:ext cx="5897880" cy="2513971"/>
          </a:xfrm>
          <a:custGeom>
            <a:avLst/>
            <a:gdLst/>
            <a:ahLst/>
            <a:cxnLst/>
            <a:rect r="r" b="b" t="t" l="l"/>
            <a:pathLst>
              <a:path h="2513971" w="5897880">
                <a:moveTo>
                  <a:pt x="0" y="0"/>
                </a:moveTo>
                <a:lnTo>
                  <a:pt x="5897879" y="0"/>
                </a:lnTo>
                <a:lnTo>
                  <a:pt x="5897879" y="2513971"/>
                </a:lnTo>
                <a:lnTo>
                  <a:pt x="0" y="2513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4864" y="4911368"/>
            <a:ext cx="6297533" cy="2684323"/>
          </a:xfrm>
          <a:custGeom>
            <a:avLst/>
            <a:gdLst/>
            <a:ahLst/>
            <a:cxnLst/>
            <a:rect r="r" b="b" t="t" l="l"/>
            <a:pathLst>
              <a:path h="2684323" w="6297533">
                <a:moveTo>
                  <a:pt x="0" y="0"/>
                </a:moveTo>
                <a:lnTo>
                  <a:pt x="6297533" y="0"/>
                </a:lnTo>
                <a:lnTo>
                  <a:pt x="6297533" y="2684323"/>
                </a:lnTo>
                <a:lnTo>
                  <a:pt x="0" y="2684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22397" y="7424372"/>
            <a:ext cx="5857310" cy="2496678"/>
          </a:xfrm>
          <a:custGeom>
            <a:avLst/>
            <a:gdLst/>
            <a:ahLst/>
            <a:cxnLst/>
            <a:rect r="r" b="b" t="t" l="l"/>
            <a:pathLst>
              <a:path h="2496678" w="5857310">
                <a:moveTo>
                  <a:pt x="0" y="0"/>
                </a:moveTo>
                <a:lnTo>
                  <a:pt x="5857310" y="0"/>
                </a:lnTo>
                <a:lnTo>
                  <a:pt x="5857310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27757"/>
            <a:ext cx="915195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BENEFICIOS E OPORTUNIDADES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2681370" y="2201858"/>
            <a:ext cx="5596661" cy="1909861"/>
          </a:xfrm>
          <a:custGeom>
            <a:avLst/>
            <a:gdLst/>
            <a:ahLst/>
            <a:cxnLst/>
            <a:rect r="r" b="b" t="t" l="l"/>
            <a:pathLst>
              <a:path h="1909861" w="5596661">
                <a:moveTo>
                  <a:pt x="5596661" y="0"/>
                </a:moveTo>
                <a:lnTo>
                  <a:pt x="0" y="0"/>
                </a:lnTo>
                <a:lnTo>
                  <a:pt x="0" y="1909860"/>
                </a:lnTo>
                <a:lnTo>
                  <a:pt x="5596661" y="1909860"/>
                </a:lnTo>
                <a:lnTo>
                  <a:pt x="55966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24395" y="7586166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empresas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12433" y="7754501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governos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33474" y="5294832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pessoas comuns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0">
            <a:off x="9933187" y="2379368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6760" y="7964051"/>
            <a:ext cx="5505257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Melhoria na tomada de decisão, Treinamento mais eficaz, Novas experiências de venda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2017" y="5680125"/>
            <a:ext cx="5627131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Gestão mais eficiente de cidades, Transparência e participação cidadã, Resposta mais rápida a emergências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52576" y="8099306"/>
            <a:ext cx="5366892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Cidades Inteligentes, Serviços Públicos Imersivos, Monitoramento e Resposta a Crises, Educação Pública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0">
            <a:off x="14448415" y="4785180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4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4" y="0"/>
                </a:lnTo>
                <a:lnTo>
                  <a:pt x="1468804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37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3" y="0"/>
                </a:lnTo>
                <a:lnTo>
                  <a:pt x="18268063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62306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0972800" y="2621450"/>
            <a:ext cx="7315200" cy="2505456"/>
          </a:xfrm>
          <a:custGeom>
            <a:avLst/>
            <a:gdLst/>
            <a:ahLst/>
            <a:cxnLst/>
            <a:rect r="r" b="b" t="t" l="l"/>
            <a:pathLst>
              <a:path h="2505456" w="7315200">
                <a:moveTo>
                  <a:pt x="7315200" y="2505456"/>
                </a:moveTo>
                <a:lnTo>
                  <a:pt x="0" y="2505456"/>
                </a:lnTo>
                <a:lnTo>
                  <a:pt x="0" y="0"/>
                </a:lnTo>
                <a:lnTo>
                  <a:pt x="7315200" y="0"/>
                </a:lnTo>
                <a:lnTo>
                  <a:pt x="7315200" y="25054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519220"/>
            <a:ext cx="7021165" cy="7035208"/>
            <a:chOff x="0" y="0"/>
            <a:chExt cx="6350000" cy="6362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48044" y="-37490"/>
              <a:ext cx="6446076" cy="6446076"/>
            </a:xfrm>
            <a:custGeom>
              <a:avLst/>
              <a:gdLst/>
              <a:ahLst/>
              <a:cxnLst/>
              <a:rect r="r" b="b" t="t" l="l"/>
              <a:pathLst>
                <a:path h="6446076" w="6446076">
                  <a:moveTo>
                    <a:pt x="2100046" y="247180"/>
                  </a:moveTo>
                  <a:cubicBezTo>
                    <a:pt x="2245233" y="65951"/>
                    <a:pt x="2491308" y="0"/>
                    <a:pt x="2707665" y="84366"/>
                  </a:cubicBezTo>
                  <a:lnTo>
                    <a:pt x="3030042" y="210083"/>
                  </a:lnTo>
                  <a:cubicBezTo>
                    <a:pt x="3154159" y="258482"/>
                    <a:pt x="3291929" y="258482"/>
                    <a:pt x="3416046" y="210083"/>
                  </a:cubicBezTo>
                  <a:lnTo>
                    <a:pt x="3738423" y="84366"/>
                  </a:lnTo>
                  <a:cubicBezTo>
                    <a:pt x="3954780" y="0"/>
                    <a:pt x="4200855" y="65951"/>
                    <a:pt x="4346041" y="247180"/>
                  </a:cubicBezTo>
                  <a:lnTo>
                    <a:pt x="4562373" y="517233"/>
                  </a:lnTo>
                  <a:cubicBezTo>
                    <a:pt x="4645668" y="621206"/>
                    <a:pt x="4764984" y="690090"/>
                    <a:pt x="4896676" y="710234"/>
                  </a:cubicBezTo>
                  <a:lnTo>
                    <a:pt x="5238712" y="762558"/>
                  </a:lnTo>
                  <a:cubicBezTo>
                    <a:pt x="5468264" y="797674"/>
                    <a:pt x="5648414" y="977823"/>
                    <a:pt x="5683517" y="1207376"/>
                  </a:cubicBezTo>
                  <a:lnTo>
                    <a:pt x="5735841" y="1549412"/>
                  </a:lnTo>
                  <a:cubicBezTo>
                    <a:pt x="5755983" y="1681101"/>
                    <a:pt x="5824869" y="1800414"/>
                    <a:pt x="5928842" y="1883702"/>
                  </a:cubicBezTo>
                  <a:lnTo>
                    <a:pt x="6198895" y="2100033"/>
                  </a:lnTo>
                  <a:cubicBezTo>
                    <a:pt x="6380137" y="2245220"/>
                    <a:pt x="6446076" y="2491308"/>
                    <a:pt x="6361709" y="2707652"/>
                  </a:cubicBezTo>
                  <a:lnTo>
                    <a:pt x="6236005" y="3030029"/>
                  </a:lnTo>
                  <a:cubicBezTo>
                    <a:pt x="6187605" y="3154150"/>
                    <a:pt x="6187605" y="3291925"/>
                    <a:pt x="6236005" y="3416046"/>
                  </a:cubicBezTo>
                  <a:lnTo>
                    <a:pt x="6361709" y="3738423"/>
                  </a:lnTo>
                  <a:cubicBezTo>
                    <a:pt x="6446076" y="3954780"/>
                    <a:pt x="6380137" y="4200855"/>
                    <a:pt x="6198895" y="4346041"/>
                  </a:cubicBezTo>
                  <a:lnTo>
                    <a:pt x="5928842" y="4562373"/>
                  </a:lnTo>
                  <a:cubicBezTo>
                    <a:pt x="5824869" y="4645661"/>
                    <a:pt x="5755983" y="4764974"/>
                    <a:pt x="5735841" y="4896662"/>
                  </a:cubicBezTo>
                  <a:lnTo>
                    <a:pt x="5683517" y="5238699"/>
                  </a:lnTo>
                  <a:cubicBezTo>
                    <a:pt x="5648401" y="5468252"/>
                    <a:pt x="5468264" y="5648401"/>
                    <a:pt x="5238712" y="5683516"/>
                  </a:cubicBezTo>
                  <a:lnTo>
                    <a:pt x="4896663" y="5735840"/>
                  </a:lnTo>
                  <a:cubicBezTo>
                    <a:pt x="4764975" y="5755985"/>
                    <a:pt x="4645663" y="5824870"/>
                    <a:pt x="4562373" y="5928842"/>
                  </a:cubicBezTo>
                  <a:lnTo>
                    <a:pt x="4346041" y="6198895"/>
                  </a:lnTo>
                  <a:cubicBezTo>
                    <a:pt x="4200855" y="6380137"/>
                    <a:pt x="3954780" y="6446075"/>
                    <a:pt x="3738423" y="6361709"/>
                  </a:cubicBezTo>
                  <a:lnTo>
                    <a:pt x="3416046" y="6235992"/>
                  </a:lnTo>
                  <a:cubicBezTo>
                    <a:pt x="3291929" y="6187593"/>
                    <a:pt x="3154159" y="6187593"/>
                    <a:pt x="3030042" y="6235992"/>
                  </a:cubicBezTo>
                  <a:lnTo>
                    <a:pt x="2707665" y="6361709"/>
                  </a:lnTo>
                  <a:cubicBezTo>
                    <a:pt x="2491308" y="6446075"/>
                    <a:pt x="2245233" y="6380137"/>
                    <a:pt x="2100046" y="6198895"/>
                  </a:cubicBezTo>
                  <a:lnTo>
                    <a:pt x="1883715" y="5928842"/>
                  </a:lnTo>
                  <a:cubicBezTo>
                    <a:pt x="1800425" y="5824870"/>
                    <a:pt x="1681113" y="5755985"/>
                    <a:pt x="1549425" y="5735840"/>
                  </a:cubicBezTo>
                  <a:lnTo>
                    <a:pt x="1207376" y="5683516"/>
                  </a:lnTo>
                  <a:cubicBezTo>
                    <a:pt x="977824" y="5648401"/>
                    <a:pt x="797674" y="5468252"/>
                    <a:pt x="762571" y="5238699"/>
                  </a:cubicBezTo>
                  <a:lnTo>
                    <a:pt x="710247" y="4896662"/>
                  </a:lnTo>
                  <a:cubicBezTo>
                    <a:pt x="690104" y="4764975"/>
                    <a:pt x="621219" y="4645662"/>
                    <a:pt x="517245" y="4562373"/>
                  </a:cubicBezTo>
                  <a:lnTo>
                    <a:pt x="247180" y="4346041"/>
                  </a:lnTo>
                  <a:cubicBezTo>
                    <a:pt x="65951" y="4200855"/>
                    <a:pt x="13" y="3954780"/>
                    <a:pt x="84366" y="3738422"/>
                  </a:cubicBezTo>
                  <a:lnTo>
                    <a:pt x="210071" y="3416045"/>
                  </a:lnTo>
                  <a:cubicBezTo>
                    <a:pt x="258469" y="3291924"/>
                    <a:pt x="258469" y="3154150"/>
                    <a:pt x="210071" y="3030029"/>
                  </a:cubicBezTo>
                  <a:lnTo>
                    <a:pt x="84366" y="2707652"/>
                  </a:lnTo>
                  <a:cubicBezTo>
                    <a:pt x="0" y="2491308"/>
                    <a:pt x="65938" y="2245220"/>
                    <a:pt x="247180" y="2100033"/>
                  </a:cubicBezTo>
                  <a:lnTo>
                    <a:pt x="517233" y="1883702"/>
                  </a:lnTo>
                  <a:cubicBezTo>
                    <a:pt x="621206" y="1800413"/>
                    <a:pt x="690091" y="1681100"/>
                    <a:pt x="710235" y="1549412"/>
                  </a:cubicBezTo>
                  <a:lnTo>
                    <a:pt x="762559" y="1207376"/>
                  </a:lnTo>
                  <a:cubicBezTo>
                    <a:pt x="797661" y="977823"/>
                    <a:pt x="977811" y="797674"/>
                    <a:pt x="1207363" y="762558"/>
                  </a:cubicBezTo>
                  <a:lnTo>
                    <a:pt x="1549413" y="710234"/>
                  </a:lnTo>
                  <a:cubicBezTo>
                    <a:pt x="1681100" y="690089"/>
                    <a:pt x="1800412" y="621204"/>
                    <a:pt x="1883702" y="517232"/>
                  </a:cubicBezTo>
                  <a:close/>
                </a:path>
              </a:pathLst>
            </a:custGeom>
            <a:blipFill>
              <a:blip r:embed="rId6"/>
              <a:stretch>
                <a:fillRect l="-24906" t="0" r="-2490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047244"/>
            <a:ext cx="96864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DESAFIOS E LIMITACOES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51499" y="5795505"/>
            <a:ext cx="7510972" cy="333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 união do metaverso com a Internet das Coisas traz muitos benefícios, como experiências imersivas, automação e melhorias em serviços. No entanto, também enfrenta desafios como alto custo tecnológico, riscos de segurança digital, invasão de privacidade, exclusão digital e falta de leis claras. É uma combinação poderosa, mas que precisa de muito cuidado para ser usada de forma segura e ética.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33375" t="0" r="-3337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42784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NO FUTURO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52806"/>
            <a:ext cx="8115300" cy="305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Nos próximos 5 a 10 anos, o metaverso e a IoT devem se integrar cada vez mais, conectando o mundo físico ao virtual. Isso deve transformar áreas como saúde, educação, trabalho e cidades inteligentes, com experiências mais imersivas e automação. Mas será essencial cuidar da segurança, da privacidade e do acesso para todos.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DAGzWYN2kcc</dc:identifier>
  <dcterms:modified xsi:type="dcterms:W3CDTF">2011-08-01T06:04:30Z</dcterms:modified>
  <cp:revision>1</cp:revision>
  <dc:title>Strategic Marketing Plan</dc:title>
</cp:coreProperties>
</file>