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embeddedFontLst>
    <p:embeddedFont>
      <p:font typeface="Roboto" panose="02020500000000000000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010" autoAdjust="0"/>
  </p:normalViewPr>
  <p:slideViewPr>
    <p:cSldViewPr snapToGrid="0">
      <p:cViewPr>
        <p:scale>
          <a:sx n="100" d="100"/>
          <a:sy n="100" d="100"/>
        </p:scale>
        <p:origin x="660" y="-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200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07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61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02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161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924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52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191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158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39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925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129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45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199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199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199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199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9e9a33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9e9a33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33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tensorflow/docs/blob/master/site/en/tutorials/keras/basic_classification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master.com.tw/download/example/MP21710_example.zi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master.com.tw/download/example/MP21710_example.zi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python_functions.asp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iki.python.org/moin/IntroductoryBook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python.org/3/tutorial/index.html" TargetMode="External"/><Relationship Id="rId5" Type="http://schemas.openxmlformats.org/officeDocument/2006/relationships/hyperlink" Target="https://www.python.org/about/gettingstarted/" TargetMode="External"/><Relationship Id="rId10" Type="http://schemas.openxmlformats.org/officeDocument/2006/relationships/hyperlink" Target="http://jupyter.org/try" TargetMode="External"/><Relationship Id="rId4" Type="http://schemas.openxmlformats.org/officeDocument/2006/relationships/hyperlink" Target="https://www.python.org/downloads/release/python-370/" TargetMode="External"/><Relationship Id="rId9" Type="http://schemas.openxmlformats.org/officeDocument/2006/relationships/hyperlink" Target="https://hourofpython.trinket.io/a-visual-introduction-to-python#/turtles/saying-hell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function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hub.mybinder.org/user/jupyterlab-jupyterlab-demo-yqivt6ba/lab#Integration-(scipy.integrate)" TargetMode="External"/><Relationship Id="rId4" Type="http://schemas.openxmlformats.org/officeDocument/2006/relationships/hyperlink" Target="http://jupyter.org/t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52532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/>
              <a:t>人工智慧系統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dirty="0" smtClean="0"/>
              <a:t>Artificial</a:t>
            </a:r>
            <a:r>
              <a:rPr lang="zh-TW" altLang="en-US" dirty="0" smtClean="0"/>
              <a:t> </a:t>
            </a:r>
            <a:r>
              <a:rPr lang="en-US" dirty="0" smtClean="0"/>
              <a:t>Intelligence</a:t>
            </a:r>
            <a:r>
              <a:rPr lang="zh-TW" altLang="en-US" dirty="0" smtClean="0"/>
              <a:t> </a:t>
            </a:r>
            <a:r>
              <a:rPr lang="en-US" dirty="0" smtClean="0"/>
              <a:t>System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00075" y="26938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許志</a:t>
            </a:r>
            <a:r>
              <a:rPr lang="zh-TW" altLang="en-US" dirty="0"/>
              <a:t>宇</a:t>
            </a:r>
            <a:r>
              <a:rPr lang="en" dirty="0" smtClean="0"/>
              <a:t>Chin-Yu </a:t>
            </a:r>
            <a:r>
              <a:rPr lang="en" dirty="0"/>
              <a:t>Hsu</a:t>
            </a:r>
            <a:endParaRPr dirty="0"/>
          </a:p>
          <a:p>
            <a:pPr marL="0" lvl="0" indent="0"/>
            <a:r>
              <a:rPr lang="en-US" dirty="0" smtClean="0"/>
              <a:t>October 4, </a:t>
            </a:r>
            <a:r>
              <a:rPr lang="en-US" dirty="0"/>
              <a:t>2018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#</a:t>
            </a:r>
            <a:r>
              <a:rPr lang="en-US" dirty="0"/>
              <a:t>factor function</a:t>
            </a:r>
          </a:p>
          <a:p>
            <a:pPr marL="0" lv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functiona</a:t>
            </a:r>
            <a:r>
              <a:rPr lang="en-US" dirty="0"/>
              <a:t>(number):</a:t>
            </a:r>
          </a:p>
          <a:p>
            <a:pPr marL="0" lvl="0" indent="0">
              <a:buNone/>
            </a:pPr>
            <a:r>
              <a:rPr lang="en-US" dirty="0"/>
              <a:t>    result=1</a:t>
            </a:r>
          </a:p>
          <a:p>
            <a:pPr marL="0" lvl="0" indent="0">
              <a:buNone/>
            </a:pPr>
            <a:r>
              <a:rPr lang="en-US" dirty="0"/>
              <a:t>    for x in range(1,number+1):</a:t>
            </a:r>
          </a:p>
          <a:p>
            <a:pPr marL="0" lvl="0" indent="0">
              <a:buNone/>
            </a:pPr>
            <a:r>
              <a:rPr lang="en-US" dirty="0"/>
              <a:t>        result=x*result</a:t>
            </a:r>
          </a:p>
          <a:p>
            <a:pPr marL="0" lvl="0" indent="0">
              <a:buNone/>
            </a:pPr>
            <a:r>
              <a:rPr lang="en-US" dirty="0"/>
              <a:t>    print ('result of a:'+str(result</a:t>
            </a:r>
            <a:r>
              <a:rPr lang="en-US" dirty="0" smtClean="0"/>
              <a:t>))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err="1" smtClean="0"/>
              <a:t>functiona</a:t>
            </a:r>
            <a:r>
              <a:rPr lang="en-US" dirty="0" smtClean="0"/>
              <a:t>(36)</a:t>
            </a:r>
            <a:endParaRPr lang="en-US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AutoNum type="arabicPeriod"/>
            </a:pPr>
            <a:r>
              <a:rPr lang="en-US" u="sng" dirty="0" smtClean="0">
                <a:solidFill>
                  <a:schemeClr val="hlink"/>
                </a:solidFill>
              </a:rPr>
              <a:t>http</a:t>
            </a:r>
            <a:r>
              <a:rPr lang="en-US" u="sng" dirty="0">
                <a:solidFill>
                  <a:schemeClr val="hlink"/>
                </a:solidFill>
              </a:rPr>
              <a:t>://jupyter.org/try</a:t>
            </a:r>
            <a:endParaRPr lang="en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20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  #</a:t>
            </a:r>
            <a:r>
              <a:rPr lang="en-US" dirty="0" err="1"/>
              <a:t>suming</a:t>
            </a:r>
            <a:r>
              <a:rPr lang="en-US" dirty="0"/>
              <a:t> function</a:t>
            </a:r>
          </a:p>
          <a:p>
            <a:pPr marL="0" lv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functionb</a:t>
            </a:r>
            <a:r>
              <a:rPr lang="en-US" dirty="0"/>
              <a:t>(number):</a:t>
            </a:r>
          </a:p>
          <a:p>
            <a:pPr marL="0" lvl="0" indent="0">
              <a:buNone/>
            </a:pPr>
            <a:r>
              <a:rPr lang="en-US" dirty="0"/>
              <a:t>    result=0</a:t>
            </a:r>
          </a:p>
          <a:p>
            <a:pPr marL="0" lvl="0" indent="0">
              <a:buNone/>
            </a:pPr>
            <a:r>
              <a:rPr lang="en-US" dirty="0"/>
              <a:t>    for x in range(0,number+1,1):</a:t>
            </a:r>
          </a:p>
          <a:p>
            <a:pPr marL="0" lvl="0" indent="0">
              <a:buNone/>
            </a:pPr>
            <a:r>
              <a:rPr lang="en-US" dirty="0"/>
              <a:t>        result=</a:t>
            </a:r>
            <a:r>
              <a:rPr lang="en-US" dirty="0" err="1"/>
              <a:t>x+result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    print ('result of b:'+str(result</a:t>
            </a:r>
            <a:r>
              <a:rPr lang="en-US" dirty="0" smtClean="0"/>
              <a:t>))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functionb</a:t>
            </a:r>
            <a:r>
              <a:rPr lang="en-US" dirty="0"/>
              <a:t>(36</a:t>
            </a:r>
            <a:r>
              <a:rPr lang="en-US" dirty="0" smtClean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    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AutoNum type="arabicPeriod"/>
            </a:pPr>
            <a:r>
              <a:rPr lang="en-US" u="sng" dirty="0" smtClean="0">
                <a:solidFill>
                  <a:schemeClr val="hlink"/>
                </a:solidFill>
              </a:rPr>
              <a:t>http</a:t>
            </a:r>
            <a:r>
              <a:rPr lang="en-US" u="sng" dirty="0">
                <a:solidFill>
                  <a:schemeClr val="hlink"/>
                </a:solidFill>
              </a:rPr>
              <a:t>://jupyter.org/try</a:t>
            </a:r>
            <a:endParaRPr lang="en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749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myc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0" lvl="0" indent="0">
              <a:buNone/>
            </a:pPr>
            <a:r>
              <a:rPr lang="en-US" dirty="0"/>
              <a:t>    if(a&lt;b):</a:t>
            </a:r>
          </a:p>
          <a:p>
            <a:pPr marL="0" lvl="0" indent="0">
              <a:buNone/>
            </a:pPr>
            <a:r>
              <a:rPr lang="en-US" dirty="0"/>
              <a:t>        print("a smaller b")</a:t>
            </a:r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(a==b):</a:t>
            </a:r>
          </a:p>
          <a:p>
            <a:pPr marL="0" lvl="0" indent="0">
              <a:buNone/>
            </a:pPr>
            <a:r>
              <a:rPr lang="en-US" dirty="0"/>
              <a:t>        print("a equals b")</a:t>
            </a:r>
          </a:p>
          <a:p>
            <a:pPr marL="0" lvl="0" indent="0">
              <a:buNone/>
            </a:pPr>
            <a:r>
              <a:rPr lang="en-US" dirty="0"/>
              <a:t>    else:</a:t>
            </a:r>
          </a:p>
          <a:p>
            <a:pPr marL="0" lvl="0" indent="0">
              <a:buNone/>
            </a:pPr>
            <a:r>
              <a:rPr lang="en-US" dirty="0"/>
              <a:t>        print("a bigger b")</a:t>
            </a:r>
          </a:p>
          <a:p>
            <a:pPr marL="0" lvl="0" indent="0">
              <a:buNone/>
            </a:pPr>
            <a:r>
              <a:rPr lang="en-US" dirty="0"/>
              <a:t>    return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myc</a:t>
            </a:r>
            <a:r>
              <a:rPr lang="en-US" dirty="0"/>
              <a:t>(29,3)</a:t>
            </a:r>
          </a:p>
          <a:p>
            <a:pPr marL="0" lvl="0" indent="0">
              <a:buNone/>
            </a:pPr>
            <a:r>
              <a:rPr lang="en-US" dirty="0" err="1"/>
              <a:t>myc</a:t>
            </a:r>
            <a:r>
              <a:rPr lang="en-US" dirty="0"/>
              <a:t>(3,29)</a:t>
            </a:r>
          </a:p>
          <a:p>
            <a:pPr marL="0" lvl="0" indent="0">
              <a:buNone/>
            </a:pPr>
            <a:r>
              <a:rPr lang="en-US" dirty="0" err="1"/>
              <a:t>myc</a:t>
            </a:r>
            <a:r>
              <a:rPr lang="en-US" dirty="0"/>
              <a:t>(3,3)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AutoNum type="arabicPeriod"/>
            </a:pPr>
            <a:r>
              <a:rPr lang="en-US" u="sng" dirty="0" smtClean="0">
                <a:solidFill>
                  <a:schemeClr val="hlink"/>
                </a:solidFill>
              </a:rPr>
              <a:t>http</a:t>
            </a:r>
            <a:r>
              <a:rPr lang="en-US" u="sng" dirty="0">
                <a:solidFill>
                  <a:schemeClr val="hlink"/>
                </a:solidFill>
              </a:rPr>
              <a:t>://jupyter.org/try</a:t>
            </a:r>
            <a:endParaRPr lang="en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98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# %load sin_graph.py</a:t>
            </a:r>
          </a:p>
          <a:p>
            <a:pPr marL="0" lv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lv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# data</a:t>
            </a:r>
          </a:p>
          <a:p>
            <a:pPr marL="0" lv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(0, 6, 0.1)</a:t>
            </a:r>
          </a:p>
          <a:p>
            <a:pPr marL="0" lvl="0" indent="0">
              <a:buNone/>
            </a:pPr>
            <a:r>
              <a:rPr lang="en-US" dirty="0"/>
              <a:t>y = </a:t>
            </a:r>
            <a:r>
              <a:rPr lang="en-US" dirty="0" err="1"/>
              <a:t>np.sin</a:t>
            </a:r>
            <a:r>
              <a:rPr lang="en-US" dirty="0"/>
              <a:t>(x)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# plot graph</a:t>
            </a:r>
          </a:p>
          <a:p>
            <a:pPr marL="0" lvl="0" indent="0">
              <a:buNone/>
            </a:pPr>
            <a:r>
              <a:rPr lang="en-US" dirty="0" err="1"/>
              <a:t>plt.plot</a:t>
            </a:r>
            <a:r>
              <a:rPr lang="en-US" dirty="0"/>
              <a:t>(x, y)</a:t>
            </a:r>
          </a:p>
          <a:p>
            <a:pPr marL="0" lv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 smtClean="0">
                <a:solidFill>
                  <a:schemeClr val="hlink"/>
                </a:solidFill>
              </a:rPr>
              <a:t>http</a:t>
            </a:r>
            <a:r>
              <a:rPr lang="en-US" u="sng" dirty="0">
                <a:solidFill>
                  <a:schemeClr val="hlink"/>
                </a:solidFill>
              </a:rPr>
              <a:t>://jupyter.org/try</a:t>
            </a:r>
            <a:endParaRPr lang="en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779" y="2249828"/>
            <a:ext cx="6074021" cy="27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8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# coding: utf-8</a:t>
            </a:r>
          </a:p>
          <a:p>
            <a:pPr marL="0" lv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lv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# </a:t>
            </a:r>
            <a:r>
              <a:rPr lang="en-US" dirty="0" err="1"/>
              <a:t>datas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(0, 6, 0.1) # 0</a:t>
            </a:r>
            <a:r>
              <a:rPr lang="ja-JP" altLang="en-US" dirty="0"/>
              <a:t>から</a:t>
            </a:r>
            <a:r>
              <a:rPr lang="en-US" altLang="ja-JP" dirty="0"/>
              <a:t>6</a:t>
            </a:r>
            <a:r>
              <a:rPr lang="ja-JP" altLang="en-US" dirty="0"/>
              <a:t>まで</a:t>
            </a:r>
            <a:r>
              <a:rPr lang="en-US" altLang="ja-JP" dirty="0"/>
              <a:t>0.1</a:t>
            </a:r>
            <a:r>
              <a:rPr lang="zh-TW" altLang="en-US" dirty="0"/>
              <a:t>刻</a:t>
            </a:r>
            <a:r>
              <a:rPr lang="ja-JP" altLang="en-US" dirty="0"/>
              <a:t>みで</a:t>
            </a:r>
            <a:r>
              <a:rPr lang="zh-TW" altLang="en-US" dirty="0"/>
              <a:t>生成</a:t>
            </a:r>
          </a:p>
          <a:p>
            <a:pPr marL="0" lvl="0" indent="0">
              <a:buNone/>
            </a:pPr>
            <a:r>
              <a:rPr lang="en-US" dirty="0"/>
              <a:t>y1 = </a:t>
            </a:r>
            <a:r>
              <a:rPr lang="en-US" dirty="0" err="1"/>
              <a:t>np.sin</a:t>
            </a:r>
            <a:r>
              <a:rPr lang="en-US" dirty="0"/>
              <a:t>(x)</a:t>
            </a:r>
          </a:p>
          <a:p>
            <a:pPr marL="0" lvl="0" indent="0">
              <a:buNone/>
            </a:pPr>
            <a:r>
              <a:rPr lang="en-US" dirty="0"/>
              <a:t>y2 = </a:t>
            </a:r>
            <a:r>
              <a:rPr lang="en-US" dirty="0" err="1"/>
              <a:t>np.cos</a:t>
            </a:r>
            <a:r>
              <a:rPr lang="en-US" dirty="0"/>
              <a:t>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 smtClean="0">
                <a:solidFill>
                  <a:schemeClr val="hlink"/>
                </a:solidFill>
              </a:rPr>
              <a:t>http</a:t>
            </a:r>
            <a:r>
              <a:rPr lang="en-US" u="sng" dirty="0">
                <a:solidFill>
                  <a:schemeClr val="hlink"/>
                </a:solidFill>
              </a:rPr>
              <a:t>://jupyter.org/try</a:t>
            </a:r>
            <a:endParaRPr lang="en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50" y="2067032"/>
            <a:ext cx="4572000" cy="28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# </a:t>
            </a:r>
            <a:r>
              <a:rPr lang="en-US" dirty="0"/>
              <a:t>plot graphs</a:t>
            </a:r>
          </a:p>
          <a:p>
            <a:pPr marL="0" lvl="0" indent="0">
              <a:buNone/>
            </a:pPr>
            <a:r>
              <a:rPr lang="en-US" dirty="0" err="1"/>
              <a:t>plt.plot</a:t>
            </a:r>
            <a:r>
              <a:rPr lang="en-US" dirty="0"/>
              <a:t>(x, y1, label="sin")</a:t>
            </a:r>
          </a:p>
          <a:p>
            <a:pPr marL="0" lvl="0" indent="0">
              <a:buNone/>
            </a:pPr>
            <a:r>
              <a:rPr lang="en-US" dirty="0" err="1"/>
              <a:t>plt.plot</a:t>
            </a:r>
            <a:r>
              <a:rPr lang="en-US" dirty="0"/>
              <a:t>(x, y2, </a:t>
            </a:r>
            <a:r>
              <a:rPr lang="en-US" dirty="0" err="1"/>
              <a:t>linestyle</a:t>
            </a:r>
            <a:r>
              <a:rPr lang="en-US" dirty="0"/>
              <a:t> = "--", label="cos")</a:t>
            </a:r>
          </a:p>
          <a:p>
            <a:pPr marL="0" lvl="0" indent="0">
              <a:buNone/>
            </a:pPr>
            <a:r>
              <a:rPr lang="en-US" dirty="0" err="1"/>
              <a:t>plt.xlabel</a:t>
            </a:r>
            <a:r>
              <a:rPr lang="en-US" dirty="0"/>
              <a:t>("x") # x</a:t>
            </a:r>
            <a:r>
              <a:rPr lang="zh-TW" altLang="en-US" dirty="0"/>
              <a:t>軸</a:t>
            </a:r>
          </a:p>
          <a:p>
            <a:pPr marL="0" lvl="0" indent="0">
              <a:buNone/>
            </a:pPr>
            <a:r>
              <a:rPr lang="en-US" dirty="0" err="1"/>
              <a:t>plt.ylabel</a:t>
            </a:r>
            <a:r>
              <a:rPr lang="en-US" dirty="0"/>
              <a:t>("y") # y</a:t>
            </a:r>
            <a:r>
              <a:rPr lang="zh-TW" altLang="en-US" dirty="0"/>
              <a:t>軸</a:t>
            </a:r>
          </a:p>
          <a:p>
            <a:pPr marL="0" lvl="0" indent="0">
              <a:buNone/>
            </a:pPr>
            <a:r>
              <a:rPr lang="en-US" dirty="0" err="1"/>
              <a:t>plt.title</a:t>
            </a:r>
            <a:r>
              <a:rPr lang="en-US" dirty="0"/>
              <a:t>('sin &amp; </a:t>
            </a:r>
            <a:r>
              <a:rPr lang="en-US" dirty="0" err="1"/>
              <a:t>cos'</a:t>
            </a:r>
            <a:r>
              <a:rPr lang="en-US" dirty="0"/>
              <a:t>)</a:t>
            </a:r>
          </a:p>
          <a:p>
            <a:pPr marL="0" lvl="0" indent="0">
              <a:buNone/>
            </a:pPr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pPr marL="0" lv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 smtClean="0">
                <a:solidFill>
                  <a:schemeClr val="hlink"/>
                </a:solidFill>
              </a:rPr>
              <a:t>http</a:t>
            </a:r>
            <a:r>
              <a:rPr lang="en-US" u="sng" dirty="0">
                <a:solidFill>
                  <a:schemeClr val="hlink"/>
                </a:solidFill>
              </a:rPr>
              <a:t>://jupyter.org/try</a:t>
            </a:r>
            <a:endParaRPr lang="en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50" y="2067032"/>
            <a:ext cx="4572000" cy="28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2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class </a:t>
            </a:r>
            <a:r>
              <a:rPr lang="en-US" dirty="0"/>
              <a:t>Man:</a:t>
            </a:r>
          </a:p>
          <a:p>
            <a:pPr marL="0" lvl="0" indent="0">
              <a:buNone/>
            </a:pPr>
            <a:r>
              <a:rPr lang="en-US" dirty="0"/>
              <a:t>    """functions of class """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pPr marL="0" lvl="0" indent="0">
              <a:buNone/>
            </a:pPr>
            <a:r>
              <a:rPr lang="en-US" dirty="0"/>
              <a:t>        self.name = name</a:t>
            </a:r>
          </a:p>
          <a:p>
            <a:pPr marL="0" lvl="0" indent="0">
              <a:buNone/>
            </a:pPr>
            <a:r>
              <a:rPr lang="en-US" dirty="0"/>
              <a:t>        print("</a:t>
            </a:r>
            <a:r>
              <a:rPr lang="en-US" dirty="0" err="1"/>
              <a:t>Initilized</a:t>
            </a:r>
            <a:r>
              <a:rPr lang="en-US" dirty="0"/>
              <a:t>!")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hello(self):</a:t>
            </a:r>
          </a:p>
          <a:p>
            <a:pPr marL="0" lvl="0" indent="0">
              <a:buNone/>
            </a:pPr>
            <a:r>
              <a:rPr lang="en-US" dirty="0"/>
              <a:t>        print("Hello " + self.name + "!")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goodbye(self):</a:t>
            </a:r>
          </a:p>
          <a:p>
            <a:pPr marL="0" lvl="0" indent="0">
              <a:buNone/>
            </a:pPr>
            <a:r>
              <a:rPr lang="en-US" dirty="0"/>
              <a:t>        print("Good-bye " + self.name + </a:t>
            </a:r>
            <a:r>
              <a:rPr lang="en-US" dirty="0" smtClean="0"/>
              <a:t>"!")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 smtClean="0">
                <a:solidFill>
                  <a:schemeClr val="hlink"/>
                </a:solidFill>
              </a:rPr>
              <a:t>http</a:t>
            </a:r>
            <a:r>
              <a:rPr lang="en-US" u="sng" dirty="0">
                <a:solidFill>
                  <a:schemeClr val="hlink"/>
                </a:solidFill>
              </a:rPr>
              <a:t>://jupyter.org/try</a:t>
            </a:r>
            <a:endParaRPr lang="en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30" y="2279775"/>
            <a:ext cx="4572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m </a:t>
            </a:r>
            <a:r>
              <a:rPr lang="en-US" dirty="0"/>
              <a:t>= Man("David")</a:t>
            </a:r>
          </a:p>
          <a:p>
            <a:pPr marL="0" lvl="0" indent="0">
              <a:buNone/>
            </a:pPr>
            <a:r>
              <a:rPr lang="en-US" dirty="0" err="1"/>
              <a:t>m.hello</a:t>
            </a:r>
            <a:r>
              <a:rPr lang="en-US" dirty="0"/>
              <a:t>()</a:t>
            </a:r>
          </a:p>
          <a:p>
            <a:pPr marL="0" lvl="0" indent="0">
              <a:buNone/>
            </a:pPr>
            <a:r>
              <a:rPr lang="en-US" dirty="0" err="1"/>
              <a:t>m.goodbye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 smtClean="0">
                <a:solidFill>
                  <a:schemeClr val="hlink"/>
                </a:solidFill>
              </a:rPr>
              <a:t>http</a:t>
            </a:r>
            <a:r>
              <a:rPr lang="en-US" u="sng" dirty="0">
                <a:solidFill>
                  <a:schemeClr val="hlink"/>
                </a:solidFill>
              </a:rPr>
              <a:t>://jupyter.org/try</a:t>
            </a:r>
            <a:endParaRPr lang="en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30" y="2279775"/>
            <a:ext cx="4572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8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# plot image</a:t>
            </a:r>
          </a:p>
          <a:p>
            <a:pPr marL="0" lv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from </a:t>
            </a:r>
            <a:r>
              <a:rPr lang="en-US" dirty="0" err="1"/>
              <a:t>matplotlib.image</a:t>
            </a:r>
            <a:r>
              <a:rPr lang="en-US" dirty="0"/>
              <a:t> import </a:t>
            </a:r>
            <a:r>
              <a:rPr lang="en-US" dirty="0" err="1"/>
              <a:t>imread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('../dataset/lena.png') # </a:t>
            </a:r>
            <a:r>
              <a:rPr lang="zh-TW" altLang="en-US" dirty="0"/>
              <a:t>画像</a:t>
            </a:r>
            <a:r>
              <a:rPr lang="ja-JP" altLang="en-US" dirty="0"/>
              <a:t>の</a:t>
            </a:r>
            <a:r>
              <a:rPr lang="zh-TW" altLang="en-US" dirty="0"/>
              <a:t>読</a:t>
            </a:r>
            <a:r>
              <a:rPr lang="ja-JP" altLang="en-US" dirty="0"/>
              <a:t>み</a:t>
            </a:r>
            <a:r>
              <a:rPr lang="zh-TW" altLang="en-US" dirty="0"/>
              <a:t>込</a:t>
            </a:r>
            <a:r>
              <a:rPr lang="ja-JP" altLang="en-US" dirty="0"/>
              <a:t>み</a:t>
            </a:r>
          </a:p>
          <a:p>
            <a:pPr marL="0" lvl="0" indent="0">
              <a:buNone/>
            </a:pPr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 smtClean="0">
                <a:solidFill>
                  <a:schemeClr val="hlink"/>
                </a:solidFill>
              </a:rPr>
              <a:t>http</a:t>
            </a:r>
            <a:r>
              <a:rPr lang="en-US" u="sng" dirty="0">
                <a:solidFill>
                  <a:schemeClr val="hlink"/>
                </a:solidFill>
              </a:rPr>
              <a:t>://jupyter.org/try</a:t>
            </a:r>
            <a:endParaRPr lang="en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50" y="2479682"/>
            <a:ext cx="4572000" cy="227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Question:</a:t>
            </a:r>
          </a:p>
          <a:p>
            <a:pPr marL="0" lvl="0" indent="0">
              <a:buNone/>
            </a:pPr>
            <a:r>
              <a:rPr lang="en-US" dirty="0" smtClean="0"/>
              <a:t>Design a Class</a:t>
            </a:r>
          </a:p>
          <a:p>
            <a:pPr marL="0" lvl="0" indent="0">
              <a:buNone/>
            </a:pPr>
            <a:r>
              <a:rPr lang="en-US" dirty="0" smtClean="0"/>
              <a:t>With functions</a:t>
            </a:r>
            <a:endParaRPr lang="en-US" dirty="0"/>
          </a:p>
          <a:p>
            <a:pPr marL="0" lv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lotsin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plotsincos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Plotimage</a:t>
            </a:r>
            <a:r>
              <a:rPr lang="en-US" dirty="0" smtClean="0"/>
              <a:t>()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408050" y="1771118"/>
            <a:ext cx="3999900" cy="29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 smtClean="0">
                <a:solidFill>
                  <a:schemeClr val="hlink"/>
                </a:solidFill>
              </a:rPr>
              <a:t>http</a:t>
            </a:r>
            <a:r>
              <a:rPr lang="en-US" u="sng" dirty="0">
                <a:solidFill>
                  <a:schemeClr val="hlink"/>
                </a:solidFill>
              </a:rPr>
              <a:t>://jupyter.org/try</a:t>
            </a:r>
            <a:endParaRPr lang="en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85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聽眾</a:t>
            </a:r>
            <a:r>
              <a:rPr lang="en" dirty="0" smtClean="0"/>
              <a:t>Audience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768050" y="724200"/>
            <a:ext cx="43759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 smtClean="0"/>
              <a:t>大三 </a:t>
            </a:r>
            <a:r>
              <a:rPr lang="en-US" altLang="zh-TW" dirty="0" smtClean="0"/>
              <a:t>third </a:t>
            </a:r>
            <a:r>
              <a:rPr lang="en-US" dirty="0" smtClean="0"/>
              <a:t>year </a:t>
            </a:r>
            <a:r>
              <a:rPr lang="en-US" dirty="0" err="1" smtClean="0"/>
              <a:t>ungraduate</a:t>
            </a:r>
            <a:r>
              <a:rPr lang="en-US" dirty="0" smtClean="0"/>
              <a:t> </a:t>
            </a:r>
          </a:p>
          <a:p>
            <a:pPr lvl="0"/>
            <a:r>
              <a:rPr lang="zh-TW" altLang="en-US" dirty="0" smtClean="0"/>
              <a:t>基礎課程 </a:t>
            </a:r>
            <a:r>
              <a:rPr lang="en" dirty="0" smtClean="0"/>
              <a:t>Basic </a:t>
            </a:r>
            <a:r>
              <a:rPr lang="en" dirty="0"/>
              <a:t>curriculum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dirty="0" smtClean="0"/>
              <a:t>61 </a:t>
            </a:r>
            <a:r>
              <a:rPr lang="en" dirty="0"/>
              <a:t>students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Train your first neural </a:t>
            </a:r>
            <a:r>
              <a:rPr lang="en-US" dirty="0" smtClean="0"/>
              <a:t>network:</a:t>
            </a:r>
          </a:p>
          <a:p>
            <a:pPr marL="0" lvl="0" indent="0">
              <a:buNone/>
            </a:pPr>
            <a:r>
              <a:rPr lang="en-US" dirty="0" smtClean="0"/>
              <a:t>basic </a:t>
            </a:r>
            <a:r>
              <a:rPr lang="en-US" dirty="0"/>
              <a:t>classification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Run in Google </a:t>
            </a:r>
            <a:r>
              <a:rPr lang="en-US" dirty="0" err="1">
                <a:hlinkClick r:id="rId3"/>
              </a:rPr>
              <a:t>Colab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13900" y="4481317"/>
            <a:ext cx="3999900" cy="56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n-US" u="sng" dirty="0">
                <a:solidFill>
                  <a:schemeClr val="hlink"/>
                </a:solidFill>
              </a:rPr>
              <a:t>https://www.tensorflow.org/tutorials/keras/basic_classification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700" y="1761310"/>
            <a:ext cx="5486400" cy="26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2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b="1" dirty="0" err="1" smtClean="0"/>
              <a:t>TensorFlow+Keras</a:t>
            </a:r>
            <a:endParaRPr lang="en-US" altLang="zh-TW" b="1" dirty="0" smtClean="0"/>
          </a:p>
          <a:p>
            <a:pPr marL="0" lvl="0" indent="0">
              <a:buNone/>
            </a:pPr>
            <a:r>
              <a:rPr lang="zh-TW" altLang="en-US" b="1" dirty="0" smtClean="0"/>
              <a:t>深度</a:t>
            </a:r>
            <a:r>
              <a:rPr lang="zh-TW" altLang="en-US" b="1" dirty="0"/>
              <a:t>學習人工智慧實務應用</a:t>
            </a:r>
            <a:endParaRPr lang="en-US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13900" y="4348971"/>
            <a:ext cx="7872850" cy="56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zh-TW" altLang="en-US" dirty="0"/>
              <a:t>載範例程式（用下列</a:t>
            </a:r>
            <a:r>
              <a:rPr lang="en-US" dirty="0"/>
              <a:t>URL） </a:t>
            </a:r>
            <a:r>
              <a:rPr lang="en-US" dirty="0">
                <a:hlinkClick r:id="rId3"/>
              </a:rPr>
              <a:t>http://www.drmaster.com.tw/download/example/MP21710_example.zip</a:t>
            </a: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600" y="1919075"/>
            <a:ext cx="5486400" cy="26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74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b="1" dirty="0" smtClean="0"/>
              <a:t>Upload</a:t>
            </a:r>
          </a:p>
          <a:p>
            <a:pPr marL="0" lvl="0" indent="0">
              <a:buNone/>
            </a:pPr>
            <a:r>
              <a:rPr lang="en-US" altLang="zh-TW" b="1" dirty="0" err="1" smtClean="0"/>
              <a:t>Keras_Mnist_Introduce.ipynb</a:t>
            </a:r>
            <a:endParaRPr lang="en-US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13900" y="4348971"/>
            <a:ext cx="7872850" cy="56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zh-TW" altLang="en-US" dirty="0"/>
              <a:t>載範例程式（用下列</a:t>
            </a:r>
            <a:r>
              <a:rPr lang="en-US" dirty="0"/>
              <a:t>URL） </a:t>
            </a:r>
            <a:r>
              <a:rPr lang="en-US" dirty="0">
                <a:hlinkClick r:id="rId3"/>
              </a:rPr>
              <a:t>http://www.drmaster.com.tw/download/example/MP21710_example.zip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600" y="1946600"/>
            <a:ext cx="5486400" cy="25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9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40300" y="200162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/>
              <a:t>引導您了解如何自學。</a:t>
            </a:r>
            <a:r>
              <a:rPr lang="en" dirty="0" smtClean="0"/>
              <a:t>Guide </a:t>
            </a:r>
            <a:r>
              <a:rPr lang="en" dirty="0"/>
              <a:t>you to know how to learn by yourself</a:t>
            </a:r>
            <a:r>
              <a:rPr lang="en" dirty="0" smtClean="0"/>
              <a:t>.</a:t>
            </a:r>
          </a:p>
          <a:p>
            <a:pPr lvl="0"/>
            <a:r>
              <a:rPr lang="zh-TW" altLang="en-US" dirty="0"/>
              <a:t>人工智慧系統（</a:t>
            </a:r>
            <a:r>
              <a:rPr lang="en-US" altLang="zh-TW" dirty="0"/>
              <a:t>Artificial Intelligence System</a:t>
            </a:r>
            <a:r>
              <a:rPr lang="zh-TW" altLang="en-US" dirty="0" smtClean="0"/>
              <a:t>）</a:t>
            </a:r>
            <a:r>
              <a:rPr lang="zh-TW" altLang="en-US" dirty="0"/>
              <a:t>的歷史是什麼？</a:t>
            </a:r>
            <a:endParaRPr dirty="0"/>
          </a:p>
          <a:p>
            <a:pPr lvl="0"/>
            <a:r>
              <a:rPr lang="en" dirty="0"/>
              <a:t>What is the history of </a:t>
            </a:r>
            <a:r>
              <a:rPr lang="en" dirty="0" smtClean="0"/>
              <a:t>the</a:t>
            </a:r>
            <a:r>
              <a:rPr lang="zh-TW" altLang="en-US" dirty="0"/>
              <a:t>人工智慧系統</a:t>
            </a:r>
            <a:r>
              <a:rPr lang="en" dirty="0" smtClean="0"/>
              <a:t>(AIS)?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Who are the important people </a:t>
            </a:r>
            <a:r>
              <a:rPr lang="en" altLang="zh-TW" dirty="0"/>
              <a:t>AIS</a:t>
            </a:r>
            <a:r>
              <a:rPr lang="en" dirty="0" smtClean="0"/>
              <a:t>? </a:t>
            </a:r>
            <a:r>
              <a:rPr lang="en-US" dirty="0" smtClean="0"/>
              <a:t>Newton, Lagrange, Gauss and Euler.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What are the important events of </a:t>
            </a:r>
            <a:r>
              <a:rPr lang="en" altLang="zh-TW" dirty="0"/>
              <a:t>AIS</a:t>
            </a:r>
            <a:r>
              <a:rPr lang="en" dirty="0" smtClean="0"/>
              <a:t>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Where is the location of </a:t>
            </a:r>
            <a:r>
              <a:rPr lang="en" altLang="zh-TW" dirty="0"/>
              <a:t>AIS</a:t>
            </a:r>
            <a:r>
              <a:rPr lang="en" dirty="0" smtClean="0"/>
              <a:t>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Which objects are related to </a:t>
            </a:r>
            <a:r>
              <a:rPr lang="en" altLang="zh-TW" dirty="0"/>
              <a:t>AIS</a:t>
            </a:r>
            <a:r>
              <a:rPr lang="en" dirty="0" smtClean="0"/>
              <a:t>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When is </a:t>
            </a:r>
            <a:r>
              <a:rPr lang="en" altLang="zh-TW" dirty="0"/>
              <a:t>AIS</a:t>
            </a:r>
            <a:r>
              <a:rPr lang="en" dirty="0" smtClean="0"/>
              <a:t> </a:t>
            </a:r>
            <a:r>
              <a:rPr lang="en" dirty="0"/>
              <a:t>popular?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材料</a:t>
            </a:r>
            <a:r>
              <a:rPr lang="en" dirty="0" smtClean="0"/>
              <a:t>Materials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What is </a:t>
            </a:r>
            <a:r>
              <a:rPr lang="en" altLang="zh-TW" dirty="0"/>
              <a:t>AIS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Language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Tensor flow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Project and report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程序</a:t>
            </a:r>
            <a:r>
              <a:rPr lang="en" dirty="0" smtClean="0"/>
              <a:t>Procedure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8" name="Google Shape;98;p18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99" name="Google Shape;99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" name="Google Shape;100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8"/>
          <p:cNvSpPr txBox="1">
            <a:spLocks noGrp="1"/>
          </p:cNvSpPr>
          <p:nvPr>
            <p:ph type="body" idx="4294967295"/>
          </p:nvPr>
        </p:nvSpPr>
        <p:spPr>
          <a:xfrm>
            <a:off x="340925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Introduction</a:t>
            </a:r>
            <a:endParaRPr sz="1600"/>
          </a:p>
        </p:txBody>
      </p:sp>
      <p:sp>
        <p:nvSpPr>
          <p:cNvPr id="102" name="Google Shape;102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05" name="Google Shape;105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" name="Google Shape;106;p18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8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Demo:How to solve problem?</a:t>
            </a:r>
            <a:endParaRPr sz="1600"/>
          </a:p>
        </p:txBody>
      </p:sp>
      <p:sp>
        <p:nvSpPr>
          <p:cNvPr id="108" name="Google Shape;108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11" name="Google Shape;11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2" name="Google Shape;11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8"/>
          <p:cNvSpPr txBox="1">
            <a:spLocks noGrp="1"/>
          </p:cNvSpPr>
          <p:nvPr>
            <p:ph type="body" idx="4294967295"/>
          </p:nvPr>
        </p:nvSpPr>
        <p:spPr>
          <a:xfrm>
            <a:off x="3304094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Step by step to learn small concepts by doing</a:t>
            </a:r>
            <a:endParaRPr sz="1600"/>
          </a:p>
        </p:txBody>
      </p:sp>
      <p:sp>
        <p:nvSpPr>
          <p:cNvPr id="114" name="Google Shape;114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6" name="Google Shape;116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7" name="Google Shape;117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8" name="Google Shape;118;p18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8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Conclusions</a:t>
            </a:r>
            <a:endParaRPr sz="1600"/>
          </a:p>
        </p:txBody>
      </p:sp>
      <p:sp>
        <p:nvSpPr>
          <p:cNvPr id="120" name="Google Shape;120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75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2" name="Google Shape;122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3" name="Google Shape;123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4" name="Google Shape;124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8"/>
          <p:cNvSpPr txBox="1">
            <a:spLocks noGrp="1"/>
          </p:cNvSpPr>
          <p:nvPr>
            <p:ph type="body" idx="4294967295"/>
          </p:nvPr>
        </p:nvSpPr>
        <p:spPr>
          <a:xfrm>
            <a:off x="6647854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 project and report should  be done by yourself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/>
              <a:t>家庭作業</a:t>
            </a:r>
            <a:r>
              <a:rPr lang="en-US" altLang="zh-TW" dirty="0" smtClean="0"/>
              <a:t>1/</a:t>
            </a:r>
            <a:r>
              <a:rPr lang="en" dirty="0" smtClean="0"/>
              <a:t>Homework1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efficiency depends on motivation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Why do  you choose this course?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What kind of jobs for </a:t>
            </a:r>
            <a:r>
              <a:rPr lang="en" dirty="0" smtClean="0"/>
              <a:t>AIS?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What kind of jobs you want?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learn knowledge of </a:t>
            </a:r>
            <a:r>
              <a:rPr lang="en" dirty="0" smtClean="0"/>
              <a:t>AIS </a:t>
            </a:r>
            <a:r>
              <a:rPr lang="en" dirty="0"/>
              <a:t>efficiently?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Python programming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Mathematics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Tensorflow, scikit learn and, karas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programming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topics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Using Python as a Calculator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dirty="0"/>
              <a:t>Arithmetic operations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Variables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if Statements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for Statements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The range() Function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Executing modules as scripts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Mathematics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Python Functions - W3Schools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Resources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35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Welcome to Python.org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Download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Python For Beginners</a:t>
            </a:r>
            <a:endParaRPr dirty="0"/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660099"/>
              </a:buClr>
              <a:buSzPts val="1350"/>
              <a:buFont typeface="Arial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The Python Tutorial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IntroductoryBooks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>
                <a:solidFill>
                  <a:schemeClr val="hlink"/>
                </a:solidFill>
                <a:hlinkClick r:id="rId8"/>
              </a:rPr>
              <a:t>Python Functions - </a:t>
            </a:r>
            <a:r>
              <a:rPr lang="en" u="sng" dirty="0" smtClean="0">
                <a:solidFill>
                  <a:schemeClr val="hlink"/>
                </a:solidFill>
                <a:hlinkClick r:id="rId8"/>
              </a:rPr>
              <a:t>W3Schools</a:t>
            </a:r>
            <a:endParaRPr lang="en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r>
              <a:rPr lang="en-US" dirty="0">
                <a:hlinkClick r:id="rId9"/>
              </a:rPr>
              <a:t>A Visual Introduction to </a:t>
            </a:r>
            <a:r>
              <a:rPr lang="en-US" dirty="0" smtClean="0">
                <a:hlinkClick r:id="rId9"/>
              </a:rPr>
              <a:t>Python</a:t>
            </a:r>
            <a:endParaRPr lang="en-US" dirty="0" smtClean="0"/>
          </a:p>
          <a:p>
            <a:pPr lvl="0">
              <a:buAutoNum type="arabicPeriod"/>
            </a:pPr>
            <a:r>
              <a:rPr lang="en-US" dirty="0">
                <a:hlinkClick r:id="rId10"/>
              </a:rPr>
              <a:t>Try </a:t>
            </a:r>
            <a:r>
              <a:rPr lang="en-US" dirty="0" err="1">
                <a:hlinkClick r:id="rId10"/>
              </a:rPr>
              <a:t>Jupyter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programming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topics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 smtClean="0"/>
              <a:t>Python </a:t>
            </a:r>
            <a:r>
              <a:rPr lang="en" dirty="0"/>
              <a:t>Functions </a:t>
            </a:r>
            <a:endParaRPr lang="en" dirty="0" smtClean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 smtClean="0"/>
          </a:p>
          <a:p>
            <a:pPr marL="139700" lvl="0" indent="0">
              <a:buNone/>
            </a:pP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 print("Hello from a function")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my_function</a:t>
            </a:r>
            <a:r>
              <a:rPr lang="en-US" b="1" dirty="0"/>
              <a:t>()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2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Resources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 smtClean="0">
                <a:solidFill>
                  <a:schemeClr val="hlink"/>
                </a:solidFill>
                <a:hlinkClick r:id="rId3"/>
              </a:rPr>
              <a:t>Python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Functions -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W3Schools</a:t>
            </a:r>
            <a:endParaRPr lang="en" u="sng" dirty="0" smtClean="0">
              <a:solidFill>
                <a:schemeClr val="hlink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 dirty="0" smtClean="0">
                <a:solidFill>
                  <a:schemeClr val="hlink"/>
                </a:solidFill>
              </a:rPr>
              <a:t>Run web </a:t>
            </a:r>
            <a:r>
              <a:rPr lang="en" u="sng" dirty="0" smtClean="0">
                <a:solidFill>
                  <a:schemeClr val="hlink"/>
                </a:solidFill>
                <a:hlinkClick r:id="rId4"/>
              </a:rPr>
              <a:t>python</a:t>
            </a:r>
            <a:r>
              <a:rPr lang="en" u="sng" dirty="0" smtClean="0">
                <a:solidFill>
                  <a:schemeClr val="hlink"/>
                </a:solidFill>
              </a:rPr>
              <a:t> or Anaconda</a:t>
            </a:r>
          </a:p>
          <a:p>
            <a:pPr lvl="0">
              <a:buAutoNum type="arabicPeriod"/>
            </a:pPr>
            <a:r>
              <a:rPr lang="en-US" u="sng" dirty="0">
                <a:solidFill>
                  <a:schemeClr val="hlink"/>
                </a:solidFill>
              </a:rPr>
              <a:t>http://jupyter.org/try</a:t>
            </a:r>
            <a:endParaRPr lang="en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r>
              <a:rPr lang="en-US" dirty="0">
                <a:hlinkClick r:id="rId5"/>
              </a:rPr>
              <a:t>https://hub.mybinder.org/user/jupyterlab-jupyterlab-demo-yqivt6ba/lab#Integration-(scipy.integrate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pPr lvl="0"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17097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704</Words>
  <Application>Microsoft Office PowerPoint</Application>
  <PresentationFormat>如螢幕大小 (16:9)</PresentationFormat>
  <Paragraphs>190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5" baseType="lpstr">
      <vt:lpstr>Roboto</vt:lpstr>
      <vt:lpstr>Arial</vt:lpstr>
      <vt:lpstr>Material</vt:lpstr>
      <vt:lpstr>人工智慧系統 Artificial Intelligence System</vt:lpstr>
      <vt:lpstr>聽眾Audience</vt:lpstr>
      <vt:lpstr>Objective</vt:lpstr>
      <vt:lpstr>材料Materials</vt:lpstr>
      <vt:lpstr>程序Procedure</vt:lpstr>
      <vt:lpstr>PowerPoint 簡報</vt:lpstr>
      <vt:lpstr>家庭作業1/Homework1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  <vt:lpstr>Python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System</dc:title>
  <dc:creator>許志宇</dc:creator>
  <cp:lastModifiedBy>志宇 許</cp:lastModifiedBy>
  <cp:revision>31</cp:revision>
  <dcterms:modified xsi:type="dcterms:W3CDTF">2018-10-17T21:14:35Z</dcterms:modified>
</cp:coreProperties>
</file>