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5" r:id="rId10"/>
    <p:sldId id="264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1E65-61C8-49FB-8071-37200C37E78F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78AC-D46C-4F95-83F1-FC829D7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7744-CFAF-4EBB-B254-4545EDE73814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4604-81BA-484A-8D05-2F930574E470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BFA-6D22-486E-A52E-B06726158E08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0F1-F1F7-4F1F-9FDA-4EF1E547772F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7B94-6C01-4828-BE87-EF6A03D865A7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C61-4E7F-436F-A12C-7C815362482E}" type="datetime1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88B3-2BA9-4102-8220-3E3913EA2008}" type="datetime1">
              <a:rPr lang="en-US" smtClean="0"/>
              <a:t>01-Dec-20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A8E5-5D6A-44A2-90BA-2BF5EE415452}" type="datetime1">
              <a:rPr lang="en-US" smtClean="0"/>
              <a:t>01-Dec-20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DC1-9024-42B3-B729-0D0D595465BC}" type="datetime1">
              <a:rPr lang="en-US" smtClean="0"/>
              <a:t>01-Dec-20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FDEEBF-5C28-453B-94CC-62F96297EC23}" type="datetime1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8589-4D72-4725-9B73-FF0BB5268B95}" type="datetime1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8BED2-A6F8-4827-A495-A8F5573D2256}" type="datetime1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7FD93C-B89A-427C-819B-423653A0A5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1F90-AD7E-4825-8EB8-3B8ACEFE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 item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3347-5E55-4930-9CAB-0FDBCA518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 Dat </a:t>
            </a:r>
            <a:r>
              <a:rPr lang="en-US" dirty="0" err="1"/>
              <a:t>thai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87441-C2F1-4428-B2B9-DF27C0D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TBATS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5876EC-E664-4EAA-B543-30EF689D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3" y="1346843"/>
            <a:ext cx="10000526" cy="47091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9E6C-C06B-4374-AB68-31CDD4C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US" sz="16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2C36F-C51F-4D3D-BC33-28D7D9F0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10972800" cy="4572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50F13E-19B5-4A3E-A7FA-24822059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1F90-AD7E-4825-8EB8-3B8ACEFE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3347-5E55-4930-9CAB-0FDBCA518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 Dat </a:t>
            </a:r>
            <a:r>
              <a:rPr lang="en-US" dirty="0" err="1"/>
              <a:t>thai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94C8-9877-4183-921A-5C25952F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A8C6-979D-46E3-9324-8D3C9F0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9" y="2089574"/>
            <a:ext cx="10058400" cy="4023360"/>
          </a:xfrm>
        </p:spPr>
        <p:txBody>
          <a:bodyPr/>
          <a:lstStyle/>
          <a:p>
            <a:pPr marL="455613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Training</a:t>
            </a:r>
          </a:p>
          <a:p>
            <a:pPr marL="579946" lvl="1" indent="-1746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50 items</a:t>
            </a:r>
          </a:p>
          <a:p>
            <a:pPr marL="579946" lvl="1" indent="-1746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10 stores</a:t>
            </a:r>
          </a:p>
          <a:p>
            <a:pPr marL="579946" lvl="1" indent="-1746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5 years</a:t>
            </a:r>
          </a:p>
          <a:p>
            <a:pPr marL="405321" lvl="1" indent="0">
              <a:lnSpc>
                <a:spcPct val="120000"/>
              </a:lnSpc>
              <a:buNone/>
            </a:pPr>
            <a:r>
              <a:rPr lang="en-US" dirty="0"/>
              <a:t>913K instances</a:t>
            </a:r>
          </a:p>
          <a:p>
            <a:pPr marL="455613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Predict 3 months</a:t>
            </a:r>
          </a:p>
          <a:p>
            <a:pPr marL="287338" indent="-17462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F0CA-0CB0-4469-B669-D710F596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49" y="2089574"/>
            <a:ext cx="2867425" cy="37724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2D36A-026D-47EA-BF9B-A2D38EA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Generic 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41BAC3-B62C-43CF-9C22-2BDD45C8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62744"/>
            <a:ext cx="10218420" cy="502375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468AA-2E65-4D00-8943-28C17D3D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Trend and seasonality</a:t>
            </a:r>
          </a:p>
        </p:txBody>
      </p:sp>
      <p:pic>
        <p:nvPicPr>
          <p:cNvPr id="11" name="Content Placeholder 10" descr="Timeline&#10;&#10;Description automatically generated">
            <a:extLst>
              <a:ext uri="{FF2B5EF4-FFF2-40B4-BE49-F238E27FC236}">
                <a16:creationId xmlns:a16="http://schemas.microsoft.com/office/drawing/2014/main" id="{C17FA4D4-7B03-48BA-83E6-637E6894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8491"/>
            <a:ext cx="10972800" cy="44066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E7AED7-AE5F-411C-9C9D-5E33FF7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ACF and PACF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C8D38-1FD8-4D49-BD6F-B5AA1677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23" y="1471466"/>
            <a:ext cx="8386353" cy="45525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275F-7A23-4F0B-B29C-77A4C666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A8C6-979D-46E3-9324-8D3C9F0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9" y="2089574"/>
            <a:ext cx="10058400" cy="4023360"/>
          </a:xfrm>
        </p:spPr>
        <p:txBody>
          <a:bodyPr/>
          <a:lstStyle/>
          <a:p>
            <a:pPr marL="287338" indent="-174625">
              <a:buFont typeface="Arial" panose="020B0604020202020204" pitchFamily="34" charset="0"/>
              <a:buChar char="•"/>
            </a:pPr>
            <a:r>
              <a:rPr lang="en-US" dirty="0"/>
              <a:t>SARIMA</a:t>
            </a:r>
          </a:p>
          <a:p>
            <a:pPr marL="287338" indent="-174625">
              <a:buFont typeface="Arial" panose="020B0604020202020204" pitchFamily="34" charset="0"/>
              <a:buChar char="•"/>
            </a:pPr>
            <a:r>
              <a:rPr lang="en-US" dirty="0"/>
              <a:t>SARIMAX with Fourier terms</a:t>
            </a:r>
          </a:p>
          <a:p>
            <a:pPr marL="287338" indent="-174625">
              <a:buFont typeface="Arial" panose="020B0604020202020204" pitchFamily="34" charset="0"/>
              <a:buChar char="•"/>
            </a:pPr>
            <a:r>
              <a:rPr lang="en-US" dirty="0"/>
              <a:t>TBATS</a:t>
            </a:r>
          </a:p>
          <a:p>
            <a:pPr marL="287338" indent="-174625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4BEF-301D-47C0-9380-6C55D338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SARIMA </a:t>
            </a:r>
            <a:r>
              <a:rPr lang="en-US" sz="1600" dirty="0">
                <a:latin typeface="+mn-lt"/>
              </a:rPr>
              <a:t>(0,1,1)(3,0,1,7)</a:t>
            </a:r>
            <a:endParaRPr lang="en-US" sz="3600" dirty="0">
              <a:latin typeface="+mn-lt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83D7A49-321E-4651-9D95-309EF06A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62744"/>
            <a:ext cx="10199611" cy="49632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79D027-11CB-4162-8AA1-BA60D1D0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386354" cy="976140"/>
          </a:xfrm>
        </p:spPr>
        <p:txBody>
          <a:bodyPr>
            <a:normAutofit/>
          </a:bodyPr>
          <a:lstStyle/>
          <a:p>
            <a:r>
              <a:rPr lang="en-US" sz="3600" dirty="0"/>
              <a:t>SARIMAX </a:t>
            </a:r>
            <a:r>
              <a:rPr lang="en-US" sz="1600" dirty="0">
                <a:latin typeface="+mn-lt"/>
              </a:rPr>
              <a:t>(2,1,3)(3,0,1,7) w/ </a:t>
            </a:r>
            <a:r>
              <a:rPr lang="en-US" sz="1600" dirty="0" err="1">
                <a:latin typeface="+mn-lt"/>
              </a:rPr>
              <a:t>exog</a:t>
            </a:r>
            <a:r>
              <a:rPr lang="en-US" sz="1600" dirty="0">
                <a:latin typeface="+mn-lt"/>
              </a:rPr>
              <a:t> = Fourier terms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00DD49-218E-4EB6-944B-4987CEED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62744"/>
            <a:ext cx="10245910" cy="49651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95E4-FBC6-485E-89DB-FE2B80F5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B91-60AB-4050-8F1D-FDC4919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A8C6-979D-46E3-9324-8D3C9F0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9" y="2089574"/>
            <a:ext cx="5059680" cy="4023360"/>
          </a:xfrm>
        </p:spPr>
        <p:txBody>
          <a:bodyPr>
            <a:normAutofit/>
          </a:bodyPr>
          <a:lstStyle/>
          <a:p>
            <a:r>
              <a:rPr lang="en-US" dirty="0"/>
              <a:t>Consider models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Box-Cox transformation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Trend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Trend Damping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process used to model residuals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non-seasonal model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various amounts of harmonics used to model seasonal effects</a:t>
            </a:r>
          </a:p>
          <a:p>
            <a:r>
              <a:rPr lang="en-US" dirty="0"/>
              <a:t>Final model chosen using AIC</a:t>
            </a:r>
          </a:p>
          <a:p>
            <a:pPr marL="455613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8A8BD-7D2E-4558-81C7-649E3D8B94AF}"/>
              </a:ext>
            </a:extLst>
          </p:cNvPr>
          <p:cNvSpPr txBox="1">
            <a:spLocks/>
          </p:cNvSpPr>
          <p:nvPr/>
        </p:nvSpPr>
        <p:spPr>
          <a:xfrm>
            <a:off x="7045235" y="2089574"/>
            <a:ext cx="558219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buNone/>
            </a:pPr>
            <a:r>
              <a:rPr lang="en-US" dirty="0"/>
              <a:t>Pros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Support multiple seasonality</a:t>
            </a:r>
          </a:p>
          <a:p>
            <a:pPr marL="171450" indent="0">
              <a:buNone/>
            </a:pPr>
            <a:r>
              <a:rPr lang="en-US" dirty="0"/>
              <a:t>Cons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Generic and slow</a:t>
            </a:r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en-US" dirty="0"/>
              <a:t>No exogenous 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DBD8-B654-4624-AA3E-146DDBD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93C-B89A-427C-819B-423653A0A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120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Store item demand Forecasting</vt:lpstr>
      <vt:lpstr>Dataset</vt:lpstr>
      <vt:lpstr>Generic plots</vt:lpstr>
      <vt:lpstr>Trend and seasonality</vt:lpstr>
      <vt:lpstr>ACF and PACF</vt:lpstr>
      <vt:lpstr>Methods</vt:lpstr>
      <vt:lpstr>SARIMA (0,1,1)(3,0,1,7)</vt:lpstr>
      <vt:lpstr>SARIMAX (2,1,3)(3,0,1,7) w/ exog = Fourier terms</vt:lpstr>
      <vt:lpstr>TBATS</vt:lpstr>
      <vt:lpstr>TBATS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item demand Forecasting</dc:title>
  <dc:creator>Dat Thai</dc:creator>
  <cp:lastModifiedBy>Dat Thai</cp:lastModifiedBy>
  <cp:revision>17</cp:revision>
  <dcterms:created xsi:type="dcterms:W3CDTF">2020-12-01T19:38:10Z</dcterms:created>
  <dcterms:modified xsi:type="dcterms:W3CDTF">2020-12-01T23:48:03Z</dcterms:modified>
</cp:coreProperties>
</file>