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3"/>
  </p:notesMasterIdLst>
  <p:handoutMasterIdLst>
    <p:handoutMasterId r:id="rId54"/>
  </p:handoutMasterIdLst>
  <p:sldIdLst>
    <p:sldId id="869" r:id="rId2"/>
    <p:sldId id="795" r:id="rId3"/>
    <p:sldId id="796" r:id="rId4"/>
    <p:sldId id="738" r:id="rId5"/>
    <p:sldId id="797" r:id="rId6"/>
    <p:sldId id="871" r:id="rId7"/>
    <p:sldId id="872" r:id="rId8"/>
    <p:sldId id="798" r:id="rId9"/>
    <p:sldId id="799" r:id="rId10"/>
    <p:sldId id="804" r:id="rId11"/>
    <p:sldId id="868" r:id="rId12"/>
    <p:sldId id="856" r:id="rId13"/>
    <p:sldId id="800" r:id="rId14"/>
    <p:sldId id="845" r:id="rId15"/>
    <p:sldId id="754" r:id="rId16"/>
    <p:sldId id="861" r:id="rId17"/>
    <p:sldId id="862" r:id="rId18"/>
    <p:sldId id="753" r:id="rId19"/>
    <p:sldId id="801" r:id="rId20"/>
    <p:sldId id="847" r:id="rId21"/>
    <p:sldId id="742" r:id="rId22"/>
    <p:sldId id="802" r:id="rId23"/>
    <p:sldId id="849" r:id="rId24"/>
    <p:sldId id="873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83" r:id="rId35"/>
    <p:sldId id="884" r:id="rId36"/>
    <p:sldId id="885" r:id="rId37"/>
    <p:sldId id="886" r:id="rId38"/>
    <p:sldId id="749" r:id="rId39"/>
    <p:sldId id="750" r:id="rId40"/>
    <p:sldId id="770" r:id="rId41"/>
    <p:sldId id="848" r:id="rId42"/>
    <p:sldId id="854" r:id="rId43"/>
    <p:sldId id="855" r:id="rId44"/>
    <p:sldId id="858" r:id="rId45"/>
    <p:sldId id="867" r:id="rId46"/>
    <p:sldId id="860" r:id="rId47"/>
    <p:sldId id="863" r:id="rId48"/>
    <p:sldId id="864" r:id="rId49"/>
    <p:sldId id="865" r:id="rId50"/>
    <p:sldId id="771" r:id="rId51"/>
    <p:sldId id="859" r:id="rId52"/>
  </p:sldIdLst>
  <p:sldSz cx="12192000" cy="6858000"/>
  <p:notesSz cx="7099300" cy="10234613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792" autoAdjust="0"/>
  </p:normalViewPr>
  <p:slideViewPr>
    <p:cSldViewPr>
      <p:cViewPr>
        <p:scale>
          <a:sx n="50" d="100"/>
          <a:sy n="50" d="100"/>
        </p:scale>
        <p:origin x="-4120" y="-2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steps through value iteration; snapshots of values shown on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077200" cy="5334000"/>
          </a:xfrm>
        </p:spPr>
        <p:txBody>
          <a:bodyPr/>
          <a:lstStyle/>
          <a:p>
            <a:pPr lvl="6"/>
            <a:endParaRPr lang="en-US" sz="500" dirty="0" smtClean="0">
              <a:latin typeface="Calibri"/>
              <a:cs typeface="Calibri"/>
            </a:endParaRPr>
          </a:p>
          <a:p>
            <a:pPr lvl="4"/>
            <a:endParaRPr lang="en-US" sz="5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Homework 3: Games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Due tonight at 11:59pm</a:t>
            </a:r>
            <a:r>
              <a:rPr lang="en-US" sz="2000" dirty="0" smtClean="0">
                <a:latin typeface="Calibri"/>
                <a:cs typeface="Calibri"/>
              </a:rPr>
              <a:t>.</a:t>
            </a:r>
          </a:p>
          <a:p>
            <a:pPr lvl="1"/>
            <a:endParaRPr lang="en-US" sz="5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Project 2: Multi-Agent </a:t>
            </a:r>
            <a:r>
              <a:rPr lang="en-US" sz="2400" dirty="0" err="1" smtClean="0">
                <a:latin typeface="Calibri"/>
                <a:cs typeface="Calibri"/>
              </a:rPr>
              <a:t>Pacman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Has been released,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due Friday 2/21 at 5:00pm</a:t>
            </a:r>
            <a:r>
              <a:rPr lang="en-US" sz="2000" dirty="0" smtClean="0">
                <a:latin typeface="Calibri"/>
                <a:cs typeface="Calibri"/>
              </a:rPr>
              <a:t>.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Optional mini-contest, due Sunday 2/23 at 11:59pm.</a:t>
            </a:r>
          </a:p>
          <a:p>
            <a:pPr lvl="2"/>
            <a:endParaRPr lang="en-US" sz="400" dirty="0">
              <a:latin typeface="Calibri"/>
              <a:cs typeface="Calibri"/>
            </a:endParaRPr>
          </a:p>
          <a:p>
            <a:pPr lvl="1"/>
            <a:endParaRPr lang="en-US" sz="500" dirty="0">
              <a:latin typeface="Calibri"/>
              <a:cs typeface="Calibri"/>
            </a:endParaRPr>
          </a:p>
          <a:p>
            <a:r>
              <a:rPr lang="en-US" sz="2400" dirty="0" err="1" smtClean="0">
                <a:latin typeface="Calibri"/>
                <a:cs typeface="Calibri"/>
              </a:rPr>
              <a:t>edX</a:t>
            </a:r>
            <a:r>
              <a:rPr lang="en-US" sz="2400" dirty="0" smtClean="0">
                <a:latin typeface="Calibri"/>
                <a:cs typeface="Calibri"/>
              </a:rPr>
              <a:t> and </a:t>
            </a:r>
            <a:r>
              <a:rPr lang="en-US" sz="2400" dirty="0" err="1" smtClean="0">
                <a:latin typeface="Calibri"/>
                <a:cs typeface="Calibri"/>
              </a:rPr>
              <a:t>Pandagrader</a:t>
            </a:r>
            <a:r>
              <a:rPr lang="en-US" sz="2400" dirty="0" smtClean="0">
                <a:latin typeface="Calibri"/>
                <a:cs typeface="Calibri"/>
              </a:rPr>
              <a:t> grade consolidation survey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Due today.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85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Convergence*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 smtClean="0">
                <a:latin typeface="Calibri"/>
                <a:cs typeface="Calibri"/>
              </a:rPr>
              <a:t>How do we know the </a:t>
            </a:r>
            <a:r>
              <a:rPr lang="en-US" sz="2000" dirty="0" err="1" smtClean="0">
                <a:latin typeface="Calibri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cs typeface="Calibri"/>
              </a:rPr>
              <a:t>k</a:t>
            </a:r>
            <a:r>
              <a:rPr lang="en-US" sz="2000" dirty="0" smtClean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 smtClean="0">
                <a:latin typeface="Calibri"/>
                <a:cs typeface="Calibri"/>
              </a:rPr>
              <a:t>M</a:t>
            </a:r>
            <a:r>
              <a:rPr lang="en-US" sz="2000" dirty="0" smtClean="0">
                <a:latin typeface="Calibri"/>
                <a:cs typeface="Calibri"/>
              </a:rPr>
              <a:t> holds the actual </a:t>
            </a:r>
            <a:r>
              <a:rPr lang="en-US" sz="2000" dirty="0" err="1" smtClean="0">
                <a:latin typeface="Calibri"/>
                <a:cs typeface="Calibri"/>
              </a:rPr>
              <a:t>untruncated</a:t>
            </a:r>
            <a:r>
              <a:rPr lang="en-US" sz="2000" dirty="0" smtClean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Sketch: For any state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can be viewed as depth k+1 </a:t>
            </a:r>
            <a:r>
              <a:rPr lang="en-US" sz="1800" dirty="0" err="1" smtClean="0">
                <a:latin typeface="Calibri"/>
                <a:cs typeface="Calibri"/>
              </a:rPr>
              <a:t>expectimax</a:t>
            </a:r>
            <a:r>
              <a:rPr lang="en-US" sz="1800" dirty="0" smtClean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has actual rewards while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 smtClean="0">
                <a:latin typeface="Calibri"/>
                <a:cs typeface="Calibri"/>
              </a:rPr>
              <a:t>MAX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It is at worst R</a:t>
            </a:r>
            <a:r>
              <a:rPr lang="en-US" sz="1800" baseline="-25000" dirty="0" smtClean="0">
                <a:latin typeface="Calibri"/>
                <a:cs typeface="Calibri"/>
              </a:rPr>
              <a:t>MIN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But everything is discounted by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are at most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max|R</a:t>
            </a:r>
            <a:r>
              <a:rPr lang="en-US" sz="1800" dirty="0" smtClean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as k increases, the values converge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Methods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</a:t>
            </a: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Policies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 smtClean="0">
                <a:latin typeface="Calibri"/>
                <a:cs typeface="Calibri"/>
              </a:rPr>
              <a:t>Expectimax</a:t>
            </a:r>
            <a:r>
              <a:rPr lang="en-US" sz="2400" dirty="0" smtClean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fixed some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V</a:t>
            </a:r>
            <a:r>
              <a:rPr lang="en-US" sz="2000" baseline="300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Efficiency: O(S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Solve with </a:t>
            </a:r>
            <a:r>
              <a:rPr lang="en-US" sz="2000" dirty="0" err="1" smtClean="0">
                <a:latin typeface="Calibri"/>
                <a:cs typeface="Calibri"/>
              </a:rPr>
              <a:t>Matlab</a:t>
            </a:r>
            <a:r>
              <a:rPr lang="en-US" sz="2000" dirty="0" smtClean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Extraction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It’s not obvious!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We need to do a mini-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 (one step)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policy extraction</a:t>
            </a:r>
            <a:r>
              <a:rPr lang="en-US" sz="2800" dirty="0" smtClean="0"/>
              <a:t>, since it gets the policy implied by the values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q-values:</a:t>
            </a:r>
          </a:p>
          <a:p>
            <a:endParaRPr lang="en-US" sz="28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Completely trivial to decide!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lesson: actions are easier to select from q-values than values!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Problems with Value Iteration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A) per iteration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</a:t>
            </a:r>
            <a:r>
              <a:rPr lang="en-US" dirty="0" smtClean="0">
                <a:latin typeface="Calibri" pitchFamily="34" charset="0"/>
              </a:rPr>
              <a:t>agent’</a:t>
            </a:r>
            <a:r>
              <a:rPr lang="en-US" altLang="ja-JP" dirty="0" smtClean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actions do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not always go as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planned</a:t>
            </a:r>
            <a:endParaRPr lang="en-US" altLang="ja-JP" sz="2000" dirty="0">
              <a:solidFill>
                <a:schemeClr val="accent2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endParaRPr lang="en-US" dirty="0" smtClean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If </a:t>
            </a:r>
            <a:r>
              <a:rPr lang="en-US" dirty="0">
                <a:latin typeface="Calibri" pitchFamily="34" charset="0"/>
              </a:rPr>
              <a:t>there is a wall in the direction the agent would have been taken, the agent stays </a:t>
            </a:r>
            <a:r>
              <a:rPr lang="en-US" dirty="0" smtClean="0">
                <a:latin typeface="Calibri" pitchFamily="34" charset="0"/>
              </a:rPr>
              <a:t>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Small </a:t>
            </a:r>
            <a:r>
              <a:rPr lang="en-US" altLang="ja-JP" dirty="0" smtClean="0">
                <a:latin typeface="Calibri" pitchFamily="34" charset="0"/>
              </a:rPr>
              <a:t>“living” </a:t>
            </a:r>
            <a:r>
              <a:rPr lang="en-US" altLang="ja-JP" dirty="0">
                <a:latin typeface="Calibri" pitchFamily="34" charset="0"/>
              </a:rPr>
              <a:t>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</a:t>
            </a:r>
            <a:r>
              <a:rPr lang="en-US" dirty="0" smtClean="0">
                <a:latin typeface="Calibri" pitchFamily="34" charset="0"/>
              </a:rPr>
              <a:t>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(discounted) rewards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Iterate 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policy extraction</a:t>
            </a:r>
          </a:p>
          <a:p>
            <a:pPr lvl="1"/>
            <a:r>
              <a:rPr lang="en-US" sz="2000" dirty="0" smtClean="0"/>
              <a:t>One-step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Transitions P(</a:t>
            </a:r>
            <a:r>
              <a:rPr lang="en-US" sz="2400" dirty="0" err="1" smtClean="0"/>
              <a:t>s’|s,a</a:t>
            </a:r>
            <a:r>
              <a:rPr lang="en-US" sz="2400" dirty="0" smtClean="0"/>
              <a:t>) (or T(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Rewards R(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 (and discount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Start state s</a:t>
            </a:r>
            <a:r>
              <a:rPr lang="en-US" sz="2400" baseline="-25000" dirty="0" smtClean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fragments</a:t>
            </a:r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Bandits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Double-Bandit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 smtClean="0"/>
              <a:t>Actions: </a:t>
            </a:r>
            <a:r>
              <a:rPr lang="en-US" sz="2400" i="1" dirty="0" smtClean="0">
                <a:solidFill>
                  <a:srgbClr val="3333FF"/>
                </a:solidFill>
              </a:rPr>
              <a:t>Blue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 smtClean="0"/>
              <a:t>States: </a:t>
            </a:r>
            <a:r>
              <a:rPr lang="en-US" sz="2400" dirty="0" smtClean="0">
                <a:solidFill>
                  <a:srgbClr val="008000"/>
                </a:solidFill>
              </a:rPr>
              <a:t>Win</a:t>
            </a:r>
            <a:r>
              <a:rPr lang="en-US" sz="2400" dirty="0" smtClean="0">
                <a:solidFill>
                  <a:schemeClr val="tx1"/>
                </a:solidFill>
              </a:rPr>
              <a:t>, Lose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Offline Planning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do not actually play the game!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  <a:endParaRPr lang="en-US" sz="2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  <a:endParaRPr lang="en-US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Value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150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100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  <a:endParaRPr lang="en-US" sz="28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  <a:endParaRPr lang="en-US" sz="2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Rules changed!  Red’s win chance is different.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 smtClean="0"/>
              <a:t>That wasn’t planning, it was learning!</a:t>
            </a:r>
          </a:p>
          <a:p>
            <a:pPr lvl="1"/>
            <a:r>
              <a:rPr lang="en-US" sz="2400" dirty="0" smtClean="0"/>
              <a:t>Specifically, reinforcement learning</a:t>
            </a:r>
          </a:p>
          <a:p>
            <a:pPr lvl="1"/>
            <a:r>
              <a:rPr lang="en-US" sz="2400" dirty="0" smtClean="0"/>
              <a:t>There was an MDP, but you couldn’t solve it with just computation</a:t>
            </a:r>
          </a:p>
          <a:p>
            <a:pPr lvl="1"/>
            <a:r>
              <a:rPr lang="en-US" sz="2400" dirty="0" smtClean="0"/>
              <a:t>You needed to actually act to figure it out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ideas in reinforcement learning that came up</a:t>
            </a:r>
          </a:p>
          <a:p>
            <a:pPr lvl="1"/>
            <a:r>
              <a:rPr lang="en-US" sz="2400" dirty="0" smtClean="0"/>
              <a:t>Exploration: you have to try unknown actions to get information</a:t>
            </a:r>
          </a:p>
          <a:p>
            <a:pPr lvl="1"/>
            <a:r>
              <a:rPr lang="en-US" sz="2400" dirty="0" smtClean="0"/>
              <a:t>Exploitation: eventually, you have to use what you know</a:t>
            </a:r>
          </a:p>
          <a:p>
            <a:pPr lvl="1"/>
            <a:r>
              <a:rPr lang="en-US" sz="2400" dirty="0" smtClean="0"/>
              <a:t>Regret: even if you learn intelligently, you make mistakes</a:t>
            </a:r>
          </a:p>
          <a:p>
            <a:pPr lvl="1"/>
            <a:r>
              <a:rPr lang="en-US" sz="2400" dirty="0" smtClean="0"/>
              <a:t>Sampling: because of chance, you have to try things repeatedly</a:t>
            </a:r>
          </a:p>
          <a:p>
            <a:pPr lvl="1"/>
            <a:r>
              <a:rPr lang="en-US" sz="2400" dirty="0" smtClean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Reinforcement Learning!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Quantities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(s,a,s’) is a </a:t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i="1">
                <a:solidFill>
                  <a:srgbClr val="C00000"/>
                </a:solidFill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 is a </a:t>
            </a:r>
            <a:r>
              <a:rPr lang="en-US" sz="2000" i="1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values (L9D1)]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 value iteration, we update every state in each iteration</a:t>
            </a:r>
          </a:p>
          <a:p>
            <a:pPr>
              <a:defRPr/>
            </a:pPr>
            <a:endParaRPr lang="en-US" sz="2400" dirty="0" smtClean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 smtClean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82" y="1295401"/>
            <a:ext cx="8572499" cy="57149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 Values V*</a:t>
            </a:r>
            <a:endParaRPr lang="en-US" dirty="0"/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: Q*</a:t>
            </a:r>
            <a:endParaRPr lang="en-US" dirty="0"/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Bellman Equations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to be optimal: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1: Take correct first action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2: Keep being optimal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 smtClean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58673</TotalTime>
  <Words>2267</Words>
  <Application>Microsoft Macintosh PowerPoint</Application>
  <PresentationFormat>Custom</PresentationFormat>
  <Paragraphs>485</Paragraphs>
  <Slides>51</Slides>
  <Notes>24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dan-berkeley-nlp-v1</vt:lpstr>
      <vt:lpstr>Announcements</vt:lpstr>
      <vt:lpstr>CS 188: Artificial Intelligence </vt:lpstr>
      <vt:lpstr>Example: Grid World</vt:lpstr>
      <vt:lpstr>Recap: MDPs</vt:lpstr>
      <vt:lpstr>Optimal Quantities</vt:lpstr>
      <vt:lpstr>Gridworld Values V*</vt:lpstr>
      <vt:lpstr>Gridworld: Q*</vt:lpstr>
      <vt:lpstr>The Bellman Equations</vt:lpstr>
      <vt:lpstr>The Bellman Equations</vt:lpstr>
      <vt:lpstr>Value Iteration</vt:lpstr>
      <vt:lpstr>Convergence*</vt:lpstr>
      <vt:lpstr>Policy Methods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  <vt:lpstr>Interlude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2653</cp:revision>
  <cp:lastPrinted>2014-02-18T19:00:09Z</cp:lastPrinted>
  <dcterms:created xsi:type="dcterms:W3CDTF">2004-08-27T04:16:05Z</dcterms:created>
  <dcterms:modified xsi:type="dcterms:W3CDTF">2014-08-21T06:52:00Z</dcterms:modified>
</cp:coreProperties>
</file>