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5"/>
  </p:notesMasterIdLst>
  <p:handoutMasterIdLst>
    <p:handoutMasterId r:id="rId36"/>
  </p:handoutMasterIdLst>
  <p:sldIdLst>
    <p:sldId id="425" r:id="rId2"/>
    <p:sldId id="424" r:id="rId3"/>
    <p:sldId id="426" r:id="rId4"/>
    <p:sldId id="430" r:id="rId5"/>
    <p:sldId id="438" r:id="rId6"/>
    <p:sldId id="431" r:id="rId7"/>
    <p:sldId id="401" r:id="rId8"/>
    <p:sldId id="413" r:id="rId9"/>
    <p:sldId id="420" r:id="rId10"/>
    <p:sldId id="432" r:id="rId11"/>
    <p:sldId id="403" r:id="rId12"/>
    <p:sldId id="421" r:id="rId13"/>
    <p:sldId id="404" r:id="rId14"/>
    <p:sldId id="405" r:id="rId15"/>
    <p:sldId id="434" r:id="rId16"/>
    <p:sldId id="406" r:id="rId17"/>
    <p:sldId id="422" r:id="rId18"/>
    <p:sldId id="435" r:id="rId19"/>
    <p:sldId id="408" r:id="rId20"/>
    <p:sldId id="409" r:id="rId21"/>
    <p:sldId id="423" r:id="rId22"/>
    <p:sldId id="410" r:id="rId23"/>
    <p:sldId id="411" r:id="rId24"/>
    <p:sldId id="436" r:id="rId25"/>
    <p:sldId id="415" r:id="rId26"/>
    <p:sldId id="416" r:id="rId27"/>
    <p:sldId id="417" r:id="rId28"/>
    <p:sldId id="418" r:id="rId29"/>
    <p:sldId id="437" r:id="rId30"/>
    <p:sldId id="443" r:id="rId31"/>
    <p:sldId id="440" r:id="rId32"/>
    <p:sldId id="442" r:id="rId33"/>
    <p:sldId id="412" r:id="rId34"/>
  </p:sldIdLst>
  <p:sldSz cx="12192000" cy="6858000"/>
  <p:notesSz cx="7315200" cy="9601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42"/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94660"/>
  </p:normalViewPr>
  <p:slideViewPr>
    <p:cSldViewPr>
      <p:cViewPr>
        <p:scale>
          <a:sx n="95" d="100"/>
          <a:sy n="95" d="100"/>
        </p:scale>
        <p:origin x="-2160" y="-1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" Type="http://schemas.openxmlformats.org/officeDocument/2006/relationships/tags" Target="../tags/tag65.xml"/><Relationship Id="rId2" Type="http://schemas.openxmlformats.org/officeDocument/2006/relationships/tags" Target="../tags/tag66.xml"/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7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6" Type="http://schemas.openxmlformats.org/officeDocument/2006/relationships/image" Target="../media/image28.png"/><Relationship Id="rId47" Type="http://schemas.openxmlformats.org/officeDocument/2006/relationships/image" Target="../media/image29.png"/><Relationship Id="rId48" Type="http://schemas.openxmlformats.org/officeDocument/2006/relationships/image" Target="../media/image30.png"/><Relationship Id="rId49" Type="http://schemas.openxmlformats.org/officeDocument/2006/relationships/image" Target="../media/image31.png"/><Relationship Id="rId20" Type="http://schemas.openxmlformats.org/officeDocument/2006/relationships/tags" Target="../tags/tag23.xml"/><Relationship Id="rId21" Type="http://schemas.openxmlformats.org/officeDocument/2006/relationships/tags" Target="../tags/tag24.xml"/><Relationship Id="rId22" Type="http://schemas.openxmlformats.org/officeDocument/2006/relationships/tags" Target="../tags/tag25.xml"/><Relationship Id="rId23" Type="http://schemas.openxmlformats.org/officeDocument/2006/relationships/slideLayout" Target="../slideLayouts/slideLayout2.xml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1.png"/><Relationship Id="rId50" Type="http://schemas.openxmlformats.org/officeDocument/2006/relationships/image" Target="../media/image32.png"/><Relationship Id="rId51" Type="http://schemas.openxmlformats.org/officeDocument/2006/relationships/image" Target="../media/image33.png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30" Type="http://schemas.openxmlformats.org/officeDocument/2006/relationships/image" Target="../media/image12.png"/><Relationship Id="rId31" Type="http://schemas.openxmlformats.org/officeDocument/2006/relationships/image" Target="../media/image13.png"/><Relationship Id="rId32" Type="http://schemas.openxmlformats.org/officeDocument/2006/relationships/image" Target="../media/image14.png"/><Relationship Id="rId9" Type="http://schemas.openxmlformats.org/officeDocument/2006/relationships/tags" Target="../tags/tag12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35" Type="http://schemas.openxmlformats.org/officeDocument/2006/relationships/image" Target="../media/image17.png"/><Relationship Id="rId36" Type="http://schemas.openxmlformats.org/officeDocument/2006/relationships/image" Target="../media/image18.png"/><Relationship Id="rId10" Type="http://schemas.openxmlformats.org/officeDocument/2006/relationships/tags" Target="../tags/tag13.xml"/><Relationship Id="rId11" Type="http://schemas.openxmlformats.org/officeDocument/2006/relationships/tags" Target="../tags/tag14.xml"/><Relationship Id="rId12" Type="http://schemas.openxmlformats.org/officeDocument/2006/relationships/tags" Target="../tags/tag15.xml"/><Relationship Id="rId13" Type="http://schemas.openxmlformats.org/officeDocument/2006/relationships/tags" Target="../tags/tag16.xml"/><Relationship Id="rId14" Type="http://schemas.openxmlformats.org/officeDocument/2006/relationships/tags" Target="../tags/tag17.xml"/><Relationship Id="rId15" Type="http://schemas.openxmlformats.org/officeDocument/2006/relationships/tags" Target="../tags/tag18.xml"/><Relationship Id="rId16" Type="http://schemas.openxmlformats.org/officeDocument/2006/relationships/tags" Target="../tags/tag19.xml"/><Relationship Id="rId17" Type="http://schemas.openxmlformats.org/officeDocument/2006/relationships/tags" Target="../tags/tag20.xml"/><Relationship Id="rId18" Type="http://schemas.openxmlformats.org/officeDocument/2006/relationships/tags" Target="../tags/tag21.xml"/><Relationship Id="rId19" Type="http://schemas.openxmlformats.org/officeDocument/2006/relationships/tags" Target="../tags/tag22.xml"/><Relationship Id="rId37" Type="http://schemas.openxmlformats.org/officeDocument/2006/relationships/image" Target="../media/image19.png"/><Relationship Id="rId38" Type="http://schemas.openxmlformats.org/officeDocument/2006/relationships/image" Target="../media/image20.png"/><Relationship Id="rId39" Type="http://schemas.openxmlformats.org/officeDocument/2006/relationships/image" Target="../media/image21.png"/><Relationship Id="rId40" Type="http://schemas.openxmlformats.org/officeDocument/2006/relationships/image" Target="../media/image22.png"/><Relationship Id="rId41" Type="http://schemas.openxmlformats.org/officeDocument/2006/relationships/image" Target="../media/image23.png"/><Relationship Id="rId42" Type="http://schemas.openxmlformats.org/officeDocument/2006/relationships/image" Target="../media/image24.png"/><Relationship Id="rId43" Type="http://schemas.openxmlformats.org/officeDocument/2006/relationships/image" Target="../media/image25.png"/><Relationship Id="rId44" Type="http://schemas.openxmlformats.org/officeDocument/2006/relationships/image" Target="../media/image26.png"/><Relationship Id="rId45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4" Type="http://schemas.openxmlformats.org/officeDocument/2006/relationships/tags" Target="../tags/tag39.xml"/><Relationship Id="rId15" Type="http://schemas.openxmlformats.org/officeDocument/2006/relationships/tags" Target="../tags/tag40.xml"/><Relationship Id="rId16" Type="http://schemas.openxmlformats.org/officeDocument/2006/relationships/tags" Target="../tags/tag41.xml"/><Relationship Id="rId17" Type="http://schemas.openxmlformats.org/officeDocument/2006/relationships/tags" Target="../tags/tag42.xml"/><Relationship Id="rId18" Type="http://schemas.openxmlformats.org/officeDocument/2006/relationships/tags" Target="../tags/tag43.xml"/><Relationship Id="rId19" Type="http://schemas.openxmlformats.org/officeDocument/2006/relationships/tags" Target="../tags/tag44.xml"/><Relationship Id="rId63" Type="http://schemas.openxmlformats.org/officeDocument/2006/relationships/image" Target="../media/image42.png"/><Relationship Id="rId50" Type="http://schemas.openxmlformats.org/officeDocument/2006/relationships/image" Target="../media/image28.png"/><Relationship Id="rId51" Type="http://schemas.openxmlformats.org/officeDocument/2006/relationships/image" Target="../media/image29.png"/><Relationship Id="rId52" Type="http://schemas.openxmlformats.org/officeDocument/2006/relationships/image" Target="../media/image30.png"/><Relationship Id="rId53" Type="http://schemas.openxmlformats.org/officeDocument/2006/relationships/image" Target="../media/image31.png"/><Relationship Id="rId54" Type="http://schemas.openxmlformats.org/officeDocument/2006/relationships/image" Target="../media/image32.png"/><Relationship Id="rId55" Type="http://schemas.openxmlformats.org/officeDocument/2006/relationships/image" Target="../media/image34.png"/><Relationship Id="rId56" Type="http://schemas.openxmlformats.org/officeDocument/2006/relationships/image" Target="../media/image35.png"/><Relationship Id="rId57" Type="http://schemas.openxmlformats.org/officeDocument/2006/relationships/image" Target="../media/image36.png"/><Relationship Id="rId58" Type="http://schemas.openxmlformats.org/officeDocument/2006/relationships/image" Target="../media/image37.png"/><Relationship Id="rId59" Type="http://schemas.openxmlformats.org/officeDocument/2006/relationships/image" Target="../media/image38.png"/><Relationship Id="rId40" Type="http://schemas.openxmlformats.org/officeDocument/2006/relationships/image" Target="../media/image9.png"/><Relationship Id="rId41" Type="http://schemas.openxmlformats.org/officeDocument/2006/relationships/image" Target="../media/image10.png"/><Relationship Id="rId42" Type="http://schemas.openxmlformats.org/officeDocument/2006/relationships/image" Target="../media/image20.png"/><Relationship Id="rId43" Type="http://schemas.openxmlformats.org/officeDocument/2006/relationships/image" Target="../media/image21.png"/><Relationship Id="rId44" Type="http://schemas.openxmlformats.org/officeDocument/2006/relationships/image" Target="../media/image22.png"/><Relationship Id="rId45" Type="http://schemas.openxmlformats.org/officeDocument/2006/relationships/image" Target="../media/image23.png"/><Relationship Id="rId46" Type="http://schemas.openxmlformats.org/officeDocument/2006/relationships/image" Target="../media/image24.png"/><Relationship Id="rId47" Type="http://schemas.openxmlformats.org/officeDocument/2006/relationships/image" Target="../media/image25.png"/><Relationship Id="rId48" Type="http://schemas.openxmlformats.org/officeDocument/2006/relationships/image" Target="../media/image26.png"/><Relationship Id="rId49" Type="http://schemas.openxmlformats.org/officeDocument/2006/relationships/image" Target="../media/image27.png"/><Relationship Id="rId1" Type="http://schemas.openxmlformats.org/officeDocument/2006/relationships/tags" Target="../tags/tag26.x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tags" Target="../tags/tag34.xml"/><Relationship Id="rId30" Type="http://schemas.openxmlformats.org/officeDocument/2006/relationships/tags" Target="../tags/tag55.xml"/><Relationship Id="rId31" Type="http://schemas.openxmlformats.org/officeDocument/2006/relationships/tags" Target="../tags/tag56.xml"/><Relationship Id="rId32" Type="http://schemas.openxmlformats.org/officeDocument/2006/relationships/slideLayout" Target="../slideLayouts/slideLayout2.xml"/><Relationship Id="rId33" Type="http://schemas.openxmlformats.org/officeDocument/2006/relationships/image" Target="../media/image8.png"/><Relationship Id="rId34" Type="http://schemas.openxmlformats.org/officeDocument/2006/relationships/image" Target="../media/image7.png"/><Relationship Id="rId35" Type="http://schemas.openxmlformats.org/officeDocument/2006/relationships/image" Target="../media/image15.png"/><Relationship Id="rId36" Type="http://schemas.openxmlformats.org/officeDocument/2006/relationships/image" Target="../media/image16.png"/><Relationship Id="rId37" Type="http://schemas.openxmlformats.org/officeDocument/2006/relationships/image" Target="../media/image17.png"/><Relationship Id="rId38" Type="http://schemas.openxmlformats.org/officeDocument/2006/relationships/image" Target="../media/image18.png"/><Relationship Id="rId39" Type="http://schemas.openxmlformats.org/officeDocument/2006/relationships/image" Target="../media/image19.png"/><Relationship Id="rId20" Type="http://schemas.openxmlformats.org/officeDocument/2006/relationships/tags" Target="../tags/tag45.xml"/><Relationship Id="rId21" Type="http://schemas.openxmlformats.org/officeDocument/2006/relationships/tags" Target="../tags/tag46.xml"/><Relationship Id="rId22" Type="http://schemas.openxmlformats.org/officeDocument/2006/relationships/tags" Target="../tags/tag47.xml"/><Relationship Id="rId23" Type="http://schemas.openxmlformats.org/officeDocument/2006/relationships/tags" Target="../tags/tag48.xml"/><Relationship Id="rId24" Type="http://schemas.openxmlformats.org/officeDocument/2006/relationships/tags" Target="../tags/tag49.xml"/><Relationship Id="rId25" Type="http://schemas.openxmlformats.org/officeDocument/2006/relationships/tags" Target="../tags/tag50.xml"/><Relationship Id="rId26" Type="http://schemas.openxmlformats.org/officeDocument/2006/relationships/tags" Target="../tags/tag51.xml"/><Relationship Id="rId27" Type="http://schemas.openxmlformats.org/officeDocument/2006/relationships/tags" Target="../tags/tag52.xml"/><Relationship Id="rId28" Type="http://schemas.openxmlformats.org/officeDocument/2006/relationships/tags" Target="../tags/tag53.xml"/><Relationship Id="rId29" Type="http://schemas.openxmlformats.org/officeDocument/2006/relationships/tags" Target="../tags/tag54.xml"/><Relationship Id="rId60" Type="http://schemas.openxmlformats.org/officeDocument/2006/relationships/image" Target="../media/image39.png"/><Relationship Id="rId61" Type="http://schemas.openxmlformats.org/officeDocument/2006/relationships/image" Target="../media/image40.png"/><Relationship Id="rId62" Type="http://schemas.openxmlformats.org/officeDocument/2006/relationships/image" Target="../media/image41.png"/><Relationship Id="rId10" Type="http://schemas.openxmlformats.org/officeDocument/2006/relationships/tags" Target="../tags/tag35.xml"/><Relationship Id="rId11" Type="http://schemas.openxmlformats.org/officeDocument/2006/relationships/tags" Target="../tags/tag36.xml"/><Relationship Id="rId12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tags" Target="../tags/tag5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79551"/>
            <a:ext cx="7924800" cy="4987925"/>
          </a:xfrm>
        </p:spPr>
        <p:txBody>
          <a:bodyPr/>
          <a:lstStyle/>
          <a:p>
            <a:r>
              <a:rPr lang="en-US" sz="2400" dirty="0" smtClean="0"/>
              <a:t>Homework </a:t>
            </a:r>
            <a:r>
              <a:rPr lang="en-US" sz="2400" dirty="0"/>
              <a:t>8</a:t>
            </a:r>
            <a:r>
              <a:rPr lang="en-US" sz="2400" dirty="0" smtClean="0"/>
              <a:t> is out</a:t>
            </a:r>
            <a:endParaRPr lang="en-US" sz="24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Due </a:t>
            </a:r>
            <a:r>
              <a:rPr lang="en-US" sz="2000" dirty="0" smtClean="0">
                <a:solidFill>
                  <a:srgbClr val="FF0000"/>
                </a:solidFill>
              </a:rPr>
              <a:t>Monday 4/7 at </a:t>
            </a:r>
            <a:r>
              <a:rPr lang="en-US" sz="2000" dirty="0">
                <a:solidFill>
                  <a:srgbClr val="FF0000"/>
                </a:solidFill>
              </a:rPr>
              <a:t>11:59pm</a:t>
            </a:r>
          </a:p>
          <a:p>
            <a:r>
              <a:rPr lang="en-US" sz="2400" dirty="0"/>
              <a:t>Final Contest (Optional)</a:t>
            </a:r>
            <a:endParaRPr lang="en-US" sz="12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On-going!</a:t>
            </a:r>
          </a:p>
          <a:p>
            <a:pPr lvl="8"/>
            <a:endParaRPr lang="en-US" sz="12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600" dirty="0" smtClean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0898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Sampling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2895600"/>
            <a:ext cx="12191997" cy="31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715000" y="1489075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667000" y="5527675"/>
            <a:ext cx="2438400" cy="4572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5635625" y="4191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57352" name="AutoShape 9"/>
          <p:cNvCxnSpPr>
            <a:cxnSpLocks noChangeShapeType="1"/>
            <a:stCxn id="57348" idx="5"/>
            <a:endCxn id="57350" idx="1"/>
          </p:cNvCxnSpPr>
          <p:nvPr/>
        </p:nvCxnSpPr>
        <p:spPr bwMode="auto">
          <a:xfrm>
            <a:off x="6681788" y="2714625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0"/>
          <p:cNvCxnSpPr>
            <a:cxnSpLocks noChangeShapeType="1"/>
            <a:stCxn id="57348" idx="3"/>
            <a:endCxn id="57349" idx="7"/>
          </p:cNvCxnSpPr>
          <p:nvPr/>
        </p:nvCxnSpPr>
        <p:spPr bwMode="auto">
          <a:xfrm flipH="1">
            <a:off x="5310188" y="2714625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1"/>
          <p:cNvCxnSpPr>
            <a:cxnSpLocks noChangeShapeType="1"/>
            <a:stCxn id="57349" idx="5"/>
            <a:endCxn id="57351" idx="1"/>
          </p:cNvCxnSpPr>
          <p:nvPr/>
        </p:nvCxnSpPr>
        <p:spPr bwMode="auto">
          <a:xfrm>
            <a:off x="5310188" y="3683000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5" name="AutoShape 12"/>
          <p:cNvCxnSpPr>
            <a:cxnSpLocks noChangeShapeType="1"/>
            <a:stCxn id="57350" idx="3"/>
            <a:endCxn id="57351" idx="7"/>
          </p:cNvCxnSpPr>
          <p:nvPr/>
        </p:nvCxnSpPr>
        <p:spPr bwMode="auto">
          <a:xfrm flipH="1">
            <a:off x="6678613" y="3705225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562" name="Oval 18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1132563" name="Oval 19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rgbClr val="FF33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1132564" name="Oval 20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1132565" name="Oval 21"/>
          <p:cNvSpPr>
            <a:spLocks noChangeArrowheads="1"/>
          </p:cNvSpPr>
          <p:nvPr/>
        </p:nvSpPr>
        <p:spPr bwMode="auto">
          <a:xfrm>
            <a:off x="5638800" y="41910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WetGrass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667000" y="2703513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62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84275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3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327275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45167"/>
              </p:ext>
            </p:extLst>
          </p:nvPr>
        </p:nvGraphicFramePr>
        <p:xfrm>
          <a:off x="5715000" y="1509713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3168"/>
              </p:ext>
            </p:extLst>
          </p:nvPr>
        </p:nvGraphicFramePr>
        <p:xfrm>
          <a:off x="2743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382000" y="2703513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96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38" y="2327275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54776"/>
              </p:ext>
            </p:extLst>
          </p:nvPr>
        </p:nvGraphicFramePr>
        <p:xfrm>
          <a:off x="8458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7417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79875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57325"/>
              </p:ext>
            </p:extLst>
          </p:nvPr>
        </p:nvGraphicFramePr>
        <p:xfrm>
          <a:off x="2667000" y="4491038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455" name="TextBox 39"/>
          <p:cNvSpPr txBox="1">
            <a:spLocks noChangeArrowheads="1"/>
          </p:cNvSpPr>
          <p:nvPr/>
        </p:nvSpPr>
        <p:spPr bwMode="auto">
          <a:xfrm>
            <a:off x="7924800" y="42322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229600" y="4689475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itchFamily="34" charset="0"/>
                <a:cs typeface="Calibri" pitchFamily="34" charset="0"/>
              </a:rPr>
              <a:t>+c, -s, +r, +w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305800" y="5005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-c, +s, -r, +w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305800" y="5386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2" grpId="0" animBg="1"/>
      <p:bldP spid="1132563" grpId="0" animBg="1"/>
      <p:bldP spid="1132564" grpId="0" animBg="1"/>
      <p:bldP spid="1132565" grpId="0" animBg="1"/>
      <p:bldP spid="1132566" grpId="0" animBg="1"/>
      <p:bldP spid="31" grpId="0" animBg="1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971800" y="1447800"/>
            <a:ext cx="5867400" cy="21081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For </a:t>
            </a:r>
            <a:r>
              <a:rPr lang="en-US" sz="2800" dirty="0" err="1" smtClean="0">
                <a:ea typeface="ＭＳ Ｐゴシック" pitchFamily="34" charset="-128"/>
              </a:rPr>
              <a:t>i</a:t>
            </a:r>
            <a:r>
              <a:rPr lang="en-US" sz="2800" dirty="0" smtClean="0">
                <a:ea typeface="ＭＳ Ｐゴシック" pitchFamily="34" charset="-128"/>
              </a:rPr>
              <a:t>=1, 2, …, n</a:t>
            </a:r>
          </a:p>
          <a:p>
            <a:pPr lvl="2"/>
            <a:endParaRPr lang="en-US" sz="8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Sample x</a:t>
            </a:r>
            <a:r>
              <a:rPr lang="en-US" sz="2400" baseline="-25000" dirty="0" smtClean="0">
                <a:ea typeface="ＭＳ Ｐゴシック" pitchFamily="34" charset="-128"/>
              </a:rPr>
              <a:t>i</a:t>
            </a:r>
            <a:r>
              <a:rPr lang="en-US" sz="2400" dirty="0" smtClean="0">
                <a:ea typeface="ＭＳ Ｐゴシック" pitchFamily="34" charset="-128"/>
              </a:rPr>
              <a:t> from P(X</a:t>
            </a:r>
            <a:r>
              <a:rPr lang="en-US" sz="2400" baseline="-25000" dirty="0" smtClean="0">
                <a:ea typeface="ＭＳ Ｐゴシック" pitchFamily="34" charset="-128"/>
              </a:rPr>
              <a:t>i</a:t>
            </a:r>
            <a:r>
              <a:rPr lang="en-US" sz="2400" dirty="0" smtClean="0">
                <a:ea typeface="ＭＳ Ｐゴシック" pitchFamily="34" charset="-128"/>
              </a:rPr>
              <a:t> | Parents(X</a:t>
            </a:r>
            <a:r>
              <a:rPr lang="en-US" sz="2400" baseline="-25000" dirty="0" smtClean="0">
                <a:ea typeface="ＭＳ Ｐゴシック" pitchFamily="34" charset="-128"/>
              </a:rPr>
              <a:t>i</a:t>
            </a:r>
            <a:r>
              <a:rPr lang="en-US" sz="2400" dirty="0" smtClean="0">
                <a:ea typeface="ＭＳ Ｐゴシック" pitchFamily="34" charset="-128"/>
              </a:rPr>
              <a:t>))</a:t>
            </a:r>
          </a:p>
          <a:p>
            <a:pPr lvl="1"/>
            <a:endParaRPr lang="en-US" sz="8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Return (x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, x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, …, </a:t>
            </a:r>
            <a:r>
              <a:rPr lang="en-US" sz="2800" dirty="0" err="1" smtClean="0">
                <a:ea typeface="ＭＳ Ｐゴシック" pitchFamily="34" charset="-128"/>
              </a:rPr>
              <a:t>x</a:t>
            </a:r>
            <a:r>
              <a:rPr lang="en-US" sz="2800" baseline="-25000" dirty="0" err="1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3755742"/>
            <a:ext cx="12191997" cy="3102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229600" cy="4876800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This process generates samples with probability: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	…i.e. the BN</a:t>
            </a:r>
            <a:r>
              <a:rPr lang="ja-JP" altLang="en-US" sz="2400" dirty="0" smtClean="0">
                <a:ea typeface="ＭＳ Ｐゴシック" pitchFamily="34" charset="-128"/>
                <a:cs typeface="Calibri" pitchFamily="34" charset="0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  <a:cs typeface="Calibri" pitchFamily="34" charset="0"/>
              </a:rPr>
              <a:t>s joint probability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Let the number of samples of an event be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Then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I.e., the sampling procedure is </a:t>
            </a:r>
            <a:r>
              <a:rPr lang="en-US" sz="2400" dirty="0" smtClean="0">
                <a:solidFill>
                  <a:srgbClr val="A50021"/>
                </a:solidFill>
                <a:ea typeface="ＭＳ Ｐゴシック" pitchFamily="34" charset="-128"/>
                <a:cs typeface="Calibri" pitchFamily="34" charset="0"/>
              </a:rPr>
              <a:t>consistent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174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85975"/>
            <a:ext cx="7086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86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6383338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We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 err="1" smtClean="0">
                <a:latin typeface="Calibri"/>
                <a:ea typeface="ＭＳ Ｐゴシック" pitchFamily="34" charset="-128"/>
                <a:cs typeface="Calibri"/>
              </a:rPr>
              <a:t>ll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 get a bunch of samples from the BN: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	+c, +s,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c, +s, +r, 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c,  -s, 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r, +w</a:t>
            </a: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If we want to know P(W)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We have counts &lt;+w:4,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-w:1&gt;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Normalize to get P(W) =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&lt;+w:0.8,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-w:0.2&gt;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will get closer to the true distribution with more samples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Can estimate anything else, too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What about P(C| +w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)?  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+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+w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)? 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)?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Fast: can use fewer samples if less time (what’s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 the drawback?)</a:t>
            </a:r>
            <a:endParaRPr lang="en-US" sz="20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15200" y="1905000"/>
            <a:ext cx="1652499" cy="1447799"/>
            <a:chOff x="7416868" y="3352800"/>
            <a:chExt cx="2870132" cy="2514600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1" name="AutoShape 6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6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4" name="AutoShape 6"/>
            <p:cNvCxnSpPr>
              <a:cxnSpLocks noChangeShapeType="1"/>
              <a:stCxn id="23" idx="5"/>
              <a:endCxn id="19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6"/>
            <p:cNvCxnSpPr>
              <a:cxnSpLocks noChangeShapeType="1"/>
              <a:stCxn id="23" idx="3"/>
              <a:endCxn id="18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Rejection Sampling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2782858"/>
            <a:ext cx="12039597" cy="31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7315200" y="4849812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+s,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+s, +r,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 -s,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r, +w</a:t>
            </a:r>
          </a:p>
        </p:txBody>
      </p:sp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5867400" cy="4525963"/>
          </a:xfrm>
        </p:spPr>
        <p:txBody>
          <a:bodyPr/>
          <a:lstStyle/>
          <a:p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ja-JP" altLang="en-US" sz="2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s say we want P(C)</a:t>
            </a: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No point keeping all samples around</a:t>
            </a: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Just tally counts of C as we go</a:t>
            </a:r>
          </a:p>
          <a:p>
            <a:pPr lvl="2"/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ja-JP" altLang="en-US" sz="2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s say we want 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+s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Same thing: tally C outcomes, but ignore (reject) samples which don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t have S=+s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is called rejection sampling</a:t>
            </a: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It is also consistent for conditional probabilities (i.e., correct in the limit)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077200" y="2971800"/>
            <a:ext cx="1652499" cy="1447799"/>
            <a:chOff x="7416868" y="3352800"/>
            <a:chExt cx="2870132" cy="2514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2" name="AutoShape 6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6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5" name="AutoShape 6"/>
            <p:cNvCxnSpPr>
              <a:cxnSpLocks noChangeShapeType="1"/>
              <a:stCxn id="24" idx="5"/>
              <a:endCxn id="20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4" idx="3"/>
              <a:endCxn id="19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Rejection Sampling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3429000" y="1295400"/>
            <a:ext cx="6096000" cy="2438400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>
                <a:ea typeface="ＭＳ Ｐゴシック" pitchFamily="34" charset="-128"/>
              </a:rPr>
              <a:t>IN</a:t>
            </a:r>
            <a:r>
              <a:rPr lang="en-US" sz="2000" dirty="0">
                <a:ea typeface="ＭＳ Ｐゴシック" pitchFamily="34" charset="-128"/>
              </a:rPr>
              <a:t>: evidence </a:t>
            </a:r>
            <a:r>
              <a:rPr lang="en-US" sz="2000" dirty="0" smtClean="0">
                <a:ea typeface="ＭＳ Ｐゴシック" pitchFamily="34" charset="-128"/>
              </a:rPr>
              <a:t>instantiation</a:t>
            </a:r>
          </a:p>
          <a:p>
            <a:r>
              <a:rPr lang="en-US" sz="2000" dirty="0" smtClean="0">
                <a:ea typeface="ＭＳ Ｐゴシック" pitchFamily="34" charset="-128"/>
              </a:rPr>
              <a:t>For </a:t>
            </a:r>
            <a:r>
              <a:rPr lang="en-US" sz="2000" dirty="0" err="1" smtClean="0">
                <a:ea typeface="ＭＳ Ｐゴシック" pitchFamily="34" charset="-128"/>
              </a:rPr>
              <a:t>i</a:t>
            </a:r>
            <a:r>
              <a:rPr lang="en-US" sz="2000" dirty="0" smtClean="0">
                <a:ea typeface="ＭＳ Ｐゴシック" pitchFamily="34" charset="-128"/>
              </a:rPr>
              <a:t>=1, 2, …, n</a:t>
            </a:r>
          </a:p>
          <a:p>
            <a:pPr lvl="2"/>
            <a:endParaRPr lang="en-US" sz="600" dirty="0" smtClean="0">
              <a:ea typeface="ＭＳ Ｐゴシック" pitchFamily="34" charset="-128"/>
            </a:endParaRP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Sample 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 from P(X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 | Parents(X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))</a:t>
            </a:r>
          </a:p>
          <a:p>
            <a:pPr lvl="1"/>
            <a:endParaRPr lang="en-US" sz="600" dirty="0" smtClean="0">
              <a:ea typeface="ＭＳ Ｐゴシック" pitchFamily="34" charset="-128"/>
            </a:endParaRP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If 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 not consistent with evidence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Reject: Return, and no sample is generated in this cycle</a:t>
            </a:r>
          </a:p>
          <a:p>
            <a:pPr lvl="1"/>
            <a:endParaRPr lang="en-US" sz="600" dirty="0" smtClean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Return (x</a:t>
            </a:r>
            <a:r>
              <a:rPr lang="en-US" sz="2000" baseline="-25000" dirty="0" smtClean="0">
                <a:ea typeface="ＭＳ Ｐゴシック" pitchFamily="34" charset="-128"/>
              </a:rPr>
              <a:t>1</a:t>
            </a:r>
            <a:r>
              <a:rPr lang="en-US" sz="2000" dirty="0" smtClean="0">
                <a:ea typeface="ＭＳ Ｐゴシック" pitchFamily="34" charset="-128"/>
              </a:rPr>
              <a:t>, x</a:t>
            </a:r>
            <a:r>
              <a:rPr lang="en-US" sz="2000" baseline="-25000" dirty="0" smtClean="0">
                <a:ea typeface="ＭＳ Ｐゴシック" pitchFamily="34" charset="-128"/>
              </a:rPr>
              <a:t>2</a:t>
            </a:r>
            <a:r>
              <a:rPr lang="en-US" sz="2000" dirty="0" smtClean="0">
                <a:ea typeface="ＭＳ Ｐゴシック" pitchFamily="34" charset="-128"/>
              </a:rPr>
              <a:t>, …, </a:t>
            </a:r>
            <a:r>
              <a:rPr lang="en-US" sz="2000" dirty="0" err="1" smtClean="0">
                <a:ea typeface="ＭＳ Ｐゴシック" pitchFamily="34" charset="-128"/>
              </a:rPr>
              <a:t>x</a:t>
            </a:r>
            <a:r>
              <a:rPr lang="en-US" sz="2000" baseline="-25000" dirty="0" err="1" smtClean="0">
                <a:ea typeface="ＭＳ Ｐゴシック" pitchFamily="34" charset="-128"/>
              </a:rPr>
              <a:t>n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4319829"/>
            <a:ext cx="9753596" cy="253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Weighting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37640"/>
            <a:ext cx="12191999" cy="2910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622550" cy="20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096000" y="1524000"/>
            <a:ext cx="5943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Idea: fix evidence variables and sample the rest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Problem: sample distribution not consistent!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Solution: weight by probability of evidence given parents</a:t>
            </a:r>
          </a:p>
        </p:txBody>
      </p:sp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5867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Problem with rejection sampling: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If evidence is unlikely, rejects lots of samples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Evidence not exploited </a:t>
            </a:r>
            <a:r>
              <a:rPr lang="en-US" altLang="ja-JP" sz="2000" dirty="0" smtClean="0">
                <a:ea typeface="ＭＳ Ｐゴシック" pitchFamily="34" charset="-128"/>
                <a:cs typeface="Calibri" pitchFamily="34" charset="0"/>
              </a:rPr>
              <a:t>as you sample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Consider P(</a:t>
            </a:r>
            <a:r>
              <a:rPr lang="en-US" sz="2000" dirty="0" err="1" smtClean="0">
                <a:ea typeface="ＭＳ Ｐゴシック" pitchFamily="34" charset="-128"/>
                <a:cs typeface="Calibri" pitchFamily="34" charset="0"/>
              </a:rPr>
              <a:t>Shape|blue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136645" name="AutoShape 5"/>
          <p:cNvCxnSpPr>
            <a:cxnSpLocks noChangeShapeType="1"/>
            <a:stCxn id="1136646" idx="6"/>
            <a:endCxn id="1136647" idx="2"/>
          </p:cNvCxnSpPr>
          <p:nvPr/>
        </p:nvCxnSpPr>
        <p:spPr bwMode="auto">
          <a:xfrm>
            <a:off x="7408863" y="3944938"/>
            <a:ext cx="958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646" name="Oval 6"/>
          <p:cNvSpPr>
            <a:spLocks noChangeArrowheads="1"/>
          </p:cNvSpPr>
          <p:nvPr/>
        </p:nvSpPr>
        <p:spPr bwMode="auto">
          <a:xfrm>
            <a:off x="61722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Shape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47" name="Oval 7"/>
          <p:cNvSpPr>
            <a:spLocks noChangeArrowheads="1"/>
          </p:cNvSpPr>
          <p:nvPr/>
        </p:nvSpPr>
        <p:spPr bwMode="auto">
          <a:xfrm>
            <a:off x="8382000" y="3657600"/>
            <a:ext cx="1222375" cy="574675"/>
          </a:xfrm>
          <a:prstGeom prst="ellipse">
            <a:avLst/>
          </a:prstGeom>
          <a:solidFill>
            <a:srgbClr val="3333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 smtClean="0">
                <a:latin typeface="Calibri" pitchFamily="34" charset="0"/>
                <a:cs typeface="Calibri" pitchFamily="34" charset="0"/>
              </a:rPr>
              <a:t>Color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49" name="Line 9"/>
          <p:cNvSpPr>
            <a:spLocks noChangeShapeType="1"/>
          </p:cNvSpPr>
          <p:nvPr/>
        </p:nvSpPr>
        <p:spPr bwMode="auto">
          <a:xfrm flipV="1">
            <a:off x="8534400" y="3657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50" name="Line 10"/>
          <p:cNvSpPr>
            <a:spLocks noChangeShapeType="1"/>
          </p:cNvSpPr>
          <p:nvPr/>
        </p:nvSpPr>
        <p:spPr bwMode="auto">
          <a:xfrm flipV="1">
            <a:off x="8915400" y="3733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36651" name="AutoShape 11"/>
          <p:cNvCxnSpPr>
            <a:cxnSpLocks noChangeShapeType="1"/>
            <a:stCxn id="1136652" idx="6"/>
            <a:endCxn id="1136653" idx="2"/>
          </p:cNvCxnSpPr>
          <p:nvPr/>
        </p:nvCxnSpPr>
        <p:spPr bwMode="auto">
          <a:xfrm>
            <a:off x="1524000" y="3944938"/>
            <a:ext cx="5334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652" name="Oval 12"/>
          <p:cNvSpPr>
            <a:spLocks noChangeArrowheads="1"/>
          </p:cNvSpPr>
          <p:nvPr/>
        </p:nvSpPr>
        <p:spPr bwMode="auto">
          <a:xfrm>
            <a:off x="301625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Shape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53" name="Oval 13"/>
          <p:cNvSpPr>
            <a:spLocks noChangeArrowheads="1"/>
          </p:cNvSpPr>
          <p:nvPr/>
        </p:nvSpPr>
        <p:spPr bwMode="auto">
          <a:xfrm>
            <a:off x="20574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 smtClean="0">
                <a:latin typeface="Calibri" pitchFamily="34" charset="0"/>
                <a:cs typeface="Calibri" pitchFamily="34" charset="0"/>
              </a:rPr>
              <a:t>Color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124200" y="3124200"/>
            <a:ext cx="2514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 smtClean="0">
                <a:latin typeface="Calibri" pitchFamily="34" charset="0"/>
                <a:cs typeface="Calibri" pitchFamily="34" charset="0"/>
              </a:rPr>
              <a:t>pyramid,  green</a:t>
            </a:r>
            <a:endParaRPr lang="en-US" sz="2000" strike="sngStrike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 smtClean="0">
                <a:latin typeface="Calibri" pitchFamily="34" charset="0"/>
                <a:cs typeface="Calibri" pitchFamily="34" charset="0"/>
              </a:rPr>
              <a:t>pyramid,  red</a:t>
            </a:r>
            <a:endParaRPr lang="en-US" sz="2000" strike="sngStrike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sphere,   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 smtClean="0">
                <a:latin typeface="Calibri" pitchFamily="34" charset="0"/>
                <a:cs typeface="Calibri" pitchFamily="34" charset="0"/>
              </a:rPr>
              <a:t>cube,         red</a:t>
            </a:r>
            <a:endParaRPr lang="en-US" sz="2000" strike="sngStrike" dirty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 smtClean="0">
                <a:latin typeface="Calibri" pitchFamily="34" charset="0"/>
                <a:cs typeface="Calibri" pitchFamily="34" charset="0"/>
              </a:rPr>
              <a:t>sphere,      green</a:t>
            </a:r>
            <a:endParaRPr lang="en-US" sz="2000" strike="sngStrik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448800" y="3093184"/>
            <a:ext cx="2743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pyramid,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pyramid,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sphere,   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cube,       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sphere,    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257800"/>
            <a:ext cx="5791200" cy="13826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294590"/>
            <a:ext cx="5486399" cy="1427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50080"/>
            <a:ext cx="1295400" cy="103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6" grpId="0" animBg="1"/>
      <p:bldP spid="1136647" grpId="0" animBg="1"/>
      <p:bldP spid="1136649" grpId="0" animBg="1"/>
      <p:bldP spid="1136650" grpId="0" animBg="1"/>
      <p:bldP spid="1136652" grpId="0" animBg="1"/>
      <p:bldP spid="113665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CS 188: Artificial Intelligence</a:t>
            </a:r>
            <a:br>
              <a:rPr lang="en-US" dirty="0" smtClean="0">
                <a:latin typeface="Calibri"/>
                <a:cs typeface="Calibri"/>
              </a:rPr>
            </a:br>
            <a:endParaRPr lang="en-US" sz="3600" dirty="0" smtClean="0">
              <a:latin typeface="Calibri"/>
              <a:cs typeface="Calibri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>
                <a:latin typeface="Calibri"/>
                <a:cs typeface="Calibri"/>
              </a:rPr>
              <a:t>Bayes’ Nets: Sampling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057400"/>
            <a:ext cx="8822429" cy="3626047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486400" y="1600200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438400" y="4572000"/>
            <a:ext cx="24384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438400" y="2814638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495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438400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22989"/>
              </p:ext>
            </p:extLst>
          </p:nvPr>
        </p:nvGraphicFramePr>
        <p:xfrm>
          <a:off x="5486400" y="1620838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7200"/>
              </p:ext>
            </p:extLst>
          </p:nvPr>
        </p:nvGraphicFramePr>
        <p:xfrm>
          <a:off x="2514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153400" y="2814638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529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2438400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23112"/>
              </p:ext>
            </p:extLst>
          </p:nvPr>
        </p:nvGraphicFramePr>
        <p:xfrm>
          <a:off x="8229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3550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91000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67309"/>
              </p:ext>
            </p:extLst>
          </p:nvPr>
        </p:nvGraphicFramePr>
        <p:xfrm>
          <a:off x="2438400" y="4602163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588" name="TextBox 39"/>
          <p:cNvSpPr txBox="1">
            <a:spLocks noChangeArrowheads="1"/>
          </p:cNvSpPr>
          <p:nvPr/>
        </p:nvSpPr>
        <p:spPr bwMode="auto">
          <a:xfrm>
            <a:off x="7696200" y="43434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63589" name="TextBox 40"/>
          <p:cNvSpPr txBox="1">
            <a:spLocks noChangeArrowheads="1"/>
          </p:cNvSpPr>
          <p:nvPr/>
        </p:nvSpPr>
        <p:spPr bwMode="auto">
          <a:xfrm>
            <a:off x="8001000" y="4800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+c, +s, +r, +w</a:t>
            </a:r>
          </a:p>
        </p:txBody>
      </p:sp>
      <p:sp>
        <p:nvSpPr>
          <p:cNvPr id="63590" name="TextBox 42"/>
          <p:cNvSpPr txBox="1">
            <a:spLocks noChangeArrowheads="1"/>
          </p:cNvSpPr>
          <p:nvPr/>
        </p:nvSpPr>
        <p:spPr bwMode="auto">
          <a:xfrm>
            <a:off x="8077200" y="5105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63591" name="Oval 4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592" name="Oval 5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63593" name="Oval 6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594" name="Oval 7"/>
          <p:cNvSpPr>
            <a:spLocks noChangeArrowheads="1"/>
          </p:cNvSpPr>
          <p:nvPr/>
        </p:nvSpPr>
        <p:spPr bwMode="auto">
          <a:xfrm>
            <a:off x="5407025" y="4378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63595" name="AutoShape 8"/>
          <p:cNvCxnSpPr>
            <a:cxnSpLocks noChangeShapeType="1"/>
            <a:stCxn id="51" idx="5"/>
            <a:endCxn id="63593" idx="1"/>
          </p:cNvCxnSpPr>
          <p:nvPr/>
        </p:nvCxnSpPr>
        <p:spPr bwMode="auto">
          <a:xfrm>
            <a:off x="6453188" y="2901950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96" name="AutoShape 9"/>
          <p:cNvCxnSpPr>
            <a:cxnSpLocks noChangeShapeType="1"/>
            <a:stCxn id="63591" idx="3"/>
            <a:endCxn id="63592" idx="7"/>
          </p:cNvCxnSpPr>
          <p:nvPr/>
        </p:nvCxnSpPr>
        <p:spPr bwMode="auto">
          <a:xfrm flipH="1">
            <a:off x="5081588" y="2901950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97" name="AutoShape 10"/>
          <p:cNvCxnSpPr>
            <a:cxnSpLocks noChangeShapeType="1"/>
            <a:stCxn id="63592" idx="5"/>
            <a:endCxn id="63594" idx="1"/>
          </p:cNvCxnSpPr>
          <p:nvPr/>
        </p:nvCxnSpPr>
        <p:spPr bwMode="auto">
          <a:xfrm>
            <a:off x="5081588" y="3870325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98" name="AutoShape 11"/>
          <p:cNvCxnSpPr>
            <a:cxnSpLocks noChangeShapeType="1"/>
            <a:stCxn id="63593" idx="3"/>
            <a:endCxn id="63594" idx="7"/>
          </p:cNvCxnSpPr>
          <p:nvPr/>
        </p:nvCxnSpPr>
        <p:spPr bwMode="auto">
          <a:xfrm flipH="1">
            <a:off x="6450013" y="3892550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600" name="Oval 17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602" name="Oval 19"/>
          <p:cNvSpPr>
            <a:spLocks noChangeArrowheads="1"/>
          </p:cNvSpPr>
          <p:nvPr/>
        </p:nvSpPr>
        <p:spPr bwMode="auto">
          <a:xfrm>
            <a:off x="5410200" y="43783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sp>
        <p:nvSpPr>
          <p:cNvPr id="63603" name="Line 23"/>
          <p:cNvSpPr>
            <a:spLocks noChangeShapeType="1"/>
          </p:cNvSpPr>
          <p:nvPr/>
        </p:nvSpPr>
        <p:spPr bwMode="auto">
          <a:xfrm flipV="1">
            <a:off x="5562600" y="4419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4" name="Line 24"/>
          <p:cNvSpPr>
            <a:spLocks noChangeShapeType="1"/>
          </p:cNvSpPr>
          <p:nvPr/>
        </p:nvSpPr>
        <p:spPr bwMode="auto">
          <a:xfrm flipV="1">
            <a:off x="5943600" y="4495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5" name="Line 25"/>
          <p:cNvSpPr>
            <a:spLocks noChangeShapeType="1"/>
          </p:cNvSpPr>
          <p:nvPr/>
        </p:nvSpPr>
        <p:spPr bwMode="auto">
          <a:xfrm flipV="1">
            <a:off x="41148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6" name="Line 26"/>
          <p:cNvSpPr>
            <a:spLocks noChangeShapeType="1"/>
          </p:cNvSpPr>
          <p:nvPr/>
        </p:nvSpPr>
        <p:spPr bwMode="auto">
          <a:xfrm flipV="1">
            <a:off x="4495800" y="34290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607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69000"/>
            <a:ext cx="1044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969000"/>
            <a:ext cx="5826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5943600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6" grpId="0" animBg="1"/>
      <p:bldP spid="31" grpId="0" animBg="1"/>
      <p:bldP spid="51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810000" y="1219200"/>
            <a:ext cx="4191000" cy="31749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>
                <a:ea typeface="ＭＳ Ｐゴシック" pitchFamily="34" charset="-128"/>
              </a:rPr>
              <a:t>IN: evidence instantiation</a:t>
            </a:r>
          </a:p>
          <a:p>
            <a:r>
              <a:rPr lang="en-US" sz="2000" dirty="0" smtClean="0">
                <a:ea typeface="ＭＳ Ｐゴシック" pitchFamily="34" charset="-128"/>
              </a:rPr>
              <a:t>w = 1.0</a:t>
            </a:r>
          </a:p>
          <a:p>
            <a:r>
              <a:rPr lang="en-US" sz="2000" dirty="0">
                <a:ea typeface="ＭＳ Ｐゴシック" pitchFamily="34" charset="-128"/>
              </a:rPr>
              <a:t>f</a:t>
            </a:r>
            <a:r>
              <a:rPr lang="en-US" sz="2000" dirty="0" smtClean="0">
                <a:ea typeface="ＭＳ Ｐゴシック" pitchFamily="34" charset="-128"/>
              </a:rPr>
              <a:t>or </a:t>
            </a:r>
            <a:r>
              <a:rPr lang="en-US" sz="2000" dirty="0" err="1" smtClean="0">
                <a:ea typeface="ＭＳ Ｐゴシック" pitchFamily="34" charset="-128"/>
              </a:rPr>
              <a:t>i</a:t>
            </a:r>
            <a:r>
              <a:rPr lang="en-US" sz="2000" dirty="0" smtClean="0">
                <a:ea typeface="ＭＳ Ｐゴシック" pitchFamily="34" charset="-128"/>
              </a:rPr>
              <a:t>=1, 2, …, n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f 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 is an evidence variable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= observation 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for 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Set w = w * P(x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| Parents(X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))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e</a:t>
            </a:r>
            <a:r>
              <a:rPr lang="en-US" sz="1800" dirty="0" smtClean="0">
                <a:ea typeface="ＭＳ Ｐゴシック" pitchFamily="34" charset="-128"/>
              </a:rPr>
              <a:t>lse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Sample 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from P(X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| Parents(X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))</a:t>
            </a:r>
          </a:p>
          <a:p>
            <a:r>
              <a:rPr lang="en-US" sz="2000" dirty="0">
                <a:ea typeface="ＭＳ Ｐゴシック" pitchFamily="34" charset="-128"/>
              </a:rPr>
              <a:t>r</a:t>
            </a:r>
            <a:r>
              <a:rPr lang="en-US" sz="2000" dirty="0" smtClean="0">
                <a:ea typeface="ＭＳ Ｐゴシック" pitchFamily="34" charset="-128"/>
              </a:rPr>
              <a:t>eturn (x</a:t>
            </a:r>
            <a:r>
              <a:rPr lang="en-US" sz="2000" baseline="-25000" dirty="0" smtClean="0">
                <a:ea typeface="ＭＳ Ｐゴシック" pitchFamily="34" charset="-128"/>
              </a:rPr>
              <a:t>1</a:t>
            </a:r>
            <a:r>
              <a:rPr lang="en-US" sz="2000" dirty="0" smtClean="0">
                <a:ea typeface="ＭＳ Ｐゴシック" pitchFamily="34" charset="-128"/>
              </a:rPr>
              <a:t>, x</a:t>
            </a:r>
            <a:r>
              <a:rPr lang="en-US" sz="2000" baseline="-25000" dirty="0" smtClean="0">
                <a:ea typeface="ＭＳ Ｐゴシック" pitchFamily="34" charset="-128"/>
              </a:rPr>
              <a:t>2</a:t>
            </a:r>
            <a:r>
              <a:rPr lang="en-US" sz="2000" dirty="0" smtClean="0">
                <a:ea typeface="ＭＳ Ｐゴシック" pitchFamily="34" charset="-128"/>
              </a:rPr>
              <a:t>, …, </a:t>
            </a:r>
            <a:r>
              <a:rPr lang="en-US" sz="2000" dirty="0" err="1" smtClean="0">
                <a:ea typeface="ＭＳ Ｐゴシック" pitchFamily="34" charset="-128"/>
              </a:rPr>
              <a:t>x</a:t>
            </a:r>
            <a:r>
              <a:rPr lang="en-US" sz="2000" baseline="-25000" dirty="0" err="1" smtClean="0">
                <a:ea typeface="ＭＳ Ｐゴシック" pitchFamily="34" charset="-128"/>
              </a:rPr>
              <a:t>n</a:t>
            </a:r>
            <a:r>
              <a:rPr lang="en-US" sz="2000" dirty="0" smtClean="0">
                <a:ea typeface="ＭＳ Ｐゴシック" pitchFamily="34" charset="-128"/>
              </a:rPr>
              <a:t>), 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01160"/>
            <a:ext cx="990600" cy="792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153400" cy="3581400"/>
          </a:xfrm>
        </p:spPr>
        <p:txBody>
          <a:bodyPr/>
          <a:lstStyle/>
          <a:p>
            <a:r>
              <a:rPr lang="en-US" sz="2000" smtClean="0">
                <a:ea typeface="ＭＳ Ｐゴシック" pitchFamily="34" charset="-128"/>
                <a:cs typeface="Calibri" pitchFamily="34" charset="0"/>
              </a:rPr>
              <a:t>Sampling distribution if z sampled and e fixed evidence</a:t>
            </a: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 smtClean="0">
                <a:ea typeface="ＭＳ Ｐゴシック" pitchFamily="34" charset="-128"/>
                <a:cs typeface="Calibri" pitchFamily="34" charset="0"/>
              </a:rPr>
              <a:t>Now, samples have weights</a:t>
            </a: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 smtClean="0">
                <a:ea typeface="ＭＳ Ｐゴシック" pitchFamily="34" charset="-128"/>
                <a:cs typeface="Calibri" pitchFamily="34" charset="0"/>
              </a:rPr>
              <a:t>Together, weighted sampling distribution is consistent</a:t>
            </a: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6451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44910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3581400"/>
            <a:ext cx="413861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172200"/>
            <a:ext cx="12080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8" name="Group 30"/>
          <p:cNvGrpSpPr>
            <a:grpSpLocks/>
          </p:cNvGrpSpPr>
          <p:nvPr/>
        </p:nvGrpSpPr>
        <p:grpSpPr bwMode="auto">
          <a:xfrm>
            <a:off x="7848600" y="2438400"/>
            <a:ext cx="2438400" cy="1573213"/>
            <a:chOff x="3456" y="1414"/>
            <a:chExt cx="2496" cy="1610"/>
          </a:xfrm>
        </p:grpSpPr>
        <p:sp>
          <p:nvSpPr>
            <p:cNvPr id="64521" name="Oval 14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Cloudy</a:t>
              </a:r>
            </a:p>
          </p:txBody>
        </p:sp>
        <p:sp>
          <p:nvSpPr>
            <p:cNvPr id="64522" name="Oval 15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23" name="Oval 16"/>
            <p:cNvSpPr>
              <a:spLocks noChangeArrowheads="1"/>
            </p:cNvSpPr>
            <p:nvPr/>
          </p:nvSpPr>
          <p:spPr bwMode="auto">
            <a:xfrm>
              <a:off x="5182" y="2038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R</a:t>
              </a:r>
            </a:p>
          </p:txBody>
        </p:sp>
        <p:sp>
          <p:nvSpPr>
            <p:cNvPr id="64524" name="Oval 17"/>
            <p:cNvSpPr>
              <a:spLocks noChangeArrowheads="1"/>
            </p:cNvSpPr>
            <p:nvPr/>
          </p:nvSpPr>
          <p:spPr bwMode="auto">
            <a:xfrm>
              <a:off x="4318" y="2662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4525" name="AutoShape 18"/>
            <p:cNvCxnSpPr>
              <a:cxnSpLocks noChangeShapeType="1"/>
              <a:stCxn id="64529" idx="5"/>
              <a:endCxn id="64523" idx="1"/>
            </p:cNvCxnSpPr>
            <p:nvPr/>
          </p:nvCxnSpPr>
          <p:spPr bwMode="auto">
            <a:xfrm>
              <a:off x="4977" y="1732"/>
              <a:ext cx="318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6" name="AutoShape 19"/>
            <p:cNvCxnSpPr>
              <a:cxnSpLocks noChangeShapeType="1"/>
              <a:stCxn id="64521" idx="3"/>
              <a:endCxn id="64522" idx="7"/>
            </p:cNvCxnSpPr>
            <p:nvPr/>
          </p:nvCxnSpPr>
          <p:spPr bwMode="auto">
            <a:xfrm flipH="1">
              <a:off x="4113" y="1732"/>
              <a:ext cx="320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7" name="AutoShape 20"/>
            <p:cNvCxnSpPr>
              <a:cxnSpLocks noChangeShapeType="1"/>
              <a:stCxn id="64522" idx="5"/>
              <a:endCxn id="64524" idx="1"/>
            </p:cNvCxnSpPr>
            <p:nvPr/>
          </p:nvCxnSpPr>
          <p:spPr bwMode="auto">
            <a:xfrm>
              <a:off x="4113" y="2342"/>
              <a:ext cx="31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8" name="AutoShape 21"/>
            <p:cNvCxnSpPr>
              <a:cxnSpLocks noChangeShapeType="1"/>
              <a:stCxn id="64523" idx="3"/>
              <a:endCxn id="64524" idx="7"/>
            </p:cNvCxnSpPr>
            <p:nvPr/>
          </p:nvCxnSpPr>
          <p:spPr bwMode="auto">
            <a:xfrm flipH="1">
              <a:off x="4975" y="2356"/>
              <a:ext cx="32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29" name="Oval 22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64530" name="Oval 23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64531" name="Oval 25"/>
            <p:cNvSpPr>
              <a:spLocks noChangeArrowheads="1"/>
            </p:cNvSpPr>
            <p:nvPr/>
          </p:nvSpPr>
          <p:spPr bwMode="auto">
            <a:xfrm>
              <a:off x="4320" y="2662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  <p:sp>
          <p:nvSpPr>
            <p:cNvPr id="64532" name="Line 26"/>
            <p:cNvSpPr>
              <a:spLocks noChangeShapeType="1"/>
            </p:cNvSpPr>
            <p:nvPr/>
          </p:nvSpPr>
          <p:spPr bwMode="auto">
            <a:xfrm flipV="1">
              <a:off x="4392" y="2662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3" name="Line 27"/>
            <p:cNvSpPr>
              <a:spLocks noChangeShapeType="1"/>
            </p:cNvSpPr>
            <p:nvPr/>
          </p:nvSpPr>
          <p:spPr bwMode="auto">
            <a:xfrm flipV="1">
              <a:off x="4632" y="271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4" name="Line 28"/>
            <p:cNvSpPr>
              <a:spLocks noChangeShapeType="1"/>
            </p:cNvSpPr>
            <p:nvPr/>
          </p:nvSpPr>
          <p:spPr bwMode="auto">
            <a:xfrm flipV="1">
              <a:off x="3504" y="2016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5" name="Line 29"/>
            <p:cNvSpPr>
              <a:spLocks noChangeShapeType="1"/>
            </p:cNvSpPr>
            <p:nvPr/>
          </p:nvSpPr>
          <p:spPr bwMode="auto">
            <a:xfrm flipV="1">
              <a:off x="3744" y="206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9938" name="Picture 2" descr="\\.host\Shared Folders\Shared with PC\likelihood_weight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05388"/>
            <a:ext cx="8382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5562600" cy="2362200"/>
          </a:xfrm>
        </p:spPr>
        <p:txBody>
          <a:bodyPr/>
          <a:lstStyle/>
          <a:p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Likelihood weighting is good</a:t>
            </a:r>
          </a:p>
          <a:p>
            <a:pPr lvl="1"/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We have taken evidence into account as we generate the sample</a:t>
            </a:r>
          </a:p>
          <a:p>
            <a:pPr lvl="1"/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E.g. here, W</a:t>
            </a:r>
            <a:r>
              <a:rPr lang="ja-JP" altLang="en-US" sz="1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800" dirty="0" smtClean="0">
                <a:latin typeface="Calibri"/>
                <a:ea typeface="ＭＳ Ｐゴシック" pitchFamily="34" charset="-128"/>
                <a:cs typeface="Calibri"/>
              </a:rPr>
              <a:t>s value will get picked based on the evidence values of S, R</a:t>
            </a:r>
          </a:p>
          <a:p>
            <a:pPr lvl="1"/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More of our samples will reflect the state of the world suggested by the evidence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324600" y="1371600"/>
            <a:ext cx="5562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Likelihood weighting doesn’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t solve all our problems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Evidence influences the choice of downstream variables, but not upstream ones (C isn’</a:t>
            </a:r>
            <a:r>
              <a:rPr lang="en-US" altLang="ja-JP" sz="1800" dirty="0" smtClean="0">
                <a:latin typeface="Calibri"/>
                <a:cs typeface="Calibri"/>
              </a:rPr>
              <a:t>t more likely to get a value matching the evidence)</a:t>
            </a:r>
          </a:p>
          <a:p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We would like to consider evidence when we sample every variable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	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Gibbs sampling</a:t>
            </a: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3160"/>
            <a:ext cx="1479550" cy="118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6828713" cy="54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Gibbs Sampling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r>
              <a:rPr lang="en-US" sz="2000" i="1" dirty="0" smtClean="0">
                <a:ea typeface="ＭＳ Ｐゴシック" pitchFamily="34" charset="-128"/>
              </a:rPr>
              <a:t>Procedure: </a:t>
            </a:r>
            <a:r>
              <a:rPr lang="en-US" sz="2000" dirty="0" smtClean="0">
                <a:ea typeface="ＭＳ Ｐゴシック" pitchFamily="34" charset="-128"/>
              </a:rPr>
              <a:t>keep track of a full instantiation x</a:t>
            </a:r>
            <a:r>
              <a:rPr lang="en-US" sz="2000" baseline="-25000" dirty="0" smtClean="0">
                <a:ea typeface="ＭＳ Ｐゴシック" pitchFamily="34" charset="-128"/>
              </a:rPr>
              <a:t>1</a:t>
            </a:r>
            <a:r>
              <a:rPr lang="en-US" sz="2000" dirty="0" smtClean="0">
                <a:ea typeface="ＭＳ Ｐゴシック" pitchFamily="34" charset="-128"/>
              </a:rPr>
              <a:t>, x</a:t>
            </a:r>
            <a:r>
              <a:rPr lang="en-US" sz="2000" baseline="-25000" dirty="0" smtClean="0">
                <a:ea typeface="ＭＳ Ｐゴシック" pitchFamily="34" charset="-128"/>
              </a:rPr>
              <a:t>2</a:t>
            </a:r>
            <a:r>
              <a:rPr lang="en-US" sz="2000" dirty="0" smtClean="0">
                <a:ea typeface="ＭＳ Ｐゴシック" pitchFamily="34" charset="-128"/>
              </a:rPr>
              <a:t>, …, </a:t>
            </a:r>
            <a:r>
              <a:rPr lang="en-US" sz="2000" dirty="0" err="1" smtClean="0">
                <a:ea typeface="ＭＳ Ｐゴシック" pitchFamily="34" charset="-128"/>
              </a:rPr>
              <a:t>x</a:t>
            </a:r>
            <a:r>
              <a:rPr lang="en-US" sz="2000" baseline="-25000" dirty="0" err="1" smtClean="0">
                <a:ea typeface="ＭＳ Ｐゴシック" pitchFamily="34" charset="-128"/>
              </a:rPr>
              <a:t>n</a:t>
            </a:r>
            <a:r>
              <a:rPr lang="en-US" sz="2000" dirty="0" smtClean="0">
                <a:ea typeface="ＭＳ Ｐゴシック" pitchFamily="34" charset="-128"/>
              </a:rPr>
              <a:t>.   Start with an arbitrary instantiation consistent with the evidence.  Sample one variable at a time, conditioned on all the rest, but keep evidence fixed.  Keep repeating this for a long time.</a:t>
            </a:r>
          </a:p>
          <a:p>
            <a:pPr lvl="3"/>
            <a:endParaRPr lang="en-US" sz="800" i="1" dirty="0" smtClean="0">
              <a:ea typeface="ＭＳ Ｐゴシック" pitchFamily="34" charset="-128"/>
            </a:endParaRPr>
          </a:p>
          <a:p>
            <a:r>
              <a:rPr lang="en-US" sz="2000" i="1" dirty="0" smtClean="0">
                <a:ea typeface="ＭＳ Ｐゴシック" pitchFamily="34" charset="-128"/>
              </a:rPr>
              <a:t>Property: </a:t>
            </a:r>
            <a:r>
              <a:rPr lang="en-US" sz="2000" dirty="0" smtClean="0">
                <a:ea typeface="ＭＳ Ｐゴシック" pitchFamily="34" charset="-128"/>
              </a:rPr>
              <a:t>in the limit of repeating this infinitely many times the resulting sample is coming from the correct distribution</a:t>
            </a:r>
          </a:p>
          <a:p>
            <a:pPr lvl="3"/>
            <a:endParaRPr lang="en-US" sz="800" i="1" dirty="0" smtClean="0">
              <a:ea typeface="ＭＳ Ｐゴシック" pitchFamily="34" charset="-128"/>
            </a:endParaRPr>
          </a:p>
          <a:p>
            <a:r>
              <a:rPr lang="en-US" sz="2000" i="1" dirty="0" smtClean="0">
                <a:ea typeface="ＭＳ Ｐゴシック" pitchFamily="34" charset="-128"/>
              </a:rPr>
              <a:t>Rationale</a:t>
            </a:r>
            <a:r>
              <a:rPr lang="en-US" sz="2000" dirty="0" smtClean="0">
                <a:ea typeface="ＭＳ Ｐゴシック" pitchFamily="34" charset="-128"/>
              </a:rPr>
              <a:t>: both upstream and downstream variables condition on evidence.</a:t>
            </a:r>
          </a:p>
          <a:p>
            <a:pPr marL="1371531" lvl="3" indent="0">
              <a:buNone/>
            </a:pPr>
            <a:r>
              <a:rPr lang="en-US" sz="800" dirty="0" smtClean="0">
                <a:ea typeface="ＭＳ Ｐゴシック" pitchFamily="34" charset="-128"/>
              </a:rPr>
              <a:t> </a:t>
            </a:r>
            <a:endParaRPr lang="en-US" sz="800" dirty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In contrast: likelihood weighting only conditions on upstream evidence, and hence weights obtained in likelihood weighting can sometimes be very small.  Sum of weights over all samples is indicative of how many </a:t>
            </a:r>
            <a:r>
              <a:rPr lang="en-US" altLang="en-US" sz="2000" dirty="0" smtClean="0">
                <a:ea typeface="ＭＳ Ｐゴシック" pitchFamily="34" charset="-128"/>
              </a:rPr>
              <a:t>“</a:t>
            </a:r>
            <a:r>
              <a:rPr lang="en-US" sz="2000" dirty="0" smtClean="0">
                <a:ea typeface="ＭＳ Ｐゴシック" pitchFamily="34" charset="-128"/>
              </a:rPr>
              <a:t>effective</a:t>
            </a:r>
            <a:r>
              <a:rPr lang="en-US" altLang="en-US" sz="2000" dirty="0" smtClean="0">
                <a:ea typeface="ＭＳ Ｐゴシック" pitchFamily="34" charset="-128"/>
              </a:rPr>
              <a:t>”</a:t>
            </a:r>
            <a:r>
              <a:rPr lang="en-US" sz="2000" dirty="0" smtClean="0">
                <a:ea typeface="ＭＳ Ｐゴシック" pitchFamily="34" charset="-128"/>
              </a:rPr>
              <a:t> samples were obtained, so want high weight.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5486400" y="1371600"/>
            <a:ext cx="65278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ea typeface="ＭＳ Ｐゴシック" pitchFamily="34" charset="-128"/>
              </a:rPr>
              <a:t>Step 2: Initialize other variables 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Randomly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Gibbs Sampling Example: P( S | +r)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527800" cy="4729164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Step 1: Fix evidence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R = +r</a:t>
            </a: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pPr lvl="4"/>
            <a:endParaRPr lang="en-US" sz="1200" dirty="0" smtClean="0">
              <a:ea typeface="ＭＳ Ｐゴシック" pitchFamily="34" charset="-128"/>
            </a:endParaRPr>
          </a:p>
          <a:p>
            <a:pPr lvl="4"/>
            <a:endParaRPr lang="en-US" sz="12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Steps 3: Repeat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Choose a non-evidence variable X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Resample X from P( X | all other variables)</a:t>
            </a:r>
            <a:endParaRPr lang="en-US" sz="1400" dirty="0" smtClean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05200" y="1524000"/>
            <a:ext cx="1652499" cy="1447799"/>
            <a:chOff x="7416868" y="3352800"/>
            <a:chExt cx="2870132" cy="2514600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0" name="AutoShape 6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6"/>
            <p:cNvCxnSpPr>
              <a:cxnSpLocks noChangeShapeType="1"/>
              <a:stCxn id="17" idx="5"/>
              <a:endCxn id="19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3" name="AutoShape 6"/>
            <p:cNvCxnSpPr>
              <a:cxnSpLocks noChangeShapeType="1"/>
              <a:stCxn id="22" idx="5"/>
              <a:endCxn id="18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2" idx="3"/>
              <a:endCxn id="17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10134600" y="1524000"/>
            <a:ext cx="1652499" cy="1447799"/>
            <a:chOff x="7416868" y="3352800"/>
            <a:chExt cx="2870132" cy="2514600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4" name="AutoShape 6"/>
            <p:cNvCxnSpPr>
              <a:cxnSpLocks noChangeShapeType="1"/>
              <a:stCxn id="42" idx="3"/>
              <a:endCxn id="4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6"/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7" name="AutoShape 6"/>
            <p:cNvCxnSpPr>
              <a:cxnSpLocks noChangeShapeType="1"/>
              <a:stCxn id="46" idx="5"/>
              <a:endCxn id="4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6"/>
            <p:cNvCxnSpPr>
              <a:cxnSpLocks noChangeShapeType="1"/>
              <a:stCxn id="46" idx="3"/>
              <a:endCxn id="4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Group 49"/>
          <p:cNvGrpSpPr/>
          <p:nvPr/>
        </p:nvGrpSpPr>
        <p:grpSpPr>
          <a:xfrm>
            <a:off x="304800" y="4343400"/>
            <a:ext cx="1142999" cy="1001412"/>
            <a:chOff x="7416868" y="3352800"/>
            <a:chExt cx="2870132" cy="2514600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4" name="AutoShape 6"/>
            <p:cNvCxnSpPr>
              <a:cxnSpLocks noChangeShapeType="1"/>
              <a:stCxn id="52" idx="3"/>
              <a:endCxn id="5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6"/>
            <p:cNvCxnSpPr>
              <a:cxnSpLocks noChangeShapeType="1"/>
              <a:stCxn id="51" idx="5"/>
              <a:endCxn id="5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7" name="AutoShape 6"/>
            <p:cNvCxnSpPr>
              <a:cxnSpLocks noChangeShapeType="1"/>
              <a:stCxn id="56" idx="5"/>
              <a:endCxn id="5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6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286001" y="4343400"/>
            <a:ext cx="1142999" cy="1001412"/>
            <a:chOff x="7416868" y="3352800"/>
            <a:chExt cx="2870132" cy="2514600"/>
          </a:xfrm>
        </p:grpSpPr>
        <p:sp>
          <p:nvSpPr>
            <p:cNvPr id="60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3" name="AutoShape 6"/>
            <p:cNvCxnSpPr>
              <a:cxnSpLocks noChangeShapeType="1"/>
              <a:stCxn id="61" idx="3"/>
              <a:endCxn id="62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6"/>
            <p:cNvCxnSpPr>
              <a:cxnSpLocks noChangeShapeType="1"/>
              <a:stCxn id="60" idx="5"/>
              <a:endCxn id="62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6" name="AutoShape 6"/>
            <p:cNvCxnSpPr>
              <a:cxnSpLocks noChangeShapeType="1"/>
              <a:stCxn id="65" idx="5"/>
              <a:endCxn id="61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6"/>
            <p:cNvCxnSpPr>
              <a:cxnSpLocks noChangeShapeType="1"/>
              <a:stCxn id="65" idx="3"/>
              <a:endCxn id="60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7595" name="Straight Arrow Connector 67594"/>
          <p:cNvCxnSpPr/>
          <p:nvPr/>
        </p:nvCxnSpPr>
        <p:spPr>
          <a:xfrm>
            <a:off x="16764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57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191000" y="4343400"/>
            <a:ext cx="1142999" cy="1001412"/>
            <a:chOff x="7416868" y="3352800"/>
            <a:chExt cx="2870132" cy="2514600"/>
          </a:xfrm>
        </p:grpSpPr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78" name="AutoShape 6"/>
            <p:cNvCxnSpPr>
              <a:cxnSpLocks noChangeShapeType="1"/>
              <a:stCxn id="76" idx="3"/>
              <a:endCxn id="7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6"/>
            <p:cNvCxnSpPr>
              <a:cxnSpLocks noChangeShapeType="1"/>
              <a:stCxn id="75" idx="5"/>
              <a:endCxn id="7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1" name="AutoShape 6"/>
            <p:cNvCxnSpPr>
              <a:cxnSpLocks noChangeShapeType="1"/>
              <a:stCxn id="80" idx="5"/>
              <a:endCxn id="7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"/>
            <p:cNvCxnSpPr>
              <a:cxnSpLocks noChangeShapeType="1"/>
              <a:stCxn id="80" idx="3"/>
              <a:endCxn id="7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172201" y="4343400"/>
            <a:ext cx="1142999" cy="1001412"/>
            <a:chOff x="7416868" y="3352800"/>
            <a:chExt cx="2870132" cy="2514600"/>
          </a:xfrm>
        </p:grpSpPr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7" name="AutoShape 6"/>
            <p:cNvCxnSpPr>
              <a:cxnSpLocks noChangeShapeType="1"/>
              <a:stCxn id="85" idx="3"/>
              <a:endCxn id="8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6"/>
            <p:cNvCxnSpPr>
              <a:cxnSpLocks noChangeShapeType="1"/>
              <a:stCxn id="84" idx="5"/>
              <a:endCxn id="8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0" name="AutoShape 6"/>
            <p:cNvCxnSpPr>
              <a:cxnSpLocks noChangeShapeType="1"/>
              <a:stCxn id="89" idx="5"/>
              <a:endCxn id="8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6"/>
            <p:cNvCxnSpPr>
              <a:cxnSpLocks noChangeShapeType="1"/>
              <a:stCxn id="89" idx="3"/>
              <a:endCxn id="8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2" name="Straight Arrow Connector 91"/>
          <p:cNvCxnSpPr/>
          <p:nvPr/>
        </p:nvCxnSpPr>
        <p:spPr>
          <a:xfrm>
            <a:off x="556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438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8001000" y="4343400"/>
            <a:ext cx="1142999" cy="1001412"/>
            <a:chOff x="7416868" y="3352800"/>
            <a:chExt cx="2870132" cy="2514600"/>
          </a:xfrm>
        </p:grpSpPr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8" name="AutoShape 6"/>
            <p:cNvCxnSpPr>
              <a:cxnSpLocks noChangeShapeType="1"/>
              <a:stCxn id="96" idx="3"/>
              <a:endCxn id="9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6"/>
            <p:cNvCxnSpPr>
              <a:cxnSpLocks noChangeShapeType="1"/>
              <a:stCxn id="95" idx="5"/>
              <a:endCxn id="9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1" name="AutoShape 6"/>
            <p:cNvCxnSpPr>
              <a:cxnSpLocks noChangeShapeType="1"/>
              <a:stCxn id="100" idx="5"/>
              <a:endCxn id="9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6"/>
            <p:cNvCxnSpPr>
              <a:cxnSpLocks noChangeShapeType="1"/>
              <a:stCxn id="100" idx="3"/>
              <a:endCxn id="9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" name="Group 102"/>
          <p:cNvGrpSpPr/>
          <p:nvPr/>
        </p:nvGrpSpPr>
        <p:grpSpPr>
          <a:xfrm>
            <a:off x="9982201" y="4343400"/>
            <a:ext cx="1142999" cy="1001412"/>
            <a:chOff x="7416868" y="3352800"/>
            <a:chExt cx="2870132" cy="2514600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7" name="AutoShape 6"/>
            <p:cNvCxnSpPr>
              <a:cxnSpLocks noChangeShapeType="1"/>
              <a:stCxn id="105" idx="3"/>
              <a:endCxn id="10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6"/>
            <p:cNvCxnSpPr>
              <a:cxnSpLocks noChangeShapeType="1"/>
              <a:stCxn id="104" idx="5"/>
              <a:endCxn id="10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10" name="AutoShape 6"/>
            <p:cNvCxnSpPr>
              <a:cxnSpLocks noChangeShapeType="1"/>
              <a:stCxn id="109" idx="5"/>
              <a:endCxn id="10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6"/>
            <p:cNvCxnSpPr>
              <a:cxnSpLocks noChangeShapeType="1"/>
              <a:stCxn id="109" idx="3"/>
              <a:endCxn id="10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2" name="Straight Arrow Connector 111"/>
          <p:cNvCxnSpPr/>
          <p:nvPr/>
        </p:nvCxnSpPr>
        <p:spPr>
          <a:xfrm>
            <a:off x="937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430000" y="4871892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598" name="Picture 6759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86400"/>
            <a:ext cx="3454400" cy="279400"/>
          </a:xfrm>
          <a:prstGeom prst="rect">
            <a:avLst/>
          </a:prstGeom>
        </p:spPr>
      </p:pic>
      <p:pic>
        <p:nvPicPr>
          <p:cNvPr id="67600" name="Picture 6759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5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601" name="Picture 6760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Gibbs Sampling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How is this better than sampling from the full joint?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 a Bayes</a:t>
            </a:r>
            <a:r>
              <a:rPr lang="en-US" altLang="en-US" dirty="0" smtClean="0">
                <a:ea typeface="ＭＳ Ｐゴシック" pitchFamily="34" charset="-128"/>
              </a:rPr>
              <a:t>’</a:t>
            </a:r>
            <a:r>
              <a:rPr lang="en-US" dirty="0" smtClean="0">
                <a:ea typeface="ＭＳ Ｐゴシック" pitchFamily="34" charset="-128"/>
              </a:rPr>
              <a:t> Net, sampling a variable given all the other variables (e.g. P(R|S,C,W)) is usually much easier than sampling from the full joint distribution</a:t>
            </a: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Only requires a join on the variable to be sampled (in this case, a join on R)</a:t>
            </a: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The resulting factor only depends on the variable</a:t>
            </a:r>
            <a:r>
              <a:rPr lang="en-US" altLang="en-US" sz="2000" dirty="0" smtClean="0">
                <a:ea typeface="ＭＳ Ｐゴシック" pitchFamily="34" charset="-128"/>
              </a:rPr>
              <a:t>’</a:t>
            </a:r>
            <a:r>
              <a:rPr lang="en-US" sz="2000" dirty="0" smtClean="0">
                <a:ea typeface="ＭＳ Ｐゴシック" pitchFamily="34" charset="-128"/>
              </a:rPr>
              <a:t>s parents, its children, and its children</a:t>
            </a:r>
            <a:r>
              <a:rPr lang="en-US" altLang="en-US" sz="2000" dirty="0" smtClean="0">
                <a:ea typeface="ＭＳ Ｐゴシック" pitchFamily="34" charset="-128"/>
              </a:rPr>
              <a:t>’</a:t>
            </a:r>
            <a:r>
              <a:rPr lang="en-US" sz="2000" dirty="0" smtClean="0">
                <a:ea typeface="ＭＳ Ｐゴシック" pitchFamily="34" charset="-128"/>
              </a:rPr>
              <a:t>s parents (this is often referred to as its Markov blanket)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Efficient Resampling of One Variable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S</a:t>
            </a:r>
            <a:r>
              <a:rPr lang="en-US" sz="2400" dirty="0" smtClean="0">
                <a:ea typeface="ＭＳ Ｐゴシック" pitchFamily="34" charset="-128"/>
              </a:rPr>
              <a:t>ample from P(S | +c, +r, -w)	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Many things cancel out – only CPTs with S remain!</a:t>
            </a:r>
          </a:p>
          <a:p>
            <a:r>
              <a:rPr lang="en-US" sz="2400" dirty="0" smtClean="0">
                <a:ea typeface="ＭＳ Ｐゴシック" pitchFamily="34" charset="-128"/>
              </a:rPr>
              <a:t>More generally: only CPTs that have resampled variable need to be considered, and joined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48800" y="1371600"/>
            <a:ext cx="1752600" cy="1535500"/>
            <a:chOff x="7416868" y="3352800"/>
            <a:chExt cx="2870132" cy="25146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" name="AutoShape 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6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2" name="AutoShape 6"/>
            <p:cNvCxnSpPr>
              <a:cxnSpLocks noChangeShapeType="1"/>
              <a:stCxn id="11" idx="5"/>
              <a:endCxn id="7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"/>
            <p:cNvCxnSpPr>
              <a:cxnSpLocks noChangeShapeType="1"/>
              <a:stCxn id="11" idx="3"/>
              <a:endCxn id="6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81200"/>
            <a:ext cx="6644789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4020853"/>
            <a:ext cx="3581398" cy="2837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Net Sampling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5918200" cy="4729164"/>
          </a:xfrm>
        </p:spPr>
        <p:txBody>
          <a:bodyPr/>
          <a:lstStyle/>
          <a:p>
            <a:r>
              <a:rPr lang="en-US" sz="2400" dirty="0" smtClean="0"/>
              <a:t>Prior Sampling  P</a:t>
            </a:r>
          </a:p>
          <a:p>
            <a:endParaRPr lang="en-US" sz="2400" dirty="0" smtClean="0"/>
          </a:p>
          <a:p>
            <a:endParaRPr lang="en-US" sz="8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8"/>
            <a:endParaRPr lang="en-US" sz="1200" dirty="0" smtClean="0"/>
          </a:p>
          <a:p>
            <a:r>
              <a:rPr lang="en-US" sz="2400" dirty="0" smtClean="0"/>
              <a:t>Likelihood Weighting  P( Q | e)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69000" y="1219200"/>
            <a:ext cx="5918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Rejection Sampling  P( Q | e )</a:t>
            </a:r>
            <a:endParaRPr lang="en-US" sz="1200" dirty="0" smtClean="0"/>
          </a:p>
          <a:p>
            <a:endParaRPr lang="en-US" sz="2400" dirty="0" smtClean="0"/>
          </a:p>
          <a:p>
            <a:endParaRPr lang="en-US" sz="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7"/>
            <a:endParaRPr lang="en-US" sz="1200" dirty="0" smtClean="0"/>
          </a:p>
          <a:p>
            <a:r>
              <a:rPr lang="en-US" sz="2400" dirty="0" smtClean="0"/>
              <a:t>Gibbs Sampling  P( Q | e 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3000"/>
            <a:ext cx="5105400" cy="1218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96455"/>
            <a:ext cx="5029200" cy="1308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133600"/>
            <a:ext cx="5181598" cy="131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55160"/>
            <a:ext cx="908050" cy="7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9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 smtClean="0">
                <a:latin typeface="Calibri"/>
                <a:ea typeface="ＭＳ Ｐゴシック" pitchFamily="34" charset="-128"/>
                <a:cs typeface="Calibri"/>
              </a:rPr>
              <a:t> Net Representation</a:t>
            </a:r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nets implicitly encode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joint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494919"/>
            <a:ext cx="2062553" cy="2362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34" y="1524000"/>
            <a:ext cx="3514965" cy="25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Further Reading on Gibbs Sampling*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744200" cy="4729164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Gibbs sampling produces sample from the query distribution P( Q | e ) in limit of re-sampling infinitely often</a:t>
            </a:r>
          </a:p>
          <a:p>
            <a:pPr lvl="4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Gibbs sampling is a special case of more general methods called Markov chain Monte Carlo (MCMC) methods </a:t>
            </a:r>
          </a:p>
          <a:p>
            <a:pPr lvl="8"/>
            <a:endParaRPr lang="en-US" sz="16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Metropolis-Hastings is one of the more famous MCMC methods (in fact, Gibbs sampling is a special case of Metropolis-Hastings) </a:t>
            </a:r>
          </a:p>
          <a:p>
            <a:pPr lvl="3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You may read about Monte Carlo methods – they</a:t>
            </a:r>
            <a:r>
              <a:rPr lang="en-US" altLang="en-US" sz="2800" dirty="0" smtClean="0">
                <a:ea typeface="ＭＳ Ｐゴシック" pitchFamily="34" charset="-128"/>
              </a:rPr>
              <a:t>’</a:t>
            </a:r>
            <a:r>
              <a:rPr lang="en-US" sz="2800" dirty="0" smtClean="0">
                <a:ea typeface="ＭＳ Ｐゴシック" pitchFamily="34" charset="-128"/>
              </a:rPr>
              <a:t>re just sampling</a:t>
            </a:r>
          </a:p>
        </p:txBody>
      </p:sp>
    </p:spTree>
    <p:extLst>
      <p:ext uri="{BB962C8B-B14F-4D97-AF65-F5344CB8AC3E}">
        <p14:creationId xmlns:p14="http://schemas.microsoft.com/office/powerpoint/2010/main" val="210318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8305800" cy="1143000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How About Particle Filtering?</a:t>
            </a:r>
          </a:p>
        </p:txBody>
      </p:sp>
      <p:sp>
        <p:nvSpPr>
          <p:cNvPr id="77828" name="TextBox 24"/>
          <p:cNvSpPr txBox="1">
            <a:spLocks noChangeArrowheads="1"/>
          </p:cNvSpPr>
          <p:nvPr/>
        </p:nvSpPr>
        <p:spPr bwMode="auto">
          <a:xfrm>
            <a:off x="12954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(3,3)   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</p:txBody>
      </p:sp>
      <p:grpSp>
        <p:nvGrpSpPr>
          <p:cNvPr id="77884" name="Group 37"/>
          <p:cNvGrpSpPr>
            <a:grpSpLocks/>
          </p:cNvGrpSpPr>
          <p:nvPr/>
        </p:nvGrpSpPr>
        <p:grpSpPr bwMode="auto">
          <a:xfrm rot="16200000">
            <a:off x="838541" y="3090523"/>
            <a:ext cx="1566862" cy="1567543"/>
            <a:chOff x="6324600" y="4419600"/>
            <a:chExt cx="2057400" cy="2057400"/>
          </a:xfrm>
        </p:grpSpPr>
        <p:grpSp>
          <p:nvGrpSpPr>
            <p:cNvPr id="77907" name="Group 14"/>
            <p:cNvGrpSpPr>
              <a:grpSpLocks/>
            </p:cNvGrpSpPr>
            <p:nvPr/>
          </p:nvGrpSpPr>
          <p:grpSpPr bwMode="auto">
            <a:xfrm>
              <a:off x="6324600" y="4419600"/>
              <a:ext cx="2057400" cy="2057400"/>
              <a:chOff x="3984" y="1056"/>
              <a:chExt cx="1296" cy="1296"/>
            </a:xfrm>
          </p:grpSpPr>
          <p:sp>
            <p:nvSpPr>
              <p:cNvPr id="77918" name="Rectangle 1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19" name="Rectangle 1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0" name="Rectangle 1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1" name="Rectangle 1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2" name="Rectangle 1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3" name="Rectangle 2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4" name="Rectangle 2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5" name="Rectangle 2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6" name="Rectangle 2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77908" name="Oval 24"/>
            <p:cNvSpPr>
              <a:spLocks noChangeArrowheads="1"/>
            </p:cNvSpPr>
            <p:nvPr/>
          </p:nvSpPr>
          <p:spPr bwMode="auto">
            <a:xfrm>
              <a:off x="80772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9" name="Oval 25"/>
            <p:cNvSpPr>
              <a:spLocks noChangeArrowheads="1"/>
            </p:cNvSpPr>
            <p:nvPr/>
          </p:nvSpPr>
          <p:spPr bwMode="auto">
            <a:xfrm>
              <a:off x="78486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0" name="Oval 26"/>
            <p:cNvSpPr>
              <a:spLocks noChangeArrowheads="1"/>
            </p:cNvSpPr>
            <p:nvPr/>
          </p:nvSpPr>
          <p:spPr bwMode="auto">
            <a:xfrm>
              <a:off x="8001000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1" name="Oval 27"/>
            <p:cNvSpPr>
              <a:spLocks noChangeArrowheads="1"/>
            </p:cNvSpPr>
            <p:nvPr/>
          </p:nvSpPr>
          <p:spPr bwMode="auto">
            <a:xfrm>
              <a:off x="7848600" y="617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2" name="Oval 28"/>
            <p:cNvSpPr>
              <a:spLocks noChangeArrowheads="1"/>
            </p:cNvSpPr>
            <p:nvPr/>
          </p:nvSpPr>
          <p:spPr bwMode="auto">
            <a:xfrm>
              <a:off x="8153400" y="6172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3" name="Oval 29"/>
            <p:cNvSpPr>
              <a:spLocks noChangeArrowheads="1"/>
            </p:cNvSpPr>
            <p:nvPr/>
          </p:nvSpPr>
          <p:spPr bwMode="auto">
            <a:xfrm>
              <a:off x="8153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4" name="Oval 30"/>
            <p:cNvSpPr>
              <a:spLocks noChangeArrowheads="1"/>
            </p:cNvSpPr>
            <p:nvPr/>
          </p:nvSpPr>
          <p:spPr bwMode="auto">
            <a:xfrm>
              <a:off x="73914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5" name="Oval 31"/>
            <p:cNvSpPr>
              <a:spLocks noChangeArrowheads="1"/>
            </p:cNvSpPr>
            <p:nvPr/>
          </p:nvSpPr>
          <p:spPr bwMode="auto">
            <a:xfrm>
              <a:off x="78486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6" name="Oval 32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7" name="Oval 33"/>
            <p:cNvSpPr>
              <a:spLocks noChangeArrowheads="1"/>
            </p:cNvSpPr>
            <p:nvPr/>
          </p:nvSpPr>
          <p:spPr bwMode="auto">
            <a:xfrm>
              <a:off x="72390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47" name="Isosceles Triangle 46"/>
          <p:cNvSpPr/>
          <p:nvPr/>
        </p:nvSpPr>
        <p:spPr bwMode="auto">
          <a:xfrm rot="16200000" flipV="1">
            <a:off x="2736056" y="3729832"/>
            <a:ext cx="639762" cy="288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77886" name="Group 4"/>
          <p:cNvGrpSpPr>
            <a:grpSpLocks/>
          </p:cNvGrpSpPr>
          <p:nvPr/>
        </p:nvGrpSpPr>
        <p:grpSpPr bwMode="auto">
          <a:xfrm rot="16200000">
            <a:off x="3581741" y="3090523"/>
            <a:ext cx="1566862" cy="1567543"/>
            <a:chOff x="3984" y="1056"/>
            <a:chExt cx="1296" cy="1296"/>
          </a:xfrm>
        </p:grpSpPr>
        <p:sp>
          <p:nvSpPr>
            <p:cNvPr id="77898" name="Rectangle 5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99" name="Rectangle 6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0" name="Rectangle 7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1" name="Rectangle 8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2" name="Rectangle 9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3" name="Rectangle 10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4" name="Rectangle 11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5" name="Rectangle 12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6" name="Rectangle 13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7887" name="Oval 14"/>
          <p:cNvSpPr>
            <a:spLocks noChangeArrowheads="1"/>
          </p:cNvSpPr>
          <p:nvPr/>
        </p:nvSpPr>
        <p:spPr bwMode="auto">
          <a:xfrm rot="16200000">
            <a:off x="4742568" y="3845253"/>
            <a:ext cx="116064" cy="11611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88" name="Oval 15"/>
          <p:cNvSpPr>
            <a:spLocks noChangeArrowheads="1"/>
          </p:cNvSpPr>
          <p:nvPr/>
        </p:nvSpPr>
        <p:spPr bwMode="auto">
          <a:xfrm rot="16200000">
            <a:off x="4916740" y="3729189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89" name="Oval 16"/>
          <p:cNvSpPr>
            <a:spLocks noChangeArrowheads="1"/>
          </p:cNvSpPr>
          <p:nvPr/>
        </p:nvSpPr>
        <p:spPr bwMode="auto">
          <a:xfrm rot="16200000">
            <a:off x="4916740" y="3961317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0" name="Oval 17"/>
          <p:cNvSpPr>
            <a:spLocks noChangeArrowheads="1"/>
          </p:cNvSpPr>
          <p:nvPr/>
        </p:nvSpPr>
        <p:spPr bwMode="auto">
          <a:xfrm rot="16200000">
            <a:off x="4858683" y="3206902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1" name="Oval 18"/>
          <p:cNvSpPr>
            <a:spLocks noChangeArrowheads="1"/>
          </p:cNvSpPr>
          <p:nvPr/>
        </p:nvSpPr>
        <p:spPr bwMode="auto">
          <a:xfrm rot="16200000">
            <a:off x="4336168" y="3845253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2" name="Oval 19"/>
          <p:cNvSpPr>
            <a:spLocks noChangeArrowheads="1"/>
          </p:cNvSpPr>
          <p:nvPr/>
        </p:nvSpPr>
        <p:spPr bwMode="auto">
          <a:xfrm rot="16200000">
            <a:off x="4858683" y="4367540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3" name="Oval 20"/>
          <p:cNvSpPr>
            <a:spLocks noChangeArrowheads="1"/>
          </p:cNvSpPr>
          <p:nvPr/>
        </p:nvSpPr>
        <p:spPr bwMode="auto">
          <a:xfrm rot="16200000">
            <a:off x="3813654" y="3322965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4" name="Oval 21"/>
          <p:cNvSpPr>
            <a:spLocks noChangeArrowheads="1"/>
          </p:cNvSpPr>
          <p:nvPr/>
        </p:nvSpPr>
        <p:spPr bwMode="auto">
          <a:xfrm rot="16200000">
            <a:off x="4858683" y="3380997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5" name="Oval 22"/>
          <p:cNvSpPr>
            <a:spLocks noChangeArrowheads="1"/>
          </p:cNvSpPr>
          <p:nvPr/>
        </p:nvSpPr>
        <p:spPr bwMode="auto">
          <a:xfrm rot="16200000">
            <a:off x="4336168" y="3380997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6" name="Oval 23"/>
          <p:cNvSpPr>
            <a:spLocks noChangeArrowheads="1"/>
          </p:cNvSpPr>
          <p:nvPr/>
        </p:nvSpPr>
        <p:spPr bwMode="auto">
          <a:xfrm rot="16200000">
            <a:off x="4336168" y="3206902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cxnSp>
        <p:nvCxnSpPr>
          <p:cNvPr id="68" name="Shape 67"/>
          <p:cNvCxnSpPr>
            <a:stCxn id="77912" idx="4"/>
            <a:endCxn id="77887" idx="6"/>
          </p:cNvCxnSpPr>
          <p:nvPr/>
        </p:nvCxnSpPr>
        <p:spPr bwMode="auto">
          <a:xfrm>
            <a:off x="2289629" y="3206927"/>
            <a:ext cx="2510971" cy="63835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72"/>
          <p:cNvGrpSpPr>
            <a:grpSpLocks/>
          </p:cNvGrpSpPr>
          <p:nvPr/>
        </p:nvGrpSpPr>
        <p:grpSpPr bwMode="auto">
          <a:xfrm rot="-5400000">
            <a:off x="5723044" y="2227365"/>
            <a:ext cx="1566862" cy="3293866"/>
            <a:chOff x="6400800" y="2001858"/>
            <a:chExt cx="2057400" cy="4322742"/>
          </a:xfrm>
        </p:grpSpPr>
        <p:sp>
          <p:nvSpPr>
            <p:cNvPr id="74" name="Isosceles Triangle 73"/>
            <p:cNvSpPr/>
            <p:nvPr/>
          </p:nvSpPr>
          <p:spPr>
            <a:xfrm flipV="1">
              <a:off x="7015726" y="3224532"/>
              <a:ext cx="840054" cy="3812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77860" name="Group 25"/>
            <p:cNvGrpSpPr>
              <a:grpSpLocks/>
            </p:cNvGrpSpPr>
            <p:nvPr/>
          </p:nvGrpSpPr>
          <p:grpSpPr bwMode="auto">
            <a:xfrm>
              <a:off x="6400800" y="4267200"/>
              <a:ext cx="2057400" cy="2057400"/>
              <a:chOff x="3984" y="1056"/>
              <a:chExt cx="1296" cy="1296"/>
            </a:xfrm>
          </p:grpSpPr>
          <p:sp>
            <p:nvSpPr>
              <p:cNvPr id="77875" name="Rectangle 26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6" name="Rectangle 27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7" name="Rectangle 28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8" name="Rectangle 29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9" name="Rectangle 30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0" name="Rectangle 31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1" name="Rectangle 32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2" name="Rectangle 33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3" name="Rectangle 34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77861" name="Group 35"/>
            <p:cNvGrpSpPr>
              <a:grpSpLocks/>
            </p:cNvGrpSpPr>
            <p:nvPr/>
          </p:nvGrpSpPr>
          <p:grpSpPr bwMode="auto">
            <a:xfrm>
              <a:off x="6634168" y="5300668"/>
              <a:ext cx="1671638" cy="871538"/>
              <a:chOff x="4227" y="3291"/>
              <a:chExt cx="1053" cy="549"/>
            </a:xfrm>
          </p:grpSpPr>
          <p:sp>
            <p:nvSpPr>
              <p:cNvPr id="77867" name="Oval 36"/>
              <p:cNvSpPr>
                <a:spLocks noChangeArrowheads="1"/>
              </p:cNvSpPr>
              <p:nvPr/>
            </p:nvSpPr>
            <p:spPr bwMode="auto">
              <a:xfrm>
                <a:off x="4656" y="3600"/>
                <a:ext cx="96" cy="96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68" name="Oval 37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69" name="Oval 38"/>
              <p:cNvSpPr>
                <a:spLocks noChangeArrowheads="1"/>
              </p:cNvSpPr>
              <p:nvPr/>
            </p:nvSpPr>
            <p:spPr bwMode="auto">
              <a:xfrm>
                <a:off x="5211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0" name="Oval 39"/>
              <p:cNvSpPr>
                <a:spLocks noChangeArrowheads="1"/>
              </p:cNvSpPr>
              <p:nvPr/>
            </p:nvSpPr>
            <p:spPr bwMode="auto">
              <a:xfrm>
                <a:off x="4683" y="3291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1" name="Oval 40"/>
              <p:cNvSpPr>
                <a:spLocks noChangeArrowheads="1"/>
              </p:cNvSpPr>
              <p:nvPr/>
            </p:nvSpPr>
            <p:spPr bwMode="auto">
              <a:xfrm flipH="1" flipV="1">
                <a:off x="4227" y="3699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2" name="Oval 41"/>
              <p:cNvSpPr>
                <a:spLocks noChangeArrowheads="1"/>
              </p:cNvSpPr>
              <p:nvPr/>
            </p:nvSpPr>
            <p:spPr bwMode="auto">
              <a:xfrm>
                <a:off x="5067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3" name="Oval 42"/>
              <p:cNvSpPr>
                <a:spLocks noChangeArrowheads="1"/>
              </p:cNvSpPr>
              <p:nvPr/>
            </p:nvSpPr>
            <p:spPr bwMode="auto">
              <a:xfrm>
                <a:off x="5088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4" name="Oval 43"/>
              <p:cNvSpPr>
                <a:spLocks noChangeArrowheads="1"/>
              </p:cNvSpPr>
              <p:nvPr/>
            </p:nvSpPr>
            <p:spPr bwMode="auto">
              <a:xfrm>
                <a:off x="5232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77862" name="Rectangle 44"/>
            <p:cNvSpPr>
              <a:spLocks noChangeArrowheads="1"/>
            </p:cNvSpPr>
            <p:nvPr/>
          </p:nvSpPr>
          <p:spPr bwMode="auto">
            <a:xfrm>
              <a:off x="7086600" y="5638800"/>
              <a:ext cx="685800" cy="6858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77863" name="Group 45"/>
            <p:cNvGrpSpPr>
              <a:grpSpLocks/>
            </p:cNvGrpSpPr>
            <p:nvPr/>
          </p:nvGrpSpPr>
          <p:grpSpPr bwMode="auto">
            <a:xfrm>
              <a:off x="7291478" y="2001858"/>
              <a:ext cx="862023" cy="3790991"/>
              <a:chOff x="4641" y="1261"/>
              <a:chExt cx="543" cy="2388"/>
            </a:xfrm>
          </p:grpSpPr>
          <p:sp>
            <p:nvSpPr>
              <p:cNvPr id="77865" name="Oval 46"/>
              <p:cNvSpPr>
                <a:spLocks noChangeArrowheads="1"/>
              </p:cNvSpPr>
              <p:nvPr/>
            </p:nvSpPr>
            <p:spPr bwMode="auto">
              <a:xfrm>
                <a:off x="5157" y="2901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>
                  <a:latin typeface="Calibri"/>
                  <a:cs typeface="Calibri"/>
                </a:endParaRPr>
              </a:p>
            </p:txBody>
          </p:sp>
          <p:cxnSp>
            <p:nvCxnSpPr>
              <p:cNvPr id="77866" name="AutoShape 47"/>
              <p:cNvCxnSpPr>
                <a:cxnSpLocks noChangeShapeType="1"/>
                <a:stCxn id="77887" idx="4"/>
                <a:endCxn id="77867" idx="0"/>
              </p:cNvCxnSpPr>
              <p:nvPr/>
            </p:nvCxnSpPr>
            <p:spPr bwMode="auto">
              <a:xfrm rot="5400000" flipV="1">
                <a:off x="3479" y="2423"/>
                <a:ext cx="2388" cy="63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7864" name="Oval 50"/>
            <p:cNvSpPr>
              <a:spLocks noChangeArrowheads="1"/>
            </p:cNvSpPr>
            <p:nvPr/>
          </p:nvSpPr>
          <p:spPr bwMode="auto">
            <a:xfrm>
              <a:off x="7469976" y="5943603"/>
              <a:ext cx="152448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10" name="Group 161"/>
          <p:cNvGrpSpPr>
            <a:grpSpLocks/>
          </p:cNvGrpSpPr>
          <p:nvPr/>
        </p:nvGrpSpPr>
        <p:grpSpPr bwMode="auto">
          <a:xfrm rot="-5400000">
            <a:off x="9309101" y="2620962"/>
            <a:ext cx="1566862" cy="2506663"/>
            <a:chOff x="6400800" y="3033471"/>
            <a:chExt cx="2057400" cy="3291129"/>
          </a:xfrm>
        </p:grpSpPr>
        <p:grpSp>
          <p:nvGrpSpPr>
            <p:cNvPr id="77838" name="Group 24"/>
            <p:cNvGrpSpPr>
              <a:grpSpLocks/>
            </p:cNvGrpSpPr>
            <p:nvPr/>
          </p:nvGrpSpPr>
          <p:grpSpPr bwMode="auto">
            <a:xfrm>
              <a:off x="6400800" y="4267200"/>
              <a:ext cx="2057400" cy="2057400"/>
              <a:chOff x="3984" y="1056"/>
              <a:chExt cx="1296" cy="1296"/>
            </a:xfrm>
          </p:grpSpPr>
          <p:sp>
            <p:nvSpPr>
              <p:cNvPr id="77850" name="Rectangle 2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1" name="Rectangle 2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2" name="Rectangle 2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3" name="Rectangle 2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4" name="Rectangle 2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5" name="Rectangle 3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6" name="Rectangle 3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7" name="Rectangle 3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8" name="Rectangle 3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77839" name="Oval 34"/>
            <p:cNvSpPr>
              <a:spLocks noChangeArrowheads="1"/>
            </p:cNvSpPr>
            <p:nvPr/>
          </p:nvSpPr>
          <p:spPr bwMode="auto">
            <a:xfrm>
              <a:off x="7162800" y="5791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0" name="Oval 35"/>
            <p:cNvSpPr>
              <a:spLocks noChangeArrowheads="1"/>
            </p:cNvSpPr>
            <p:nvPr/>
          </p:nvSpPr>
          <p:spPr bwMode="auto">
            <a:xfrm>
              <a:off x="74676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1" name="Oval 36"/>
            <p:cNvSpPr>
              <a:spLocks noChangeArrowheads="1"/>
            </p:cNvSpPr>
            <p:nvPr/>
          </p:nvSpPr>
          <p:spPr bwMode="auto">
            <a:xfrm>
              <a:off x="73152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2" name="Oval 37"/>
            <p:cNvSpPr>
              <a:spLocks noChangeArrowheads="1"/>
            </p:cNvSpPr>
            <p:nvPr/>
          </p:nvSpPr>
          <p:spPr bwMode="auto">
            <a:xfrm>
              <a:off x="7239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3" name="Oval 38"/>
            <p:cNvSpPr>
              <a:spLocks noChangeArrowheads="1"/>
            </p:cNvSpPr>
            <p:nvPr/>
          </p:nvSpPr>
          <p:spPr bwMode="auto">
            <a:xfrm>
              <a:off x="80010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4" name="Oval 39"/>
            <p:cNvSpPr>
              <a:spLocks noChangeArrowheads="1"/>
            </p:cNvSpPr>
            <p:nvPr/>
          </p:nvSpPr>
          <p:spPr bwMode="auto">
            <a:xfrm>
              <a:off x="7467600" y="5791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5" name="Oval 40"/>
            <p:cNvSpPr>
              <a:spLocks noChangeArrowheads="1"/>
            </p:cNvSpPr>
            <p:nvPr/>
          </p:nvSpPr>
          <p:spPr bwMode="auto">
            <a:xfrm>
              <a:off x="67818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6" name="Oval 41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7" name="Oval 42"/>
            <p:cNvSpPr>
              <a:spLocks noChangeArrowheads="1"/>
            </p:cNvSpPr>
            <p:nvPr/>
          </p:nvSpPr>
          <p:spPr bwMode="auto">
            <a:xfrm>
              <a:off x="65532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8" name="Oval 43"/>
            <p:cNvSpPr>
              <a:spLocks noChangeArrowheads="1"/>
            </p:cNvSpPr>
            <p:nvPr/>
          </p:nvSpPr>
          <p:spPr bwMode="auto">
            <a:xfrm>
              <a:off x="8001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 flipV="1">
              <a:off x="7015725" y="3033471"/>
              <a:ext cx="840054" cy="3814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7832" name="TextBox 163"/>
          <p:cNvSpPr txBox="1">
            <a:spLocks noChangeArrowheads="1"/>
          </p:cNvSpPr>
          <p:nvPr/>
        </p:nvSpPr>
        <p:spPr bwMode="auto">
          <a:xfrm>
            <a:off x="2133600" y="252412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Elapse</a:t>
            </a:r>
          </a:p>
        </p:txBody>
      </p:sp>
      <p:sp>
        <p:nvSpPr>
          <p:cNvPr id="77833" name="TextBox 164"/>
          <p:cNvSpPr txBox="1">
            <a:spLocks noChangeArrowheads="1"/>
          </p:cNvSpPr>
          <p:nvPr/>
        </p:nvSpPr>
        <p:spPr bwMode="auto">
          <a:xfrm>
            <a:off x="5029200" y="252412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 dirty="0">
                <a:latin typeface="Calibri"/>
                <a:cs typeface="Calibri"/>
              </a:rPr>
              <a:t>Weight</a:t>
            </a:r>
          </a:p>
        </p:txBody>
      </p:sp>
      <p:sp>
        <p:nvSpPr>
          <p:cNvPr id="77834" name="TextBox 165"/>
          <p:cNvSpPr txBox="1">
            <a:spLocks noChangeArrowheads="1"/>
          </p:cNvSpPr>
          <p:nvPr/>
        </p:nvSpPr>
        <p:spPr bwMode="auto">
          <a:xfrm>
            <a:off x="8153400" y="252412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Resample</a:t>
            </a:r>
          </a:p>
        </p:txBody>
      </p:sp>
      <p:sp>
        <p:nvSpPr>
          <p:cNvPr id="173" name="TextBox 24"/>
          <p:cNvSpPr txBox="1">
            <a:spLocks noChangeArrowheads="1"/>
          </p:cNvSpPr>
          <p:nvPr/>
        </p:nvSpPr>
        <p:spPr bwMode="auto">
          <a:xfrm>
            <a:off x="39624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(3,1)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</p:txBody>
      </p:sp>
      <p:sp>
        <p:nvSpPr>
          <p:cNvPr id="174" name="TextBox 24"/>
          <p:cNvSpPr txBox="1">
            <a:spLocks noChangeArrowheads="1"/>
          </p:cNvSpPr>
          <p:nvPr/>
        </p:nvSpPr>
        <p:spPr bwMode="auto">
          <a:xfrm>
            <a:off x="69342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(3,1)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  w=.1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  w=.4</a:t>
            </a:r>
          </a:p>
        </p:txBody>
      </p:sp>
      <p:sp>
        <p:nvSpPr>
          <p:cNvPr id="175" name="TextBox 24"/>
          <p:cNvSpPr txBox="1">
            <a:spLocks noChangeArrowheads="1"/>
          </p:cNvSpPr>
          <p:nvPr/>
        </p:nvSpPr>
        <p:spPr bwMode="auto">
          <a:xfrm>
            <a:off x="99822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(New) 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</p:txBody>
      </p:sp>
      <p:grpSp>
        <p:nvGrpSpPr>
          <p:cNvPr id="102" name="Group 17"/>
          <p:cNvGrpSpPr>
            <a:grpSpLocks/>
          </p:cNvGrpSpPr>
          <p:nvPr/>
        </p:nvGrpSpPr>
        <p:grpSpPr bwMode="auto">
          <a:xfrm>
            <a:off x="8305800" y="110067"/>
            <a:ext cx="2133600" cy="785593"/>
            <a:chOff x="4800" y="1056"/>
            <a:chExt cx="912" cy="336"/>
          </a:xfrm>
        </p:grpSpPr>
        <p:sp>
          <p:nvSpPr>
            <p:cNvPr id="103" name="Oval 12"/>
            <p:cNvSpPr>
              <a:spLocks noChangeArrowheads="1"/>
            </p:cNvSpPr>
            <p:nvPr/>
          </p:nvSpPr>
          <p:spPr bwMode="auto">
            <a:xfrm>
              <a:off x="5376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2</a:t>
              </a:r>
            </a:p>
          </p:txBody>
        </p:sp>
        <p:cxnSp>
          <p:nvCxnSpPr>
            <p:cNvPr id="104" name="AutoShape 14"/>
            <p:cNvCxnSpPr>
              <a:cxnSpLocks noChangeShapeType="1"/>
              <a:stCxn id="105" idx="6"/>
              <a:endCxn id="103" idx="2"/>
            </p:cNvCxnSpPr>
            <p:nvPr/>
          </p:nvCxnSpPr>
          <p:spPr bwMode="auto">
            <a:xfrm>
              <a:off x="5145" y="1224"/>
              <a:ext cx="22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Oval 15"/>
            <p:cNvSpPr>
              <a:spLocks noChangeArrowheads="1"/>
            </p:cNvSpPr>
            <p:nvPr/>
          </p:nvSpPr>
          <p:spPr bwMode="auto">
            <a:xfrm>
              <a:off x="4800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1</a:t>
              </a:r>
            </a:p>
          </p:txBody>
        </p:sp>
      </p:grpSp>
      <p:grpSp>
        <p:nvGrpSpPr>
          <p:cNvPr id="107" name="Group 25"/>
          <p:cNvGrpSpPr>
            <a:grpSpLocks/>
          </p:cNvGrpSpPr>
          <p:nvPr/>
        </p:nvGrpSpPr>
        <p:grpSpPr bwMode="auto">
          <a:xfrm>
            <a:off x="9663288" y="110070"/>
            <a:ext cx="776111" cy="2328330"/>
            <a:chOff x="5256" y="2199"/>
            <a:chExt cx="336" cy="1008"/>
          </a:xfrm>
        </p:grpSpPr>
        <p:sp>
          <p:nvSpPr>
            <p:cNvPr id="108" name="Oval 18"/>
            <p:cNvSpPr>
              <a:spLocks noChangeArrowheads="1"/>
            </p:cNvSpPr>
            <p:nvPr/>
          </p:nvSpPr>
          <p:spPr bwMode="auto">
            <a:xfrm>
              <a:off x="5256" y="2199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2</a:t>
              </a:r>
              <a:endParaRPr lang="en-US" sz="1400" baseline="-25000" dirty="0">
                <a:latin typeface="Times New Roman" charset="0"/>
                <a:cs typeface="Times New Roman" charset="0"/>
              </a:endParaRPr>
            </a:p>
          </p:txBody>
        </p:sp>
        <p:cxnSp>
          <p:nvCxnSpPr>
            <p:cNvPr id="109" name="AutoShape 19"/>
            <p:cNvCxnSpPr>
              <a:cxnSpLocks noChangeShapeType="1"/>
              <a:stCxn id="108" idx="4"/>
              <a:endCxn id="110" idx="0"/>
            </p:cNvCxnSpPr>
            <p:nvPr/>
          </p:nvCxnSpPr>
          <p:spPr bwMode="auto">
            <a:xfrm>
              <a:off x="5424" y="2544"/>
              <a:ext cx="0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Oval 24"/>
            <p:cNvSpPr>
              <a:spLocks noChangeArrowheads="1"/>
            </p:cNvSpPr>
            <p:nvPr/>
          </p:nvSpPr>
          <p:spPr bwMode="auto">
            <a:xfrm>
              <a:off x="5256" y="2871"/>
              <a:ext cx="336" cy="3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E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2</a:t>
              </a:r>
              <a:endParaRPr lang="en-US" sz="1400" baseline="-25000" dirty="0"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3" name="Left Brace 2"/>
          <p:cNvSpPr/>
          <p:nvPr/>
        </p:nvSpPr>
        <p:spPr>
          <a:xfrm>
            <a:off x="4191000" y="-1371600"/>
            <a:ext cx="533400" cy="7391400"/>
          </a:xfrm>
          <a:prstGeom prst="leftBrac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2905" y="1447800"/>
            <a:ext cx="26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= likelihood weighting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9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Particle Filtering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744200" cy="4729164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Particle filtering operates on ensemble of samples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Performs likelihood weighting for each individual sample to elapse time and incorporate evidence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Resamples from the weighted ensemble of samples to focus computation for the next time step where most of the probability mass is estimated to be</a:t>
            </a:r>
            <a:endParaRPr 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2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Markov Chain Monte Carlo*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19200" y="1417637"/>
            <a:ext cx="8839200" cy="4525963"/>
          </a:xfrm>
        </p:spPr>
        <p:txBody>
          <a:bodyPr/>
          <a:lstStyle/>
          <a:p>
            <a:r>
              <a:rPr lang="en-US" sz="2400" i="1" dirty="0" smtClean="0">
                <a:ea typeface="ＭＳ Ｐゴシック" pitchFamily="34" charset="-128"/>
              </a:rPr>
              <a:t>Idea</a:t>
            </a:r>
            <a:r>
              <a:rPr lang="en-US" sz="2400" dirty="0" smtClean="0">
                <a:ea typeface="ＭＳ Ｐゴシック" pitchFamily="34" charset="-128"/>
              </a:rPr>
              <a:t>: instead of sampling from scratch, create samples that are each like the last one.</a:t>
            </a:r>
          </a:p>
          <a:p>
            <a:pPr lvl="2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400" i="1" dirty="0" smtClean="0">
                <a:ea typeface="ＭＳ Ｐゴシック" pitchFamily="34" charset="-128"/>
              </a:rPr>
              <a:t>Procedure</a:t>
            </a:r>
            <a:r>
              <a:rPr lang="en-US" sz="2400" dirty="0" smtClean="0">
                <a:ea typeface="ＭＳ Ｐゴシック" pitchFamily="34" charset="-128"/>
              </a:rPr>
              <a:t>: resample one variable at a time, conditioned on all the rest, but keep evidence fixed.  E.g., for P(</a:t>
            </a:r>
            <a:r>
              <a:rPr lang="en-US" sz="2400" dirty="0" err="1" smtClean="0">
                <a:ea typeface="ＭＳ Ｐゴシック" pitchFamily="34" charset="-128"/>
              </a:rPr>
              <a:t>b|c</a:t>
            </a:r>
            <a:r>
              <a:rPr lang="en-US" sz="2400" dirty="0" smtClean="0">
                <a:ea typeface="ＭＳ Ｐゴシック" pitchFamily="34" charset="-128"/>
              </a:rPr>
              <a:t>):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i="1" dirty="0" smtClean="0">
                <a:ea typeface="ＭＳ Ｐゴシック" pitchFamily="34" charset="-128"/>
              </a:rPr>
              <a:t>Properties</a:t>
            </a:r>
            <a:r>
              <a:rPr lang="en-US" sz="2400" dirty="0" smtClean="0">
                <a:ea typeface="ＭＳ Ｐゴシック" pitchFamily="34" charset="-128"/>
              </a:rPr>
              <a:t>: Now samples are not independent (in fact they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re nearly identical), but sample averages are still consistent estimators!</a:t>
            </a:r>
          </a:p>
          <a:p>
            <a:pPr lvl="2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400" i="1" dirty="0" smtClean="0">
                <a:ea typeface="ＭＳ Ｐゴシック" pitchFamily="34" charset="-128"/>
              </a:rPr>
              <a:t>What</a:t>
            </a:r>
            <a:r>
              <a:rPr lang="ja-JP" altLang="en-US" sz="2400" i="1" dirty="0" smtClean="0">
                <a:ea typeface="ＭＳ Ｐゴシック" pitchFamily="34" charset="-128"/>
              </a:rPr>
              <a:t>’</a:t>
            </a:r>
            <a:r>
              <a:rPr lang="en-US" altLang="ja-JP" sz="2400" i="1" dirty="0" smtClean="0">
                <a:ea typeface="ＭＳ Ｐゴシック" pitchFamily="34" charset="-128"/>
              </a:rPr>
              <a:t>s the point</a:t>
            </a:r>
            <a:r>
              <a:rPr lang="en-US" altLang="ja-JP" sz="2400" dirty="0" smtClean="0">
                <a:ea typeface="ＭＳ Ｐゴシック" pitchFamily="34" charset="-128"/>
              </a:rPr>
              <a:t>: both upstream and downstream variables condition on evidence.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2286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048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686" name="AutoShape 6"/>
          <p:cNvCxnSpPr>
            <a:cxnSpLocks noChangeShapeType="1"/>
            <a:stCxn id="71684" idx="6"/>
            <a:endCxn id="71685" idx="2"/>
          </p:cNvCxnSpPr>
          <p:nvPr/>
        </p:nvCxnSpPr>
        <p:spPr bwMode="auto">
          <a:xfrm>
            <a:off x="2819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7" name="Oval 11"/>
          <p:cNvSpPr>
            <a:spLocks noChangeArrowheads="1"/>
          </p:cNvSpPr>
          <p:nvPr/>
        </p:nvSpPr>
        <p:spPr bwMode="auto">
          <a:xfrm>
            <a:off x="1524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+b</a:t>
            </a:r>
          </a:p>
        </p:txBody>
      </p:sp>
      <p:cxnSp>
        <p:nvCxnSpPr>
          <p:cNvPr id="71688" name="AutoShape 12"/>
          <p:cNvCxnSpPr>
            <a:cxnSpLocks noChangeShapeType="1"/>
            <a:stCxn id="71687" idx="6"/>
            <a:endCxn id="71684" idx="2"/>
          </p:cNvCxnSpPr>
          <p:nvPr/>
        </p:nvCxnSpPr>
        <p:spPr bwMode="auto">
          <a:xfrm>
            <a:off x="2057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Oval 18"/>
          <p:cNvSpPr>
            <a:spLocks noChangeArrowheads="1"/>
          </p:cNvSpPr>
          <p:nvPr/>
        </p:nvSpPr>
        <p:spPr bwMode="auto">
          <a:xfrm>
            <a:off x="5105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1" name="Oval 19"/>
          <p:cNvSpPr>
            <a:spLocks noChangeArrowheads="1"/>
          </p:cNvSpPr>
          <p:nvPr/>
        </p:nvSpPr>
        <p:spPr bwMode="auto">
          <a:xfrm>
            <a:off x="5867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2" name="AutoShape 6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638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Oval 11"/>
          <p:cNvSpPr>
            <a:spLocks noChangeArrowheads="1"/>
          </p:cNvSpPr>
          <p:nvPr/>
        </p:nvSpPr>
        <p:spPr bwMode="auto">
          <a:xfrm>
            <a:off x="4343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4" name="AutoShape 12"/>
          <p:cNvCxnSpPr>
            <a:cxnSpLocks noChangeShapeType="1"/>
            <a:stCxn id="25613" idx="6"/>
            <a:endCxn id="25610" idx="2"/>
          </p:cNvCxnSpPr>
          <p:nvPr/>
        </p:nvCxnSpPr>
        <p:spPr bwMode="auto">
          <a:xfrm>
            <a:off x="4876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Oval 23"/>
          <p:cNvSpPr>
            <a:spLocks noChangeArrowheads="1"/>
          </p:cNvSpPr>
          <p:nvPr/>
        </p:nvSpPr>
        <p:spPr bwMode="auto">
          <a:xfrm>
            <a:off x="7772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6" name="Oval 24"/>
          <p:cNvSpPr>
            <a:spLocks noChangeArrowheads="1"/>
          </p:cNvSpPr>
          <p:nvPr/>
        </p:nvSpPr>
        <p:spPr bwMode="auto">
          <a:xfrm>
            <a:off x="8534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7" name="AutoShape 6"/>
          <p:cNvCxnSpPr>
            <a:cxnSpLocks noChangeShapeType="1"/>
            <a:stCxn id="25615" idx="6"/>
            <a:endCxn id="25616" idx="2"/>
          </p:cNvCxnSpPr>
          <p:nvPr/>
        </p:nvCxnSpPr>
        <p:spPr bwMode="auto">
          <a:xfrm>
            <a:off x="8305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8" name="Oval 11"/>
          <p:cNvSpPr>
            <a:spLocks noChangeArrowheads="1"/>
          </p:cNvSpPr>
          <p:nvPr/>
        </p:nvSpPr>
        <p:spPr bwMode="auto">
          <a:xfrm>
            <a:off x="7010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9" name="AutoShape 12"/>
          <p:cNvCxnSpPr>
            <a:cxnSpLocks noChangeShapeType="1"/>
            <a:stCxn id="25618" idx="6"/>
            <a:endCxn id="25615" idx="2"/>
          </p:cNvCxnSpPr>
          <p:nvPr/>
        </p:nvCxnSpPr>
        <p:spPr bwMode="auto">
          <a:xfrm>
            <a:off x="7543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stCxn id="71684" idx="7"/>
            <a:endCxn id="71684" idx="3"/>
          </p:cNvCxnSpPr>
          <p:nvPr/>
        </p:nvCxnSpPr>
        <p:spPr>
          <a:xfrm rot="16200000" flipH="1" flipV="1">
            <a:off x="2363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1685" idx="7"/>
            <a:endCxn id="71685" idx="3"/>
          </p:cNvCxnSpPr>
          <p:nvPr/>
        </p:nvCxnSpPr>
        <p:spPr>
          <a:xfrm rot="16200000" flipH="1" flipV="1">
            <a:off x="3125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5613" idx="7"/>
            <a:endCxn id="25613" idx="3"/>
          </p:cNvCxnSpPr>
          <p:nvPr/>
        </p:nvCxnSpPr>
        <p:spPr>
          <a:xfrm rot="16200000" flipH="1" flipV="1">
            <a:off x="4421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611" idx="7"/>
            <a:endCxn id="25611" idx="3"/>
          </p:cNvCxnSpPr>
          <p:nvPr/>
        </p:nvCxnSpPr>
        <p:spPr>
          <a:xfrm rot="16200000" flipH="1" flipV="1">
            <a:off x="5945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618" idx="7"/>
            <a:endCxn id="25618" idx="3"/>
          </p:cNvCxnSpPr>
          <p:nvPr/>
        </p:nvCxnSpPr>
        <p:spPr>
          <a:xfrm rot="16200000" flipH="1" flipV="1">
            <a:off x="7088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615" idx="7"/>
            <a:endCxn id="25615" idx="3"/>
          </p:cNvCxnSpPr>
          <p:nvPr/>
        </p:nvCxnSpPr>
        <p:spPr>
          <a:xfrm rot="16200000" flipH="1" flipV="1">
            <a:off x="7850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240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05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34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/>
      <p:bldP spid="25611" grpId="0" animBg="1"/>
      <p:bldP spid="25613" grpId="0" animBg="1"/>
      <p:bldP spid="25615" grpId="0" animBg="1"/>
      <p:bldP spid="25616" grpId="0" animBg="1"/>
      <p:bldP spid="25618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019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Interleave joining and marginalizing</a:t>
            </a:r>
          </a:p>
          <a:p>
            <a:pPr lvl="5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 lvl="5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ea typeface="ＭＳ Ｐゴシック" pitchFamily="34" charset="-128"/>
              </a:rPr>
              <a:t>d</a:t>
            </a:r>
            <a:r>
              <a:rPr lang="en-US" sz="2400" baseline="30000" dirty="0" err="1" smtClean="0">
                <a:ea typeface="ＭＳ Ｐゴシック" pitchFamily="34" charset="-128"/>
              </a:rPr>
              <a:t>k</a:t>
            </a:r>
            <a:r>
              <a:rPr lang="en-US" sz="2400" dirty="0" smtClean="0">
                <a:ea typeface="ＭＳ Ｐゴシック" pitchFamily="34" charset="-128"/>
              </a:rPr>
              <a:t> entries computed for a factor over k variables with domain sizes d</a:t>
            </a:r>
          </a:p>
          <a:p>
            <a:pPr lvl="7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 lvl="7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Ordering of elimination of hidden variables can affect size of factors generated</a:t>
            </a:r>
          </a:p>
          <a:p>
            <a:pPr lvl="8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 lvl="8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Worst case: running time exponential in the size of the Bayes’ net</a:t>
            </a: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58200" y="2971800"/>
            <a:ext cx="2113006" cy="1371600"/>
            <a:chOff x="3810000" y="2743200"/>
            <a:chExt cx="2514600" cy="1752600"/>
          </a:xfrm>
        </p:grpSpPr>
        <p:sp>
          <p:nvSpPr>
            <p:cNvPr id="5" name="Oval 4"/>
            <p:cNvSpPr/>
            <p:nvPr/>
          </p:nvSpPr>
          <p:spPr bwMode="auto">
            <a:xfrm>
              <a:off x="59436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102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4102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419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8100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43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4" idx="4"/>
            </p:cNvCxnSpPr>
            <p:nvPr/>
          </p:nvCxnSpPr>
          <p:spPr bwMode="auto">
            <a:xfrm>
              <a:off x="40005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3" idx="4"/>
            </p:cNvCxnSpPr>
            <p:nvPr/>
          </p:nvCxnSpPr>
          <p:spPr bwMode="auto">
            <a:xfrm>
              <a:off x="5219700" y="3087688"/>
              <a:ext cx="3810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3" idx="4"/>
              <a:endCxn id="14" idx="7"/>
            </p:cNvCxnSpPr>
            <p:nvPr/>
          </p:nvCxnSpPr>
          <p:spPr bwMode="auto">
            <a:xfrm flipH="1">
              <a:off x="4135438" y="3087688"/>
              <a:ext cx="1084262" cy="3968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3" idx="4"/>
              <a:endCxn id="15" idx="0"/>
            </p:cNvCxnSpPr>
            <p:nvPr/>
          </p:nvCxnSpPr>
          <p:spPr bwMode="auto">
            <a:xfrm flipH="1">
              <a:off x="4610100" y="3087688"/>
              <a:ext cx="609600" cy="341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 bwMode="auto">
            <a:xfrm>
              <a:off x="5029200" y="2743200"/>
              <a:ext cx="381000" cy="3444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32500" lnSpcReduction="20000"/>
            </a:bodyPr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196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5" idx="4"/>
            </p:cNvCxnSpPr>
            <p:nvPr/>
          </p:nvCxnSpPr>
          <p:spPr bwMode="auto">
            <a:xfrm>
              <a:off x="46101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9" name="Picture 18" descr="TP_tmp.png"/>
            <p:cNvPicPr>
              <a:picLocks noChangeAspect="1"/>
            </p:cNvPicPr>
            <p:nvPr/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53688" y="2819400"/>
              <a:ext cx="152400" cy="17417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" name="Picture 19" descr="TP_tmp.png"/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5800" y="3565317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1" name="Picture 20" descr="TP_tmp.png"/>
            <p:cNvPicPr>
              <a:picLocks noChangeAspect="1"/>
            </p:cNvPicPr>
            <p:nvPr/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86200" y="3556718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Picture 21" descr="TP_tmp.png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4112" y="4209808"/>
              <a:ext cx="17708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" name="Picture 22" descr="TP_tmp.png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13508" y="4202830"/>
              <a:ext cx="194791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 bwMode="auto">
            <a:xfrm>
              <a:off x="56007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5" name="Picture 24" descr="TP_tmp.png"/>
            <p:cNvPicPr>
              <a:picLocks noChangeAspect="1"/>
            </p:cNvPicPr>
            <p:nvPr/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9006" y="3621087"/>
              <a:ext cx="453390" cy="18891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 descr="TP_tmp.png"/>
            <p:cNvPicPr>
              <a:picLocks noChangeAspect="1"/>
            </p:cNvPicPr>
            <p:nvPr/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10200" y="4204956"/>
              <a:ext cx="37187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" name="Picture 26" descr="TP_tmp.png"/>
            <p:cNvPicPr>
              <a:picLocks noChangeAspect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19800" y="4191000"/>
              <a:ext cx="212499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8" name="Straight Arrow Connector 27"/>
            <p:cNvCxnSpPr>
              <a:stCxn id="13" idx="4"/>
            </p:cNvCxnSpPr>
            <p:nvPr/>
          </p:nvCxnSpPr>
          <p:spPr bwMode="auto">
            <a:xfrm>
              <a:off x="5219700" y="3087688"/>
              <a:ext cx="9144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61341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0" name="Picture 29" descr="TP_tmp.png"/>
            <p:cNvPicPr>
              <a:picLocks noChangeAspect="1"/>
            </p:cNvPicPr>
            <p:nvPr/>
          </p:nvPicPr>
          <p:blipFill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2092" y="3632917"/>
              <a:ext cx="247915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4876800" y="3505200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4876800" y="4049713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4800600"/>
            <a:ext cx="4643894" cy="1848540"/>
            <a:chOff x="3124200" y="2286000"/>
            <a:chExt cx="7848600" cy="3124200"/>
          </a:xfrm>
        </p:grpSpPr>
        <p:cxnSp>
          <p:nvCxnSpPr>
            <p:cNvPr id="34" name="Straight Arrow Connector 33"/>
            <p:cNvCxnSpPr>
              <a:stCxn id="136" idx="4"/>
              <a:endCxn id="122" idx="0"/>
            </p:cNvCxnSpPr>
            <p:nvPr/>
          </p:nvCxnSpPr>
          <p:spPr bwMode="auto">
            <a:xfrm flipH="1">
              <a:off x="3314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136" name="Oval 135"/>
              <p:cNvSpPr/>
              <p:nvPr/>
            </p:nvSpPr>
            <p:spPr bwMode="auto">
              <a:xfrm>
                <a:off x="24384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7" name="Picture 136" descr="TP_tmp.pn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36" name="Group 52229"/>
            <p:cNvGrpSpPr>
              <a:grpSpLocks/>
            </p:cNvGrpSpPr>
            <p:nvPr/>
          </p:nvGrpSpPr>
          <p:grpSpPr bwMode="auto"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134" name="Oval 133"/>
              <p:cNvSpPr/>
              <p:nvPr/>
            </p:nvSpPr>
            <p:spPr bwMode="auto">
              <a:xfrm>
                <a:off x="2057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5" name="Picture 134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37" name="Group 52232"/>
            <p:cNvGrpSpPr>
              <a:grpSpLocks/>
            </p:cNvGrpSpPr>
            <p:nvPr/>
          </p:nvGrpSpPr>
          <p:grpSpPr bwMode="auto"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132" name="Oval 131"/>
              <p:cNvSpPr/>
              <p:nvPr/>
            </p:nvSpPr>
            <p:spPr bwMode="auto">
              <a:xfrm>
                <a:off x="31242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3" name="Picture 132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38" name="Group 52235"/>
            <p:cNvGrpSpPr>
              <a:grpSpLocks/>
            </p:cNvGrpSpPr>
            <p:nvPr/>
          </p:nvGrpSpPr>
          <p:grpSpPr bwMode="auto"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41910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1" name="Picture 130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39" name="Group 52238"/>
            <p:cNvGrpSpPr>
              <a:grpSpLocks/>
            </p:cNvGrpSpPr>
            <p:nvPr/>
          </p:nvGrpSpPr>
          <p:grpSpPr bwMode="auto"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128" name="Oval 127"/>
              <p:cNvSpPr/>
              <p:nvPr/>
            </p:nvSpPr>
            <p:spPr bwMode="auto">
              <a:xfrm>
                <a:off x="52578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9" name="Picture 128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0" name="Group 52241"/>
            <p:cNvGrpSpPr>
              <a:grpSpLocks/>
            </p:cNvGrpSpPr>
            <p:nvPr/>
          </p:nvGrpSpPr>
          <p:grpSpPr bwMode="auto"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63246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7" name="Picture 126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1" name="Group 52244"/>
            <p:cNvGrpSpPr>
              <a:grpSpLocks/>
            </p:cNvGrpSpPr>
            <p:nvPr/>
          </p:nvGrpSpPr>
          <p:grpSpPr bwMode="auto"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124" name="Oval 123"/>
              <p:cNvSpPr/>
              <p:nvPr/>
            </p:nvSpPr>
            <p:spPr bwMode="auto">
              <a:xfrm>
                <a:off x="7391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5" name="Picture 124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2" name="Group 52253"/>
            <p:cNvGrpSpPr>
              <a:grpSpLocks/>
            </p:cNvGrpSpPr>
            <p:nvPr/>
          </p:nvGrpSpPr>
          <p:grpSpPr bwMode="auto"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762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3" name="Picture 122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3" name="Group 225"/>
            <p:cNvGrpSpPr>
              <a:grpSpLocks/>
            </p:cNvGrpSpPr>
            <p:nvPr/>
          </p:nvGrpSpPr>
          <p:grpSpPr bwMode="auto"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1828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1" name="Picture 120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4" name="Group 229"/>
            <p:cNvGrpSpPr>
              <a:grpSpLocks/>
            </p:cNvGrpSpPr>
            <p:nvPr/>
          </p:nvGrpSpPr>
          <p:grpSpPr bwMode="auto"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895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9" name="Picture 118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5" name="Group 232"/>
            <p:cNvGrpSpPr>
              <a:grpSpLocks/>
            </p:cNvGrpSpPr>
            <p:nvPr/>
          </p:nvGrpSpPr>
          <p:grpSpPr bwMode="auto"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39624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7" name="Picture 116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6" name="Group 235"/>
            <p:cNvGrpSpPr>
              <a:grpSpLocks/>
            </p:cNvGrpSpPr>
            <p:nvPr/>
          </p:nvGrpSpPr>
          <p:grpSpPr bwMode="auto"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114" name="Oval 113"/>
              <p:cNvSpPr/>
              <p:nvPr/>
            </p:nvSpPr>
            <p:spPr bwMode="auto">
              <a:xfrm>
                <a:off x="50292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5" name="Picture 114" descr="TP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7" name="Group 238"/>
            <p:cNvGrpSpPr>
              <a:grpSpLocks/>
            </p:cNvGrpSpPr>
            <p:nvPr/>
          </p:nvGrpSpPr>
          <p:grpSpPr bwMode="auto"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112" name="Oval 111"/>
              <p:cNvSpPr/>
              <p:nvPr/>
            </p:nvSpPr>
            <p:spPr bwMode="auto">
              <a:xfrm>
                <a:off x="6096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3" name="Picture 112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8" name="Group 241"/>
            <p:cNvGrpSpPr>
              <a:grpSpLocks/>
            </p:cNvGrpSpPr>
            <p:nvPr/>
          </p:nvGrpSpPr>
          <p:grpSpPr bwMode="auto"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110" name="Oval 109"/>
              <p:cNvSpPr/>
              <p:nvPr/>
            </p:nvSpPr>
            <p:spPr bwMode="auto">
              <a:xfrm>
                <a:off x="7162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1" name="Picture 110" descr="TP_tmp.pn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4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" name="Group 244"/>
            <p:cNvGrpSpPr>
              <a:grpSpLocks/>
            </p:cNvGrpSpPr>
            <p:nvPr/>
          </p:nvGrpSpPr>
          <p:grpSpPr bwMode="auto"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108" name="Oval 107"/>
              <p:cNvSpPr/>
              <p:nvPr/>
            </p:nvSpPr>
            <p:spPr bwMode="auto">
              <a:xfrm>
                <a:off x="8229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9" name="Picture 108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4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0" name="Group 247"/>
            <p:cNvGrpSpPr>
              <a:grpSpLocks/>
            </p:cNvGrpSpPr>
            <p:nvPr/>
          </p:nvGrpSpPr>
          <p:grpSpPr bwMode="auto"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1295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7" name="Picture 106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1" name="Group 204"/>
            <p:cNvGrpSpPr>
              <a:grpSpLocks/>
            </p:cNvGrpSpPr>
            <p:nvPr/>
          </p:nvGrpSpPr>
          <p:grpSpPr bwMode="auto"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34290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5" name="Picture 104" descr="TP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2" name="Group 253"/>
            <p:cNvGrpSpPr>
              <a:grpSpLocks/>
            </p:cNvGrpSpPr>
            <p:nvPr/>
          </p:nvGrpSpPr>
          <p:grpSpPr bwMode="auto"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102" name="Oval 101"/>
              <p:cNvSpPr/>
              <p:nvPr/>
            </p:nvSpPr>
            <p:spPr bwMode="auto">
              <a:xfrm>
                <a:off x="5562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3" name="Picture 102" descr="TP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3" name="Group 201"/>
            <p:cNvGrpSpPr>
              <a:grpSpLocks/>
            </p:cNvGrpSpPr>
            <p:nvPr/>
          </p:nvGrpSpPr>
          <p:grpSpPr bwMode="auto"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7772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1" name="Picture 100" descr="TP_tmp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4" name="Group 207"/>
            <p:cNvGrpSpPr>
              <a:grpSpLocks/>
            </p:cNvGrpSpPr>
            <p:nvPr/>
          </p:nvGrpSpPr>
          <p:grpSpPr bwMode="auto"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98" name="Oval 97"/>
              <p:cNvSpPr/>
              <p:nvPr/>
            </p:nvSpPr>
            <p:spPr bwMode="auto">
              <a:xfrm>
                <a:off x="2362636" y="3810000"/>
                <a:ext cx="38014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9" name="Picture 98" descr="TP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5" name="Group 210"/>
            <p:cNvGrpSpPr>
              <a:grpSpLocks/>
            </p:cNvGrpSpPr>
            <p:nvPr/>
          </p:nvGrpSpPr>
          <p:grpSpPr bwMode="auto"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96" name="Oval 95"/>
              <p:cNvSpPr/>
              <p:nvPr/>
            </p:nvSpPr>
            <p:spPr bwMode="auto">
              <a:xfrm>
                <a:off x="6628919" y="3810000"/>
                <a:ext cx="38198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7" name="Picture 96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6" name="Group 213"/>
            <p:cNvGrpSpPr>
              <a:grpSpLocks/>
            </p:cNvGrpSpPr>
            <p:nvPr/>
          </p:nvGrpSpPr>
          <p:grpSpPr bwMode="auto"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4572000" y="4191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5" name="Picture 94" descr="TP_tmp.pn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cxnSp>
          <p:nvCxnSpPr>
            <p:cNvPr id="57" name="Straight Arrow Connector 56"/>
            <p:cNvCxnSpPr>
              <a:stCxn id="134" idx="4"/>
              <a:endCxn id="122" idx="0"/>
            </p:cNvCxnSpPr>
            <p:nvPr/>
          </p:nvCxnSpPr>
          <p:spPr bwMode="auto">
            <a:xfrm flipH="1">
              <a:off x="33147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2" idx="4"/>
              <a:endCxn id="122" idx="0"/>
            </p:cNvCxnSpPr>
            <p:nvPr/>
          </p:nvCxnSpPr>
          <p:spPr bwMode="auto">
            <a:xfrm flipH="1">
              <a:off x="33147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36" idx="4"/>
              <a:endCxn id="120" idx="0"/>
            </p:cNvCxnSpPr>
            <p:nvPr/>
          </p:nvCxnSpPr>
          <p:spPr bwMode="auto">
            <a:xfrm>
              <a:off x="3543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32" idx="4"/>
              <a:endCxn id="120" idx="0"/>
            </p:cNvCxnSpPr>
            <p:nvPr/>
          </p:nvCxnSpPr>
          <p:spPr bwMode="auto">
            <a:xfrm flipH="1">
              <a:off x="43815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30" idx="4"/>
              <a:endCxn id="120" idx="0"/>
            </p:cNvCxnSpPr>
            <p:nvPr/>
          </p:nvCxnSpPr>
          <p:spPr bwMode="auto">
            <a:xfrm flipH="1">
              <a:off x="43815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4" idx="4"/>
              <a:endCxn id="114" idx="0"/>
            </p:cNvCxnSpPr>
            <p:nvPr/>
          </p:nvCxnSpPr>
          <p:spPr bwMode="auto">
            <a:xfrm>
              <a:off x="46101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28" idx="4"/>
              <a:endCxn id="114" idx="0"/>
            </p:cNvCxnSpPr>
            <p:nvPr/>
          </p:nvCxnSpPr>
          <p:spPr bwMode="auto">
            <a:xfrm flipH="1">
              <a:off x="75819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4" idx="4"/>
              <a:endCxn id="114" idx="0"/>
            </p:cNvCxnSpPr>
            <p:nvPr/>
          </p:nvCxnSpPr>
          <p:spPr bwMode="auto">
            <a:xfrm flipH="1">
              <a:off x="75819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4" idx="4"/>
              <a:endCxn id="108" idx="0"/>
            </p:cNvCxnSpPr>
            <p:nvPr/>
          </p:nvCxnSpPr>
          <p:spPr bwMode="auto">
            <a:xfrm>
              <a:off x="9944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24" idx="4"/>
              <a:endCxn id="110" idx="0"/>
            </p:cNvCxnSpPr>
            <p:nvPr/>
          </p:nvCxnSpPr>
          <p:spPr bwMode="auto">
            <a:xfrm flipH="1">
              <a:off x="97155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26" idx="4"/>
              <a:endCxn id="108" idx="0"/>
            </p:cNvCxnSpPr>
            <p:nvPr/>
          </p:nvCxnSpPr>
          <p:spPr bwMode="auto">
            <a:xfrm>
              <a:off x="88773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28" idx="4"/>
              <a:endCxn id="108" idx="0"/>
            </p:cNvCxnSpPr>
            <p:nvPr/>
          </p:nvCxnSpPr>
          <p:spPr bwMode="auto">
            <a:xfrm>
              <a:off x="78105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30" idx="4"/>
              <a:endCxn id="112" idx="0"/>
            </p:cNvCxnSpPr>
            <p:nvPr/>
          </p:nvCxnSpPr>
          <p:spPr bwMode="auto">
            <a:xfrm>
              <a:off x="67437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28" idx="4"/>
              <a:endCxn id="112" idx="0"/>
            </p:cNvCxnSpPr>
            <p:nvPr/>
          </p:nvCxnSpPr>
          <p:spPr bwMode="auto">
            <a:xfrm>
              <a:off x="78105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32" idx="4"/>
              <a:endCxn id="116" idx="0"/>
            </p:cNvCxnSpPr>
            <p:nvPr/>
          </p:nvCxnSpPr>
          <p:spPr bwMode="auto">
            <a:xfrm>
              <a:off x="56769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30" idx="4"/>
              <a:endCxn id="116" idx="0"/>
            </p:cNvCxnSpPr>
            <p:nvPr/>
          </p:nvCxnSpPr>
          <p:spPr bwMode="auto">
            <a:xfrm flipH="1">
              <a:off x="65151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32" idx="4"/>
              <a:endCxn id="118" idx="0"/>
            </p:cNvCxnSpPr>
            <p:nvPr/>
          </p:nvCxnSpPr>
          <p:spPr bwMode="auto">
            <a:xfrm flipH="1">
              <a:off x="54483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34" idx="4"/>
              <a:endCxn id="118" idx="0"/>
            </p:cNvCxnSpPr>
            <p:nvPr/>
          </p:nvCxnSpPr>
          <p:spPr bwMode="auto">
            <a:xfrm>
              <a:off x="4610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30" idx="4"/>
              <a:endCxn id="118" idx="0"/>
            </p:cNvCxnSpPr>
            <p:nvPr/>
          </p:nvCxnSpPr>
          <p:spPr bwMode="auto">
            <a:xfrm flipH="1">
              <a:off x="54483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28" idx="4"/>
              <a:endCxn id="116" idx="0"/>
            </p:cNvCxnSpPr>
            <p:nvPr/>
          </p:nvCxnSpPr>
          <p:spPr bwMode="auto">
            <a:xfrm flipH="1">
              <a:off x="65151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26" idx="4"/>
              <a:endCxn id="112" idx="0"/>
            </p:cNvCxnSpPr>
            <p:nvPr/>
          </p:nvCxnSpPr>
          <p:spPr bwMode="auto">
            <a:xfrm flipH="1">
              <a:off x="8648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26" idx="4"/>
              <a:endCxn id="110" idx="0"/>
            </p:cNvCxnSpPr>
            <p:nvPr/>
          </p:nvCxnSpPr>
          <p:spPr bwMode="auto">
            <a:xfrm>
              <a:off x="8877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28" idx="4"/>
              <a:endCxn id="110" idx="0"/>
            </p:cNvCxnSpPr>
            <p:nvPr/>
          </p:nvCxnSpPr>
          <p:spPr bwMode="auto">
            <a:xfrm>
              <a:off x="78105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2" idx="4"/>
              <a:endCxn id="106" idx="0"/>
            </p:cNvCxnSpPr>
            <p:nvPr/>
          </p:nvCxnSpPr>
          <p:spPr bwMode="auto">
            <a:xfrm>
              <a:off x="3314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20" idx="4"/>
              <a:endCxn id="106" idx="0"/>
            </p:cNvCxnSpPr>
            <p:nvPr/>
          </p:nvCxnSpPr>
          <p:spPr bwMode="auto">
            <a:xfrm flipH="1">
              <a:off x="38481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16" idx="4"/>
              <a:endCxn id="104" idx="0"/>
            </p:cNvCxnSpPr>
            <p:nvPr/>
          </p:nvCxnSpPr>
          <p:spPr bwMode="auto">
            <a:xfrm flipH="1">
              <a:off x="5981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2" idx="4"/>
              <a:endCxn id="102" idx="0"/>
            </p:cNvCxnSpPr>
            <p:nvPr/>
          </p:nvCxnSpPr>
          <p:spPr bwMode="auto">
            <a:xfrm flipH="1">
              <a:off x="8115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08" idx="4"/>
              <a:endCxn id="100" idx="0"/>
            </p:cNvCxnSpPr>
            <p:nvPr/>
          </p:nvCxnSpPr>
          <p:spPr bwMode="auto">
            <a:xfrm flipH="1">
              <a:off x="10325100" y="3429000"/>
              <a:ext cx="4572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10" idx="4"/>
              <a:endCxn id="100" idx="0"/>
            </p:cNvCxnSpPr>
            <p:nvPr/>
          </p:nvCxnSpPr>
          <p:spPr bwMode="auto">
            <a:xfrm>
              <a:off x="9715500" y="3429000"/>
              <a:ext cx="6096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4" idx="4"/>
              <a:endCxn id="102" idx="0"/>
            </p:cNvCxnSpPr>
            <p:nvPr/>
          </p:nvCxnSpPr>
          <p:spPr bwMode="auto">
            <a:xfrm>
              <a:off x="75819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18" idx="4"/>
              <a:endCxn id="104" idx="0"/>
            </p:cNvCxnSpPr>
            <p:nvPr/>
          </p:nvCxnSpPr>
          <p:spPr bwMode="auto">
            <a:xfrm>
              <a:off x="5448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06" idx="4"/>
              <a:endCxn id="98" idx="0"/>
            </p:cNvCxnSpPr>
            <p:nvPr/>
          </p:nvCxnSpPr>
          <p:spPr bwMode="auto">
            <a:xfrm>
              <a:off x="38481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02" idx="4"/>
              <a:endCxn id="96" idx="0"/>
            </p:cNvCxnSpPr>
            <p:nvPr/>
          </p:nvCxnSpPr>
          <p:spPr bwMode="auto">
            <a:xfrm>
              <a:off x="81153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00" idx="4"/>
              <a:endCxn id="96" idx="0"/>
            </p:cNvCxnSpPr>
            <p:nvPr/>
          </p:nvCxnSpPr>
          <p:spPr bwMode="auto">
            <a:xfrm flipH="1">
              <a:off x="9180513" y="4114800"/>
              <a:ext cx="11445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4" idx="4"/>
              <a:endCxn id="98" idx="0"/>
            </p:cNvCxnSpPr>
            <p:nvPr/>
          </p:nvCxnSpPr>
          <p:spPr bwMode="auto">
            <a:xfrm flipH="1">
              <a:off x="4913313" y="4114800"/>
              <a:ext cx="10683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6" idx="4"/>
              <a:endCxn id="94" idx="0"/>
            </p:cNvCxnSpPr>
            <p:nvPr/>
          </p:nvCxnSpPr>
          <p:spPr bwMode="auto">
            <a:xfrm flipH="1">
              <a:off x="7124700" y="4724400"/>
              <a:ext cx="205581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8" idx="4"/>
              <a:endCxn id="94" idx="0"/>
            </p:cNvCxnSpPr>
            <p:nvPr/>
          </p:nvCxnSpPr>
          <p:spPr bwMode="auto">
            <a:xfrm>
              <a:off x="4913313" y="4724400"/>
              <a:ext cx="2211387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371600"/>
            <a:ext cx="2945727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56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Worst Case Complexity?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11430000" cy="5867400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CSP:  </a:t>
            </a: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 smtClean="0">
              <a:ea typeface="ＭＳ Ｐゴシック" pitchFamily="34" charset="-128"/>
            </a:endParaRPr>
          </a:p>
          <a:p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If we can answer P(z) equal to zero or not, we answered whether the 3-SAT problem has a solution.</a:t>
            </a:r>
          </a:p>
          <a:p>
            <a:pPr lvl="4"/>
            <a:endParaRPr lang="en-US" sz="900" dirty="0" smtClean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Hence inference in Bayes</a:t>
            </a:r>
            <a:r>
              <a:rPr lang="en-US" altLang="en-US" sz="2000" dirty="0" smtClean="0">
                <a:ea typeface="ＭＳ Ｐゴシック" pitchFamily="34" charset="-128"/>
              </a:rPr>
              <a:t>’</a:t>
            </a:r>
            <a:r>
              <a:rPr lang="en-US" sz="2000" dirty="0" smtClean="0">
                <a:ea typeface="ＭＳ Ｐゴシック" pitchFamily="34" charset="-128"/>
              </a:rPr>
              <a:t> nets is NP-hard.  No known efficient probabilistic inference in general.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24200" y="2286000"/>
            <a:ext cx="7848600" cy="3124200"/>
            <a:chOff x="3124200" y="2286000"/>
            <a:chExt cx="7848600" cy="3124200"/>
          </a:xfrm>
        </p:grpSpPr>
        <p:cxnSp>
          <p:nvCxnSpPr>
            <p:cNvPr id="18" name="Straight Arrow Connector 17"/>
            <p:cNvCxnSpPr>
              <a:stCxn id="16" idx="4"/>
              <a:endCxn id="116" idx="0"/>
            </p:cNvCxnSpPr>
            <p:nvPr/>
          </p:nvCxnSpPr>
          <p:spPr bwMode="auto">
            <a:xfrm flipH="1">
              <a:off x="3314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9157" name="Group 1"/>
            <p:cNvGrpSpPr>
              <a:grpSpLocks/>
            </p:cNvGrpSpPr>
            <p:nvPr/>
          </p:nvGrpSpPr>
          <p:grpSpPr bwMode="auto"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24384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1" name="Picture 20" descr="TP_tmp.png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58" name="Group 52229"/>
            <p:cNvGrpSpPr>
              <a:grpSpLocks/>
            </p:cNvGrpSpPr>
            <p:nvPr/>
          </p:nvGrpSpPr>
          <p:grpSpPr bwMode="auto"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2057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28" name="Picture 52227" descr="TP_tmp.png"/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59" name="Group 52232"/>
            <p:cNvGrpSpPr>
              <a:grpSpLocks/>
            </p:cNvGrpSpPr>
            <p:nvPr/>
          </p:nvGrpSpPr>
          <p:grpSpPr bwMode="auto"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31242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1" name="Picture 52230" descr="TP_tmp.png"/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3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0" name="Group 52235"/>
            <p:cNvGrpSpPr>
              <a:grpSpLocks/>
            </p:cNvGrpSpPr>
            <p:nvPr/>
          </p:nvGrpSpPr>
          <p:grpSpPr bwMode="auto"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41910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4" name="Picture 52233" descr="TP_tmp.png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3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1" name="Group 52238"/>
            <p:cNvGrpSpPr>
              <a:grpSpLocks/>
            </p:cNvGrpSpPr>
            <p:nvPr/>
          </p:nvGrpSpPr>
          <p:grpSpPr bwMode="auto"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2578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7" name="Picture 52236" descr="TP_tmp.png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3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2" name="Group 52241"/>
            <p:cNvGrpSpPr>
              <a:grpSpLocks/>
            </p:cNvGrpSpPr>
            <p:nvPr/>
          </p:nvGrpSpPr>
          <p:grpSpPr bwMode="auto"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63246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40" name="Picture 52239" descr="TP_tmp.png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3" name="Group 52244"/>
            <p:cNvGrpSpPr>
              <a:grpSpLocks/>
            </p:cNvGrpSpPr>
            <p:nvPr/>
          </p:nvGrpSpPr>
          <p:grpSpPr bwMode="auto"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7391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43" name="Picture 52242" descr="TP_tmp.png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4" name="Group 52253"/>
            <p:cNvGrpSpPr>
              <a:grpSpLocks/>
            </p:cNvGrpSpPr>
            <p:nvPr/>
          </p:nvGrpSpPr>
          <p:grpSpPr bwMode="auto"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762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52" name="Picture 52251" descr="TP_tmp.png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5" name="Group 225"/>
            <p:cNvGrpSpPr>
              <a:grpSpLocks/>
            </p:cNvGrpSpPr>
            <p:nvPr/>
          </p:nvGrpSpPr>
          <p:grpSpPr bwMode="auto"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1828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55" name="Picture 52254" descr="TP_tmp.png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6" name="Group 229"/>
            <p:cNvGrpSpPr>
              <a:grpSpLocks/>
            </p:cNvGrpSpPr>
            <p:nvPr/>
          </p:nvGrpSpPr>
          <p:grpSpPr bwMode="auto"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128" name="Oval 127"/>
              <p:cNvSpPr/>
              <p:nvPr/>
            </p:nvSpPr>
            <p:spPr bwMode="auto">
              <a:xfrm>
                <a:off x="2895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27" name="Picture 226" descr="TP_tmp.pn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7" name="Group 232"/>
            <p:cNvGrpSpPr>
              <a:grpSpLocks/>
            </p:cNvGrpSpPr>
            <p:nvPr/>
          </p:nvGrpSpPr>
          <p:grpSpPr bwMode="auto"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134" name="Oval 133"/>
              <p:cNvSpPr/>
              <p:nvPr/>
            </p:nvSpPr>
            <p:spPr bwMode="auto">
              <a:xfrm>
                <a:off x="39624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1" name="Picture 230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8" name="Group 235"/>
            <p:cNvGrpSpPr>
              <a:grpSpLocks/>
            </p:cNvGrpSpPr>
            <p:nvPr/>
          </p:nvGrpSpPr>
          <p:grpSpPr bwMode="auto"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140" name="Oval 139"/>
              <p:cNvSpPr/>
              <p:nvPr/>
            </p:nvSpPr>
            <p:spPr bwMode="auto">
              <a:xfrm>
                <a:off x="50292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4" name="Picture 233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69" name="Group 238"/>
            <p:cNvGrpSpPr>
              <a:grpSpLocks/>
            </p:cNvGrpSpPr>
            <p:nvPr/>
          </p:nvGrpSpPr>
          <p:grpSpPr bwMode="auto"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146" name="Oval 145"/>
              <p:cNvSpPr/>
              <p:nvPr/>
            </p:nvSpPr>
            <p:spPr bwMode="auto">
              <a:xfrm>
                <a:off x="6096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7" name="Picture 236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70" name="Group 241"/>
            <p:cNvGrpSpPr>
              <a:grpSpLocks/>
            </p:cNvGrpSpPr>
            <p:nvPr/>
          </p:nvGrpSpPr>
          <p:grpSpPr bwMode="auto"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152" name="Oval 151"/>
              <p:cNvSpPr/>
              <p:nvPr/>
            </p:nvSpPr>
            <p:spPr bwMode="auto">
              <a:xfrm>
                <a:off x="7162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0" name="Picture 239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71" name="Group 244"/>
            <p:cNvGrpSpPr>
              <a:grpSpLocks/>
            </p:cNvGrpSpPr>
            <p:nvPr/>
          </p:nvGrpSpPr>
          <p:grpSpPr bwMode="auto"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155" name="Oval 154"/>
              <p:cNvSpPr/>
              <p:nvPr/>
            </p:nvSpPr>
            <p:spPr bwMode="auto">
              <a:xfrm>
                <a:off x="8229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3" name="Picture 242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72" name="Group 247"/>
            <p:cNvGrpSpPr>
              <a:grpSpLocks/>
            </p:cNvGrpSpPr>
            <p:nvPr/>
          </p:nvGrpSpPr>
          <p:grpSpPr bwMode="auto"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164" name="Oval 163"/>
              <p:cNvSpPr/>
              <p:nvPr/>
            </p:nvSpPr>
            <p:spPr bwMode="auto">
              <a:xfrm>
                <a:off x="1295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6" name="Picture 245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73" name="Group 204"/>
            <p:cNvGrpSpPr>
              <a:grpSpLocks/>
            </p:cNvGrpSpPr>
            <p:nvPr/>
          </p:nvGrpSpPr>
          <p:grpSpPr bwMode="auto"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170" name="Oval 169"/>
              <p:cNvSpPr/>
              <p:nvPr/>
            </p:nvSpPr>
            <p:spPr bwMode="auto">
              <a:xfrm>
                <a:off x="34290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3" name="Picture 202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74" name="Group 253"/>
            <p:cNvGrpSpPr>
              <a:grpSpLocks/>
            </p:cNvGrpSpPr>
            <p:nvPr/>
          </p:nvGrpSpPr>
          <p:grpSpPr bwMode="auto"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5562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52" name="Picture 251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5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75" name="Group 201"/>
            <p:cNvGrpSpPr>
              <a:grpSpLocks/>
            </p:cNvGrpSpPr>
            <p:nvPr/>
          </p:nvGrpSpPr>
          <p:grpSpPr bwMode="auto"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182" name="Oval 181"/>
              <p:cNvSpPr/>
              <p:nvPr/>
            </p:nvSpPr>
            <p:spPr bwMode="auto">
              <a:xfrm>
                <a:off x="7772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55" name="Picture 254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5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76" name="Group 207"/>
            <p:cNvGrpSpPr>
              <a:grpSpLocks/>
            </p:cNvGrpSpPr>
            <p:nvPr/>
          </p:nvGrpSpPr>
          <p:grpSpPr bwMode="auto"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188" name="Oval 187"/>
              <p:cNvSpPr/>
              <p:nvPr/>
            </p:nvSpPr>
            <p:spPr bwMode="auto">
              <a:xfrm>
                <a:off x="2362636" y="3810000"/>
                <a:ext cx="38014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6" name="Picture 205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5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77" name="Group 210"/>
            <p:cNvGrpSpPr>
              <a:grpSpLocks/>
            </p:cNvGrpSpPr>
            <p:nvPr/>
          </p:nvGrpSpPr>
          <p:grpSpPr bwMode="auto"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194" name="Oval 193"/>
              <p:cNvSpPr/>
              <p:nvPr/>
            </p:nvSpPr>
            <p:spPr bwMode="auto">
              <a:xfrm>
                <a:off x="6628919" y="3810000"/>
                <a:ext cx="38198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9" name="Picture 208" descr="TP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178" name="Group 213"/>
            <p:cNvGrpSpPr>
              <a:grpSpLocks/>
            </p:cNvGrpSpPr>
            <p:nvPr/>
          </p:nvGrpSpPr>
          <p:grpSpPr bwMode="auto"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200" name="Oval 199"/>
              <p:cNvSpPr/>
              <p:nvPr/>
            </p:nvSpPr>
            <p:spPr bwMode="auto">
              <a:xfrm>
                <a:off x="4572000" y="4191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12" name="Picture 211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5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cxnSp>
          <p:nvCxnSpPr>
            <p:cNvPr id="225" name="Straight Arrow Connector 224"/>
            <p:cNvCxnSpPr>
              <a:stCxn id="38" idx="4"/>
              <a:endCxn id="116" idx="0"/>
            </p:cNvCxnSpPr>
            <p:nvPr/>
          </p:nvCxnSpPr>
          <p:spPr bwMode="auto">
            <a:xfrm flipH="1">
              <a:off x="33147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44" idx="4"/>
              <a:endCxn id="116" idx="0"/>
            </p:cNvCxnSpPr>
            <p:nvPr/>
          </p:nvCxnSpPr>
          <p:spPr bwMode="auto">
            <a:xfrm flipH="1">
              <a:off x="33147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16" idx="4"/>
              <a:endCxn id="122" idx="0"/>
            </p:cNvCxnSpPr>
            <p:nvPr/>
          </p:nvCxnSpPr>
          <p:spPr bwMode="auto">
            <a:xfrm>
              <a:off x="3543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stCxn id="44" idx="4"/>
              <a:endCxn id="122" idx="0"/>
            </p:cNvCxnSpPr>
            <p:nvPr/>
          </p:nvCxnSpPr>
          <p:spPr bwMode="auto">
            <a:xfrm flipH="1">
              <a:off x="43815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50" idx="4"/>
              <a:endCxn id="122" idx="0"/>
            </p:cNvCxnSpPr>
            <p:nvPr/>
          </p:nvCxnSpPr>
          <p:spPr bwMode="auto">
            <a:xfrm flipH="1">
              <a:off x="43815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38" idx="4"/>
              <a:endCxn id="140" idx="0"/>
            </p:cNvCxnSpPr>
            <p:nvPr/>
          </p:nvCxnSpPr>
          <p:spPr bwMode="auto">
            <a:xfrm>
              <a:off x="46101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56" idx="4"/>
              <a:endCxn id="140" idx="0"/>
            </p:cNvCxnSpPr>
            <p:nvPr/>
          </p:nvCxnSpPr>
          <p:spPr bwMode="auto">
            <a:xfrm flipH="1">
              <a:off x="75819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68" idx="4"/>
              <a:endCxn id="140" idx="0"/>
            </p:cNvCxnSpPr>
            <p:nvPr/>
          </p:nvCxnSpPr>
          <p:spPr bwMode="auto">
            <a:xfrm flipH="1">
              <a:off x="75819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68" idx="4"/>
              <a:endCxn id="155" idx="0"/>
            </p:cNvCxnSpPr>
            <p:nvPr/>
          </p:nvCxnSpPr>
          <p:spPr bwMode="auto">
            <a:xfrm>
              <a:off x="9944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68" idx="4"/>
              <a:endCxn id="152" idx="0"/>
            </p:cNvCxnSpPr>
            <p:nvPr/>
          </p:nvCxnSpPr>
          <p:spPr bwMode="auto">
            <a:xfrm flipH="1">
              <a:off x="97155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62" idx="4"/>
              <a:endCxn id="155" idx="0"/>
            </p:cNvCxnSpPr>
            <p:nvPr/>
          </p:nvCxnSpPr>
          <p:spPr bwMode="auto">
            <a:xfrm>
              <a:off x="88773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56" idx="4"/>
              <a:endCxn id="155" idx="0"/>
            </p:cNvCxnSpPr>
            <p:nvPr/>
          </p:nvCxnSpPr>
          <p:spPr bwMode="auto">
            <a:xfrm>
              <a:off x="78105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50" idx="4"/>
              <a:endCxn id="146" idx="0"/>
            </p:cNvCxnSpPr>
            <p:nvPr/>
          </p:nvCxnSpPr>
          <p:spPr bwMode="auto">
            <a:xfrm>
              <a:off x="67437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56" idx="4"/>
              <a:endCxn id="146" idx="0"/>
            </p:cNvCxnSpPr>
            <p:nvPr/>
          </p:nvCxnSpPr>
          <p:spPr bwMode="auto">
            <a:xfrm>
              <a:off x="78105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44" idx="4"/>
              <a:endCxn id="134" idx="0"/>
            </p:cNvCxnSpPr>
            <p:nvPr/>
          </p:nvCxnSpPr>
          <p:spPr bwMode="auto">
            <a:xfrm>
              <a:off x="56769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50" idx="4"/>
              <a:endCxn id="134" idx="0"/>
            </p:cNvCxnSpPr>
            <p:nvPr/>
          </p:nvCxnSpPr>
          <p:spPr bwMode="auto">
            <a:xfrm flipH="1">
              <a:off x="65151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44" idx="4"/>
              <a:endCxn id="128" idx="0"/>
            </p:cNvCxnSpPr>
            <p:nvPr/>
          </p:nvCxnSpPr>
          <p:spPr bwMode="auto">
            <a:xfrm flipH="1">
              <a:off x="54483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8" idx="4"/>
              <a:endCxn id="128" idx="0"/>
            </p:cNvCxnSpPr>
            <p:nvPr/>
          </p:nvCxnSpPr>
          <p:spPr bwMode="auto">
            <a:xfrm>
              <a:off x="4610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50" idx="4"/>
              <a:endCxn id="128" idx="0"/>
            </p:cNvCxnSpPr>
            <p:nvPr/>
          </p:nvCxnSpPr>
          <p:spPr bwMode="auto">
            <a:xfrm flipH="1">
              <a:off x="54483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56" idx="4"/>
              <a:endCxn id="134" idx="0"/>
            </p:cNvCxnSpPr>
            <p:nvPr/>
          </p:nvCxnSpPr>
          <p:spPr bwMode="auto">
            <a:xfrm flipH="1">
              <a:off x="65151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62" idx="4"/>
              <a:endCxn id="146" idx="0"/>
            </p:cNvCxnSpPr>
            <p:nvPr/>
          </p:nvCxnSpPr>
          <p:spPr bwMode="auto">
            <a:xfrm flipH="1">
              <a:off x="8648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62" idx="4"/>
              <a:endCxn id="152" idx="0"/>
            </p:cNvCxnSpPr>
            <p:nvPr/>
          </p:nvCxnSpPr>
          <p:spPr bwMode="auto">
            <a:xfrm>
              <a:off x="8877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56" idx="4"/>
              <a:endCxn id="152" idx="0"/>
            </p:cNvCxnSpPr>
            <p:nvPr/>
          </p:nvCxnSpPr>
          <p:spPr bwMode="auto">
            <a:xfrm>
              <a:off x="78105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116" idx="4"/>
              <a:endCxn id="164" idx="0"/>
            </p:cNvCxnSpPr>
            <p:nvPr/>
          </p:nvCxnSpPr>
          <p:spPr bwMode="auto">
            <a:xfrm>
              <a:off x="3314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22" idx="4"/>
              <a:endCxn id="164" idx="0"/>
            </p:cNvCxnSpPr>
            <p:nvPr/>
          </p:nvCxnSpPr>
          <p:spPr bwMode="auto">
            <a:xfrm flipH="1">
              <a:off x="38481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stCxn id="134" idx="4"/>
              <a:endCxn id="170" idx="0"/>
            </p:cNvCxnSpPr>
            <p:nvPr/>
          </p:nvCxnSpPr>
          <p:spPr bwMode="auto">
            <a:xfrm flipH="1">
              <a:off x="5981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146" idx="4"/>
              <a:endCxn id="176" idx="0"/>
            </p:cNvCxnSpPr>
            <p:nvPr/>
          </p:nvCxnSpPr>
          <p:spPr bwMode="auto">
            <a:xfrm flipH="1">
              <a:off x="8115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155" idx="4"/>
              <a:endCxn id="182" idx="0"/>
            </p:cNvCxnSpPr>
            <p:nvPr/>
          </p:nvCxnSpPr>
          <p:spPr bwMode="auto">
            <a:xfrm flipH="1">
              <a:off x="10325100" y="3429000"/>
              <a:ext cx="4572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152" idx="4"/>
              <a:endCxn id="182" idx="0"/>
            </p:cNvCxnSpPr>
            <p:nvPr/>
          </p:nvCxnSpPr>
          <p:spPr bwMode="auto">
            <a:xfrm>
              <a:off x="9715500" y="3429000"/>
              <a:ext cx="6096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140" idx="4"/>
              <a:endCxn id="176" idx="0"/>
            </p:cNvCxnSpPr>
            <p:nvPr/>
          </p:nvCxnSpPr>
          <p:spPr bwMode="auto">
            <a:xfrm>
              <a:off x="75819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128" idx="4"/>
              <a:endCxn id="170" idx="0"/>
            </p:cNvCxnSpPr>
            <p:nvPr/>
          </p:nvCxnSpPr>
          <p:spPr bwMode="auto">
            <a:xfrm>
              <a:off x="5448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164" idx="4"/>
              <a:endCxn id="188" idx="0"/>
            </p:cNvCxnSpPr>
            <p:nvPr/>
          </p:nvCxnSpPr>
          <p:spPr bwMode="auto">
            <a:xfrm>
              <a:off x="38481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176" idx="4"/>
              <a:endCxn id="194" idx="0"/>
            </p:cNvCxnSpPr>
            <p:nvPr/>
          </p:nvCxnSpPr>
          <p:spPr bwMode="auto">
            <a:xfrm>
              <a:off x="81153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182" idx="4"/>
              <a:endCxn id="194" idx="0"/>
            </p:cNvCxnSpPr>
            <p:nvPr/>
          </p:nvCxnSpPr>
          <p:spPr bwMode="auto">
            <a:xfrm flipH="1">
              <a:off x="9180513" y="4114800"/>
              <a:ext cx="11445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170" idx="4"/>
              <a:endCxn id="188" idx="0"/>
            </p:cNvCxnSpPr>
            <p:nvPr/>
          </p:nvCxnSpPr>
          <p:spPr bwMode="auto">
            <a:xfrm flipH="1">
              <a:off x="4913313" y="4114800"/>
              <a:ext cx="10683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194" idx="4"/>
              <a:endCxn id="200" idx="0"/>
            </p:cNvCxnSpPr>
            <p:nvPr/>
          </p:nvCxnSpPr>
          <p:spPr bwMode="auto">
            <a:xfrm flipH="1">
              <a:off x="7124700" y="4724400"/>
              <a:ext cx="205581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188" idx="4"/>
              <a:endCxn id="200" idx="0"/>
            </p:cNvCxnSpPr>
            <p:nvPr/>
          </p:nvCxnSpPr>
          <p:spPr bwMode="auto">
            <a:xfrm>
              <a:off x="4913313" y="4724400"/>
              <a:ext cx="2211387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54" name="Picture 35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752600"/>
            <a:ext cx="11700169" cy="24237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0" name="Picture 35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31" y="2349403"/>
            <a:ext cx="2874831" cy="24139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6" name="Picture 36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761" y="2743200"/>
            <a:ext cx="2241038" cy="2462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8" name="Picture 36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3258931"/>
            <a:ext cx="2241038" cy="2462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9220" name="TextBox 364"/>
          <p:cNvSpPr txBox="1">
            <a:spLocks noChangeArrowheads="1"/>
          </p:cNvSpPr>
          <p:nvPr/>
        </p:nvSpPr>
        <p:spPr bwMode="auto">
          <a:xfrm>
            <a:off x="446709" y="3000374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…</a:t>
            </a:r>
          </a:p>
        </p:txBody>
      </p:sp>
      <p:pic>
        <p:nvPicPr>
          <p:cNvPr id="369" name="Picture 36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8" y="3581400"/>
            <a:ext cx="1499856" cy="27046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9222" name="TextBox 411"/>
          <p:cNvSpPr txBox="1">
            <a:spLocks noChangeArrowheads="1"/>
          </p:cNvSpPr>
          <p:nvPr/>
        </p:nvSpPr>
        <p:spPr bwMode="auto">
          <a:xfrm>
            <a:off x="413372" y="3733799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…</a:t>
            </a:r>
          </a:p>
        </p:txBody>
      </p:sp>
      <p:pic>
        <p:nvPicPr>
          <p:cNvPr id="371" name="Picture 370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7" y="4004230"/>
            <a:ext cx="1458293" cy="26297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2" name="Picture 371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9" y="4621142"/>
            <a:ext cx="2022029" cy="25565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3" name="Picture 372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9" y="4320178"/>
            <a:ext cx="1991691" cy="25182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4" name="Picture 373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5073225"/>
            <a:ext cx="2133600" cy="26077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089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Inference: Sampling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8743039" cy="20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Sampling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6096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Sampling is a lot like repeated simulation</a:t>
            </a:r>
          </a:p>
          <a:p>
            <a:pPr lvl="5">
              <a:lnSpc>
                <a:spcPct val="9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redicting the weather, basketball games, …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Basic idea</a:t>
            </a:r>
          </a:p>
          <a:p>
            <a:pPr lvl="3">
              <a:lnSpc>
                <a:spcPct val="90000"/>
              </a:lnSpc>
            </a:pPr>
            <a:endParaRPr lang="en-US" sz="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Draw N samples from a sampling distribution S</a:t>
            </a:r>
          </a:p>
          <a:p>
            <a:pPr lvl="4">
              <a:lnSpc>
                <a:spcPct val="90000"/>
              </a:lnSpc>
            </a:pPr>
            <a:endParaRPr lang="en-US" sz="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Compute an approximate posterior probability</a:t>
            </a:r>
          </a:p>
          <a:p>
            <a:pPr lvl="4">
              <a:lnSpc>
                <a:spcPct val="90000"/>
              </a:lnSpc>
            </a:pPr>
            <a:endParaRPr lang="en-US" sz="600" b="1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Show this converges to the true probability P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4302211"/>
            <a:ext cx="6231629" cy="256122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00" y="1295400"/>
            <a:ext cx="518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Why sample?</a:t>
            </a:r>
          </a:p>
          <a:p>
            <a:pPr lvl="5">
              <a:lnSpc>
                <a:spcPct val="90000"/>
              </a:lnSpc>
            </a:pPr>
            <a:endParaRPr lang="en-US" sz="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Learning: get samples from a distribution you don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’t know</a:t>
            </a:r>
          </a:p>
          <a:p>
            <a:pPr lvl="5">
              <a:lnSpc>
                <a:spcPct val="90000"/>
              </a:lnSpc>
            </a:pPr>
            <a:endParaRPr lang="en-US" altLang="ja-JP" sz="5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Inference: getting a sample is faster than computing the right answer (e.g. with variable elimination)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Sampling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97001"/>
            <a:ext cx="4953000" cy="4729164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Sampling from given distribution</a:t>
            </a:r>
          </a:p>
          <a:p>
            <a:pPr lvl="6"/>
            <a:endParaRPr lang="en-US" sz="6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Step 1: Get sample </a:t>
            </a:r>
            <a:r>
              <a:rPr lang="en-US" sz="2000" i="1" dirty="0" smtClean="0">
                <a:ea typeface="ＭＳ Ｐゴシック" pitchFamily="34" charset="-128"/>
              </a:rPr>
              <a:t>u</a:t>
            </a:r>
            <a:r>
              <a:rPr lang="en-US" sz="2000" dirty="0" smtClean="0">
                <a:ea typeface="ＭＳ Ｐゴシック" pitchFamily="34" charset="-128"/>
              </a:rPr>
              <a:t> from uniform distribution over [0, 1)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E.g. random() in python</a:t>
            </a:r>
          </a:p>
          <a:p>
            <a:pPr lvl="4"/>
            <a:endParaRPr lang="en-US" sz="6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Step 2: Convert this sample </a:t>
            </a:r>
            <a:r>
              <a:rPr lang="en-US" sz="2000" i="1" dirty="0" smtClean="0">
                <a:ea typeface="ＭＳ Ｐゴシック" pitchFamily="34" charset="-128"/>
              </a:rPr>
              <a:t>u</a:t>
            </a:r>
            <a:r>
              <a:rPr lang="en-US" sz="2000" dirty="0" smtClean="0">
                <a:ea typeface="ＭＳ Ｐゴシック" pitchFamily="34" charset="-128"/>
              </a:rPr>
              <a:t> into an outcome for the given distribution by having each outcome associated with a sub-interval of [0,1) with sub-interval size equal to probability of the 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0" y="1371600"/>
            <a:ext cx="4191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ea typeface="ＭＳ Ｐゴシック" pitchFamily="34" charset="-128"/>
              </a:rPr>
              <a:t>Example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/>
              <a:t>If random() returns </a:t>
            </a:r>
            <a:r>
              <a:rPr lang="en-US" sz="2000" i="1" dirty="0" smtClean="0"/>
              <a:t>u</a:t>
            </a:r>
            <a:r>
              <a:rPr lang="en-US" sz="2000" dirty="0" smtClean="0"/>
              <a:t> = 0.83, then our sample is </a:t>
            </a:r>
            <a:r>
              <a:rPr lang="en-US" sz="2000" i="1" dirty="0" smtClean="0"/>
              <a:t>C</a:t>
            </a:r>
            <a:r>
              <a:rPr lang="en-US" sz="2000" dirty="0" smtClean="0"/>
              <a:t> = blue</a:t>
            </a:r>
          </a:p>
          <a:p>
            <a:pPr lvl="1"/>
            <a:r>
              <a:rPr lang="en-US" sz="2000" dirty="0" err="1" smtClean="0"/>
              <a:t>E.g</a:t>
            </a:r>
            <a:r>
              <a:rPr lang="en-US" sz="2000" dirty="0" smtClean="0"/>
              <a:t>, after sampling 8 times:</a:t>
            </a:r>
            <a:endParaRPr lang="en-US" sz="2000" dirty="0" smtClean="0">
              <a:ea typeface="ＭＳ Ｐゴシック" pitchFamily="34" charset="-128"/>
            </a:endParaRPr>
          </a:p>
          <a:p>
            <a:pPr lvl="6"/>
            <a:endParaRPr lang="en-US" sz="600" dirty="0" smtClean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2233"/>
              </p:ext>
            </p:extLst>
          </p:nvPr>
        </p:nvGraphicFramePr>
        <p:xfrm>
          <a:off x="5715000" y="2209800"/>
          <a:ext cx="2514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P(C)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red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green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blue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875" y="2819400"/>
            <a:ext cx="3514725" cy="1143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486400"/>
            <a:ext cx="4821156" cy="1129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Sampling in Bayes</a:t>
            </a:r>
            <a:r>
              <a:rPr lang="en-US" altLang="en-US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3429000" y="1828799"/>
            <a:ext cx="5867400" cy="4297365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Prior Sampling</a:t>
            </a:r>
          </a:p>
          <a:p>
            <a:pPr lvl="5"/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  <a:p>
            <a:pPr lvl="4"/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  <a:p>
            <a:pPr lvl="4"/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Gibbs Sampling</a:t>
            </a:r>
          </a:p>
          <a:p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6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8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4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&#10;(x_1 \vee x_2 \vee \neg x_3)&#10;\wedge &#10;(\neg x_1 \vee x_3 \vee \neg x_4)&#10;\wedge&#10;(x_2 \vee \neg x_2 \vee x_4)&#10;\wedge&#10;(\neg x_3 \vee \neg x_4 \vee \neg x_5)&#10;\wedge&#10;(x_2 \vee x_5 \vee x_7)&#10;\wedge&#10;(x_4 \vee x_5 \vee x_6)&#10;\wedge&#10;(\neg x_5 \vee x_6 \vee \neg x_7)&#10;\wedge&#10;(\neg x_5 \vee \neg x_6 \vee x_7)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31"/>
  <p:tag name="PICTUREFILESIZE" val="267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P(X_i = 0) = P(X_i = 1) = 0.5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65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1 = X_1 \vee X_2 \vee \neg X_3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48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8 = \neg X_5 \vee X_6 \vee X_7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53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1,2} = Y_1 \wedge Y_2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3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7,8} = Y_7 \wedge Y_8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389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5, 6, 7, 8} = Y_{5,6} \wedge Y_{7,8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53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1, 2, 3, 4} = Y_{1, 2} \wedge Y_{3, 4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48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Z = Y_{1, 2, 3, 4} \wedge Y_{5, 6, 7, 8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605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,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28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,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"/>
  <p:tag name="PICTUREFILESIZE" val="25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85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69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8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8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2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,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28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6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4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0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5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0 \leq u &lt; 0.6, &amp;\rightarrow C = red \\&#10;0.6  \leq u &lt;  0.7, &amp; \rightarrow C = green \\&#10;0.7  \leq u &lt; 1, &amp;  \rightarrow C = blue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203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,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"/>
  <p:tag name="PICTUREFILESIZE" val="25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PS}(x_1\ldots x_n) = \prod_{i=1}^n P(x_i | \mbox{Parents}(X_i))&#10;    = P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22"/>
  <p:tag name="PICTUREFILESIZE" val="2862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_{PS}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728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to{\rightarrow}&#10;\begin{eqnarray*}&#10;  \lim_{N\to\infty} \hat P(x_1,\ldots, x_n) &#10;      &amp; = &amp; \lim_{N\to\infty} N_{PS}(x_1,\ldots, x_n)/N \\&#10;      &amp; = &amp; S_{PS}(x_1,\ldots,x_n) \\&#10;      &amp; = &amp; P(x_1\ldots x_n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70"/>
  <p:tag name="PICTUREFILESIZE" val="3995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 = 1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7"/>
  <p:tag name="PICTUREFILESIZE" val="24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6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0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9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35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WS}({\bf z},{\bf e}) = \prod_{i= 1}^l P(z_i|\mbox{Parents}(Z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21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w({\bf z},{\bf e}) = \prod_{i = 1}^m P(e_i | \mbox{Parents}(E_i)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305"/>
  <p:tag name="PICTUREFILESIZE" val="3416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= P({\bf z}, {\bf e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89"/>
  <p:tag name="PICTUREFILESIZE" val="675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S | +c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796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C | +s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1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W | +s, +c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08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P(S | +c, +r,  -w) &amp; = \frac{P(S, +c, +r, -w)}{P(+c, +r, -w)} \\&#10;&amp; = \frac{P(S, +c, +r, -w)}{\sum_{s} P(s, +c, +r, -w) } \\&#10;&amp; = \frac{ P(+c) P(S | +c) P(+r | +c) P(-w | S, +r) } {\sum_s P(+c) P(s | +c) P(+r | +c) P(-w | s, +r)} \\&#10;&amp; = \frac{ P(+c) P(S | +c) P(+r | +c) P(-w | S, +r)}  {P(+c) P(+r | +c) \sum_s P(s | +c) P(-w | s, +r) } \\&#10;&amp; = \frac{P(S | +c) P(-w | S, +r) } {\sum_s P(s | +c) P(-w | s, +r) } 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0"/>
  <p:tag name="PICTUREFILESIZE" val="951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8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63632</TotalTime>
  <Words>2001</Words>
  <Application>Microsoft Macintosh PowerPoint</Application>
  <PresentationFormat>Custom</PresentationFormat>
  <Paragraphs>534</Paragraphs>
  <Slides>33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dan-berkeley-nlp-v1</vt:lpstr>
      <vt:lpstr>Announcements</vt:lpstr>
      <vt:lpstr>CS 188: Artificial Intelligence </vt:lpstr>
      <vt:lpstr>Bayes’ Net Representation</vt:lpstr>
      <vt:lpstr>Variable Elimination</vt:lpstr>
      <vt:lpstr>Worst Case Complexity?</vt:lpstr>
      <vt:lpstr>Approximate Inference: Sampling</vt:lpstr>
      <vt:lpstr>Sampling</vt:lpstr>
      <vt:lpstr>Sampling</vt:lpstr>
      <vt:lpstr>Sampling in Bayes’ Nets</vt:lpstr>
      <vt:lpstr>Prior Sampling</vt:lpstr>
      <vt:lpstr>Prior Sampling</vt:lpstr>
      <vt:lpstr>Prior Sampling</vt:lpstr>
      <vt:lpstr>Prior Sampling</vt:lpstr>
      <vt:lpstr>Example</vt:lpstr>
      <vt:lpstr>Rejection Sampling</vt:lpstr>
      <vt:lpstr>Rejection Sampling</vt:lpstr>
      <vt:lpstr>Rejection Sampling</vt:lpstr>
      <vt:lpstr>Likelihood Weighting</vt:lpstr>
      <vt:lpstr>Likelihood Weighting</vt:lpstr>
      <vt:lpstr>Likelihood Weighting</vt:lpstr>
      <vt:lpstr>Likelihood Weighting</vt:lpstr>
      <vt:lpstr>Likelihood Weighting</vt:lpstr>
      <vt:lpstr>Likelihood Weighting</vt:lpstr>
      <vt:lpstr>Gibbs Sampling</vt:lpstr>
      <vt:lpstr>Gibbs Sampling</vt:lpstr>
      <vt:lpstr>Gibbs Sampling Example: P( S | +r)</vt:lpstr>
      <vt:lpstr>Gibbs Sampling</vt:lpstr>
      <vt:lpstr>Efficient Resampling of One Variable</vt:lpstr>
      <vt:lpstr>Bayes’ Net Sampling Summary</vt:lpstr>
      <vt:lpstr>Further Reading on Gibbs Sampling*</vt:lpstr>
      <vt:lpstr>How About Particle Filtering?</vt:lpstr>
      <vt:lpstr>Particle Filtering</vt:lpstr>
      <vt:lpstr>Markov Chain Monte Carlo*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3676</cp:revision>
  <cp:lastPrinted>2013-10-23T02:18:13Z</cp:lastPrinted>
  <dcterms:created xsi:type="dcterms:W3CDTF">2004-08-27T04:16:05Z</dcterms:created>
  <dcterms:modified xsi:type="dcterms:W3CDTF">2014-08-22T07:27:13Z</dcterms:modified>
</cp:coreProperties>
</file>