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47"/>
  </p:notesMasterIdLst>
  <p:handoutMasterIdLst>
    <p:handoutMasterId r:id="rId48"/>
  </p:handoutMasterIdLst>
  <p:sldIdLst>
    <p:sldId id="473" r:id="rId2"/>
    <p:sldId id="455" r:id="rId3"/>
    <p:sldId id="457" r:id="rId4"/>
    <p:sldId id="464" r:id="rId5"/>
    <p:sldId id="448" r:id="rId6"/>
    <p:sldId id="449" r:id="rId7"/>
    <p:sldId id="435" r:id="rId8"/>
    <p:sldId id="469" r:id="rId9"/>
    <p:sldId id="471" r:id="rId10"/>
    <p:sldId id="440" r:id="rId11"/>
    <p:sldId id="407" r:id="rId12"/>
    <p:sldId id="408" r:id="rId13"/>
    <p:sldId id="409" r:id="rId14"/>
    <p:sldId id="441" r:id="rId15"/>
    <p:sldId id="411" r:id="rId16"/>
    <p:sldId id="439" r:id="rId17"/>
    <p:sldId id="415" r:id="rId18"/>
    <p:sldId id="451" r:id="rId19"/>
    <p:sldId id="470" r:id="rId20"/>
    <p:sldId id="450" r:id="rId21"/>
    <p:sldId id="472" r:id="rId22"/>
    <p:sldId id="454" r:id="rId23"/>
    <p:sldId id="446" r:id="rId24"/>
    <p:sldId id="416" r:id="rId25"/>
    <p:sldId id="417" r:id="rId26"/>
    <p:sldId id="456" r:id="rId27"/>
    <p:sldId id="458" r:id="rId28"/>
    <p:sldId id="466" r:id="rId29"/>
    <p:sldId id="460" r:id="rId30"/>
    <p:sldId id="461" r:id="rId31"/>
    <p:sldId id="462" r:id="rId32"/>
    <p:sldId id="463" r:id="rId33"/>
    <p:sldId id="422" r:id="rId34"/>
    <p:sldId id="423" r:id="rId35"/>
    <p:sldId id="467" r:id="rId36"/>
    <p:sldId id="424" r:id="rId37"/>
    <p:sldId id="468" r:id="rId38"/>
    <p:sldId id="431" r:id="rId39"/>
    <p:sldId id="432" r:id="rId40"/>
    <p:sldId id="413" r:id="rId41"/>
    <p:sldId id="428" r:id="rId42"/>
    <p:sldId id="433" r:id="rId43"/>
    <p:sldId id="442" r:id="rId44"/>
    <p:sldId id="429" r:id="rId45"/>
    <p:sldId id="430" r:id="rId46"/>
  </p:sldIdLst>
  <p:sldSz cx="12192000" cy="6858000"/>
  <p:notesSz cx="7099300" cy="10234613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6B2"/>
    <a:srgbClr val="FFCCCC"/>
    <a:srgbClr val="FFCCFF"/>
    <a:srgbClr val="FFFF00"/>
    <a:srgbClr val="3333FF"/>
    <a:srgbClr val="FF3300"/>
    <a:srgbClr val="CC00CC"/>
    <a:srgbClr val="6699FF"/>
    <a:srgbClr val="CC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18" autoAdjust="0"/>
  </p:normalViewPr>
  <p:slideViewPr>
    <p:cSldViewPr>
      <p:cViewPr>
        <p:scale>
          <a:sx n="85" d="100"/>
          <a:sy n="85" d="100"/>
        </p:scale>
        <p:origin x="-624" y="-18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tags" Target="tags/tag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Please retain proper</a:t>
            </a:r>
            <a:r>
              <a:rPr lang="en-US" baseline="0" dirty="0" smtClean="0"/>
              <a:t> attribution, including the reference to </a:t>
            </a:r>
            <a:r>
              <a:rPr lang="en-US" baseline="0" dirty="0" err="1" smtClean="0"/>
              <a:t>ai.berkeley.edu</a:t>
            </a:r>
            <a:r>
              <a:rPr lang="en-US" baseline="0" dirty="0" smtClean="0"/>
              <a:t>.  Thanks!</a:t>
            </a:r>
            <a:endParaRPr lang="en-US" sz="1200" dirty="0" smtClean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tags" Target="../tags/tag13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20" Type="http://schemas.openxmlformats.org/officeDocument/2006/relationships/image" Target="../media/image45.png"/><Relationship Id="rId21" Type="http://schemas.openxmlformats.org/officeDocument/2006/relationships/image" Target="../media/image46.png"/><Relationship Id="rId22" Type="http://schemas.openxmlformats.org/officeDocument/2006/relationships/image" Target="../media/image47.png"/><Relationship Id="rId23" Type="http://schemas.openxmlformats.org/officeDocument/2006/relationships/image" Target="../media/image48.png"/><Relationship Id="rId24" Type="http://schemas.openxmlformats.org/officeDocument/2006/relationships/image" Target="../media/image49.png"/><Relationship Id="rId25" Type="http://schemas.openxmlformats.org/officeDocument/2006/relationships/image" Target="../media/image50.png"/><Relationship Id="rId26" Type="http://schemas.openxmlformats.org/officeDocument/2006/relationships/image" Target="../media/image36.png"/><Relationship Id="rId10" Type="http://schemas.openxmlformats.org/officeDocument/2006/relationships/tags" Target="../tags/tag31.xml"/><Relationship Id="rId11" Type="http://schemas.openxmlformats.org/officeDocument/2006/relationships/tags" Target="../tags/tag32.xml"/><Relationship Id="rId12" Type="http://schemas.openxmlformats.org/officeDocument/2006/relationships/tags" Target="../tags/tag33.xml"/><Relationship Id="rId13" Type="http://schemas.openxmlformats.org/officeDocument/2006/relationships/slideLayout" Target="../slideLayouts/slideLayout2.xml"/><Relationship Id="rId14" Type="http://schemas.openxmlformats.org/officeDocument/2006/relationships/image" Target="../media/image39.png"/><Relationship Id="rId15" Type="http://schemas.openxmlformats.org/officeDocument/2006/relationships/image" Target="../media/image40.png"/><Relationship Id="rId16" Type="http://schemas.openxmlformats.org/officeDocument/2006/relationships/image" Target="../media/image41.png"/><Relationship Id="rId17" Type="http://schemas.openxmlformats.org/officeDocument/2006/relationships/image" Target="../media/image42.png"/><Relationship Id="rId18" Type="http://schemas.openxmlformats.org/officeDocument/2006/relationships/image" Target="../media/image43.png"/><Relationship Id="rId19" Type="http://schemas.openxmlformats.org/officeDocument/2006/relationships/image" Target="../media/image44.png"/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tags" Target="../tags/tag28.xml"/><Relationship Id="rId8" Type="http://schemas.openxmlformats.org/officeDocument/2006/relationships/tags" Target="../tags/tag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36.png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" Type="http://schemas.openxmlformats.org/officeDocument/2006/relationships/tags" Target="../tags/tag39.xml"/><Relationship Id="rId2" Type="http://schemas.openxmlformats.org/officeDocument/2006/relationships/tags" Target="../tags/tag40.xml"/><Relationship Id="rId3" Type="http://schemas.openxmlformats.org/officeDocument/2006/relationships/tags" Target="../tags/tag41.xml"/><Relationship Id="rId4" Type="http://schemas.openxmlformats.org/officeDocument/2006/relationships/tags" Target="../tags/tag42.xml"/><Relationship Id="rId5" Type="http://schemas.openxmlformats.org/officeDocument/2006/relationships/tags" Target="../tags/tag43.xml"/><Relationship Id="rId6" Type="http://schemas.openxmlformats.org/officeDocument/2006/relationships/tags" Target="../tags/tag44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54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4" Type="http://schemas.openxmlformats.org/officeDocument/2006/relationships/tags" Target="../tags/tag48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" Type="http://schemas.openxmlformats.org/officeDocument/2006/relationships/tags" Target="../tags/tag45.xml"/><Relationship Id="rId2" Type="http://schemas.openxmlformats.org/officeDocument/2006/relationships/tags" Target="../tags/tag4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4" Type="http://schemas.openxmlformats.org/officeDocument/2006/relationships/tags" Target="../tags/tag52.xml"/><Relationship Id="rId5" Type="http://schemas.openxmlformats.org/officeDocument/2006/relationships/tags" Target="../tags/tag53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Relationship Id="rId11" Type="http://schemas.openxmlformats.org/officeDocument/2006/relationships/image" Target="../media/image74.png"/><Relationship Id="rId1" Type="http://schemas.openxmlformats.org/officeDocument/2006/relationships/tags" Target="../tags/tag49.xml"/><Relationship Id="rId2" Type="http://schemas.openxmlformats.org/officeDocument/2006/relationships/tags" Target="../tags/tag5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5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37.png"/><Relationship Id="rId1" Type="http://schemas.openxmlformats.org/officeDocument/2006/relationships/tags" Target="../tags/tag55.xml"/><Relationship Id="rId2" Type="http://schemas.openxmlformats.org/officeDocument/2006/relationships/tags" Target="../tags/tag5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1.png"/><Relationship Id="rId12" Type="http://schemas.openxmlformats.org/officeDocument/2006/relationships/image" Target="../media/image82.png"/><Relationship Id="rId13" Type="http://schemas.openxmlformats.org/officeDocument/2006/relationships/image" Target="../media/image83.png"/><Relationship Id="rId14" Type="http://schemas.openxmlformats.org/officeDocument/2006/relationships/image" Target="../media/image84.png"/><Relationship Id="rId1" Type="http://schemas.openxmlformats.org/officeDocument/2006/relationships/tags" Target="../tags/tag57.xml"/><Relationship Id="rId2" Type="http://schemas.openxmlformats.org/officeDocument/2006/relationships/tags" Target="../tags/tag58.xml"/><Relationship Id="rId3" Type="http://schemas.openxmlformats.org/officeDocument/2006/relationships/tags" Target="../tags/tag59.xml"/><Relationship Id="rId4" Type="http://schemas.openxmlformats.org/officeDocument/2006/relationships/tags" Target="../tags/tag60.xml"/><Relationship Id="rId5" Type="http://schemas.openxmlformats.org/officeDocument/2006/relationships/tags" Target="../tags/tag61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4" Type="http://schemas.openxmlformats.org/officeDocument/2006/relationships/tags" Target="../tags/tag65.xml"/><Relationship Id="rId5" Type="http://schemas.openxmlformats.org/officeDocument/2006/relationships/tags" Target="../tags/tag66.xml"/><Relationship Id="rId6" Type="http://schemas.openxmlformats.org/officeDocument/2006/relationships/tags" Target="../tags/tag67.xml"/><Relationship Id="rId7" Type="http://schemas.openxmlformats.org/officeDocument/2006/relationships/tags" Target="../tags/tag68.xml"/><Relationship Id="rId8" Type="http://schemas.openxmlformats.org/officeDocument/2006/relationships/slideLayout" Target="../slideLayouts/slideLayout2.xml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78.png"/><Relationship Id="rId1" Type="http://schemas.openxmlformats.org/officeDocument/2006/relationships/tags" Target="../tags/tag62.xml"/><Relationship Id="rId2" Type="http://schemas.openxmlformats.org/officeDocument/2006/relationships/tags" Target="../tags/tag6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4" Type="http://schemas.openxmlformats.org/officeDocument/2006/relationships/tags" Target="../tags/tag72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" Type="http://schemas.openxmlformats.org/officeDocument/2006/relationships/tags" Target="../tags/tag69.xml"/><Relationship Id="rId2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Announcements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79551"/>
            <a:ext cx="6858000" cy="4987925"/>
          </a:xfrm>
        </p:spPr>
        <p:txBody>
          <a:bodyPr/>
          <a:lstStyle/>
          <a:p>
            <a:r>
              <a:rPr lang="en-US" sz="2400" dirty="0"/>
              <a:t>Homework 9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Released soon, due Monday 4/14 at 11:59pm</a:t>
            </a:r>
          </a:p>
          <a:p>
            <a:endParaRPr lang="en-US" sz="2400" dirty="0"/>
          </a:p>
          <a:p>
            <a:r>
              <a:rPr lang="en-US" sz="2400" dirty="0"/>
              <a:t>Final Contest (Optional)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Opportunities for extra credit every Sunday</a:t>
            </a:r>
          </a:p>
          <a:p>
            <a:endParaRPr lang="en-US" sz="2400" dirty="0" smtClean="0"/>
          </a:p>
          <a:p>
            <a:r>
              <a:rPr lang="en-US" sz="2400" dirty="0" smtClean="0"/>
              <a:t>Cal Day – Robot Learning Lab Open House</a:t>
            </a:r>
            <a:endParaRPr lang="en-US" sz="2400" dirty="0"/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Saturday 10am-1pm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3</a:t>
            </a:r>
            <a:r>
              <a:rPr lang="en-US" sz="2000" baseline="30000" dirty="0" smtClean="0">
                <a:solidFill>
                  <a:srgbClr val="FF0000"/>
                </a:solidFill>
              </a:rPr>
              <a:t>rd</a:t>
            </a:r>
            <a:r>
              <a:rPr lang="en-US" sz="2000" dirty="0" smtClean="0">
                <a:solidFill>
                  <a:srgbClr val="FF0000"/>
                </a:solidFill>
              </a:rPr>
              <a:t> floor </a:t>
            </a:r>
            <a:r>
              <a:rPr lang="en-US" sz="2000" dirty="0" err="1" smtClean="0">
                <a:solidFill>
                  <a:srgbClr val="FF0000"/>
                </a:solidFill>
              </a:rPr>
              <a:t>Sutardja</a:t>
            </a:r>
            <a:r>
              <a:rPr lang="en-US" sz="2000" dirty="0" smtClean="0">
                <a:solidFill>
                  <a:srgbClr val="FF0000"/>
                </a:solidFill>
              </a:rPr>
              <a:t> Dai Hall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Robot demos of towel folding, knot tying, high-fives, fist-pumps, hugs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pPr lvl="1"/>
            <a:endParaRPr lang="en-US" sz="2000" dirty="0" smtClean="0"/>
          </a:p>
          <a:p>
            <a:pPr lvl="1"/>
            <a:endParaRPr lang="en-US" sz="1600" dirty="0" smtClean="0"/>
          </a:p>
          <a:p>
            <a:pPr eaLnBrk="1" hangingPunct="1"/>
            <a:endParaRPr lang="en-US" sz="2400" dirty="0" smtClean="0"/>
          </a:p>
        </p:txBody>
      </p:sp>
      <p:pic>
        <p:nvPicPr>
          <p:cNvPr id="4" name="Picture 3" descr="p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732" y="3657600"/>
            <a:ext cx="1883468" cy="287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29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Naïve Bayes for Digits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10972800" cy="48006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Naïve </a:t>
            </a:r>
            <a:r>
              <a:rPr lang="en-US" sz="2400" dirty="0" err="1" smtClean="0">
                <a:latin typeface="Calibri"/>
                <a:cs typeface="Calibri"/>
              </a:rPr>
              <a:t>Bayes</a:t>
            </a:r>
            <a:r>
              <a:rPr lang="en-US" sz="2400" dirty="0" smtClean="0">
                <a:latin typeface="Calibri"/>
                <a:cs typeface="Calibri"/>
              </a:rPr>
              <a:t>: Assume all features are independent effects of the label</a:t>
            </a:r>
          </a:p>
          <a:p>
            <a:pPr lvl="2"/>
            <a:endParaRPr lang="en-US" sz="1600" dirty="0" smtClean="0">
              <a:latin typeface="Calibri"/>
              <a:cs typeface="Calibri"/>
            </a:endParaRPr>
          </a:p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Simple digit recognition version:</a:t>
            </a:r>
          </a:p>
          <a:p>
            <a:pPr lvl="1" eaLnBrk="1" hangingPunct="1"/>
            <a:r>
              <a:rPr lang="en-US" sz="2000" dirty="0" smtClean="0">
                <a:latin typeface="Calibri"/>
                <a:cs typeface="Calibri"/>
              </a:rPr>
              <a:t>One feature (variable) </a:t>
            </a:r>
            <a:r>
              <a:rPr lang="en-US" sz="2000" dirty="0" err="1" smtClean="0">
                <a:latin typeface="Calibri"/>
                <a:cs typeface="Calibri"/>
              </a:rPr>
              <a:t>F</a:t>
            </a:r>
            <a:r>
              <a:rPr lang="en-US" sz="2000" baseline="-25000" dirty="0" err="1" smtClean="0">
                <a:latin typeface="Calibri"/>
                <a:cs typeface="Calibri"/>
              </a:rPr>
              <a:t>ij</a:t>
            </a:r>
            <a:r>
              <a:rPr lang="en-US" sz="2000" dirty="0" smtClean="0">
                <a:latin typeface="Calibri"/>
                <a:cs typeface="Calibri"/>
              </a:rPr>
              <a:t> for each grid position &lt;</a:t>
            </a:r>
            <a:r>
              <a:rPr lang="en-US" sz="2000" dirty="0" err="1" smtClean="0">
                <a:latin typeface="Calibri"/>
                <a:cs typeface="Calibri"/>
              </a:rPr>
              <a:t>i,j</a:t>
            </a:r>
            <a:r>
              <a:rPr lang="en-US" sz="2000" dirty="0" smtClean="0">
                <a:latin typeface="Calibri"/>
                <a:cs typeface="Calibri"/>
              </a:rPr>
              <a:t>&gt;</a:t>
            </a:r>
          </a:p>
          <a:p>
            <a:pPr lvl="1" eaLnBrk="1" hangingPunct="1"/>
            <a:r>
              <a:rPr lang="en-US" sz="2000" dirty="0" smtClean="0">
                <a:latin typeface="Calibri"/>
                <a:cs typeface="Calibri"/>
              </a:rPr>
              <a:t>Feature values are on / off, based on whether intensity</a:t>
            </a:r>
          </a:p>
          <a:p>
            <a:pPr lvl="1" eaLnBrk="1" hangingPunct="1">
              <a:buNone/>
            </a:pPr>
            <a:r>
              <a:rPr lang="en-US" sz="2000" dirty="0" smtClean="0">
                <a:latin typeface="Calibri"/>
                <a:cs typeface="Calibri"/>
              </a:rPr>
              <a:t>	is more or less than 0.5 in underlying image</a:t>
            </a:r>
          </a:p>
          <a:p>
            <a:pPr lvl="1" eaLnBrk="1" hangingPunct="1"/>
            <a:r>
              <a:rPr lang="en-US" sz="2000" dirty="0" smtClean="0">
                <a:latin typeface="Calibri"/>
                <a:cs typeface="Calibri"/>
              </a:rPr>
              <a:t>Each input maps to a feature vector, e.g.</a:t>
            </a: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 smtClean="0">
                <a:latin typeface="Calibri"/>
                <a:cs typeface="Calibri"/>
              </a:rPr>
              <a:t>Here: lots of features, each is binary valued</a:t>
            </a:r>
          </a:p>
          <a:p>
            <a:pPr lvl="3"/>
            <a:endParaRPr lang="en-US" sz="1200" dirty="0" smtClean="0">
              <a:latin typeface="Calibri"/>
              <a:cs typeface="Calibri"/>
            </a:endParaRPr>
          </a:p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Naïve </a:t>
            </a:r>
            <a:r>
              <a:rPr lang="en-US" sz="2400" dirty="0" err="1" smtClean="0">
                <a:latin typeface="Calibri"/>
                <a:cs typeface="Calibri"/>
              </a:rPr>
              <a:t>Bayes</a:t>
            </a:r>
            <a:r>
              <a:rPr lang="en-US" sz="2400" dirty="0" smtClean="0">
                <a:latin typeface="Calibri"/>
                <a:cs typeface="Calibri"/>
              </a:rPr>
              <a:t> model:</a:t>
            </a:r>
          </a:p>
          <a:p>
            <a:pPr lvl="5"/>
            <a:endParaRPr lang="en-US" sz="1200" dirty="0" smtClean="0">
              <a:latin typeface="Calibri"/>
              <a:cs typeface="Calibri"/>
            </a:endParaRPr>
          </a:p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What do we need to learn?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11300" y="4114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4713" y="4267200"/>
            <a:ext cx="6618287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86162" y="5334000"/>
            <a:ext cx="5405438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0020300" y="1905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Y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91059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1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09347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n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1" name="AutoShape 7"/>
          <p:cNvCxnSpPr>
            <a:cxnSpLocks noChangeShapeType="1"/>
            <a:stCxn id="7" idx="4"/>
            <a:endCxn id="10" idx="0"/>
          </p:cNvCxnSpPr>
          <p:nvPr/>
        </p:nvCxnSpPr>
        <p:spPr bwMode="auto">
          <a:xfrm>
            <a:off x="10287000" y="24384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" name="AutoShape 8"/>
          <p:cNvCxnSpPr>
            <a:cxnSpLocks noChangeShapeType="1"/>
            <a:stCxn id="7" idx="4"/>
            <a:endCxn id="8" idx="0"/>
          </p:cNvCxnSpPr>
          <p:nvPr/>
        </p:nvCxnSpPr>
        <p:spPr bwMode="auto">
          <a:xfrm flipH="1">
            <a:off x="9372600" y="24384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97917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2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4" name="AutoShape 10"/>
          <p:cNvCxnSpPr>
            <a:cxnSpLocks noChangeShapeType="1"/>
            <a:stCxn id="7" idx="4"/>
            <a:endCxn id="13" idx="0"/>
          </p:cNvCxnSpPr>
          <p:nvPr/>
        </p:nvCxnSpPr>
        <p:spPr bwMode="auto">
          <a:xfrm flipH="1">
            <a:off x="10058400" y="2438400"/>
            <a:ext cx="2286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15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477500" y="3581400"/>
            <a:ext cx="307975" cy="5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General Naïve Bayes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96774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A general </a:t>
            </a:r>
            <a:r>
              <a:rPr lang="en-US" sz="2400" dirty="0" smtClean="0">
                <a:solidFill>
                  <a:schemeClr val="accent6"/>
                </a:solidFill>
                <a:latin typeface="Calibri"/>
                <a:cs typeface="Calibri"/>
              </a:rPr>
              <a:t>Naive </a:t>
            </a:r>
            <a:r>
              <a:rPr lang="en-US" sz="2400" dirty="0" err="1" smtClean="0">
                <a:solidFill>
                  <a:schemeClr val="accent6"/>
                </a:solidFill>
                <a:latin typeface="Calibri"/>
                <a:cs typeface="Calibri"/>
              </a:rPr>
              <a:t>Bayes</a:t>
            </a:r>
            <a:r>
              <a:rPr lang="en-US" sz="2400" dirty="0" smtClean="0">
                <a:solidFill>
                  <a:schemeClr val="accent6"/>
                </a:solidFill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model: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We only have to specify how each feature depends on the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Total number of parameters is </a:t>
            </a:r>
            <a:r>
              <a:rPr lang="en-US" sz="2400" i="1" dirty="0" smtClean="0">
                <a:solidFill>
                  <a:srgbClr val="CC0000"/>
                </a:solidFill>
                <a:latin typeface="Calibri"/>
                <a:cs typeface="Calibri"/>
              </a:rPr>
              <a:t>linear</a:t>
            </a:r>
            <a:r>
              <a:rPr lang="en-US" sz="2400" dirty="0" smtClean="0">
                <a:latin typeface="Calibri"/>
                <a:cs typeface="Calibri"/>
              </a:rPr>
              <a:t> in 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Model is very simplistic, but often works anyway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9258300" y="175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Y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83439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1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101727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n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3319" name="AutoShape 7"/>
          <p:cNvCxnSpPr>
            <a:cxnSpLocks noChangeShapeType="1"/>
            <a:stCxn id="13316" idx="4"/>
            <a:endCxn id="13318" idx="0"/>
          </p:cNvCxnSpPr>
          <p:nvPr/>
        </p:nvCxnSpPr>
        <p:spPr bwMode="auto">
          <a:xfrm>
            <a:off x="9525000" y="22860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20" name="AutoShape 8"/>
          <p:cNvCxnSpPr>
            <a:cxnSpLocks noChangeShapeType="1"/>
            <a:stCxn id="13316" idx="4"/>
            <a:endCxn id="13317" idx="0"/>
          </p:cNvCxnSpPr>
          <p:nvPr/>
        </p:nvCxnSpPr>
        <p:spPr bwMode="auto">
          <a:xfrm flipH="1">
            <a:off x="8610600" y="22860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90297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2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3322" name="AutoShape 10"/>
          <p:cNvCxnSpPr>
            <a:cxnSpLocks noChangeShapeType="1"/>
            <a:stCxn id="13316" idx="4"/>
            <a:endCxn id="13321" idx="0"/>
          </p:cNvCxnSpPr>
          <p:nvPr/>
        </p:nvCxnSpPr>
        <p:spPr bwMode="auto">
          <a:xfrm flipH="1">
            <a:off x="9296400" y="2286000"/>
            <a:ext cx="2286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1332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5500" y="3429000"/>
            <a:ext cx="307975" cy="5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4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3225800"/>
            <a:ext cx="23463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5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6200" y="3200400"/>
            <a:ext cx="2193925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7966" name="Text Box 14"/>
          <p:cNvSpPr txBox="1">
            <a:spLocks noChangeArrowheads="1"/>
          </p:cNvSpPr>
          <p:nvPr/>
        </p:nvSpPr>
        <p:spPr bwMode="auto">
          <a:xfrm>
            <a:off x="3429000" y="24384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|Y| parameters</a:t>
            </a:r>
          </a:p>
        </p:txBody>
      </p:sp>
      <p:sp>
        <p:nvSpPr>
          <p:cNvPr id="1277967" name="Text Box 15"/>
          <p:cNvSpPr txBox="1">
            <a:spLocks noChangeArrowheads="1"/>
          </p:cNvSpPr>
          <p:nvPr/>
        </p:nvSpPr>
        <p:spPr bwMode="auto">
          <a:xfrm>
            <a:off x="4953000" y="4006850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n x |F| x |Y| parameters</a:t>
            </a:r>
          </a:p>
        </p:txBody>
      </p:sp>
      <p:sp>
        <p:nvSpPr>
          <p:cNvPr id="1277968" name="Text Box 16"/>
          <p:cNvSpPr txBox="1">
            <a:spLocks noChangeArrowheads="1"/>
          </p:cNvSpPr>
          <p:nvPr/>
        </p:nvSpPr>
        <p:spPr bwMode="auto">
          <a:xfrm>
            <a:off x="1371600" y="3930650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|Y| x |</a:t>
            </a:r>
            <a:r>
              <a:rPr lang="en-US" dirty="0" err="1">
                <a:latin typeface="Calibri"/>
                <a:cs typeface="Calibri"/>
              </a:rPr>
              <a:t>F|</a:t>
            </a:r>
            <a:r>
              <a:rPr lang="en-US" baseline="30000" dirty="0" err="1">
                <a:latin typeface="Calibri"/>
                <a:cs typeface="Calibri"/>
              </a:rPr>
              <a:t>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values</a:t>
            </a:r>
            <a:endParaRPr lang="en-US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66" grpId="0"/>
      <p:bldP spid="1277967" grpId="0"/>
      <p:bldP spid="12779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Inference for Naïve Bayes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Goal: compute posterior distribution over label variable 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Step 1: get joint probability of label and evidence for each label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Step 2: sum to get probability of evidence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Step 3: normalize by dividing Step 1 by Step 2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</p:txBody>
      </p:sp>
      <p:pic>
        <p:nvPicPr>
          <p:cNvPr id="14340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47800" y="3141662"/>
            <a:ext cx="21812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24313" y="2684462"/>
            <a:ext cx="2347912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13638" y="2667000"/>
            <a:ext cx="27114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8983" name="AutoShape 7"/>
          <p:cNvSpPr>
            <a:spLocks noChangeArrowheads="1"/>
          </p:cNvSpPr>
          <p:nvPr/>
        </p:nvSpPr>
        <p:spPr bwMode="auto">
          <a:xfrm>
            <a:off x="6705600" y="3065462"/>
            <a:ext cx="5334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78984" name="Line 8"/>
          <p:cNvSpPr>
            <a:spLocks noChangeShapeType="1"/>
          </p:cNvSpPr>
          <p:nvPr/>
        </p:nvSpPr>
        <p:spPr bwMode="auto">
          <a:xfrm>
            <a:off x="7391400" y="4284662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01000" y="4437062"/>
            <a:ext cx="14954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8986" name="Freeform 10"/>
          <p:cNvSpPr>
            <a:spLocks/>
          </p:cNvSpPr>
          <p:nvPr/>
        </p:nvSpPr>
        <p:spPr bwMode="auto">
          <a:xfrm flipH="1">
            <a:off x="10439400" y="3294062"/>
            <a:ext cx="469900" cy="1295400"/>
          </a:xfrm>
          <a:custGeom>
            <a:avLst/>
            <a:gdLst>
              <a:gd name="T0" fmla="*/ 2147483647 w 952"/>
              <a:gd name="T1" fmla="*/ 0 h 960"/>
              <a:gd name="T2" fmla="*/ 2147483647 w 952"/>
              <a:gd name="T3" fmla="*/ 2147483647 h 960"/>
              <a:gd name="T4" fmla="*/ 2147483647 w 952"/>
              <a:gd name="T5" fmla="*/ 2147483647 h 960"/>
              <a:gd name="T6" fmla="*/ 2147483647 w 952"/>
              <a:gd name="T7" fmla="*/ 2147483647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952"/>
              <a:gd name="T13" fmla="*/ 0 h 960"/>
              <a:gd name="T14" fmla="*/ 952 w 95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2" h="960">
                <a:moveTo>
                  <a:pt x="712" y="0"/>
                </a:moveTo>
                <a:cubicBezTo>
                  <a:pt x="472" y="148"/>
                  <a:pt x="232" y="296"/>
                  <a:pt x="136" y="432"/>
                </a:cubicBezTo>
                <a:cubicBezTo>
                  <a:pt x="40" y="568"/>
                  <a:pt x="0" y="728"/>
                  <a:pt x="136" y="816"/>
                </a:cubicBezTo>
                <a:cubicBezTo>
                  <a:pt x="272" y="904"/>
                  <a:pt x="612" y="932"/>
                  <a:pt x="952" y="960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78987" name="Text Box 11"/>
          <p:cNvSpPr txBox="1">
            <a:spLocks noChangeArrowheads="1"/>
          </p:cNvSpPr>
          <p:nvPr/>
        </p:nvSpPr>
        <p:spPr bwMode="auto">
          <a:xfrm>
            <a:off x="10744200" y="4360862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Calibri"/>
                <a:cs typeface="Calibri"/>
              </a:rPr>
              <a:t>+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45438" y="5726112"/>
            <a:ext cx="1814512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8989" name="AutoShape 13"/>
          <p:cNvSpPr>
            <a:spLocks noChangeArrowheads="1"/>
          </p:cNvSpPr>
          <p:nvPr/>
        </p:nvSpPr>
        <p:spPr bwMode="auto">
          <a:xfrm rot="5400000">
            <a:off x="8572500" y="4932362"/>
            <a:ext cx="4572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5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9" cstate="print"/>
          <a:srcRect l="23202" r="62943"/>
          <a:stretch/>
        </p:blipFill>
        <p:spPr bwMode="auto">
          <a:xfrm>
            <a:off x="8077200" y="2649537"/>
            <a:ext cx="325316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8983" grpId="0" animBg="1"/>
      <p:bldP spid="1278984" grpId="0" animBg="1"/>
      <p:bldP spid="1278986" grpId="0" animBg="1"/>
      <p:bldP spid="1278987" grpId="0"/>
      <p:bldP spid="12789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Naïve Bayes</a:t>
            </a:r>
          </a:p>
        </p:txBody>
      </p:sp>
      <p:sp>
        <p:nvSpPr>
          <p:cNvPr id="128000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570037"/>
            <a:ext cx="8991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What do we need in order to use Naïve </a:t>
            </a:r>
            <a:r>
              <a:rPr lang="en-US" sz="2800" dirty="0" err="1" smtClean="0"/>
              <a:t>Bayes</a:t>
            </a:r>
            <a:r>
              <a:rPr lang="en-US" sz="2800" dirty="0" smtClean="0"/>
              <a:t>?</a:t>
            </a:r>
          </a:p>
          <a:p>
            <a:pPr lvl="3">
              <a:lnSpc>
                <a:spcPct val="80000"/>
              </a:lnSpc>
            </a:pP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Inference method (we just saw this part)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Start with a bunch of probabilities: P(Y) and the P(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i</a:t>
            </a:r>
            <a:r>
              <a:rPr lang="en-US" sz="2000" dirty="0" err="1" smtClean="0"/>
              <a:t>|Y</a:t>
            </a:r>
            <a:r>
              <a:rPr lang="en-US" sz="2000" dirty="0" smtClean="0"/>
              <a:t>) tables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Use standard inference to compute P(Y|F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…F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Nothing new here</a:t>
            </a:r>
          </a:p>
          <a:p>
            <a:pPr lvl="2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Estimates of local conditional probability tables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P(Y), the prior over labels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P(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i</a:t>
            </a:r>
            <a:r>
              <a:rPr lang="en-US" sz="2000" dirty="0" err="1" smtClean="0"/>
              <a:t>|Y</a:t>
            </a:r>
            <a:r>
              <a:rPr lang="en-US" sz="2000" dirty="0" smtClean="0"/>
              <a:t>) for each feature (evidence variable)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These probabilities are collectively called the </a:t>
            </a:r>
            <a:r>
              <a:rPr lang="en-US" sz="2000" i="1" dirty="0" smtClean="0">
                <a:solidFill>
                  <a:srgbClr val="CC0000"/>
                </a:solidFill>
              </a:rPr>
              <a:t>parameters</a:t>
            </a:r>
            <a:r>
              <a:rPr lang="en-US" sz="2000" i="1" dirty="0" smtClean="0"/>
              <a:t> </a:t>
            </a:r>
            <a:r>
              <a:rPr lang="en-US" sz="2000" dirty="0" smtClean="0"/>
              <a:t>of the model and denoted by </a:t>
            </a:r>
            <a:r>
              <a:rPr lang="en-US" b="1" i="1" dirty="0" smtClean="0">
                <a:solidFill>
                  <a:srgbClr val="CC0000"/>
                </a:solidFill>
                <a:sym typeface="Symbol" pitchFamily="18" charset="2"/>
              </a:rPr>
              <a:t>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Up until now, we assumed these appeared by magic, but…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…they typically come from training data counts: we’ll look at this soon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Example: Conditional Probabilities</a:t>
            </a:r>
          </a:p>
        </p:txBody>
      </p:sp>
      <p:grpSp>
        <p:nvGrpSpPr>
          <p:cNvPr id="16388" name="Group 115"/>
          <p:cNvGrpSpPr>
            <a:grpSpLocks/>
          </p:cNvGrpSpPr>
          <p:nvPr/>
        </p:nvGrpSpPr>
        <p:grpSpPr bwMode="auto">
          <a:xfrm>
            <a:off x="3886200" y="2514600"/>
            <a:ext cx="2438400" cy="2438400"/>
            <a:chOff x="3168" y="1584"/>
            <a:chExt cx="1536" cy="1536"/>
          </a:xfrm>
        </p:grpSpPr>
        <p:sp>
          <p:nvSpPr>
            <p:cNvPr id="16501" name="Rectangle 4"/>
            <p:cNvSpPr>
              <a:spLocks noChangeArrowheads="1"/>
            </p:cNvSpPr>
            <p:nvPr/>
          </p:nvSpPr>
          <p:spPr bwMode="auto">
            <a:xfrm>
              <a:off x="316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2" name="Rectangle 5"/>
            <p:cNvSpPr>
              <a:spLocks noChangeArrowheads="1"/>
            </p:cNvSpPr>
            <p:nvPr/>
          </p:nvSpPr>
          <p:spPr bwMode="auto">
            <a:xfrm>
              <a:off x="336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3" name="Rectangle 6"/>
            <p:cNvSpPr>
              <a:spLocks noChangeArrowheads="1"/>
            </p:cNvSpPr>
            <p:nvPr/>
          </p:nvSpPr>
          <p:spPr bwMode="auto">
            <a:xfrm>
              <a:off x="3168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4" name="Rectangle 7"/>
            <p:cNvSpPr>
              <a:spLocks noChangeArrowheads="1"/>
            </p:cNvSpPr>
            <p:nvPr/>
          </p:nvSpPr>
          <p:spPr bwMode="auto">
            <a:xfrm>
              <a:off x="3360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5" name="Rectangle 8"/>
            <p:cNvSpPr>
              <a:spLocks noChangeArrowheads="1"/>
            </p:cNvSpPr>
            <p:nvPr/>
          </p:nvSpPr>
          <p:spPr bwMode="auto">
            <a:xfrm>
              <a:off x="3552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6" name="Rectangle 9"/>
            <p:cNvSpPr>
              <a:spLocks noChangeArrowheads="1"/>
            </p:cNvSpPr>
            <p:nvPr/>
          </p:nvSpPr>
          <p:spPr bwMode="auto">
            <a:xfrm>
              <a:off x="3744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7" name="Rectangle 10"/>
            <p:cNvSpPr>
              <a:spLocks noChangeArrowheads="1"/>
            </p:cNvSpPr>
            <p:nvPr/>
          </p:nvSpPr>
          <p:spPr bwMode="auto">
            <a:xfrm>
              <a:off x="355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8" name="Rectangle 11"/>
            <p:cNvSpPr>
              <a:spLocks noChangeArrowheads="1"/>
            </p:cNvSpPr>
            <p:nvPr/>
          </p:nvSpPr>
          <p:spPr bwMode="auto">
            <a:xfrm>
              <a:off x="3744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9" name="Rectangle 12"/>
            <p:cNvSpPr>
              <a:spLocks noChangeArrowheads="1"/>
            </p:cNvSpPr>
            <p:nvPr/>
          </p:nvSpPr>
          <p:spPr bwMode="auto">
            <a:xfrm>
              <a:off x="316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0" name="Rectangle 13"/>
            <p:cNvSpPr>
              <a:spLocks noChangeArrowheads="1"/>
            </p:cNvSpPr>
            <p:nvPr/>
          </p:nvSpPr>
          <p:spPr bwMode="auto">
            <a:xfrm>
              <a:off x="336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1" name="Rectangle 14"/>
            <p:cNvSpPr>
              <a:spLocks noChangeArrowheads="1"/>
            </p:cNvSpPr>
            <p:nvPr/>
          </p:nvSpPr>
          <p:spPr bwMode="auto">
            <a:xfrm>
              <a:off x="316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2" name="Rectangle 15"/>
            <p:cNvSpPr>
              <a:spLocks noChangeArrowheads="1"/>
            </p:cNvSpPr>
            <p:nvPr/>
          </p:nvSpPr>
          <p:spPr bwMode="auto">
            <a:xfrm>
              <a:off x="336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3" name="Rectangle 16"/>
            <p:cNvSpPr>
              <a:spLocks noChangeArrowheads="1"/>
            </p:cNvSpPr>
            <p:nvPr/>
          </p:nvSpPr>
          <p:spPr bwMode="auto">
            <a:xfrm>
              <a:off x="355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4" name="Rectangle 17"/>
            <p:cNvSpPr>
              <a:spLocks noChangeArrowheads="1"/>
            </p:cNvSpPr>
            <p:nvPr/>
          </p:nvSpPr>
          <p:spPr bwMode="auto">
            <a:xfrm>
              <a:off x="3744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5" name="Rectangle 18"/>
            <p:cNvSpPr>
              <a:spLocks noChangeArrowheads="1"/>
            </p:cNvSpPr>
            <p:nvPr/>
          </p:nvSpPr>
          <p:spPr bwMode="auto">
            <a:xfrm>
              <a:off x="355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6" name="Rectangle 19"/>
            <p:cNvSpPr>
              <a:spLocks noChangeArrowheads="1"/>
            </p:cNvSpPr>
            <p:nvPr/>
          </p:nvSpPr>
          <p:spPr bwMode="auto">
            <a:xfrm>
              <a:off x="3744" y="216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7" name="Rectangle 20"/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8" name="Rectangle 21"/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9" name="Rectangle 22"/>
            <p:cNvSpPr>
              <a:spLocks noChangeArrowheads="1"/>
            </p:cNvSpPr>
            <p:nvPr/>
          </p:nvSpPr>
          <p:spPr bwMode="auto">
            <a:xfrm>
              <a:off x="3936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0" name="Rectangle 23"/>
            <p:cNvSpPr>
              <a:spLocks noChangeArrowheads="1"/>
            </p:cNvSpPr>
            <p:nvPr/>
          </p:nvSpPr>
          <p:spPr bwMode="auto">
            <a:xfrm>
              <a:off x="4128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1" name="Rectangle 24"/>
            <p:cNvSpPr>
              <a:spLocks noChangeArrowheads="1"/>
            </p:cNvSpPr>
            <p:nvPr/>
          </p:nvSpPr>
          <p:spPr bwMode="auto">
            <a:xfrm>
              <a:off x="432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2" name="Rectangle 25"/>
            <p:cNvSpPr>
              <a:spLocks noChangeArrowheads="1"/>
            </p:cNvSpPr>
            <p:nvPr/>
          </p:nvSpPr>
          <p:spPr bwMode="auto">
            <a:xfrm>
              <a:off x="4512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3" name="Rectangle 26"/>
            <p:cNvSpPr>
              <a:spLocks noChangeArrowheads="1"/>
            </p:cNvSpPr>
            <p:nvPr/>
          </p:nvSpPr>
          <p:spPr bwMode="auto">
            <a:xfrm>
              <a:off x="4320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4" name="Rectangle 27"/>
            <p:cNvSpPr>
              <a:spLocks noChangeArrowheads="1"/>
            </p:cNvSpPr>
            <p:nvPr/>
          </p:nvSpPr>
          <p:spPr bwMode="auto">
            <a:xfrm>
              <a:off x="45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5" name="Rectangle 28"/>
            <p:cNvSpPr>
              <a:spLocks noChangeArrowheads="1"/>
            </p:cNvSpPr>
            <p:nvPr/>
          </p:nvSpPr>
          <p:spPr bwMode="auto">
            <a:xfrm>
              <a:off x="3936" y="196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6" name="Rectangle 29"/>
            <p:cNvSpPr>
              <a:spLocks noChangeArrowheads="1"/>
            </p:cNvSpPr>
            <p:nvPr/>
          </p:nvSpPr>
          <p:spPr bwMode="auto">
            <a:xfrm>
              <a:off x="412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7" name="Rectangle 30"/>
            <p:cNvSpPr>
              <a:spLocks noChangeArrowheads="1"/>
            </p:cNvSpPr>
            <p:nvPr/>
          </p:nvSpPr>
          <p:spPr bwMode="auto">
            <a:xfrm>
              <a:off x="3936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8" name="Rectangle 31"/>
            <p:cNvSpPr>
              <a:spLocks noChangeArrowheads="1"/>
            </p:cNvSpPr>
            <p:nvPr/>
          </p:nvSpPr>
          <p:spPr bwMode="auto">
            <a:xfrm>
              <a:off x="412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9" name="Rectangle 32"/>
            <p:cNvSpPr>
              <a:spLocks noChangeArrowheads="1"/>
            </p:cNvSpPr>
            <p:nvPr/>
          </p:nvSpPr>
          <p:spPr bwMode="auto">
            <a:xfrm>
              <a:off x="432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0" name="Rectangle 33"/>
            <p:cNvSpPr>
              <a:spLocks noChangeArrowheads="1"/>
            </p:cNvSpPr>
            <p:nvPr/>
          </p:nvSpPr>
          <p:spPr bwMode="auto">
            <a:xfrm>
              <a:off x="451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1" name="Rectangle 34"/>
            <p:cNvSpPr>
              <a:spLocks noChangeArrowheads="1"/>
            </p:cNvSpPr>
            <p:nvPr/>
          </p:nvSpPr>
          <p:spPr bwMode="auto">
            <a:xfrm>
              <a:off x="432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2" name="Rectangle 35"/>
            <p:cNvSpPr>
              <a:spLocks noChangeArrowheads="1"/>
            </p:cNvSpPr>
            <p:nvPr/>
          </p:nvSpPr>
          <p:spPr bwMode="auto">
            <a:xfrm>
              <a:off x="451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3" name="Rectangle 36"/>
            <p:cNvSpPr>
              <a:spLocks noChangeArrowheads="1"/>
            </p:cNvSpPr>
            <p:nvPr/>
          </p:nvSpPr>
          <p:spPr bwMode="auto">
            <a:xfrm>
              <a:off x="316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4" name="Rectangle 37"/>
            <p:cNvSpPr>
              <a:spLocks noChangeArrowheads="1"/>
            </p:cNvSpPr>
            <p:nvPr/>
          </p:nvSpPr>
          <p:spPr bwMode="auto">
            <a:xfrm>
              <a:off x="336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5" name="Rectangle 38"/>
            <p:cNvSpPr>
              <a:spLocks noChangeArrowheads="1"/>
            </p:cNvSpPr>
            <p:nvPr/>
          </p:nvSpPr>
          <p:spPr bwMode="auto">
            <a:xfrm>
              <a:off x="3168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6" name="Rectangle 39"/>
            <p:cNvSpPr>
              <a:spLocks noChangeArrowheads="1"/>
            </p:cNvSpPr>
            <p:nvPr/>
          </p:nvSpPr>
          <p:spPr bwMode="auto">
            <a:xfrm>
              <a:off x="336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7" name="Rectangle 40"/>
            <p:cNvSpPr>
              <a:spLocks noChangeArrowheads="1"/>
            </p:cNvSpPr>
            <p:nvPr/>
          </p:nvSpPr>
          <p:spPr bwMode="auto">
            <a:xfrm>
              <a:off x="355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8" name="Rectangle 41"/>
            <p:cNvSpPr>
              <a:spLocks noChangeArrowheads="1"/>
            </p:cNvSpPr>
            <p:nvPr/>
          </p:nvSpPr>
          <p:spPr bwMode="auto">
            <a:xfrm>
              <a:off x="3744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9" name="Rectangle 42"/>
            <p:cNvSpPr>
              <a:spLocks noChangeArrowheads="1"/>
            </p:cNvSpPr>
            <p:nvPr/>
          </p:nvSpPr>
          <p:spPr bwMode="auto">
            <a:xfrm>
              <a:off x="355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0" name="Rectangle 43"/>
            <p:cNvSpPr>
              <a:spLocks noChangeArrowheads="1"/>
            </p:cNvSpPr>
            <p:nvPr/>
          </p:nvSpPr>
          <p:spPr bwMode="auto">
            <a:xfrm>
              <a:off x="3744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1" name="Rectangle 44"/>
            <p:cNvSpPr>
              <a:spLocks noChangeArrowheads="1"/>
            </p:cNvSpPr>
            <p:nvPr/>
          </p:nvSpPr>
          <p:spPr bwMode="auto">
            <a:xfrm>
              <a:off x="3168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2" name="Rectangle 45"/>
            <p:cNvSpPr>
              <a:spLocks noChangeArrowheads="1"/>
            </p:cNvSpPr>
            <p:nvPr/>
          </p:nvSpPr>
          <p:spPr bwMode="auto">
            <a:xfrm>
              <a:off x="3360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3" name="Rectangle 46"/>
            <p:cNvSpPr>
              <a:spLocks noChangeArrowheads="1"/>
            </p:cNvSpPr>
            <p:nvPr/>
          </p:nvSpPr>
          <p:spPr bwMode="auto">
            <a:xfrm>
              <a:off x="316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4" name="Rectangle 47"/>
            <p:cNvSpPr>
              <a:spLocks noChangeArrowheads="1"/>
            </p:cNvSpPr>
            <p:nvPr/>
          </p:nvSpPr>
          <p:spPr bwMode="auto">
            <a:xfrm>
              <a:off x="336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5" name="Rectangle 48"/>
            <p:cNvSpPr>
              <a:spLocks noChangeArrowheads="1"/>
            </p:cNvSpPr>
            <p:nvPr/>
          </p:nvSpPr>
          <p:spPr bwMode="auto">
            <a:xfrm>
              <a:off x="355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6" name="Rectangle 49"/>
            <p:cNvSpPr>
              <a:spLocks noChangeArrowheads="1"/>
            </p:cNvSpPr>
            <p:nvPr/>
          </p:nvSpPr>
          <p:spPr bwMode="auto">
            <a:xfrm>
              <a:off x="3744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7" name="Rectangle 50"/>
            <p:cNvSpPr>
              <a:spLocks noChangeArrowheads="1"/>
            </p:cNvSpPr>
            <p:nvPr/>
          </p:nvSpPr>
          <p:spPr bwMode="auto">
            <a:xfrm>
              <a:off x="3552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8" name="Rectangle 51"/>
            <p:cNvSpPr>
              <a:spLocks noChangeArrowheads="1"/>
            </p:cNvSpPr>
            <p:nvPr/>
          </p:nvSpPr>
          <p:spPr bwMode="auto">
            <a:xfrm>
              <a:off x="3744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9" name="Rectangle 52"/>
            <p:cNvSpPr>
              <a:spLocks noChangeArrowheads="1"/>
            </p:cNvSpPr>
            <p:nvPr/>
          </p:nvSpPr>
          <p:spPr bwMode="auto">
            <a:xfrm>
              <a:off x="3936" y="2352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0" name="Rectangle 53"/>
            <p:cNvSpPr>
              <a:spLocks noChangeArrowheads="1"/>
            </p:cNvSpPr>
            <p:nvPr/>
          </p:nvSpPr>
          <p:spPr bwMode="auto">
            <a:xfrm>
              <a:off x="412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1" name="Rectangle 54"/>
            <p:cNvSpPr>
              <a:spLocks noChangeArrowheads="1"/>
            </p:cNvSpPr>
            <p:nvPr/>
          </p:nvSpPr>
          <p:spPr bwMode="auto">
            <a:xfrm>
              <a:off x="3936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2" name="Rectangle 55"/>
            <p:cNvSpPr>
              <a:spLocks noChangeArrowheads="1"/>
            </p:cNvSpPr>
            <p:nvPr/>
          </p:nvSpPr>
          <p:spPr bwMode="auto">
            <a:xfrm>
              <a:off x="4128" y="254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3" name="Rectangle 56"/>
            <p:cNvSpPr>
              <a:spLocks noChangeArrowheads="1"/>
            </p:cNvSpPr>
            <p:nvPr/>
          </p:nvSpPr>
          <p:spPr bwMode="auto">
            <a:xfrm>
              <a:off x="432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4" name="Rectangle 57"/>
            <p:cNvSpPr>
              <a:spLocks noChangeArrowheads="1"/>
            </p:cNvSpPr>
            <p:nvPr/>
          </p:nvSpPr>
          <p:spPr bwMode="auto">
            <a:xfrm>
              <a:off x="451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5" name="Rectangle 58"/>
            <p:cNvSpPr>
              <a:spLocks noChangeArrowheads="1"/>
            </p:cNvSpPr>
            <p:nvPr/>
          </p:nvSpPr>
          <p:spPr bwMode="auto">
            <a:xfrm>
              <a:off x="432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6" name="Rectangle 59"/>
            <p:cNvSpPr>
              <a:spLocks noChangeArrowheads="1"/>
            </p:cNvSpPr>
            <p:nvPr/>
          </p:nvSpPr>
          <p:spPr bwMode="auto">
            <a:xfrm>
              <a:off x="451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7" name="Rectangle 60"/>
            <p:cNvSpPr>
              <a:spLocks noChangeArrowheads="1"/>
            </p:cNvSpPr>
            <p:nvPr/>
          </p:nvSpPr>
          <p:spPr bwMode="auto">
            <a:xfrm>
              <a:off x="3936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8" name="Rectangle 61"/>
            <p:cNvSpPr>
              <a:spLocks noChangeArrowheads="1"/>
            </p:cNvSpPr>
            <p:nvPr/>
          </p:nvSpPr>
          <p:spPr bwMode="auto">
            <a:xfrm>
              <a:off x="4128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9" name="Rectangle 62"/>
            <p:cNvSpPr>
              <a:spLocks noChangeArrowheads="1"/>
            </p:cNvSpPr>
            <p:nvPr/>
          </p:nvSpPr>
          <p:spPr bwMode="auto">
            <a:xfrm>
              <a:off x="3936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60" name="Rectangle 63"/>
            <p:cNvSpPr>
              <a:spLocks noChangeArrowheads="1"/>
            </p:cNvSpPr>
            <p:nvPr/>
          </p:nvSpPr>
          <p:spPr bwMode="auto">
            <a:xfrm>
              <a:off x="412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61" name="Rectangle 64"/>
            <p:cNvSpPr>
              <a:spLocks noChangeArrowheads="1"/>
            </p:cNvSpPr>
            <p:nvPr/>
          </p:nvSpPr>
          <p:spPr bwMode="auto">
            <a:xfrm>
              <a:off x="4320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62" name="Rectangle 65"/>
            <p:cNvSpPr>
              <a:spLocks noChangeArrowheads="1"/>
            </p:cNvSpPr>
            <p:nvPr/>
          </p:nvSpPr>
          <p:spPr bwMode="auto">
            <a:xfrm>
              <a:off x="451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63" name="Rectangle 66"/>
            <p:cNvSpPr>
              <a:spLocks noChangeArrowheads="1"/>
            </p:cNvSpPr>
            <p:nvPr/>
          </p:nvSpPr>
          <p:spPr bwMode="auto">
            <a:xfrm>
              <a:off x="432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64" name="Rectangle 67"/>
            <p:cNvSpPr>
              <a:spLocks noChangeArrowheads="1"/>
            </p:cNvSpPr>
            <p:nvPr/>
          </p:nvSpPr>
          <p:spPr bwMode="auto">
            <a:xfrm>
              <a:off x="4512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183" name="Picture 18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47913" y="1676400"/>
            <a:ext cx="7127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12882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21482"/>
              </p:ext>
            </p:extLst>
          </p:nvPr>
        </p:nvGraphicFramePr>
        <p:xfrm>
          <a:off x="2209800" y="2146300"/>
          <a:ext cx="1066800" cy="33528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</a:tblGrid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12884" name="Line 116"/>
          <p:cNvSpPr>
            <a:spLocks noChangeShapeType="1"/>
          </p:cNvSpPr>
          <p:nvPr/>
        </p:nvSpPr>
        <p:spPr bwMode="auto">
          <a:xfrm flipV="1">
            <a:off x="5562600" y="2057400"/>
            <a:ext cx="312420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12890" name="Line 122"/>
          <p:cNvSpPr>
            <a:spLocks noChangeShapeType="1"/>
          </p:cNvSpPr>
          <p:nvPr/>
        </p:nvSpPr>
        <p:spPr bwMode="auto">
          <a:xfrm flipV="1">
            <a:off x="4419600" y="1905000"/>
            <a:ext cx="22098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12891" name="Rectangle 123"/>
          <p:cNvSpPr>
            <a:spLocks noChangeArrowheads="1"/>
          </p:cNvSpPr>
          <p:nvPr/>
        </p:nvSpPr>
        <p:spPr bwMode="auto">
          <a:xfrm>
            <a:off x="4191000" y="3429000"/>
            <a:ext cx="304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12892" name="Rectangle 124"/>
          <p:cNvSpPr>
            <a:spLocks noChangeArrowheads="1"/>
          </p:cNvSpPr>
          <p:nvPr/>
        </p:nvSpPr>
        <p:spPr bwMode="auto">
          <a:xfrm>
            <a:off x="5410200" y="4038600"/>
            <a:ext cx="304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graphicFrame>
        <p:nvGraphicFramePr>
          <p:cNvPr id="1312933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233153"/>
              </p:ext>
            </p:extLst>
          </p:nvPr>
        </p:nvGraphicFramePr>
        <p:xfrm>
          <a:off x="7086600" y="2209800"/>
          <a:ext cx="1066800" cy="3352800"/>
        </p:xfrm>
        <a:graphic>
          <a:graphicData uri="http://schemas.openxmlformats.org/drawingml/2006/table">
            <a:tbl>
              <a:tblPr/>
              <a:tblGrid>
                <a:gridCol w="381000"/>
                <a:gridCol w="685800"/>
              </a:tblGrid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84" name="Picture 18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1828800"/>
            <a:ext cx="16256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18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10600" y="1828800"/>
            <a:ext cx="16224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12934" name="Group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56659"/>
              </p:ext>
            </p:extLst>
          </p:nvPr>
        </p:nvGraphicFramePr>
        <p:xfrm>
          <a:off x="8839200" y="2209800"/>
          <a:ext cx="1066800" cy="3352800"/>
        </p:xfrm>
        <a:graphic>
          <a:graphicData uri="http://schemas.openxmlformats.org/drawingml/2006/table">
            <a:tbl>
              <a:tblPr/>
              <a:tblGrid>
                <a:gridCol w="381000"/>
                <a:gridCol w="685800"/>
              </a:tblGrid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2884" grpId="0" animBg="1"/>
      <p:bldP spid="1312890" grpId="0" animBg="1"/>
      <p:bldP spid="1312891" grpId="0" animBg="1"/>
      <p:bldP spid="131289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Spam Filter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22438"/>
            <a:ext cx="38862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Naïve Bayes spam filter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Data: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Collection of emails, labeled spam or ham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Note: someone has to hand label all this data!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Split into training, held-out, test sets</a:t>
            </a:r>
          </a:p>
          <a:p>
            <a:pPr lvl="1"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Classifiers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Learn on the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(Tune it on a held-out set)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Test it on new emails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257800" y="1600200"/>
            <a:ext cx="3581400" cy="137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Dear Sir.</a:t>
            </a:r>
          </a:p>
          <a:p>
            <a:endParaRPr lang="en-US" sz="1400"/>
          </a:p>
          <a:p>
            <a:r>
              <a:rPr lang="en-US" sz="1400"/>
              <a:t>First, I must solicit your confidence in this transaction, this is by virture of its nature as being utterly confidencial and top secret. …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257800" y="3200400"/>
            <a:ext cx="350520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TO BE REMOVED FROM FUTURE MAILINGS, SIMPLY REPLY TO THIS MESSAGE AND PUT "REMOVE" IN THE SUBJECT.</a:t>
            </a:r>
          </a:p>
          <a:p>
            <a:endParaRPr lang="en-US" sz="1400"/>
          </a:p>
          <a:p>
            <a:r>
              <a:rPr lang="en-US" sz="1400"/>
              <a:t>99  MILLION EMAIL ADDRESSES</a:t>
            </a:r>
          </a:p>
          <a:p>
            <a:r>
              <a:rPr lang="en-US" sz="1400"/>
              <a:t>  FOR ONLY $99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5257800" y="5029200"/>
            <a:ext cx="350520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Ok, Iknow this is blatantly OT but I'm beginning to go insane. Had an old Dell Dimension XPS sitting in the corner and decided to put it to use, I know it was working pre being stuck in the corner, but when I plugged it in, hit the power nothing happened.</a:t>
            </a:r>
          </a:p>
        </p:txBody>
      </p:sp>
      <p:sp>
        <p:nvSpPr>
          <p:cNvPr id="18439" name="Freeform 7"/>
          <p:cNvSpPr>
            <a:spLocks/>
          </p:cNvSpPr>
          <p:nvPr/>
        </p:nvSpPr>
        <p:spPr bwMode="auto">
          <a:xfrm>
            <a:off x="4318000" y="5486400"/>
            <a:ext cx="635000" cy="4572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Freeform 8"/>
          <p:cNvSpPr>
            <a:spLocks/>
          </p:cNvSpPr>
          <p:nvPr/>
        </p:nvSpPr>
        <p:spPr bwMode="auto">
          <a:xfrm>
            <a:off x="4422775" y="2057400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Freeform 9"/>
          <p:cNvSpPr>
            <a:spLocks/>
          </p:cNvSpPr>
          <p:nvPr/>
        </p:nvSpPr>
        <p:spPr bwMode="auto">
          <a:xfrm>
            <a:off x="4419600" y="3657600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Naïve Bayes for Text</a:t>
            </a:r>
          </a:p>
        </p:txBody>
      </p:sp>
      <p:sp>
        <p:nvSpPr>
          <p:cNvPr id="131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353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Bag-of-words Naïve </a:t>
            </a:r>
            <a:r>
              <a:rPr lang="en-US" sz="2400" dirty="0" err="1" smtClean="0">
                <a:latin typeface="Calibri"/>
                <a:cs typeface="Calibri"/>
              </a:rPr>
              <a:t>Bayes</a:t>
            </a:r>
            <a:r>
              <a:rPr lang="en-US" sz="2400" dirty="0" smtClean="0">
                <a:latin typeface="Calibri"/>
                <a:cs typeface="Calibri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Features: </a:t>
            </a:r>
            <a:r>
              <a:rPr lang="en-US" sz="2000" dirty="0" err="1" smtClean="0">
                <a:latin typeface="Calibri"/>
                <a:cs typeface="Calibri"/>
              </a:rPr>
              <a:t>W</a:t>
            </a:r>
            <a:r>
              <a:rPr lang="en-US" sz="2000" baseline="-25000" dirty="0" err="1" smtClean="0">
                <a:latin typeface="Calibri"/>
                <a:cs typeface="Calibri"/>
              </a:rPr>
              <a:t>i</a:t>
            </a:r>
            <a:r>
              <a:rPr lang="en-US" sz="2000" dirty="0" smtClean="0">
                <a:latin typeface="Calibri"/>
                <a:cs typeface="Calibri"/>
              </a:rPr>
              <a:t> is the word at </a:t>
            </a:r>
            <a:r>
              <a:rPr lang="en-US" sz="2000" dirty="0" err="1" smtClean="0">
                <a:latin typeface="Calibri"/>
                <a:cs typeface="Calibri"/>
              </a:rPr>
              <a:t>positon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r>
              <a:rPr lang="en-US" sz="2000" dirty="0" err="1" smtClean="0">
                <a:latin typeface="Calibri"/>
                <a:cs typeface="Calibri"/>
              </a:rPr>
              <a:t>i</a:t>
            </a: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As before: predict label conditioned on feature variables (spam vs. ham)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As before: assume features are conditionally independent given label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New: each </a:t>
            </a:r>
            <a:r>
              <a:rPr lang="en-US" sz="2000" dirty="0" err="1" smtClean="0">
                <a:latin typeface="Calibri"/>
                <a:cs typeface="Calibri"/>
              </a:rPr>
              <a:t>W</a:t>
            </a:r>
            <a:r>
              <a:rPr lang="en-US" sz="2000" baseline="-25000" dirty="0" err="1" smtClean="0">
                <a:latin typeface="Calibri"/>
                <a:cs typeface="Calibri"/>
              </a:rPr>
              <a:t>i</a:t>
            </a:r>
            <a:r>
              <a:rPr lang="en-US" sz="2000" dirty="0" smtClean="0">
                <a:latin typeface="Calibri"/>
                <a:cs typeface="Calibri"/>
              </a:rPr>
              <a:t> is identically distributed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Generative model: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“Tied” distributions and bag-of-words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Usually, each variable gets its own conditional probability distribution P(F|Y)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In a bag-of-words model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Each position is identically distributed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All positions share the same conditional </a:t>
            </a:r>
            <a:r>
              <a:rPr lang="en-US" sz="1800" dirty="0" err="1" smtClean="0">
                <a:latin typeface="Calibri"/>
                <a:cs typeface="Calibri"/>
              </a:rPr>
              <a:t>probs</a:t>
            </a:r>
            <a:r>
              <a:rPr lang="en-US" sz="1800" dirty="0" smtClean="0">
                <a:latin typeface="Calibri"/>
                <a:cs typeface="Calibri"/>
              </a:rPr>
              <a:t> P(W|Y)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Why make this assumption?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Called “bag-of-words” because model is insensitive to word order or reordering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276600" y="3362324"/>
            <a:ext cx="4844780" cy="572192"/>
          </a:xfrm>
          <a:prstGeom prst="rect">
            <a:avLst/>
          </a:prstGeom>
          <a:noFill/>
          <a:ln/>
          <a:effectLst/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553200" y="64912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310727" name="Text Box 7"/>
          <p:cNvSpPr txBox="1">
            <a:spLocks noChangeArrowheads="1"/>
          </p:cNvSpPr>
          <p:nvPr/>
        </p:nvSpPr>
        <p:spPr bwMode="auto">
          <a:xfrm>
            <a:off x="8732702" y="2728912"/>
            <a:ext cx="16764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latin typeface="Calibri"/>
                <a:cs typeface="Calibri"/>
              </a:rPr>
              <a:t>Word at position i, not i</a:t>
            </a:r>
            <a:r>
              <a:rPr lang="en-US" sz="1600" i="1" baseline="30000">
                <a:latin typeface="Calibri"/>
                <a:cs typeface="Calibri"/>
              </a:rPr>
              <a:t>th</a:t>
            </a:r>
            <a:r>
              <a:rPr lang="en-US" sz="1600" i="1">
                <a:latin typeface="Calibri"/>
                <a:cs typeface="Calibri"/>
              </a:rPr>
              <a:t> word in the dictionary!</a:t>
            </a:r>
          </a:p>
        </p:txBody>
      </p:sp>
      <p:sp>
        <p:nvSpPr>
          <p:cNvPr id="1310728" name="Freeform 8"/>
          <p:cNvSpPr>
            <a:spLocks/>
          </p:cNvSpPr>
          <p:nvPr/>
        </p:nvSpPr>
        <p:spPr bwMode="auto">
          <a:xfrm>
            <a:off x="7427777" y="3706812"/>
            <a:ext cx="2409825" cy="255588"/>
          </a:xfrm>
          <a:custGeom>
            <a:avLst/>
            <a:gdLst>
              <a:gd name="T0" fmla="*/ 2147483647 w 1518"/>
              <a:gd name="T1" fmla="*/ 2147483647 h 161"/>
              <a:gd name="T2" fmla="*/ 2147483647 w 1518"/>
              <a:gd name="T3" fmla="*/ 2147483647 h 161"/>
              <a:gd name="T4" fmla="*/ 2147483647 w 1518"/>
              <a:gd name="T5" fmla="*/ 2147483647 h 161"/>
              <a:gd name="T6" fmla="*/ 2147483647 w 1518"/>
              <a:gd name="T7" fmla="*/ 0 h 161"/>
              <a:gd name="T8" fmla="*/ 0 60000 65536"/>
              <a:gd name="T9" fmla="*/ 0 60000 65536"/>
              <a:gd name="T10" fmla="*/ 0 60000 65536"/>
              <a:gd name="T11" fmla="*/ 0 60000 65536"/>
              <a:gd name="T12" fmla="*/ 0 w 1518"/>
              <a:gd name="T13" fmla="*/ 0 h 161"/>
              <a:gd name="T14" fmla="*/ 1518 w 1518"/>
              <a:gd name="T15" fmla="*/ 161 h 1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18" h="161">
                <a:moveTo>
                  <a:pt x="73" y="60"/>
                </a:moveTo>
                <a:cubicBezTo>
                  <a:pt x="94" y="67"/>
                  <a:pt x="0" y="89"/>
                  <a:pt x="197" y="103"/>
                </a:cubicBezTo>
                <a:cubicBezTo>
                  <a:pt x="394" y="117"/>
                  <a:pt x="1038" y="161"/>
                  <a:pt x="1254" y="144"/>
                </a:cubicBezTo>
                <a:cubicBezTo>
                  <a:pt x="1470" y="127"/>
                  <a:pt x="1518" y="60"/>
                  <a:pt x="1494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27" grpId="0"/>
      <p:bldP spid="13107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Spam Filtering</a:t>
            </a:r>
          </a:p>
        </p:txBody>
      </p:sp>
      <p:sp>
        <p:nvSpPr>
          <p:cNvPr id="128614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8229600" cy="5029200"/>
          </a:xfrm>
        </p:spPr>
        <p:txBody>
          <a:bodyPr/>
          <a:lstStyle/>
          <a:p>
            <a:pPr eaLnBrk="1" hangingPunct="1"/>
            <a:r>
              <a:rPr lang="en-US" sz="2400" smtClean="0"/>
              <a:t>Model:</a:t>
            </a:r>
          </a:p>
          <a:p>
            <a:pPr eaLnBrk="1" hangingPunct="1"/>
            <a:endParaRPr lang="en-US" sz="1000" smtClean="0"/>
          </a:p>
          <a:p>
            <a:pPr eaLnBrk="1" hangingPunct="1"/>
            <a:r>
              <a:rPr lang="en-US" sz="2400" smtClean="0"/>
              <a:t>What are the parameters?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Where do these tables come from?</a:t>
            </a:r>
          </a:p>
          <a:p>
            <a:pPr eaLnBrk="1" hangingPunct="1"/>
            <a:endParaRPr lang="en-US" sz="2400" smtClean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14735" y="1524000"/>
            <a:ext cx="4847955" cy="572567"/>
          </a:xfrm>
          <a:prstGeom prst="rect">
            <a:avLst/>
          </a:prstGeom>
          <a:noFill/>
          <a:ln/>
          <a:effectLst/>
        </p:spPr>
      </p:pic>
      <p:sp>
        <p:nvSpPr>
          <p:cNvPr id="1286149" name="Text Box 5"/>
          <p:cNvSpPr txBox="1">
            <a:spLocks noChangeArrowheads="1"/>
          </p:cNvSpPr>
          <p:nvPr/>
        </p:nvSpPr>
        <p:spPr bwMode="auto">
          <a:xfrm>
            <a:off x="4648200" y="3141663"/>
            <a:ext cx="2057400" cy="2573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the :  0.0156</a:t>
            </a:r>
          </a:p>
          <a:p>
            <a:r>
              <a:rPr lang="en-US">
                <a:latin typeface="Courier New" pitchFamily="49" charset="0"/>
              </a:rPr>
              <a:t>to  :  0.0153</a:t>
            </a:r>
          </a:p>
          <a:p>
            <a:r>
              <a:rPr lang="en-US">
                <a:latin typeface="Courier New" pitchFamily="49" charset="0"/>
              </a:rPr>
              <a:t>and :  0.0115</a:t>
            </a:r>
          </a:p>
          <a:p>
            <a:r>
              <a:rPr lang="en-US">
                <a:latin typeface="Courier New" pitchFamily="49" charset="0"/>
              </a:rPr>
              <a:t>of  :  0.0095</a:t>
            </a:r>
          </a:p>
          <a:p>
            <a:r>
              <a:rPr lang="en-US">
                <a:latin typeface="Courier New" pitchFamily="49" charset="0"/>
              </a:rPr>
              <a:t>you :  0.0093</a:t>
            </a:r>
          </a:p>
          <a:p>
            <a:r>
              <a:rPr lang="en-US">
                <a:latin typeface="Courier New" pitchFamily="49" charset="0"/>
              </a:rPr>
              <a:t>a   :  0.0086</a:t>
            </a:r>
          </a:p>
          <a:p>
            <a:r>
              <a:rPr lang="en-US">
                <a:latin typeface="Courier New" pitchFamily="49" charset="0"/>
              </a:rPr>
              <a:t>with:  0.0080</a:t>
            </a:r>
          </a:p>
          <a:p>
            <a:r>
              <a:rPr lang="en-US">
                <a:latin typeface="Courier New" pitchFamily="49" charset="0"/>
              </a:rPr>
              <a:t>from:  0.0075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0486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76800" y="2743200"/>
            <a:ext cx="160655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05800" y="2743200"/>
            <a:ext cx="146685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6152" name="Text Box 8"/>
          <p:cNvSpPr txBox="1">
            <a:spLocks noChangeArrowheads="1"/>
          </p:cNvSpPr>
          <p:nvPr/>
        </p:nvSpPr>
        <p:spPr bwMode="auto">
          <a:xfrm>
            <a:off x="8001000" y="3141663"/>
            <a:ext cx="2057400" cy="2573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the :  0.0210</a:t>
            </a:r>
          </a:p>
          <a:p>
            <a:r>
              <a:rPr lang="en-US">
                <a:latin typeface="Courier New" pitchFamily="49" charset="0"/>
              </a:rPr>
              <a:t>to  :  0.0133</a:t>
            </a:r>
          </a:p>
          <a:p>
            <a:r>
              <a:rPr lang="en-US">
                <a:latin typeface="Courier New" pitchFamily="49" charset="0"/>
              </a:rPr>
              <a:t>of  :  0.0119</a:t>
            </a:r>
          </a:p>
          <a:p>
            <a:r>
              <a:rPr lang="en-US">
                <a:latin typeface="Courier New" pitchFamily="49" charset="0"/>
              </a:rPr>
              <a:t>2002:  0.0110</a:t>
            </a:r>
          </a:p>
          <a:p>
            <a:r>
              <a:rPr lang="en-US">
                <a:latin typeface="Courier New" pitchFamily="49" charset="0"/>
              </a:rPr>
              <a:t>with:  0.0108</a:t>
            </a:r>
          </a:p>
          <a:p>
            <a:r>
              <a:rPr lang="en-US">
                <a:latin typeface="Courier New" pitchFamily="49" charset="0"/>
              </a:rPr>
              <a:t>from:  0.0107</a:t>
            </a:r>
          </a:p>
          <a:p>
            <a:r>
              <a:rPr lang="en-US">
                <a:latin typeface="Courier New" pitchFamily="49" charset="0"/>
              </a:rPr>
              <a:t>and :  0.0105</a:t>
            </a:r>
          </a:p>
          <a:p>
            <a:r>
              <a:rPr lang="en-US">
                <a:latin typeface="Courier New" pitchFamily="49" charset="0"/>
              </a:rPr>
              <a:t>a   :  0.0100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426024" y="2743200"/>
            <a:ext cx="712140" cy="278992"/>
          </a:xfrm>
          <a:prstGeom prst="rect">
            <a:avLst/>
          </a:prstGeom>
          <a:noFill/>
          <a:ln/>
          <a:effectLst/>
        </p:spPr>
      </p:pic>
      <p:sp>
        <p:nvSpPr>
          <p:cNvPr id="1286154" name="Text Box 10"/>
          <p:cNvSpPr txBox="1">
            <a:spLocks noChangeArrowheads="1"/>
          </p:cNvSpPr>
          <p:nvPr/>
        </p:nvSpPr>
        <p:spPr bwMode="auto">
          <a:xfrm>
            <a:off x="1981200" y="3124200"/>
            <a:ext cx="16002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ham : 0.66</a:t>
            </a:r>
          </a:p>
          <a:p>
            <a:r>
              <a:rPr lang="en-US">
                <a:latin typeface="Courier New" pitchFamily="49" charset="0"/>
              </a:rPr>
              <a:t>spam: 0.33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6149" grpId="0" animBg="1"/>
      <p:bldP spid="1286152" grpId="0" animBg="1"/>
      <p:bldP spid="12861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Spam Example</a:t>
            </a:r>
          </a:p>
        </p:txBody>
      </p:sp>
      <p:graphicFrame>
        <p:nvGraphicFramePr>
          <p:cNvPr id="1298436" name="Group 4"/>
          <p:cNvGraphicFramePr>
            <a:graphicFrameLocks noGrp="1"/>
          </p:cNvGraphicFramePr>
          <p:nvPr/>
        </p:nvGraphicFramePr>
        <p:xfrm>
          <a:off x="2590800" y="1600200"/>
          <a:ext cx="6858000" cy="402336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Word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P(w|spam)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P(w|ham)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 Spam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 Ham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(prior)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0.33333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0.66666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-1.1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-0.4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Gary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0.00002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0.00021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-11.8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-8.9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would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0.00069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0.00084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-19.1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-16.0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you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0.00881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0.00304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-23.8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-21.8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like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0.00086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0.00083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-30.9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-28.9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0.01517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0.01339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-35.1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-33.2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lose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-44.5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-44.0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weight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0.00016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-53.3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-55.0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while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0.00027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0.00027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-61.5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-63.2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you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0.00881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0.00304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-66.2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-69.0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sleep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-76.0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-80.5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8512" name="Text Box 80"/>
          <p:cNvSpPr txBox="1">
            <a:spLocks noChangeArrowheads="1"/>
          </p:cNvSpPr>
          <p:nvPr/>
        </p:nvSpPr>
        <p:spPr bwMode="auto">
          <a:xfrm>
            <a:off x="7391400" y="5943600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P(spam | w) = 98.9</a:t>
            </a:r>
          </a:p>
        </p:txBody>
      </p:sp>
      <p:sp>
        <p:nvSpPr>
          <p:cNvPr id="1298513" name="Line 81"/>
          <p:cNvSpPr>
            <a:spLocks noChangeShapeType="1"/>
          </p:cNvSpPr>
          <p:nvPr/>
        </p:nvSpPr>
        <p:spPr bwMode="auto">
          <a:xfrm>
            <a:off x="7315200" y="5791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8514" name="Rectangle 82"/>
          <p:cNvSpPr>
            <a:spLocks noChangeArrowheads="1"/>
          </p:cNvSpPr>
          <p:nvPr/>
        </p:nvSpPr>
        <p:spPr bwMode="auto">
          <a:xfrm>
            <a:off x="2590800" y="3352800"/>
            <a:ext cx="68580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8515" name="Rectangle 83"/>
          <p:cNvSpPr>
            <a:spLocks noChangeArrowheads="1"/>
          </p:cNvSpPr>
          <p:nvPr/>
        </p:nvSpPr>
        <p:spPr bwMode="auto">
          <a:xfrm>
            <a:off x="2590800" y="2971800"/>
            <a:ext cx="6858000" cy="266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8516" name="Rectangle 84"/>
          <p:cNvSpPr>
            <a:spLocks noChangeArrowheads="1"/>
          </p:cNvSpPr>
          <p:nvPr/>
        </p:nvSpPr>
        <p:spPr bwMode="auto">
          <a:xfrm>
            <a:off x="2590800" y="2667000"/>
            <a:ext cx="68580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8517" name="Rectangle 85"/>
          <p:cNvSpPr>
            <a:spLocks noChangeArrowheads="1"/>
          </p:cNvSpPr>
          <p:nvPr/>
        </p:nvSpPr>
        <p:spPr bwMode="auto">
          <a:xfrm>
            <a:off x="2590800" y="2286000"/>
            <a:ext cx="6858000" cy="3429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8512" grpId="0"/>
      <p:bldP spid="1298513" grpId="0" animBg="1"/>
      <p:bldP spid="1298514" grpId="0" animBg="1"/>
      <p:bldP spid="1298515" grpId="0" animBg="1"/>
      <p:bldP spid="1298516" grpId="0" animBg="1"/>
      <p:bldP spid="12985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Testing</a:t>
            </a:r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945" y="2235200"/>
            <a:ext cx="3579510" cy="2946400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6514" y="2340708"/>
            <a:ext cx="3842741" cy="215509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7424" y="2209800"/>
            <a:ext cx="3804752" cy="294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CS 188: Artificial Intelligence</a:t>
            </a:r>
            <a:br>
              <a:rPr lang="en-US" dirty="0" smtClean="0"/>
            </a:br>
            <a:endParaRPr lang="en-US" sz="3600" dirty="0" smtClean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914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Naïve </a:t>
            </a:r>
            <a:r>
              <a:rPr lang="en-US" sz="3600" dirty="0" err="1" smtClean="0"/>
              <a:t>Bayes</a:t>
            </a:r>
            <a:endParaRPr lang="en-US" sz="3600" dirty="0" smtClean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1625677"/>
            <a:ext cx="7315200" cy="4124379"/>
          </a:xfrm>
          <a:prstGeom prst="rect">
            <a:avLst/>
          </a:prstGeom>
          <a:noFill/>
        </p:spPr>
      </p:pic>
      <p:pic>
        <p:nvPicPr>
          <p:cNvPr id="8" name="Picture 2" descr="C:\Users\Dan\Dropbox\Office\CS 188\Ketrina Art\Learning I\Lecture20-MachineLearning.png"/>
          <p:cNvPicPr>
            <a:picLocks noChangeAspect="1" noChangeArrowheads="1"/>
          </p:cNvPicPr>
          <p:nvPr/>
        </p:nvPicPr>
        <p:blipFill>
          <a:blip r:embed="rId4" cstate="print"/>
          <a:srcRect l="27083" t="8626" r="41667" b="71054"/>
          <a:stretch>
            <a:fillRect/>
          </a:stretch>
        </p:blipFill>
        <p:spPr bwMode="auto">
          <a:xfrm>
            <a:off x="4329545" y="1981200"/>
            <a:ext cx="2909455" cy="1066800"/>
          </a:xfrm>
          <a:prstGeom prst="rect">
            <a:avLst/>
          </a:prstGeom>
          <a:noFill/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Calibri"/>
                <a:cs typeface="Calibri"/>
              </a:rPr>
              <a:t>Instructors: Dan Klein and Pieter Abbeel ---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 smtClean="0">
                <a:latin typeface="Calibri"/>
                <a:cs typeface="Calibri"/>
              </a:rPr>
              <a:t>ai.berkeley.edu</a:t>
            </a:r>
            <a:r>
              <a:rPr lang="en-US" sz="1400" dirty="0" smtClean="0">
                <a:latin typeface="Calibri"/>
                <a:cs typeface="Calibri"/>
              </a:rPr>
              <a:t>.]</a:t>
            </a:r>
            <a:endParaRPr lang="en-US"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Important Concepts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6324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Data: labeled instances, e.g. emails marked spam/ham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Held out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Test set</a:t>
            </a:r>
          </a:p>
          <a:p>
            <a:pPr lvl="1" eaLnBrk="1" hangingPunct="1">
              <a:lnSpc>
                <a:spcPct val="80000"/>
              </a:lnSpc>
            </a:pPr>
            <a:endParaRPr lang="en-US" sz="8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Features: attribute-value pairs which characterize each 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7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Experimentation cycle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Learn parameters (e.g. model probabilities) on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(Tune </a:t>
            </a:r>
            <a:r>
              <a:rPr lang="en-US" sz="1600" dirty="0" err="1" smtClean="0">
                <a:latin typeface="Calibri"/>
                <a:cs typeface="Calibri"/>
              </a:rPr>
              <a:t>hyperparameters</a:t>
            </a:r>
            <a:r>
              <a:rPr lang="en-US" sz="1600" dirty="0" smtClean="0">
                <a:latin typeface="Calibri"/>
                <a:cs typeface="Calibri"/>
              </a:rPr>
              <a:t> on held-out set)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Compute accuracy of test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Very important: never “peek” at the test set!</a:t>
            </a:r>
          </a:p>
          <a:p>
            <a:pPr lvl="1" eaLnBrk="1" hangingPunct="1">
              <a:lnSpc>
                <a:spcPct val="80000"/>
              </a:lnSpc>
            </a:pPr>
            <a:endParaRPr lang="en-US" sz="7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Evaluation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Accuracy: fraction of instances predicted correctly</a:t>
            </a:r>
          </a:p>
          <a:p>
            <a:pPr lvl="1" eaLnBrk="1" hangingPunct="1">
              <a:lnSpc>
                <a:spcPct val="80000"/>
              </a:lnSpc>
            </a:pPr>
            <a:endParaRPr lang="en-US" sz="10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 err="1" smtClean="0">
                <a:latin typeface="Calibri"/>
                <a:cs typeface="Calibri"/>
              </a:rPr>
              <a:t>Overfitting</a:t>
            </a:r>
            <a:r>
              <a:rPr lang="en-US" sz="1800" dirty="0" smtClean="0">
                <a:latin typeface="Calibri"/>
                <a:cs typeface="Calibri"/>
              </a:rPr>
              <a:t> and generalization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Want a classifier which does well on </a:t>
            </a:r>
            <a:r>
              <a:rPr lang="en-US" sz="1600" i="1" dirty="0" smtClean="0">
                <a:latin typeface="Calibri"/>
                <a:cs typeface="Calibri"/>
              </a:rPr>
              <a:t>test</a:t>
            </a:r>
            <a:r>
              <a:rPr lang="en-US" sz="1600" dirty="0" smtClean="0">
                <a:latin typeface="Calibri"/>
                <a:cs typeface="Calibri"/>
              </a:rPr>
              <a:t>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err="1" smtClean="0">
                <a:latin typeface="Calibri"/>
                <a:cs typeface="Calibri"/>
              </a:rPr>
              <a:t>Overfitting</a:t>
            </a:r>
            <a:r>
              <a:rPr lang="en-US" sz="1600" dirty="0" smtClean="0">
                <a:latin typeface="Calibri"/>
                <a:cs typeface="Calibri"/>
              </a:rPr>
              <a:t>: fitting the training data very closely, but not generalizing well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We’ll investigate </a:t>
            </a:r>
            <a:r>
              <a:rPr lang="en-US" sz="1600" dirty="0" err="1" smtClean="0">
                <a:latin typeface="Calibri"/>
                <a:cs typeface="Calibri"/>
              </a:rPr>
              <a:t>overfitting</a:t>
            </a:r>
            <a:r>
              <a:rPr lang="en-US" sz="1600" dirty="0" smtClean="0">
                <a:latin typeface="Calibri"/>
                <a:cs typeface="Calibri"/>
              </a:rPr>
              <a:t> and generalization formally in a few lectures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934200" y="1600200"/>
            <a:ext cx="16764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934200" y="4267200"/>
            <a:ext cx="1676400" cy="990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Held-Out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934200" y="5334000"/>
            <a:ext cx="1676400" cy="914400"/>
          </a:xfrm>
          <a:prstGeom prst="rect">
            <a:avLst/>
          </a:prstGeom>
          <a:solidFill>
            <a:srgbClr val="BDE6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39933" y="1600200"/>
            <a:ext cx="2777206" cy="2286000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5493" y="3886200"/>
            <a:ext cx="2164772" cy="16764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6386" y="5388709"/>
            <a:ext cx="2212274" cy="1240691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and </a:t>
            </a:r>
            <a:r>
              <a:rPr lang="en-US" dirty="0" err="1" smtClean="0"/>
              <a:t>Overfitting</a:t>
            </a:r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073" y="1295400"/>
            <a:ext cx="3121641" cy="4667250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295452"/>
            <a:ext cx="3352800" cy="4667146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6982" y="1295400"/>
            <a:ext cx="4265635" cy="4667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974725" y="1295400"/>
            <a:ext cx="7537450" cy="5127625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1" name="Line 4"/>
          <p:cNvSpPr>
            <a:spLocks noChangeShapeType="1"/>
          </p:cNvSpPr>
          <p:nvPr/>
        </p:nvSpPr>
        <p:spPr bwMode="auto">
          <a:xfrm>
            <a:off x="974725" y="6423025"/>
            <a:ext cx="75374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 flipV="1">
            <a:off x="974725" y="1295400"/>
            <a:ext cx="1588" cy="512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 flipV="1">
            <a:off x="974725" y="6346825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973138" y="645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35" name="Line 8"/>
          <p:cNvSpPr>
            <a:spLocks noChangeShapeType="1"/>
          </p:cNvSpPr>
          <p:nvPr/>
        </p:nvSpPr>
        <p:spPr bwMode="auto">
          <a:xfrm flipV="1">
            <a:off x="1725613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1724025" y="645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2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37" name="Line 10"/>
          <p:cNvSpPr>
            <a:spLocks noChangeShapeType="1"/>
          </p:cNvSpPr>
          <p:nvPr/>
        </p:nvSpPr>
        <p:spPr bwMode="auto">
          <a:xfrm flipV="1">
            <a:off x="2474913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2473325" y="645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4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39" name="Line 12"/>
          <p:cNvSpPr>
            <a:spLocks noChangeShapeType="1"/>
          </p:cNvSpPr>
          <p:nvPr/>
        </p:nvSpPr>
        <p:spPr bwMode="auto">
          <a:xfrm flipV="1">
            <a:off x="3233738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Rectangle 13"/>
          <p:cNvSpPr>
            <a:spLocks noChangeArrowheads="1"/>
          </p:cNvSpPr>
          <p:nvPr/>
        </p:nvSpPr>
        <p:spPr bwMode="auto">
          <a:xfrm>
            <a:off x="3232150" y="645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6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41" name="Line 14"/>
          <p:cNvSpPr>
            <a:spLocks noChangeShapeType="1"/>
          </p:cNvSpPr>
          <p:nvPr/>
        </p:nvSpPr>
        <p:spPr bwMode="auto">
          <a:xfrm flipV="1">
            <a:off x="3984625" y="6346825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Rectangle 15"/>
          <p:cNvSpPr>
            <a:spLocks noChangeArrowheads="1"/>
          </p:cNvSpPr>
          <p:nvPr/>
        </p:nvSpPr>
        <p:spPr bwMode="auto">
          <a:xfrm>
            <a:off x="3983038" y="645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8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43" name="Line 16"/>
          <p:cNvSpPr>
            <a:spLocks noChangeShapeType="1"/>
          </p:cNvSpPr>
          <p:nvPr/>
        </p:nvSpPr>
        <p:spPr bwMode="auto">
          <a:xfrm flipV="1">
            <a:off x="4743450" y="6346825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Rectangle 17"/>
          <p:cNvSpPr>
            <a:spLocks noChangeArrowheads="1"/>
          </p:cNvSpPr>
          <p:nvPr/>
        </p:nvSpPr>
        <p:spPr bwMode="auto">
          <a:xfrm>
            <a:off x="4702175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45" name="Line 18"/>
          <p:cNvSpPr>
            <a:spLocks noChangeShapeType="1"/>
          </p:cNvSpPr>
          <p:nvPr/>
        </p:nvSpPr>
        <p:spPr bwMode="auto">
          <a:xfrm flipV="1">
            <a:off x="5494338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Rectangle 19"/>
          <p:cNvSpPr>
            <a:spLocks noChangeArrowheads="1"/>
          </p:cNvSpPr>
          <p:nvPr/>
        </p:nvSpPr>
        <p:spPr bwMode="auto">
          <a:xfrm>
            <a:off x="5453063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12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47" name="Line 20"/>
          <p:cNvSpPr>
            <a:spLocks noChangeShapeType="1"/>
          </p:cNvSpPr>
          <p:nvPr/>
        </p:nvSpPr>
        <p:spPr bwMode="auto">
          <a:xfrm flipV="1">
            <a:off x="6243638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Rectangle 21"/>
          <p:cNvSpPr>
            <a:spLocks noChangeArrowheads="1"/>
          </p:cNvSpPr>
          <p:nvPr/>
        </p:nvSpPr>
        <p:spPr bwMode="auto">
          <a:xfrm>
            <a:off x="6202363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14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49" name="Line 22"/>
          <p:cNvSpPr>
            <a:spLocks noChangeShapeType="1"/>
          </p:cNvSpPr>
          <p:nvPr/>
        </p:nvSpPr>
        <p:spPr bwMode="auto">
          <a:xfrm flipV="1">
            <a:off x="7002463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Rectangle 23"/>
          <p:cNvSpPr>
            <a:spLocks noChangeArrowheads="1"/>
          </p:cNvSpPr>
          <p:nvPr/>
        </p:nvSpPr>
        <p:spPr bwMode="auto">
          <a:xfrm>
            <a:off x="6961188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16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51" name="Line 24"/>
          <p:cNvSpPr>
            <a:spLocks noChangeShapeType="1"/>
          </p:cNvSpPr>
          <p:nvPr/>
        </p:nvSpPr>
        <p:spPr bwMode="auto">
          <a:xfrm flipV="1">
            <a:off x="7753350" y="6346825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2" name="Rectangle 25"/>
          <p:cNvSpPr>
            <a:spLocks noChangeArrowheads="1"/>
          </p:cNvSpPr>
          <p:nvPr/>
        </p:nvSpPr>
        <p:spPr bwMode="auto">
          <a:xfrm>
            <a:off x="7712075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18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53" name="Line 26"/>
          <p:cNvSpPr>
            <a:spLocks noChangeShapeType="1"/>
          </p:cNvSpPr>
          <p:nvPr/>
        </p:nvSpPr>
        <p:spPr bwMode="auto">
          <a:xfrm flipV="1">
            <a:off x="8512175" y="6346825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4" name="Rectangle 27"/>
          <p:cNvSpPr>
            <a:spLocks noChangeArrowheads="1"/>
          </p:cNvSpPr>
          <p:nvPr/>
        </p:nvSpPr>
        <p:spPr bwMode="auto">
          <a:xfrm>
            <a:off x="8470900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20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55" name="Line 28"/>
          <p:cNvSpPr>
            <a:spLocks noChangeShapeType="1"/>
          </p:cNvSpPr>
          <p:nvPr/>
        </p:nvSpPr>
        <p:spPr bwMode="auto">
          <a:xfrm>
            <a:off x="974725" y="6423025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6" name="Rectangle 29"/>
          <p:cNvSpPr>
            <a:spLocks noChangeArrowheads="1"/>
          </p:cNvSpPr>
          <p:nvPr/>
        </p:nvSpPr>
        <p:spPr bwMode="auto">
          <a:xfrm>
            <a:off x="788988" y="6346825"/>
            <a:ext cx="1825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-15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57" name="Line 30"/>
          <p:cNvSpPr>
            <a:spLocks noChangeShapeType="1"/>
          </p:cNvSpPr>
          <p:nvPr/>
        </p:nvSpPr>
        <p:spPr bwMode="auto">
          <a:xfrm>
            <a:off x="974725" y="5853113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8" name="Rectangle 31"/>
          <p:cNvSpPr>
            <a:spLocks noChangeArrowheads="1"/>
          </p:cNvSpPr>
          <p:nvPr/>
        </p:nvSpPr>
        <p:spPr bwMode="auto">
          <a:xfrm>
            <a:off x="788988" y="5776913"/>
            <a:ext cx="1825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-10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59" name="Line 32"/>
          <p:cNvSpPr>
            <a:spLocks noChangeShapeType="1"/>
          </p:cNvSpPr>
          <p:nvPr/>
        </p:nvSpPr>
        <p:spPr bwMode="auto">
          <a:xfrm>
            <a:off x="974725" y="5281613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0" name="Rectangle 33"/>
          <p:cNvSpPr>
            <a:spLocks noChangeArrowheads="1"/>
          </p:cNvSpPr>
          <p:nvPr/>
        </p:nvSpPr>
        <p:spPr bwMode="auto">
          <a:xfrm>
            <a:off x="857250" y="5205413"/>
            <a:ext cx="1127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-5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61" name="Line 34"/>
          <p:cNvSpPr>
            <a:spLocks noChangeShapeType="1"/>
          </p:cNvSpPr>
          <p:nvPr/>
        </p:nvSpPr>
        <p:spPr bwMode="auto">
          <a:xfrm>
            <a:off x="974725" y="4711700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2" name="Rectangle 35"/>
          <p:cNvSpPr>
            <a:spLocks noChangeArrowheads="1"/>
          </p:cNvSpPr>
          <p:nvPr/>
        </p:nvSpPr>
        <p:spPr bwMode="auto">
          <a:xfrm>
            <a:off x="896938" y="46355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63" name="Line 36"/>
          <p:cNvSpPr>
            <a:spLocks noChangeShapeType="1"/>
          </p:cNvSpPr>
          <p:nvPr/>
        </p:nvSpPr>
        <p:spPr bwMode="auto">
          <a:xfrm>
            <a:off x="974725" y="4140200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4" name="Rectangle 37"/>
          <p:cNvSpPr>
            <a:spLocks noChangeArrowheads="1"/>
          </p:cNvSpPr>
          <p:nvPr/>
        </p:nvSpPr>
        <p:spPr bwMode="auto">
          <a:xfrm>
            <a:off x="896938" y="406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5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65" name="Line 38"/>
          <p:cNvSpPr>
            <a:spLocks noChangeShapeType="1"/>
          </p:cNvSpPr>
          <p:nvPr/>
        </p:nvSpPr>
        <p:spPr bwMode="auto">
          <a:xfrm>
            <a:off x="974725" y="3568700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6" name="Rectangle 39"/>
          <p:cNvSpPr>
            <a:spLocks noChangeArrowheads="1"/>
          </p:cNvSpPr>
          <p:nvPr/>
        </p:nvSpPr>
        <p:spPr bwMode="auto">
          <a:xfrm>
            <a:off x="830263" y="34925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67" name="Line 40"/>
          <p:cNvSpPr>
            <a:spLocks noChangeShapeType="1"/>
          </p:cNvSpPr>
          <p:nvPr/>
        </p:nvSpPr>
        <p:spPr bwMode="auto">
          <a:xfrm>
            <a:off x="974725" y="2998788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8" name="Rectangle 41"/>
          <p:cNvSpPr>
            <a:spLocks noChangeArrowheads="1"/>
          </p:cNvSpPr>
          <p:nvPr/>
        </p:nvSpPr>
        <p:spPr bwMode="auto">
          <a:xfrm>
            <a:off x="830263" y="2922588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15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69" name="Line 42"/>
          <p:cNvSpPr>
            <a:spLocks noChangeShapeType="1"/>
          </p:cNvSpPr>
          <p:nvPr/>
        </p:nvSpPr>
        <p:spPr bwMode="auto">
          <a:xfrm>
            <a:off x="974725" y="2427288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0" name="Rectangle 43"/>
          <p:cNvSpPr>
            <a:spLocks noChangeArrowheads="1"/>
          </p:cNvSpPr>
          <p:nvPr/>
        </p:nvSpPr>
        <p:spPr bwMode="auto">
          <a:xfrm>
            <a:off x="830263" y="2351088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20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71" name="Line 44"/>
          <p:cNvSpPr>
            <a:spLocks noChangeShapeType="1"/>
          </p:cNvSpPr>
          <p:nvPr/>
        </p:nvSpPr>
        <p:spPr bwMode="auto">
          <a:xfrm>
            <a:off x="974725" y="1855788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2" name="Rectangle 45"/>
          <p:cNvSpPr>
            <a:spLocks noChangeArrowheads="1"/>
          </p:cNvSpPr>
          <p:nvPr/>
        </p:nvSpPr>
        <p:spPr bwMode="auto">
          <a:xfrm>
            <a:off x="830263" y="1779588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25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73" name="Line 46"/>
          <p:cNvSpPr>
            <a:spLocks noChangeShapeType="1"/>
          </p:cNvSpPr>
          <p:nvPr/>
        </p:nvSpPr>
        <p:spPr bwMode="auto">
          <a:xfrm>
            <a:off x="974725" y="1295400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4" name="Rectangle 47"/>
          <p:cNvSpPr>
            <a:spLocks noChangeArrowheads="1"/>
          </p:cNvSpPr>
          <p:nvPr/>
        </p:nvSpPr>
        <p:spPr bwMode="auto">
          <a:xfrm>
            <a:off x="830263" y="12192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30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75" name="Oval 48"/>
          <p:cNvSpPr>
            <a:spLocks noChangeArrowheads="1"/>
          </p:cNvSpPr>
          <p:nvPr/>
        </p:nvSpPr>
        <p:spPr bwMode="auto">
          <a:xfrm>
            <a:off x="1308100" y="4549775"/>
            <a:ext cx="84138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6" name="Oval 49"/>
          <p:cNvSpPr>
            <a:spLocks noChangeArrowheads="1"/>
          </p:cNvSpPr>
          <p:nvPr/>
        </p:nvSpPr>
        <p:spPr bwMode="auto">
          <a:xfrm>
            <a:off x="1308100" y="4549775"/>
            <a:ext cx="84138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7" name="Oval 50"/>
          <p:cNvSpPr>
            <a:spLocks noChangeArrowheads="1"/>
          </p:cNvSpPr>
          <p:nvPr/>
        </p:nvSpPr>
        <p:spPr bwMode="auto">
          <a:xfrm>
            <a:off x="1687513" y="4833938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8" name="Oval 51"/>
          <p:cNvSpPr>
            <a:spLocks noChangeArrowheads="1"/>
          </p:cNvSpPr>
          <p:nvPr/>
        </p:nvSpPr>
        <p:spPr bwMode="auto">
          <a:xfrm>
            <a:off x="1687513" y="4833938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9" name="Oval 52"/>
          <p:cNvSpPr>
            <a:spLocks noChangeArrowheads="1"/>
          </p:cNvSpPr>
          <p:nvPr/>
        </p:nvSpPr>
        <p:spPr bwMode="auto">
          <a:xfrm>
            <a:off x="2066925" y="524351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0" name="Oval 53"/>
          <p:cNvSpPr>
            <a:spLocks noChangeArrowheads="1"/>
          </p:cNvSpPr>
          <p:nvPr/>
        </p:nvSpPr>
        <p:spPr bwMode="auto">
          <a:xfrm>
            <a:off x="2066925" y="524351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1" name="Oval 54"/>
          <p:cNvSpPr>
            <a:spLocks noChangeArrowheads="1"/>
          </p:cNvSpPr>
          <p:nvPr/>
        </p:nvSpPr>
        <p:spPr bwMode="auto">
          <a:xfrm>
            <a:off x="2436813" y="524351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2" name="Oval 55"/>
          <p:cNvSpPr>
            <a:spLocks noChangeArrowheads="1"/>
          </p:cNvSpPr>
          <p:nvPr/>
        </p:nvSpPr>
        <p:spPr bwMode="auto">
          <a:xfrm>
            <a:off x="2436813" y="524351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3" name="Oval 56"/>
          <p:cNvSpPr>
            <a:spLocks noChangeArrowheads="1"/>
          </p:cNvSpPr>
          <p:nvPr/>
        </p:nvSpPr>
        <p:spPr bwMode="auto">
          <a:xfrm>
            <a:off x="2816225" y="543401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4" name="Oval 57"/>
          <p:cNvSpPr>
            <a:spLocks noChangeArrowheads="1"/>
          </p:cNvSpPr>
          <p:nvPr/>
        </p:nvSpPr>
        <p:spPr bwMode="auto">
          <a:xfrm>
            <a:off x="2816225" y="543401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5" name="Oval 58"/>
          <p:cNvSpPr>
            <a:spLocks noChangeArrowheads="1"/>
          </p:cNvSpPr>
          <p:nvPr/>
        </p:nvSpPr>
        <p:spPr bwMode="auto">
          <a:xfrm>
            <a:off x="3195638" y="533876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6" name="Oval 59"/>
          <p:cNvSpPr>
            <a:spLocks noChangeArrowheads="1"/>
          </p:cNvSpPr>
          <p:nvPr/>
        </p:nvSpPr>
        <p:spPr bwMode="auto">
          <a:xfrm>
            <a:off x="3195638" y="533876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7" name="Oval 60"/>
          <p:cNvSpPr>
            <a:spLocks noChangeArrowheads="1"/>
          </p:cNvSpPr>
          <p:nvPr/>
        </p:nvSpPr>
        <p:spPr bwMode="auto">
          <a:xfrm>
            <a:off x="3567113" y="5081588"/>
            <a:ext cx="84137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8" name="Oval 61"/>
          <p:cNvSpPr>
            <a:spLocks noChangeArrowheads="1"/>
          </p:cNvSpPr>
          <p:nvPr/>
        </p:nvSpPr>
        <p:spPr bwMode="auto">
          <a:xfrm>
            <a:off x="3567113" y="5081588"/>
            <a:ext cx="84137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9" name="Oval 62"/>
          <p:cNvSpPr>
            <a:spLocks noChangeArrowheads="1"/>
          </p:cNvSpPr>
          <p:nvPr/>
        </p:nvSpPr>
        <p:spPr bwMode="auto">
          <a:xfrm>
            <a:off x="3946525" y="491966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0" name="Oval 63"/>
          <p:cNvSpPr>
            <a:spLocks noChangeArrowheads="1"/>
          </p:cNvSpPr>
          <p:nvPr/>
        </p:nvSpPr>
        <p:spPr bwMode="auto">
          <a:xfrm>
            <a:off x="3946525" y="491966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1" name="Oval 64"/>
          <p:cNvSpPr>
            <a:spLocks noChangeArrowheads="1"/>
          </p:cNvSpPr>
          <p:nvPr/>
        </p:nvSpPr>
        <p:spPr bwMode="auto">
          <a:xfrm>
            <a:off x="4325938" y="5157788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2" name="Oval 65"/>
          <p:cNvSpPr>
            <a:spLocks noChangeArrowheads="1"/>
          </p:cNvSpPr>
          <p:nvPr/>
        </p:nvSpPr>
        <p:spPr bwMode="auto">
          <a:xfrm>
            <a:off x="4325938" y="5157788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3" name="Oval 66"/>
          <p:cNvSpPr>
            <a:spLocks noChangeArrowheads="1"/>
          </p:cNvSpPr>
          <p:nvPr/>
        </p:nvSpPr>
        <p:spPr bwMode="auto">
          <a:xfrm>
            <a:off x="4705350" y="462597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4" name="Oval 67"/>
          <p:cNvSpPr>
            <a:spLocks noChangeArrowheads="1"/>
          </p:cNvSpPr>
          <p:nvPr/>
        </p:nvSpPr>
        <p:spPr bwMode="auto">
          <a:xfrm>
            <a:off x="4705350" y="462597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5" name="Oval 68"/>
          <p:cNvSpPr>
            <a:spLocks noChangeArrowheads="1"/>
          </p:cNvSpPr>
          <p:nvPr/>
        </p:nvSpPr>
        <p:spPr bwMode="auto">
          <a:xfrm>
            <a:off x="5075238" y="480536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6" name="Oval 69"/>
          <p:cNvSpPr>
            <a:spLocks noChangeArrowheads="1"/>
          </p:cNvSpPr>
          <p:nvPr/>
        </p:nvSpPr>
        <p:spPr bwMode="auto">
          <a:xfrm>
            <a:off x="5075238" y="480536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7" name="Oval 70"/>
          <p:cNvSpPr>
            <a:spLocks noChangeArrowheads="1"/>
          </p:cNvSpPr>
          <p:nvPr/>
        </p:nvSpPr>
        <p:spPr bwMode="auto">
          <a:xfrm>
            <a:off x="5456238" y="4435475"/>
            <a:ext cx="84137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8" name="Oval 71"/>
          <p:cNvSpPr>
            <a:spLocks noChangeArrowheads="1"/>
          </p:cNvSpPr>
          <p:nvPr/>
        </p:nvSpPr>
        <p:spPr bwMode="auto">
          <a:xfrm>
            <a:off x="5456238" y="4435475"/>
            <a:ext cx="84137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9" name="Oval 72"/>
          <p:cNvSpPr>
            <a:spLocks noChangeArrowheads="1"/>
          </p:cNvSpPr>
          <p:nvPr/>
        </p:nvSpPr>
        <p:spPr bwMode="auto">
          <a:xfrm>
            <a:off x="5835650" y="478631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0" name="Oval 73"/>
          <p:cNvSpPr>
            <a:spLocks noChangeArrowheads="1"/>
          </p:cNvSpPr>
          <p:nvPr/>
        </p:nvSpPr>
        <p:spPr bwMode="auto">
          <a:xfrm>
            <a:off x="5835650" y="478631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1" name="Oval 74"/>
          <p:cNvSpPr>
            <a:spLocks noChangeArrowheads="1"/>
          </p:cNvSpPr>
          <p:nvPr/>
        </p:nvSpPr>
        <p:spPr bwMode="auto">
          <a:xfrm>
            <a:off x="6205538" y="454977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2" name="Oval 75"/>
          <p:cNvSpPr>
            <a:spLocks noChangeArrowheads="1"/>
          </p:cNvSpPr>
          <p:nvPr/>
        </p:nvSpPr>
        <p:spPr bwMode="auto">
          <a:xfrm>
            <a:off x="6205538" y="454977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3" name="Oval 76"/>
          <p:cNvSpPr>
            <a:spLocks noChangeArrowheads="1"/>
          </p:cNvSpPr>
          <p:nvPr/>
        </p:nvSpPr>
        <p:spPr bwMode="auto">
          <a:xfrm>
            <a:off x="6584950" y="434022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4" name="Oval 77"/>
          <p:cNvSpPr>
            <a:spLocks noChangeArrowheads="1"/>
          </p:cNvSpPr>
          <p:nvPr/>
        </p:nvSpPr>
        <p:spPr bwMode="auto">
          <a:xfrm>
            <a:off x="6584950" y="434022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5" name="Oval 78"/>
          <p:cNvSpPr>
            <a:spLocks noChangeArrowheads="1"/>
          </p:cNvSpPr>
          <p:nvPr/>
        </p:nvSpPr>
        <p:spPr bwMode="auto">
          <a:xfrm>
            <a:off x="6964363" y="369252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6" name="Oval 79"/>
          <p:cNvSpPr>
            <a:spLocks noChangeArrowheads="1"/>
          </p:cNvSpPr>
          <p:nvPr/>
        </p:nvSpPr>
        <p:spPr bwMode="auto">
          <a:xfrm>
            <a:off x="6964363" y="369252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7" name="Oval 80"/>
          <p:cNvSpPr>
            <a:spLocks noChangeArrowheads="1"/>
          </p:cNvSpPr>
          <p:nvPr/>
        </p:nvSpPr>
        <p:spPr bwMode="auto">
          <a:xfrm>
            <a:off x="7335838" y="3949700"/>
            <a:ext cx="84137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8" name="Oval 81"/>
          <p:cNvSpPr>
            <a:spLocks noChangeArrowheads="1"/>
          </p:cNvSpPr>
          <p:nvPr/>
        </p:nvSpPr>
        <p:spPr bwMode="auto">
          <a:xfrm>
            <a:off x="7335838" y="3949700"/>
            <a:ext cx="84137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9" name="Oval 82"/>
          <p:cNvSpPr>
            <a:spLocks noChangeArrowheads="1"/>
          </p:cNvSpPr>
          <p:nvPr/>
        </p:nvSpPr>
        <p:spPr bwMode="auto">
          <a:xfrm>
            <a:off x="7715250" y="3797300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0" name="Oval 83"/>
          <p:cNvSpPr>
            <a:spLocks noChangeArrowheads="1"/>
          </p:cNvSpPr>
          <p:nvPr/>
        </p:nvSpPr>
        <p:spPr bwMode="auto">
          <a:xfrm>
            <a:off x="7715250" y="3797300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1" name="Oval 84"/>
          <p:cNvSpPr>
            <a:spLocks noChangeArrowheads="1"/>
          </p:cNvSpPr>
          <p:nvPr/>
        </p:nvSpPr>
        <p:spPr bwMode="auto">
          <a:xfrm>
            <a:off x="8094663" y="365442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2" name="Oval 85"/>
          <p:cNvSpPr>
            <a:spLocks noChangeArrowheads="1"/>
          </p:cNvSpPr>
          <p:nvPr/>
        </p:nvSpPr>
        <p:spPr bwMode="auto">
          <a:xfrm>
            <a:off x="8094663" y="365442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3" name="Oval 86"/>
          <p:cNvSpPr>
            <a:spLocks noChangeArrowheads="1"/>
          </p:cNvSpPr>
          <p:nvPr/>
        </p:nvSpPr>
        <p:spPr bwMode="auto">
          <a:xfrm>
            <a:off x="8474075" y="325437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4" name="Oval 87"/>
          <p:cNvSpPr>
            <a:spLocks noChangeArrowheads="1"/>
          </p:cNvSpPr>
          <p:nvPr/>
        </p:nvSpPr>
        <p:spPr bwMode="auto">
          <a:xfrm>
            <a:off x="8474075" y="325437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5" name="Freeform 88"/>
          <p:cNvSpPr>
            <a:spLocks/>
          </p:cNvSpPr>
          <p:nvPr/>
        </p:nvSpPr>
        <p:spPr bwMode="auto">
          <a:xfrm>
            <a:off x="1344613" y="1827213"/>
            <a:ext cx="4784725" cy="3721100"/>
          </a:xfrm>
          <a:custGeom>
            <a:avLst/>
            <a:gdLst>
              <a:gd name="T0" fmla="*/ 2147483647 w 3014"/>
              <a:gd name="T1" fmla="*/ 2147483647 h 2344"/>
              <a:gd name="T2" fmla="*/ 2147483647 w 3014"/>
              <a:gd name="T3" fmla="*/ 2147483647 h 2344"/>
              <a:gd name="T4" fmla="*/ 2147483647 w 3014"/>
              <a:gd name="T5" fmla="*/ 2147483647 h 2344"/>
              <a:gd name="T6" fmla="*/ 2147483647 w 3014"/>
              <a:gd name="T7" fmla="*/ 2147483647 h 2344"/>
              <a:gd name="T8" fmla="*/ 2147483647 w 3014"/>
              <a:gd name="T9" fmla="*/ 2147483647 h 2344"/>
              <a:gd name="T10" fmla="*/ 2147483647 w 3014"/>
              <a:gd name="T11" fmla="*/ 2147483647 h 2344"/>
              <a:gd name="T12" fmla="*/ 2147483647 w 3014"/>
              <a:gd name="T13" fmla="*/ 2147483647 h 2344"/>
              <a:gd name="T14" fmla="*/ 2147483647 w 3014"/>
              <a:gd name="T15" fmla="*/ 2147483647 h 2344"/>
              <a:gd name="T16" fmla="*/ 2147483647 w 3014"/>
              <a:gd name="T17" fmla="*/ 2147483647 h 2344"/>
              <a:gd name="T18" fmla="*/ 2147483647 w 3014"/>
              <a:gd name="T19" fmla="*/ 2147483647 h 2344"/>
              <a:gd name="T20" fmla="*/ 2147483647 w 3014"/>
              <a:gd name="T21" fmla="*/ 2147483647 h 2344"/>
              <a:gd name="T22" fmla="*/ 2147483647 w 3014"/>
              <a:gd name="T23" fmla="*/ 2147483647 h 2344"/>
              <a:gd name="T24" fmla="*/ 2147483647 w 3014"/>
              <a:gd name="T25" fmla="*/ 2147483647 h 2344"/>
              <a:gd name="T26" fmla="*/ 2147483647 w 3014"/>
              <a:gd name="T27" fmla="*/ 2147483647 h 2344"/>
              <a:gd name="T28" fmla="*/ 2147483647 w 3014"/>
              <a:gd name="T29" fmla="*/ 2147483647 h 2344"/>
              <a:gd name="T30" fmla="*/ 2147483647 w 3014"/>
              <a:gd name="T31" fmla="*/ 2147483647 h 2344"/>
              <a:gd name="T32" fmla="*/ 2147483647 w 3014"/>
              <a:gd name="T33" fmla="*/ 2147483647 h 2344"/>
              <a:gd name="T34" fmla="*/ 2147483647 w 3014"/>
              <a:gd name="T35" fmla="*/ 2147483647 h 2344"/>
              <a:gd name="T36" fmla="*/ 2147483647 w 3014"/>
              <a:gd name="T37" fmla="*/ 2147483647 h 2344"/>
              <a:gd name="T38" fmla="*/ 2147483647 w 3014"/>
              <a:gd name="T39" fmla="*/ 2147483647 h 2344"/>
              <a:gd name="T40" fmla="*/ 2147483647 w 3014"/>
              <a:gd name="T41" fmla="*/ 2147483647 h 2344"/>
              <a:gd name="T42" fmla="*/ 2147483647 w 3014"/>
              <a:gd name="T43" fmla="*/ 2147483647 h 2344"/>
              <a:gd name="T44" fmla="*/ 2147483647 w 3014"/>
              <a:gd name="T45" fmla="*/ 2147483647 h 2344"/>
              <a:gd name="T46" fmla="*/ 2147483647 w 3014"/>
              <a:gd name="T47" fmla="*/ 2147483647 h 2344"/>
              <a:gd name="T48" fmla="*/ 2147483647 w 3014"/>
              <a:gd name="T49" fmla="*/ 2147483647 h 2344"/>
              <a:gd name="T50" fmla="*/ 2147483647 w 3014"/>
              <a:gd name="T51" fmla="*/ 2147483647 h 2344"/>
              <a:gd name="T52" fmla="*/ 2147483647 w 3014"/>
              <a:gd name="T53" fmla="*/ 2147483647 h 2344"/>
              <a:gd name="T54" fmla="*/ 2147483647 w 3014"/>
              <a:gd name="T55" fmla="*/ 2147483647 h 2344"/>
              <a:gd name="T56" fmla="*/ 2147483647 w 3014"/>
              <a:gd name="T57" fmla="*/ 2147483647 h 2344"/>
              <a:gd name="T58" fmla="*/ 2147483647 w 3014"/>
              <a:gd name="T59" fmla="*/ 2147483647 h 2344"/>
              <a:gd name="T60" fmla="*/ 2147483647 w 3014"/>
              <a:gd name="T61" fmla="*/ 2147483647 h 2344"/>
              <a:gd name="T62" fmla="*/ 2147483647 w 3014"/>
              <a:gd name="T63" fmla="*/ 2147483647 h 2344"/>
              <a:gd name="T64" fmla="*/ 2147483647 w 3014"/>
              <a:gd name="T65" fmla="*/ 2147483647 h 2344"/>
              <a:gd name="T66" fmla="*/ 2147483647 w 3014"/>
              <a:gd name="T67" fmla="*/ 2147483647 h 2344"/>
              <a:gd name="T68" fmla="*/ 2147483647 w 3014"/>
              <a:gd name="T69" fmla="*/ 2147483647 h 2344"/>
              <a:gd name="T70" fmla="*/ 2147483647 w 3014"/>
              <a:gd name="T71" fmla="*/ 2147483647 h 2344"/>
              <a:gd name="T72" fmla="*/ 2147483647 w 3014"/>
              <a:gd name="T73" fmla="*/ 2147483647 h 2344"/>
              <a:gd name="T74" fmla="*/ 2147483647 w 3014"/>
              <a:gd name="T75" fmla="*/ 2147483647 h 2344"/>
              <a:gd name="T76" fmla="*/ 2147483647 w 3014"/>
              <a:gd name="T77" fmla="*/ 2147483647 h 2344"/>
              <a:gd name="T78" fmla="*/ 2147483647 w 3014"/>
              <a:gd name="T79" fmla="*/ 2147483647 h 2344"/>
              <a:gd name="T80" fmla="*/ 2147483647 w 3014"/>
              <a:gd name="T81" fmla="*/ 2147483647 h 2344"/>
              <a:gd name="T82" fmla="*/ 2147483647 w 3014"/>
              <a:gd name="T83" fmla="*/ 2147483647 h 234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014"/>
              <a:gd name="T127" fmla="*/ 0 h 2344"/>
              <a:gd name="T128" fmla="*/ 3014 w 3014"/>
              <a:gd name="T129" fmla="*/ 2344 h 234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014" h="2344">
                <a:moveTo>
                  <a:pt x="0" y="1739"/>
                </a:moveTo>
                <a:lnTo>
                  <a:pt x="24" y="630"/>
                </a:lnTo>
                <a:lnTo>
                  <a:pt x="48" y="114"/>
                </a:lnTo>
                <a:lnTo>
                  <a:pt x="72" y="0"/>
                </a:lnTo>
                <a:lnTo>
                  <a:pt x="96" y="132"/>
                </a:lnTo>
                <a:lnTo>
                  <a:pt x="120" y="402"/>
                </a:lnTo>
                <a:lnTo>
                  <a:pt x="144" y="738"/>
                </a:lnTo>
                <a:lnTo>
                  <a:pt x="168" y="1085"/>
                </a:lnTo>
                <a:lnTo>
                  <a:pt x="192" y="1409"/>
                </a:lnTo>
                <a:lnTo>
                  <a:pt x="216" y="1691"/>
                </a:lnTo>
                <a:lnTo>
                  <a:pt x="240" y="1918"/>
                </a:lnTo>
                <a:lnTo>
                  <a:pt x="264" y="2098"/>
                </a:lnTo>
                <a:lnTo>
                  <a:pt x="287" y="2218"/>
                </a:lnTo>
                <a:lnTo>
                  <a:pt x="311" y="2296"/>
                </a:lnTo>
                <a:lnTo>
                  <a:pt x="335" y="2338"/>
                </a:lnTo>
                <a:lnTo>
                  <a:pt x="359" y="2344"/>
                </a:lnTo>
                <a:lnTo>
                  <a:pt x="383" y="2332"/>
                </a:lnTo>
                <a:lnTo>
                  <a:pt x="407" y="2302"/>
                </a:lnTo>
                <a:lnTo>
                  <a:pt x="431" y="2260"/>
                </a:lnTo>
                <a:lnTo>
                  <a:pt x="455" y="2218"/>
                </a:lnTo>
                <a:lnTo>
                  <a:pt x="479" y="2182"/>
                </a:lnTo>
                <a:lnTo>
                  <a:pt x="503" y="2146"/>
                </a:lnTo>
                <a:lnTo>
                  <a:pt x="527" y="2116"/>
                </a:lnTo>
                <a:lnTo>
                  <a:pt x="551" y="2092"/>
                </a:lnTo>
                <a:lnTo>
                  <a:pt x="569" y="2080"/>
                </a:lnTo>
                <a:lnTo>
                  <a:pt x="592" y="2080"/>
                </a:lnTo>
                <a:lnTo>
                  <a:pt x="616" y="2080"/>
                </a:lnTo>
                <a:lnTo>
                  <a:pt x="640" y="2098"/>
                </a:lnTo>
                <a:lnTo>
                  <a:pt x="664" y="2116"/>
                </a:lnTo>
                <a:lnTo>
                  <a:pt x="688" y="2134"/>
                </a:lnTo>
                <a:lnTo>
                  <a:pt x="712" y="2164"/>
                </a:lnTo>
                <a:lnTo>
                  <a:pt x="736" y="2188"/>
                </a:lnTo>
                <a:lnTo>
                  <a:pt x="760" y="2218"/>
                </a:lnTo>
                <a:lnTo>
                  <a:pt x="784" y="2242"/>
                </a:lnTo>
                <a:lnTo>
                  <a:pt x="808" y="2266"/>
                </a:lnTo>
                <a:lnTo>
                  <a:pt x="832" y="2284"/>
                </a:lnTo>
                <a:lnTo>
                  <a:pt x="856" y="2302"/>
                </a:lnTo>
                <a:lnTo>
                  <a:pt x="879" y="2320"/>
                </a:lnTo>
                <a:lnTo>
                  <a:pt x="903" y="2326"/>
                </a:lnTo>
                <a:lnTo>
                  <a:pt x="927" y="2332"/>
                </a:lnTo>
                <a:lnTo>
                  <a:pt x="951" y="2332"/>
                </a:lnTo>
                <a:lnTo>
                  <a:pt x="975" y="2326"/>
                </a:lnTo>
                <a:lnTo>
                  <a:pt x="999" y="2320"/>
                </a:lnTo>
                <a:lnTo>
                  <a:pt x="1023" y="2314"/>
                </a:lnTo>
                <a:lnTo>
                  <a:pt x="1047" y="2296"/>
                </a:lnTo>
                <a:lnTo>
                  <a:pt x="1071" y="2284"/>
                </a:lnTo>
                <a:lnTo>
                  <a:pt x="1095" y="2266"/>
                </a:lnTo>
                <a:lnTo>
                  <a:pt x="1119" y="2248"/>
                </a:lnTo>
                <a:lnTo>
                  <a:pt x="1143" y="2230"/>
                </a:lnTo>
                <a:lnTo>
                  <a:pt x="1166" y="2212"/>
                </a:lnTo>
                <a:lnTo>
                  <a:pt x="1190" y="2194"/>
                </a:lnTo>
                <a:lnTo>
                  <a:pt x="1214" y="2176"/>
                </a:lnTo>
                <a:lnTo>
                  <a:pt x="1238" y="2158"/>
                </a:lnTo>
                <a:lnTo>
                  <a:pt x="1262" y="2140"/>
                </a:lnTo>
                <a:lnTo>
                  <a:pt x="1286" y="2128"/>
                </a:lnTo>
                <a:lnTo>
                  <a:pt x="1310" y="2116"/>
                </a:lnTo>
                <a:lnTo>
                  <a:pt x="1334" y="2104"/>
                </a:lnTo>
                <a:lnTo>
                  <a:pt x="1352" y="2098"/>
                </a:lnTo>
                <a:lnTo>
                  <a:pt x="1376" y="2092"/>
                </a:lnTo>
                <a:lnTo>
                  <a:pt x="1400" y="2086"/>
                </a:lnTo>
                <a:lnTo>
                  <a:pt x="1424" y="2080"/>
                </a:lnTo>
                <a:lnTo>
                  <a:pt x="1448" y="2074"/>
                </a:lnTo>
                <a:lnTo>
                  <a:pt x="1471" y="2074"/>
                </a:lnTo>
                <a:lnTo>
                  <a:pt x="1495" y="2068"/>
                </a:lnTo>
                <a:lnTo>
                  <a:pt x="1519" y="2068"/>
                </a:lnTo>
                <a:lnTo>
                  <a:pt x="1543" y="2068"/>
                </a:lnTo>
                <a:lnTo>
                  <a:pt x="1567" y="2062"/>
                </a:lnTo>
                <a:lnTo>
                  <a:pt x="1591" y="2062"/>
                </a:lnTo>
                <a:lnTo>
                  <a:pt x="1615" y="2056"/>
                </a:lnTo>
                <a:lnTo>
                  <a:pt x="1639" y="2056"/>
                </a:lnTo>
                <a:lnTo>
                  <a:pt x="1663" y="2050"/>
                </a:lnTo>
                <a:lnTo>
                  <a:pt x="1687" y="2044"/>
                </a:lnTo>
                <a:lnTo>
                  <a:pt x="1711" y="2038"/>
                </a:lnTo>
                <a:lnTo>
                  <a:pt x="1735" y="2032"/>
                </a:lnTo>
                <a:lnTo>
                  <a:pt x="1758" y="2020"/>
                </a:lnTo>
                <a:lnTo>
                  <a:pt x="1782" y="2014"/>
                </a:lnTo>
                <a:lnTo>
                  <a:pt x="1806" y="2002"/>
                </a:lnTo>
                <a:lnTo>
                  <a:pt x="1830" y="1990"/>
                </a:lnTo>
                <a:lnTo>
                  <a:pt x="1854" y="1978"/>
                </a:lnTo>
                <a:lnTo>
                  <a:pt x="1878" y="1966"/>
                </a:lnTo>
                <a:lnTo>
                  <a:pt x="1902" y="1948"/>
                </a:lnTo>
                <a:lnTo>
                  <a:pt x="1926" y="1936"/>
                </a:lnTo>
                <a:lnTo>
                  <a:pt x="1950" y="1924"/>
                </a:lnTo>
                <a:lnTo>
                  <a:pt x="1974" y="1906"/>
                </a:lnTo>
                <a:lnTo>
                  <a:pt x="1998" y="1894"/>
                </a:lnTo>
                <a:lnTo>
                  <a:pt x="2022" y="1876"/>
                </a:lnTo>
                <a:lnTo>
                  <a:pt x="2045" y="1864"/>
                </a:lnTo>
                <a:lnTo>
                  <a:pt x="2069" y="1852"/>
                </a:lnTo>
                <a:lnTo>
                  <a:pt x="2093" y="1841"/>
                </a:lnTo>
                <a:lnTo>
                  <a:pt x="2117" y="1829"/>
                </a:lnTo>
                <a:lnTo>
                  <a:pt x="2141" y="1817"/>
                </a:lnTo>
                <a:lnTo>
                  <a:pt x="2159" y="1805"/>
                </a:lnTo>
                <a:lnTo>
                  <a:pt x="2183" y="1793"/>
                </a:lnTo>
                <a:lnTo>
                  <a:pt x="2207" y="1787"/>
                </a:lnTo>
                <a:lnTo>
                  <a:pt x="2231" y="1781"/>
                </a:lnTo>
                <a:lnTo>
                  <a:pt x="2255" y="1769"/>
                </a:lnTo>
                <a:lnTo>
                  <a:pt x="2279" y="1763"/>
                </a:lnTo>
                <a:lnTo>
                  <a:pt x="2303" y="1757"/>
                </a:lnTo>
                <a:lnTo>
                  <a:pt x="2326" y="1757"/>
                </a:lnTo>
                <a:lnTo>
                  <a:pt x="2350" y="1751"/>
                </a:lnTo>
                <a:lnTo>
                  <a:pt x="2374" y="1751"/>
                </a:lnTo>
                <a:lnTo>
                  <a:pt x="2398" y="1745"/>
                </a:lnTo>
                <a:lnTo>
                  <a:pt x="2422" y="1745"/>
                </a:lnTo>
                <a:lnTo>
                  <a:pt x="2446" y="1745"/>
                </a:lnTo>
                <a:lnTo>
                  <a:pt x="2470" y="1745"/>
                </a:lnTo>
                <a:lnTo>
                  <a:pt x="2494" y="1745"/>
                </a:lnTo>
                <a:lnTo>
                  <a:pt x="2518" y="1745"/>
                </a:lnTo>
                <a:lnTo>
                  <a:pt x="2542" y="1751"/>
                </a:lnTo>
                <a:lnTo>
                  <a:pt x="2566" y="1751"/>
                </a:lnTo>
                <a:lnTo>
                  <a:pt x="2590" y="1757"/>
                </a:lnTo>
                <a:lnTo>
                  <a:pt x="2614" y="1757"/>
                </a:lnTo>
                <a:lnTo>
                  <a:pt x="2637" y="1763"/>
                </a:lnTo>
                <a:lnTo>
                  <a:pt x="2661" y="1769"/>
                </a:lnTo>
                <a:lnTo>
                  <a:pt x="2685" y="1775"/>
                </a:lnTo>
                <a:lnTo>
                  <a:pt x="2709" y="1781"/>
                </a:lnTo>
                <a:lnTo>
                  <a:pt x="2733" y="1787"/>
                </a:lnTo>
                <a:lnTo>
                  <a:pt x="2757" y="1793"/>
                </a:lnTo>
                <a:lnTo>
                  <a:pt x="2781" y="1799"/>
                </a:lnTo>
                <a:lnTo>
                  <a:pt x="2805" y="1805"/>
                </a:lnTo>
                <a:lnTo>
                  <a:pt x="2829" y="1811"/>
                </a:lnTo>
                <a:lnTo>
                  <a:pt x="2853" y="1817"/>
                </a:lnTo>
                <a:lnTo>
                  <a:pt x="2877" y="1823"/>
                </a:lnTo>
                <a:lnTo>
                  <a:pt x="2901" y="1829"/>
                </a:lnTo>
                <a:lnTo>
                  <a:pt x="2924" y="1829"/>
                </a:lnTo>
                <a:lnTo>
                  <a:pt x="2942" y="1835"/>
                </a:lnTo>
                <a:lnTo>
                  <a:pt x="2966" y="1835"/>
                </a:lnTo>
                <a:lnTo>
                  <a:pt x="2990" y="1835"/>
                </a:lnTo>
                <a:lnTo>
                  <a:pt x="3014" y="1829"/>
                </a:lnTo>
              </a:path>
            </a:pathLst>
          </a:cu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6" name="Freeform 89"/>
          <p:cNvSpPr>
            <a:spLocks/>
          </p:cNvSpPr>
          <p:nvPr/>
        </p:nvSpPr>
        <p:spPr bwMode="auto">
          <a:xfrm>
            <a:off x="6129338" y="3292475"/>
            <a:ext cx="2382837" cy="2894013"/>
          </a:xfrm>
          <a:custGeom>
            <a:avLst/>
            <a:gdLst>
              <a:gd name="T0" fmla="*/ 2147483647 w 1501"/>
              <a:gd name="T1" fmla="*/ 2147483647 h 1823"/>
              <a:gd name="T2" fmla="*/ 2147483647 w 1501"/>
              <a:gd name="T3" fmla="*/ 2147483647 h 1823"/>
              <a:gd name="T4" fmla="*/ 2147483647 w 1501"/>
              <a:gd name="T5" fmla="*/ 2147483647 h 1823"/>
              <a:gd name="T6" fmla="*/ 2147483647 w 1501"/>
              <a:gd name="T7" fmla="*/ 2147483647 h 1823"/>
              <a:gd name="T8" fmla="*/ 2147483647 w 1501"/>
              <a:gd name="T9" fmla="*/ 2147483647 h 1823"/>
              <a:gd name="T10" fmla="*/ 2147483647 w 1501"/>
              <a:gd name="T11" fmla="*/ 2147483647 h 1823"/>
              <a:gd name="T12" fmla="*/ 2147483647 w 1501"/>
              <a:gd name="T13" fmla="*/ 2147483647 h 1823"/>
              <a:gd name="T14" fmla="*/ 2147483647 w 1501"/>
              <a:gd name="T15" fmla="*/ 2147483647 h 1823"/>
              <a:gd name="T16" fmla="*/ 2147483647 w 1501"/>
              <a:gd name="T17" fmla="*/ 2147483647 h 1823"/>
              <a:gd name="T18" fmla="*/ 2147483647 w 1501"/>
              <a:gd name="T19" fmla="*/ 2147483647 h 1823"/>
              <a:gd name="T20" fmla="*/ 2147483647 w 1501"/>
              <a:gd name="T21" fmla="*/ 2147483647 h 1823"/>
              <a:gd name="T22" fmla="*/ 2147483647 w 1501"/>
              <a:gd name="T23" fmla="*/ 2147483647 h 1823"/>
              <a:gd name="T24" fmla="*/ 2147483647 w 1501"/>
              <a:gd name="T25" fmla="*/ 2147483647 h 1823"/>
              <a:gd name="T26" fmla="*/ 2147483647 w 1501"/>
              <a:gd name="T27" fmla="*/ 2147483647 h 1823"/>
              <a:gd name="T28" fmla="*/ 2147483647 w 1501"/>
              <a:gd name="T29" fmla="*/ 2147483647 h 1823"/>
              <a:gd name="T30" fmla="*/ 2147483647 w 1501"/>
              <a:gd name="T31" fmla="*/ 2147483647 h 1823"/>
              <a:gd name="T32" fmla="*/ 2147483647 w 1501"/>
              <a:gd name="T33" fmla="*/ 2147483647 h 1823"/>
              <a:gd name="T34" fmla="*/ 2147483647 w 1501"/>
              <a:gd name="T35" fmla="*/ 2147483647 h 1823"/>
              <a:gd name="T36" fmla="*/ 2147483647 w 1501"/>
              <a:gd name="T37" fmla="*/ 2147483647 h 1823"/>
              <a:gd name="T38" fmla="*/ 2147483647 w 1501"/>
              <a:gd name="T39" fmla="*/ 2147483647 h 1823"/>
              <a:gd name="T40" fmla="*/ 2147483647 w 1501"/>
              <a:gd name="T41" fmla="*/ 2147483647 h 1823"/>
              <a:gd name="T42" fmla="*/ 2147483647 w 1501"/>
              <a:gd name="T43" fmla="*/ 2147483647 h 1823"/>
              <a:gd name="T44" fmla="*/ 2147483647 w 1501"/>
              <a:gd name="T45" fmla="*/ 2147483647 h 1823"/>
              <a:gd name="T46" fmla="*/ 2147483647 w 1501"/>
              <a:gd name="T47" fmla="*/ 2147483647 h 1823"/>
              <a:gd name="T48" fmla="*/ 2147483647 w 1501"/>
              <a:gd name="T49" fmla="*/ 2147483647 h 1823"/>
              <a:gd name="T50" fmla="*/ 2147483647 w 1501"/>
              <a:gd name="T51" fmla="*/ 2147483647 h 1823"/>
              <a:gd name="T52" fmla="*/ 2147483647 w 1501"/>
              <a:gd name="T53" fmla="*/ 2147483647 h 1823"/>
              <a:gd name="T54" fmla="*/ 2147483647 w 1501"/>
              <a:gd name="T55" fmla="*/ 2147483647 h 1823"/>
              <a:gd name="T56" fmla="*/ 2147483647 w 1501"/>
              <a:gd name="T57" fmla="*/ 2147483647 h 1823"/>
              <a:gd name="T58" fmla="*/ 2147483647 w 1501"/>
              <a:gd name="T59" fmla="*/ 2147483647 h 1823"/>
              <a:gd name="T60" fmla="*/ 2147483647 w 1501"/>
              <a:gd name="T61" fmla="*/ 2147483647 h 1823"/>
              <a:gd name="T62" fmla="*/ 2147483647 w 1501"/>
              <a:gd name="T63" fmla="*/ 0 h 182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501"/>
              <a:gd name="T97" fmla="*/ 0 h 1823"/>
              <a:gd name="T98" fmla="*/ 1501 w 1501"/>
              <a:gd name="T99" fmla="*/ 1823 h 182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501" h="1823">
                <a:moveTo>
                  <a:pt x="0" y="906"/>
                </a:moveTo>
                <a:lnTo>
                  <a:pt x="24" y="900"/>
                </a:lnTo>
                <a:lnTo>
                  <a:pt x="48" y="894"/>
                </a:lnTo>
                <a:lnTo>
                  <a:pt x="72" y="888"/>
                </a:lnTo>
                <a:lnTo>
                  <a:pt x="96" y="870"/>
                </a:lnTo>
                <a:lnTo>
                  <a:pt x="120" y="858"/>
                </a:lnTo>
                <a:lnTo>
                  <a:pt x="144" y="840"/>
                </a:lnTo>
                <a:lnTo>
                  <a:pt x="168" y="816"/>
                </a:lnTo>
                <a:lnTo>
                  <a:pt x="191" y="792"/>
                </a:lnTo>
                <a:lnTo>
                  <a:pt x="215" y="762"/>
                </a:lnTo>
                <a:lnTo>
                  <a:pt x="239" y="732"/>
                </a:lnTo>
                <a:lnTo>
                  <a:pt x="263" y="696"/>
                </a:lnTo>
                <a:lnTo>
                  <a:pt x="287" y="666"/>
                </a:lnTo>
                <a:lnTo>
                  <a:pt x="311" y="624"/>
                </a:lnTo>
                <a:lnTo>
                  <a:pt x="335" y="588"/>
                </a:lnTo>
                <a:lnTo>
                  <a:pt x="359" y="552"/>
                </a:lnTo>
                <a:lnTo>
                  <a:pt x="383" y="510"/>
                </a:lnTo>
                <a:lnTo>
                  <a:pt x="407" y="474"/>
                </a:lnTo>
                <a:lnTo>
                  <a:pt x="431" y="438"/>
                </a:lnTo>
                <a:lnTo>
                  <a:pt x="455" y="408"/>
                </a:lnTo>
                <a:lnTo>
                  <a:pt x="478" y="378"/>
                </a:lnTo>
                <a:lnTo>
                  <a:pt x="502" y="348"/>
                </a:lnTo>
                <a:lnTo>
                  <a:pt x="526" y="330"/>
                </a:lnTo>
                <a:lnTo>
                  <a:pt x="550" y="312"/>
                </a:lnTo>
                <a:lnTo>
                  <a:pt x="574" y="300"/>
                </a:lnTo>
                <a:lnTo>
                  <a:pt x="598" y="294"/>
                </a:lnTo>
                <a:lnTo>
                  <a:pt x="622" y="294"/>
                </a:lnTo>
                <a:lnTo>
                  <a:pt x="646" y="300"/>
                </a:lnTo>
                <a:lnTo>
                  <a:pt x="670" y="312"/>
                </a:lnTo>
                <a:lnTo>
                  <a:pt x="694" y="330"/>
                </a:lnTo>
                <a:lnTo>
                  <a:pt x="712" y="348"/>
                </a:lnTo>
                <a:lnTo>
                  <a:pt x="736" y="372"/>
                </a:lnTo>
                <a:lnTo>
                  <a:pt x="760" y="396"/>
                </a:lnTo>
                <a:lnTo>
                  <a:pt x="783" y="426"/>
                </a:lnTo>
                <a:lnTo>
                  <a:pt x="807" y="450"/>
                </a:lnTo>
                <a:lnTo>
                  <a:pt x="831" y="468"/>
                </a:lnTo>
                <a:lnTo>
                  <a:pt x="855" y="486"/>
                </a:lnTo>
                <a:lnTo>
                  <a:pt x="879" y="498"/>
                </a:lnTo>
                <a:lnTo>
                  <a:pt x="903" y="498"/>
                </a:lnTo>
                <a:lnTo>
                  <a:pt x="927" y="492"/>
                </a:lnTo>
                <a:lnTo>
                  <a:pt x="951" y="468"/>
                </a:lnTo>
                <a:lnTo>
                  <a:pt x="975" y="438"/>
                </a:lnTo>
                <a:lnTo>
                  <a:pt x="999" y="396"/>
                </a:lnTo>
                <a:lnTo>
                  <a:pt x="1023" y="348"/>
                </a:lnTo>
                <a:lnTo>
                  <a:pt x="1047" y="288"/>
                </a:lnTo>
                <a:lnTo>
                  <a:pt x="1070" y="222"/>
                </a:lnTo>
                <a:lnTo>
                  <a:pt x="1094" y="156"/>
                </a:lnTo>
                <a:lnTo>
                  <a:pt x="1118" y="96"/>
                </a:lnTo>
                <a:lnTo>
                  <a:pt x="1142" y="48"/>
                </a:lnTo>
                <a:lnTo>
                  <a:pt x="1166" y="18"/>
                </a:lnTo>
                <a:lnTo>
                  <a:pt x="1190" y="18"/>
                </a:lnTo>
                <a:lnTo>
                  <a:pt x="1214" y="48"/>
                </a:lnTo>
                <a:lnTo>
                  <a:pt x="1238" y="126"/>
                </a:lnTo>
                <a:lnTo>
                  <a:pt x="1262" y="246"/>
                </a:lnTo>
                <a:lnTo>
                  <a:pt x="1286" y="426"/>
                </a:lnTo>
                <a:lnTo>
                  <a:pt x="1310" y="654"/>
                </a:lnTo>
                <a:lnTo>
                  <a:pt x="1334" y="929"/>
                </a:lnTo>
                <a:lnTo>
                  <a:pt x="1357" y="1223"/>
                </a:lnTo>
                <a:lnTo>
                  <a:pt x="1381" y="1505"/>
                </a:lnTo>
                <a:lnTo>
                  <a:pt x="1405" y="1733"/>
                </a:lnTo>
                <a:lnTo>
                  <a:pt x="1429" y="1823"/>
                </a:lnTo>
                <a:lnTo>
                  <a:pt x="1453" y="1667"/>
                </a:lnTo>
                <a:lnTo>
                  <a:pt x="1477" y="1127"/>
                </a:lnTo>
                <a:lnTo>
                  <a:pt x="1501" y="0"/>
                </a:lnTo>
              </a:path>
            </a:pathLst>
          </a:cu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8" name="Text Box 91"/>
          <p:cNvSpPr txBox="1">
            <a:spLocks noChangeArrowheads="1"/>
          </p:cNvSpPr>
          <p:nvPr/>
        </p:nvSpPr>
        <p:spPr bwMode="auto">
          <a:xfrm>
            <a:off x="1747678" y="2343150"/>
            <a:ext cx="2929257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3333FF"/>
                </a:solidFill>
                <a:latin typeface="Calibri"/>
                <a:cs typeface="Calibri"/>
              </a:rPr>
              <a:t>Degree 15 polynomial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 smtClean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5400" y="1800531"/>
            <a:ext cx="3057525" cy="4571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15" grpId="0" animBg="1"/>
      <p:bldP spid="22616" grpId="0" animBg="1"/>
      <p:bldP spid="226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Overfitting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3352800" y="2667000"/>
            <a:ext cx="2438400" cy="2438400"/>
            <a:chOff x="3168" y="1584"/>
            <a:chExt cx="1536" cy="1536"/>
          </a:xfrm>
        </p:grpSpPr>
        <p:sp>
          <p:nvSpPr>
            <p:cNvPr id="23586" name="Rectangle 5"/>
            <p:cNvSpPr>
              <a:spLocks noChangeArrowheads="1"/>
            </p:cNvSpPr>
            <p:nvPr/>
          </p:nvSpPr>
          <p:spPr bwMode="auto">
            <a:xfrm>
              <a:off x="316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Rectangle 6"/>
            <p:cNvSpPr>
              <a:spLocks noChangeArrowheads="1"/>
            </p:cNvSpPr>
            <p:nvPr/>
          </p:nvSpPr>
          <p:spPr bwMode="auto">
            <a:xfrm>
              <a:off x="336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Rectangle 7"/>
            <p:cNvSpPr>
              <a:spLocks noChangeArrowheads="1"/>
            </p:cNvSpPr>
            <p:nvPr/>
          </p:nvSpPr>
          <p:spPr bwMode="auto">
            <a:xfrm>
              <a:off x="3168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Rectangle 8"/>
            <p:cNvSpPr>
              <a:spLocks noChangeArrowheads="1"/>
            </p:cNvSpPr>
            <p:nvPr/>
          </p:nvSpPr>
          <p:spPr bwMode="auto">
            <a:xfrm>
              <a:off x="3360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0" name="Rectangle 9"/>
            <p:cNvSpPr>
              <a:spLocks noChangeArrowheads="1"/>
            </p:cNvSpPr>
            <p:nvPr/>
          </p:nvSpPr>
          <p:spPr bwMode="auto">
            <a:xfrm>
              <a:off x="3552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1" name="Rectangle 10"/>
            <p:cNvSpPr>
              <a:spLocks noChangeArrowheads="1"/>
            </p:cNvSpPr>
            <p:nvPr/>
          </p:nvSpPr>
          <p:spPr bwMode="auto">
            <a:xfrm>
              <a:off x="3744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2" name="Rectangle 11"/>
            <p:cNvSpPr>
              <a:spLocks noChangeArrowheads="1"/>
            </p:cNvSpPr>
            <p:nvPr/>
          </p:nvSpPr>
          <p:spPr bwMode="auto">
            <a:xfrm>
              <a:off x="355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3" name="Rectangle 12"/>
            <p:cNvSpPr>
              <a:spLocks noChangeArrowheads="1"/>
            </p:cNvSpPr>
            <p:nvPr/>
          </p:nvSpPr>
          <p:spPr bwMode="auto">
            <a:xfrm>
              <a:off x="3744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Rectangle 13"/>
            <p:cNvSpPr>
              <a:spLocks noChangeArrowheads="1"/>
            </p:cNvSpPr>
            <p:nvPr/>
          </p:nvSpPr>
          <p:spPr bwMode="auto">
            <a:xfrm>
              <a:off x="316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5" name="Rectangle 14"/>
            <p:cNvSpPr>
              <a:spLocks noChangeArrowheads="1"/>
            </p:cNvSpPr>
            <p:nvPr/>
          </p:nvSpPr>
          <p:spPr bwMode="auto">
            <a:xfrm>
              <a:off x="336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6" name="Rectangle 15"/>
            <p:cNvSpPr>
              <a:spLocks noChangeArrowheads="1"/>
            </p:cNvSpPr>
            <p:nvPr/>
          </p:nvSpPr>
          <p:spPr bwMode="auto">
            <a:xfrm>
              <a:off x="316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7" name="Rectangle 16"/>
            <p:cNvSpPr>
              <a:spLocks noChangeArrowheads="1"/>
            </p:cNvSpPr>
            <p:nvPr/>
          </p:nvSpPr>
          <p:spPr bwMode="auto">
            <a:xfrm>
              <a:off x="336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Rectangle 17"/>
            <p:cNvSpPr>
              <a:spLocks noChangeArrowheads="1"/>
            </p:cNvSpPr>
            <p:nvPr/>
          </p:nvSpPr>
          <p:spPr bwMode="auto">
            <a:xfrm>
              <a:off x="355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9" name="Rectangle 18"/>
            <p:cNvSpPr>
              <a:spLocks noChangeArrowheads="1"/>
            </p:cNvSpPr>
            <p:nvPr/>
          </p:nvSpPr>
          <p:spPr bwMode="auto">
            <a:xfrm>
              <a:off x="3744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Rectangle 19"/>
            <p:cNvSpPr>
              <a:spLocks noChangeArrowheads="1"/>
            </p:cNvSpPr>
            <p:nvPr/>
          </p:nvSpPr>
          <p:spPr bwMode="auto">
            <a:xfrm>
              <a:off x="355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Rectangle 20"/>
            <p:cNvSpPr>
              <a:spLocks noChangeArrowheads="1"/>
            </p:cNvSpPr>
            <p:nvPr/>
          </p:nvSpPr>
          <p:spPr bwMode="auto">
            <a:xfrm>
              <a:off x="3744" y="216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2" name="Rectangle 21"/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3" name="Rectangle 22"/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4" name="Rectangle 23"/>
            <p:cNvSpPr>
              <a:spLocks noChangeArrowheads="1"/>
            </p:cNvSpPr>
            <p:nvPr/>
          </p:nvSpPr>
          <p:spPr bwMode="auto">
            <a:xfrm>
              <a:off x="3936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5" name="Rectangle 24"/>
            <p:cNvSpPr>
              <a:spLocks noChangeArrowheads="1"/>
            </p:cNvSpPr>
            <p:nvPr/>
          </p:nvSpPr>
          <p:spPr bwMode="auto">
            <a:xfrm>
              <a:off x="4128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6" name="Rectangle 25"/>
            <p:cNvSpPr>
              <a:spLocks noChangeArrowheads="1"/>
            </p:cNvSpPr>
            <p:nvPr/>
          </p:nvSpPr>
          <p:spPr bwMode="auto">
            <a:xfrm>
              <a:off x="432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7" name="Rectangle 26"/>
            <p:cNvSpPr>
              <a:spLocks noChangeArrowheads="1"/>
            </p:cNvSpPr>
            <p:nvPr/>
          </p:nvSpPr>
          <p:spPr bwMode="auto">
            <a:xfrm>
              <a:off x="4512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8" name="Rectangle 27"/>
            <p:cNvSpPr>
              <a:spLocks noChangeArrowheads="1"/>
            </p:cNvSpPr>
            <p:nvPr/>
          </p:nvSpPr>
          <p:spPr bwMode="auto">
            <a:xfrm>
              <a:off x="4320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9" name="Rectangle 28"/>
            <p:cNvSpPr>
              <a:spLocks noChangeArrowheads="1"/>
            </p:cNvSpPr>
            <p:nvPr/>
          </p:nvSpPr>
          <p:spPr bwMode="auto">
            <a:xfrm>
              <a:off x="45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0" name="Rectangle 29"/>
            <p:cNvSpPr>
              <a:spLocks noChangeArrowheads="1"/>
            </p:cNvSpPr>
            <p:nvPr/>
          </p:nvSpPr>
          <p:spPr bwMode="auto">
            <a:xfrm>
              <a:off x="3936" y="196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1" name="Rectangle 30"/>
            <p:cNvSpPr>
              <a:spLocks noChangeArrowheads="1"/>
            </p:cNvSpPr>
            <p:nvPr/>
          </p:nvSpPr>
          <p:spPr bwMode="auto">
            <a:xfrm>
              <a:off x="412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2" name="Rectangle 31"/>
            <p:cNvSpPr>
              <a:spLocks noChangeArrowheads="1"/>
            </p:cNvSpPr>
            <p:nvPr/>
          </p:nvSpPr>
          <p:spPr bwMode="auto">
            <a:xfrm>
              <a:off x="3936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3" name="Rectangle 32"/>
            <p:cNvSpPr>
              <a:spLocks noChangeArrowheads="1"/>
            </p:cNvSpPr>
            <p:nvPr/>
          </p:nvSpPr>
          <p:spPr bwMode="auto">
            <a:xfrm>
              <a:off x="412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4" name="Rectangle 33"/>
            <p:cNvSpPr>
              <a:spLocks noChangeArrowheads="1"/>
            </p:cNvSpPr>
            <p:nvPr/>
          </p:nvSpPr>
          <p:spPr bwMode="auto">
            <a:xfrm>
              <a:off x="432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5" name="Rectangle 34"/>
            <p:cNvSpPr>
              <a:spLocks noChangeArrowheads="1"/>
            </p:cNvSpPr>
            <p:nvPr/>
          </p:nvSpPr>
          <p:spPr bwMode="auto">
            <a:xfrm>
              <a:off x="451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6" name="Rectangle 35"/>
            <p:cNvSpPr>
              <a:spLocks noChangeArrowheads="1"/>
            </p:cNvSpPr>
            <p:nvPr/>
          </p:nvSpPr>
          <p:spPr bwMode="auto">
            <a:xfrm>
              <a:off x="432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7" name="Rectangle 36"/>
            <p:cNvSpPr>
              <a:spLocks noChangeArrowheads="1"/>
            </p:cNvSpPr>
            <p:nvPr/>
          </p:nvSpPr>
          <p:spPr bwMode="auto">
            <a:xfrm>
              <a:off x="451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8" name="Rectangle 37"/>
            <p:cNvSpPr>
              <a:spLocks noChangeArrowheads="1"/>
            </p:cNvSpPr>
            <p:nvPr/>
          </p:nvSpPr>
          <p:spPr bwMode="auto">
            <a:xfrm>
              <a:off x="316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9" name="Rectangle 38"/>
            <p:cNvSpPr>
              <a:spLocks noChangeArrowheads="1"/>
            </p:cNvSpPr>
            <p:nvPr/>
          </p:nvSpPr>
          <p:spPr bwMode="auto">
            <a:xfrm>
              <a:off x="336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0" name="Rectangle 39"/>
            <p:cNvSpPr>
              <a:spLocks noChangeArrowheads="1"/>
            </p:cNvSpPr>
            <p:nvPr/>
          </p:nvSpPr>
          <p:spPr bwMode="auto">
            <a:xfrm>
              <a:off x="3168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1" name="Rectangle 40"/>
            <p:cNvSpPr>
              <a:spLocks noChangeArrowheads="1"/>
            </p:cNvSpPr>
            <p:nvPr/>
          </p:nvSpPr>
          <p:spPr bwMode="auto">
            <a:xfrm>
              <a:off x="336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2" name="Rectangle 41"/>
            <p:cNvSpPr>
              <a:spLocks noChangeArrowheads="1"/>
            </p:cNvSpPr>
            <p:nvPr/>
          </p:nvSpPr>
          <p:spPr bwMode="auto">
            <a:xfrm>
              <a:off x="355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3" name="Rectangle 42"/>
            <p:cNvSpPr>
              <a:spLocks noChangeArrowheads="1"/>
            </p:cNvSpPr>
            <p:nvPr/>
          </p:nvSpPr>
          <p:spPr bwMode="auto">
            <a:xfrm>
              <a:off x="3744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4" name="Rectangle 43"/>
            <p:cNvSpPr>
              <a:spLocks noChangeArrowheads="1"/>
            </p:cNvSpPr>
            <p:nvPr/>
          </p:nvSpPr>
          <p:spPr bwMode="auto">
            <a:xfrm>
              <a:off x="355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5" name="Rectangle 44"/>
            <p:cNvSpPr>
              <a:spLocks noChangeArrowheads="1"/>
            </p:cNvSpPr>
            <p:nvPr/>
          </p:nvSpPr>
          <p:spPr bwMode="auto">
            <a:xfrm>
              <a:off x="3744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6" name="Rectangle 45"/>
            <p:cNvSpPr>
              <a:spLocks noChangeArrowheads="1"/>
            </p:cNvSpPr>
            <p:nvPr/>
          </p:nvSpPr>
          <p:spPr bwMode="auto">
            <a:xfrm>
              <a:off x="3168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7" name="Rectangle 46"/>
            <p:cNvSpPr>
              <a:spLocks noChangeArrowheads="1"/>
            </p:cNvSpPr>
            <p:nvPr/>
          </p:nvSpPr>
          <p:spPr bwMode="auto">
            <a:xfrm>
              <a:off x="3360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8" name="Rectangle 47"/>
            <p:cNvSpPr>
              <a:spLocks noChangeArrowheads="1"/>
            </p:cNvSpPr>
            <p:nvPr/>
          </p:nvSpPr>
          <p:spPr bwMode="auto">
            <a:xfrm>
              <a:off x="316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9" name="Rectangle 48"/>
            <p:cNvSpPr>
              <a:spLocks noChangeArrowheads="1"/>
            </p:cNvSpPr>
            <p:nvPr/>
          </p:nvSpPr>
          <p:spPr bwMode="auto">
            <a:xfrm>
              <a:off x="336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0" name="Rectangle 49"/>
            <p:cNvSpPr>
              <a:spLocks noChangeArrowheads="1"/>
            </p:cNvSpPr>
            <p:nvPr/>
          </p:nvSpPr>
          <p:spPr bwMode="auto">
            <a:xfrm>
              <a:off x="355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1" name="Rectangle 50"/>
            <p:cNvSpPr>
              <a:spLocks noChangeArrowheads="1"/>
            </p:cNvSpPr>
            <p:nvPr/>
          </p:nvSpPr>
          <p:spPr bwMode="auto">
            <a:xfrm>
              <a:off x="3744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2" name="Rectangle 51"/>
            <p:cNvSpPr>
              <a:spLocks noChangeArrowheads="1"/>
            </p:cNvSpPr>
            <p:nvPr/>
          </p:nvSpPr>
          <p:spPr bwMode="auto">
            <a:xfrm>
              <a:off x="3552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3" name="Rectangle 52"/>
            <p:cNvSpPr>
              <a:spLocks noChangeArrowheads="1"/>
            </p:cNvSpPr>
            <p:nvPr/>
          </p:nvSpPr>
          <p:spPr bwMode="auto">
            <a:xfrm>
              <a:off x="3744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4" name="Rectangle 53"/>
            <p:cNvSpPr>
              <a:spLocks noChangeArrowheads="1"/>
            </p:cNvSpPr>
            <p:nvPr/>
          </p:nvSpPr>
          <p:spPr bwMode="auto">
            <a:xfrm>
              <a:off x="3936" y="2352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5" name="Rectangle 54"/>
            <p:cNvSpPr>
              <a:spLocks noChangeArrowheads="1"/>
            </p:cNvSpPr>
            <p:nvPr/>
          </p:nvSpPr>
          <p:spPr bwMode="auto">
            <a:xfrm>
              <a:off x="412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6" name="Rectangle 55"/>
            <p:cNvSpPr>
              <a:spLocks noChangeArrowheads="1"/>
            </p:cNvSpPr>
            <p:nvPr/>
          </p:nvSpPr>
          <p:spPr bwMode="auto">
            <a:xfrm>
              <a:off x="3936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7" name="Rectangle 56"/>
            <p:cNvSpPr>
              <a:spLocks noChangeArrowheads="1"/>
            </p:cNvSpPr>
            <p:nvPr/>
          </p:nvSpPr>
          <p:spPr bwMode="auto">
            <a:xfrm>
              <a:off x="4128" y="254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8" name="Rectangle 57"/>
            <p:cNvSpPr>
              <a:spLocks noChangeArrowheads="1"/>
            </p:cNvSpPr>
            <p:nvPr/>
          </p:nvSpPr>
          <p:spPr bwMode="auto">
            <a:xfrm>
              <a:off x="432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9" name="Rectangle 58"/>
            <p:cNvSpPr>
              <a:spLocks noChangeArrowheads="1"/>
            </p:cNvSpPr>
            <p:nvPr/>
          </p:nvSpPr>
          <p:spPr bwMode="auto">
            <a:xfrm>
              <a:off x="451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0" name="Rectangle 59"/>
            <p:cNvSpPr>
              <a:spLocks noChangeArrowheads="1"/>
            </p:cNvSpPr>
            <p:nvPr/>
          </p:nvSpPr>
          <p:spPr bwMode="auto">
            <a:xfrm>
              <a:off x="432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1" name="Rectangle 60"/>
            <p:cNvSpPr>
              <a:spLocks noChangeArrowheads="1"/>
            </p:cNvSpPr>
            <p:nvPr/>
          </p:nvSpPr>
          <p:spPr bwMode="auto">
            <a:xfrm>
              <a:off x="451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2" name="Rectangle 61"/>
            <p:cNvSpPr>
              <a:spLocks noChangeArrowheads="1"/>
            </p:cNvSpPr>
            <p:nvPr/>
          </p:nvSpPr>
          <p:spPr bwMode="auto">
            <a:xfrm>
              <a:off x="3936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3" name="Rectangle 62"/>
            <p:cNvSpPr>
              <a:spLocks noChangeArrowheads="1"/>
            </p:cNvSpPr>
            <p:nvPr/>
          </p:nvSpPr>
          <p:spPr bwMode="auto">
            <a:xfrm>
              <a:off x="4128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4" name="Rectangle 63"/>
            <p:cNvSpPr>
              <a:spLocks noChangeArrowheads="1"/>
            </p:cNvSpPr>
            <p:nvPr/>
          </p:nvSpPr>
          <p:spPr bwMode="auto">
            <a:xfrm>
              <a:off x="3936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5" name="Rectangle 64"/>
            <p:cNvSpPr>
              <a:spLocks noChangeArrowheads="1"/>
            </p:cNvSpPr>
            <p:nvPr/>
          </p:nvSpPr>
          <p:spPr bwMode="auto">
            <a:xfrm>
              <a:off x="412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6" name="Rectangle 65"/>
            <p:cNvSpPr>
              <a:spLocks noChangeArrowheads="1"/>
            </p:cNvSpPr>
            <p:nvPr/>
          </p:nvSpPr>
          <p:spPr bwMode="auto">
            <a:xfrm>
              <a:off x="4320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7" name="Rectangle 66"/>
            <p:cNvSpPr>
              <a:spLocks noChangeArrowheads="1"/>
            </p:cNvSpPr>
            <p:nvPr/>
          </p:nvSpPr>
          <p:spPr bwMode="auto">
            <a:xfrm>
              <a:off x="451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8" name="Rectangle 67"/>
            <p:cNvSpPr>
              <a:spLocks noChangeArrowheads="1"/>
            </p:cNvSpPr>
            <p:nvPr/>
          </p:nvSpPr>
          <p:spPr bwMode="auto">
            <a:xfrm>
              <a:off x="432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9" name="Rectangle 68"/>
            <p:cNvSpPr>
              <a:spLocks noChangeArrowheads="1"/>
            </p:cNvSpPr>
            <p:nvPr/>
          </p:nvSpPr>
          <p:spPr bwMode="auto">
            <a:xfrm>
              <a:off x="4512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3557" name="Picture 18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66713" y="1758950"/>
            <a:ext cx="19954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18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15113" y="1752600"/>
            <a:ext cx="19954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18"/>
          <p:cNvGrpSpPr>
            <a:grpSpLocks/>
          </p:cNvGrpSpPr>
          <p:nvPr/>
        </p:nvGrpSpPr>
        <p:grpSpPr bwMode="auto">
          <a:xfrm>
            <a:off x="420688" y="2971800"/>
            <a:ext cx="8221662" cy="304800"/>
            <a:chOff x="265" y="1872"/>
            <a:chExt cx="5179" cy="192"/>
          </a:xfrm>
        </p:grpSpPr>
        <p:sp>
          <p:nvSpPr>
            <p:cNvPr id="23581" name="Line 106"/>
            <p:cNvSpPr>
              <a:spLocks noChangeShapeType="1"/>
            </p:cNvSpPr>
            <p:nvPr/>
          </p:nvSpPr>
          <p:spPr bwMode="auto">
            <a:xfrm>
              <a:off x="1680" y="1968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Rectangle 107"/>
            <p:cNvSpPr>
              <a:spLocks noChangeArrowheads="1"/>
            </p:cNvSpPr>
            <p:nvPr/>
          </p:nvSpPr>
          <p:spPr bwMode="auto">
            <a:xfrm>
              <a:off x="2304" y="1872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3583" name="Picture 202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265" y="1920"/>
              <a:ext cx="127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84" name="Picture 209" descr="txp_fi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4166" y="1920"/>
              <a:ext cx="127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85" name="Line 214"/>
            <p:cNvSpPr>
              <a:spLocks noChangeShapeType="1"/>
            </p:cNvSpPr>
            <p:nvPr/>
          </p:nvSpPr>
          <p:spPr bwMode="auto">
            <a:xfrm>
              <a:off x="2496" y="1968"/>
              <a:ext cx="15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19"/>
          <p:cNvGrpSpPr>
            <a:grpSpLocks/>
          </p:cNvGrpSpPr>
          <p:nvPr/>
        </p:nvGrpSpPr>
        <p:grpSpPr bwMode="auto">
          <a:xfrm>
            <a:off x="420688" y="3581400"/>
            <a:ext cx="8204200" cy="304800"/>
            <a:chOff x="265" y="2256"/>
            <a:chExt cx="5168" cy="192"/>
          </a:xfrm>
        </p:grpSpPr>
        <p:sp>
          <p:nvSpPr>
            <p:cNvPr id="23576" name="Line 105"/>
            <p:cNvSpPr>
              <a:spLocks noChangeShapeType="1"/>
            </p:cNvSpPr>
            <p:nvPr/>
          </p:nvSpPr>
          <p:spPr bwMode="auto">
            <a:xfrm flipH="1">
              <a:off x="1680" y="2352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Rectangle 108"/>
            <p:cNvSpPr>
              <a:spLocks noChangeArrowheads="1"/>
            </p:cNvSpPr>
            <p:nvPr/>
          </p:nvSpPr>
          <p:spPr bwMode="auto">
            <a:xfrm>
              <a:off x="2688" y="2256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3578" name="Picture 201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265" y="2304"/>
              <a:ext cx="127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9" name="Picture 211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4155" y="2304"/>
              <a:ext cx="127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80" name="Line 215"/>
            <p:cNvSpPr>
              <a:spLocks noChangeShapeType="1"/>
            </p:cNvSpPr>
            <p:nvPr/>
          </p:nvSpPr>
          <p:spPr bwMode="auto">
            <a:xfrm flipH="1">
              <a:off x="2880" y="2352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9" name="Text Box 222"/>
          <p:cNvSpPr txBox="1">
            <a:spLocks noChangeArrowheads="1"/>
          </p:cNvSpPr>
          <p:nvPr/>
        </p:nvSpPr>
        <p:spPr bwMode="auto">
          <a:xfrm>
            <a:off x="3886200" y="5791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Calibri"/>
                <a:cs typeface="Calibri"/>
              </a:rPr>
              <a:t>2 wins!!</a:t>
            </a:r>
          </a:p>
        </p:txBody>
      </p:sp>
      <p:grpSp>
        <p:nvGrpSpPr>
          <p:cNvPr id="5" name="Group 225"/>
          <p:cNvGrpSpPr>
            <a:grpSpLocks/>
          </p:cNvGrpSpPr>
          <p:nvPr/>
        </p:nvGrpSpPr>
        <p:grpSpPr bwMode="auto">
          <a:xfrm>
            <a:off x="385763" y="4191000"/>
            <a:ext cx="8250237" cy="304800"/>
            <a:chOff x="243" y="2640"/>
            <a:chExt cx="5197" cy="192"/>
          </a:xfrm>
        </p:grpSpPr>
        <p:sp>
          <p:nvSpPr>
            <p:cNvPr id="23571" name="Rectangle 188"/>
            <p:cNvSpPr>
              <a:spLocks noChangeArrowheads="1"/>
            </p:cNvSpPr>
            <p:nvPr/>
          </p:nvSpPr>
          <p:spPr bwMode="auto">
            <a:xfrm>
              <a:off x="2496" y="2640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Line 189"/>
            <p:cNvSpPr>
              <a:spLocks noChangeShapeType="1"/>
            </p:cNvSpPr>
            <p:nvPr/>
          </p:nvSpPr>
          <p:spPr bwMode="auto">
            <a:xfrm flipH="1">
              <a:off x="1680" y="2736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573" name="Picture 200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243" y="2688"/>
              <a:ext cx="129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4" name="Line 216"/>
            <p:cNvSpPr>
              <a:spLocks noChangeShapeType="1"/>
            </p:cNvSpPr>
            <p:nvPr/>
          </p:nvSpPr>
          <p:spPr bwMode="auto">
            <a:xfrm flipH="1">
              <a:off x="2688" y="2736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575" name="Picture 223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4135" y="2688"/>
              <a:ext cx="130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26"/>
          <p:cNvGrpSpPr>
            <a:grpSpLocks/>
          </p:cNvGrpSpPr>
          <p:nvPr/>
        </p:nvGrpSpPr>
        <p:grpSpPr bwMode="auto">
          <a:xfrm>
            <a:off x="325438" y="4800600"/>
            <a:ext cx="8286750" cy="304800"/>
            <a:chOff x="205" y="3024"/>
            <a:chExt cx="5220" cy="192"/>
          </a:xfrm>
        </p:grpSpPr>
        <p:sp>
          <p:nvSpPr>
            <p:cNvPr id="23566" name="Rectangle 187"/>
            <p:cNvSpPr>
              <a:spLocks noChangeArrowheads="1"/>
            </p:cNvSpPr>
            <p:nvPr/>
          </p:nvSpPr>
          <p:spPr bwMode="auto">
            <a:xfrm>
              <a:off x="3456" y="3024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Line 190"/>
            <p:cNvSpPr>
              <a:spLocks noChangeShapeType="1"/>
            </p:cNvSpPr>
            <p:nvPr/>
          </p:nvSpPr>
          <p:spPr bwMode="auto">
            <a:xfrm flipH="1" flipV="1">
              <a:off x="1680" y="3120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568" name="Picture 204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205" y="3072"/>
              <a:ext cx="13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9" name="Line 217"/>
            <p:cNvSpPr>
              <a:spLocks noChangeShapeType="1"/>
            </p:cNvSpPr>
            <p:nvPr/>
          </p:nvSpPr>
          <p:spPr bwMode="auto">
            <a:xfrm flipH="1" flipV="1">
              <a:off x="3648" y="312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570" name="Picture 224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4147" y="3072"/>
              <a:ext cx="127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5612" name="Picture 10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95313" y="2362200"/>
            <a:ext cx="16906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3" name="Picture 10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6781800" y="2297113"/>
            <a:ext cx="169068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1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5400" y="1800531"/>
            <a:ext cx="3057525" cy="4571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Overfitting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000" dirty="0" smtClean="0"/>
              <a:t>Posteriors determined by </a:t>
            </a:r>
            <a:r>
              <a:rPr lang="en-US" sz="2000" i="1" dirty="0" smtClean="0"/>
              <a:t>relative </a:t>
            </a:r>
            <a:r>
              <a:rPr lang="en-US" sz="2000" dirty="0" smtClean="0"/>
              <a:t>probabilities (odds ratios):</a:t>
            </a:r>
          </a:p>
          <a:p>
            <a:pPr eaLnBrk="1" hangingPunct="1"/>
            <a:endParaRPr lang="en-US" sz="2000" dirty="0" smtClean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600200" y="3316288"/>
            <a:ext cx="2514600" cy="2024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south-west : inf</a:t>
            </a:r>
          </a:p>
          <a:p>
            <a:r>
              <a:rPr lang="en-US">
                <a:latin typeface="Courier New" pitchFamily="49" charset="0"/>
              </a:rPr>
              <a:t>nation     : inf</a:t>
            </a:r>
          </a:p>
          <a:p>
            <a:r>
              <a:rPr lang="en-US">
                <a:latin typeface="Courier New" pitchFamily="49" charset="0"/>
              </a:rPr>
              <a:t>morally    : inf</a:t>
            </a:r>
          </a:p>
          <a:p>
            <a:r>
              <a:rPr lang="en-US">
                <a:latin typeface="Courier New" pitchFamily="49" charset="0"/>
              </a:rPr>
              <a:t>nicely     : inf</a:t>
            </a:r>
          </a:p>
          <a:p>
            <a:r>
              <a:rPr lang="en-US">
                <a:latin typeface="Courier New" pitchFamily="49" charset="0"/>
              </a:rPr>
              <a:t>extent     : inf</a:t>
            </a:r>
          </a:p>
          <a:p>
            <a:r>
              <a:rPr lang="en-US">
                <a:latin typeface="Courier New" pitchFamily="49" charset="0"/>
              </a:rPr>
              <a:t>seriously  : inf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743200" y="572135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Calibri" pitchFamily="34" charset="0"/>
              </a:rPr>
              <a:t>What went wrong here?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876800" y="3316288"/>
            <a:ext cx="2438400" cy="2024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screens    : inf</a:t>
            </a:r>
          </a:p>
          <a:p>
            <a:r>
              <a:rPr lang="en-US">
                <a:latin typeface="Courier New" pitchFamily="49" charset="0"/>
              </a:rPr>
              <a:t>minute     : inf</a:t>
            </a:r>
          </a:p>
          <a:p>
            <a:r>
              <a:rPr lang="en-US">
                <a:latin typeface="Courier New" pitchFamily="49" charset="0"/>
              </a:rPr>
              <a:t>guaranteed : inf</a:t>
            </a:r>
          </a:p>
          <a:p>
            <a:r>
              <a:rPr lang="en-US">
                <a:latin typeface="Courier New" pitchFamily="49" charset="0"/>
              </a:rPr>
              <a:t>$205.00    : inf</a:t>
            </a:r>
          </a:p>
          <a:p>
            <a:r>
              <a:rPr lang="en-US">
                <a:latin typeface="Courier New" pitchFamily="49" charset="0"/>
              </a:rPr>
              <a:t>delivery   : inf</a:t>
            </a:r>
          </a:p>
          <a:p>
            <a:r>
              <a:rPr lang="en-US">
                <a:latin typeface="Courier New" pitchFamily="49" charset="0"/>
              </a:rPr>
              <a:t>signature  : inf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4583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9775" y="2387600"/>
            <a:ext cx="16478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3188" y="2362200"/>
            <a:ext cx="16478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5400" y="1800531"/>
            <a:ext cx="3057525" cy="4571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  <p:bldP spid="26629" grpId="0"/>
      <p:bldP spid="266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Generalization and Overfitting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Relative frequency parameters will </a:t>
            </a:r>
            <a:r>
              <a:rPr lang="en-US" sz="2000" dirty="0" err="1" smtClean="0">
                <a:solidFill>
                  <a:srgbClr val="C00000"/>
                </a:solidFill>
              </a:rPr>
              <a:t>overfit</a:t>
            </a:r>
            <a:r>
              <a:rPr lang="en-US" sz="2000" dirty="0" smtClean="0"/>
              <a:t> the training data!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Just because we never saw a 3 with pixel (15,15) on during training doesn’t mean we won’t see it at test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Unlikely that every occurrence of “minute” is 100% spam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Unlikely that every occurrence of “seriously” is 100% ham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What about all the words that don’t occur in the training set at all?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In general, we can’t go around giving unseen events zero probability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As an extreme case, imagine using the entire email as the only feature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Would get the training data perfect (if deterministic labeling)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Wouldn’t </a:t>
            </a:r>
            <a:r>
              <a:rPr lang="en-US" sz="1800" i="1" dirty="0" smtClean="0"/>
              <a:t>generalize</a:t>
            </a:r>
            <a:r>
              <a:rPr lang="en-US" sz="1800" dirty="0" smtClean="0"/>
              <a:t> at 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Just making the bag-of-words assumption gives us some generalization, but isn’t enough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To generalize better: we need to </a:t>
            </a:r>
            <a:r>
              <a:rPr lang="en-US" sz="2000" dirty="0" smtClean="0">
                <a:solidFill>
                  <a:srgbClr val="CC0000"/>
                </a:solidFill>
              </a:rPr>
              <a:t>smooth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CC0000"/>
                </a:solidFill>
              </a:rPr>
              <a:t>regularize </a:t>
            </a:r>
            <a:r>
              <a:rPr lang="en-US" sz="2000" dirty="0" smtClean="0"/>
              <a:t>the estimates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0993" y="1447800"/>
            <a:ext cx="8294526" cy="4610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Parameter Estimation</a:t>
            </a:r>
          </a:p>
        </p:txBody>
      </p:sp>
      <p:sp>
        <p:nvSpPr>
          <p:cNvPr id="12810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458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Estimating the distribution of a random variable</a:t>
            </a:r>
          </a:p>
          <a:p>
            <a:pPr lvl="1" eaLnBrk="1" hangingPunct="1">
              <a:lnSpc>
                <a:spcPct val="80000"/>
              </a:lnSpc>
            </a:pPr>
            <a:endParaRPr lang="en-US" sz="900" i="1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i="1" dirty="0" smtClean="0"/>
              <a:t>Elicitation:</a:t>
            </a:r>
            <a:r>
              <a:rPr lang="en-US" sz="2400" dirty="0" smtClean="0"/>
              <a:t> ask a human (why is this hard?)</a:t>
            </a:r>
          </a:p>
          <a:p>
            <a:pPr lvl="4" eaLnBrk="1" hangingPunct="1">
              <a:lnSpc>
                <a:spcPct val="80000"/>
              </a:lnSpc>
            </a:pPr>
            <a:endParaRPr lang="en-US" sz="1200" i="1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i="1" dirty="0" smtClean="0"/>
              <a:t>Empirically: </a:t>
            </a:r>
            <a:r>
              <a:rPr lang="en-US" sz="2400" dirty="0" smtClean="0"/>
              <a:t>use training data (learning!)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E.g.: for each outcome x, look at the </a:t>
            </a:r>
            <a:r>
              <a:rPr lang="en-US" sz="2000" i="1" dirty="0" smtClean="0">
                <a:solidFill>
                  <a:srgbClr val="CC0000"/>
                </a:solidFill>
              </a:rPr>
              <a:t>empirical rate</a:t>
            </a:r>
            <a:r>
              <a:rPr lang="en-US" sz="2000" dirty="0" smtClean="0"/>
              <a:t> of that value: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This is the estimate that maximizes the </a:t>
            </a:r>
            <a:r>
              <a:rPr lang="en-US" sz="2000" i="1" dirty="0" smtClean="0">
                <a:solidFill>
                  <a:srgbClr val="CC0000"/>
                </a:solidFill>
              </a:rPr>
              <a:t>likelihood of the data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1900" dirty="0" smtClean="0"/>
          </a:p>
          <a:p>
            <a:pPr eaLnBrk="1" hangingPunct="1">
              <a:lnSpc>
                <a:spcPct val="80000"/>
              </a:lnSpc>
            </a:pPr>
            <a:endParaRPr lang="en-US" sz="2400" i="1" dirty="0" smtClean="0"/>
          </a:p>
          <a:p>
            <a:pPr eaLnBrk="1" hangingPunct="1">
              <a:lnSpc>
                <a:spcPct val="80000"/>
              </a:lnSpc>
            </a:pPr>
            <a:endParaRPr lang="en-US" sz="2400" i="1" dirty="0" smtClean="0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36726" y="3506789"/>
            <a:ext cx="3105151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102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22437" y="5105401"/>
            <a:ext cx="231616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1030" name="Oval 6"/>
          <p:cNvSpPr>
            <a:spLocks noChangeArrowheads="1"/>
          </p:cNvSpPr>
          <p:nvPr/>
        </p:nvSpPr>
        <p:spPr bwMode="auto">
          <a:xfrm>
            <a:off x="6781800" y="3429000"/>
            <a:ext cx="381000" cy="3810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r</a:t>
            </a:r>
          </a:p>
        </p:txBody>
      </p:sp>
      <p:sp>
        <p:nvSpPr>
          <p:cNvPr id="1281031" name="Oval 7"/>
          <p:cNvSpPr>
            <a:spLocks noChangeArrowheads="1"/>
          </p:cNvSpPr>
          <p:nvPr/>
        </p:nvSpPr>
        <p:spPr bwMode="auto">
          <a:xfrm>
            <a:off x="7315200" y="3429000"/>
            <a:ext cx="381000" cy="3810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>
                <a:latin typeface="Calibri"/>
                <a:cs typeface="Calibri"/>
              </a:rPr>
              <a:t>r</a:t>
            </a:r>
          </a:p>
        </p:txBody>
      </p:sp>
      <p:sp>
        <p:nvSpPr>
          <p:cNvPr id="1281032" name="Oval 8"/>
          <p:cNvSpPr>
            <a:spLocks noChangeArrowheads="1"/>
          </p:cNvSpPr>
          <p:nvPr/>
        </p:nvSpPr>
        <p:spPr bwMode="auto">
          <a:xfrm>
            <a:off x="7848600" y="34290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b</a:t>
            </a:r>
          </a:p>
        </p:txBody>
      </p:sp>
      <p:pic>
        <p:nvPicPr>
          <p:cNvPr id="26" name="Picture 2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99250" y="4022726"/>
            <a:ext cx="1758951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lowchart: Magnetic Disk 9"/>
          <p:cNvSpPr/>
          <p:nvPr/>
        </p:nvSpPr>
        <p:spPr>
          <a:xfrm>
            <a:off x="8991600" y="1676400"/>
            <a:ext cx="1143000" cy="8382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59" name="Oval 6"/>
          <p:cNvSpPr>
            <a:spLocks noChangeArrowheads="1"/>
          </p:cNvSpPr>
          <p:nvPr/>
        </p:nvSpPr>
        <p:spPr bwMode="auto">
          <a:xfrm>
            <a:off x="9067800" y="1981200"/>
            <a:ext cx="152400" cy="1524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27660" name="Oval 7"/>
          <p:cNvSpPr>
            <a:spLocks noChangeArrowheads="1"/>
          </p:cNvSpPr>
          <p:nvPr/>
        </p:nvSpPr>
        <p:spPr bwMode="auto">
          <a:xfrm>
            <a:off x="9601200" y="19812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61" name="Oval 8"/>
          <p:cNvSpPr>
            <a:spLocks noChangeArrowheads="1"/>
          </p:cNvSpPr>
          <p:nvPr/>
        </p:nvSpPr>
        <p:spPr bwMode="auto">
          <a:xfrm>
            <a:off x="9906000" y="19812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62" name="Oval 6"/>
          <p:cNvSpPr>
            <a:spLocks noChangeArrowheads="1"/>
          </p:cNvSpPr>
          <p:nvPr/>
        </p:nvSpPr>
        <p:spPr bwMode="auto">
          <a:xfrm>
            <a:off x="9601200" y="2209800"/>
            <a:ext cx="152400" cy="1524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27663" name="Oval 7"/>
          <p:cNvSpPr>
            <a:spLocks noChangeArrowheads="1"/>
          </p:cNvSpPr>
          <p:nvPr/>
        </p:nvSpPr>
        <p:spPr bwMode="auto">
          <a:xfrm>
            <a:off x="9906000" y="22098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64" name="Oval 8"/>
          <p:cNvSpPr>
            <a:spLocks noChangeArrowheads="1"/>
          </p:cNvSpPr>
          <p:nvPr/>
        </p:nvSpPr>
        <p:spPr bwMode="auto">
          <a:xfrm>
            <a:off x="9144000" y="22098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65" name="Oval 6"/>
          <p:cNvSpPr>
            <a:spLocks noChangeArrowheads="1"/>
          </p:cNvSpPr>
          <p:nvPr/>
        </p:nvSpPr>
        <p:spPr bwMode="auto">
          <a:xfrm>
            <a:off x="9829800" y="2057400"/>
            <a:ext cx="152400" cy="1524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27666" name="Oval 7"/>
          <p:cNvSpPr>
            <a:spLocks noChangeArrowheads="1"/>
          </p:cNvSpPr>
          <p:nvPr/>
        </p:nvSpPr>
        <p:spPr bwMode="auto">
          <a:xfrm>
            <a:off x="8991600" y="21336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67" name="Oval 8"/>
          <p:cNvSpPr>
            <a:spLocks noChangeArrowheads="1"/>
          </p:cNvSpPr>
          <p:nvPr/>
        </p:nvSpPr>
        <p:spPr bwMode="auto">
          <a:xfrm>
            <a:off x="9372600" y="20574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68" name="Oval 6"/>
          <p:cNvSpPr>
            <a:spLocks noChangeArrowheads="1"/>
          </p:cNvSpPr>
          <p:nvPr/>
        </p:nvSpPr>
        <p:spPr bwMode="auto">
          <a:xfrm>
            <a:off x="9220200" y="2209800"/>
            <a:ext cx="152400" cy="1524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27669" name="Oval 7"/>
          <p:cNvSpPr>
            <a:spLocks noChangeArrowheads="1"/>
          </p:cNvSpPr>
          <p:nvPr/>
        </p:nvSpPr>
        <p:spPr bwMode="auto">
          <a:xfrm>
            <a:off x="9753600" y="22098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70" name="Oval 8"/>
          <p:cNvSpPr>
            <a:spLocks noChangeArrowheads="1"/>
          </p:cNvSpPr>
          <p:nvPr/>
        </p:nvSpPr>
        <p:spPr bwMode="auto">
          <a:xfrm>
            <a:off x="9448800" y="22860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71" name="Oval 6"/>
          <p:cNvSpPr>
            <a:spLocks noChangeArrowheads="1"/>
          </p:cNvSpPr>
          <p:nvPr/>
        </p:nvSpPr>
        <p:spPr bwMode="auto">
          <a:xfrm>
            <a:off x="9677400" y="1981200"/>
            <a:ext cx="152400" cy="1524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27672" name="Oval 7"/>
          <p:cNvSpPr>
            <a:spLocks noChangeArrowheads="1"/>
          </p:cNvSpPr>
          <p:nvPr/>
        </p:nvSpPr>
        <p:spPr bwMode="auto">
          <a:xfrm>
            <a:off x="9296400" y="22860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73" name="Oval 8"/>
          <p:cNvSpPr>
            <a:spLocks noChangeArrowheads="1"/>
          </p:cNvSpPr>
          <p:nvPr/>
        </p:nvSpPr>
        <p:spPr bwMode="auto">
          <a:xfrm>
            <a:off x="9220200" y="19812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05574" y="1295400"/>
            <a:ext cx="3838788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30" grpId="0" animBg="1"/>
      <p:bldP spid="1281031" grpId="0" animBg="1"/>
      <p:bldP spid="12810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</a:t>
            </a:r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1229135"/>
            <a:ext cx="10171112" cy="52474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Maximum Likelihood?</a:t>
            </a:r>
          </a:p>
        </p:txBody>
      </p:sp>
      <p:sp>
        <p:nvSpPr>
          <p:cNvPr id="129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Relative frequencies are the maximum likelihood estimates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Another option is to consider the most likely parameter value given the data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97526" y="2209800"/>
            <a:ext cx="3105151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19202" y="2133601"/>
            <a:ext cx="2847975" cy="42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46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31977" y="2746377"/>
            <a:ext cx="25114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47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219200" y="4419601"/>
            <a:ext cx="3041651" cy="42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8" name="AutoShape 8"/>
          <p:cNvSpPr>
            <a:spLocks noChangeArrowheads="1"/>
          </p:cNvSpPr>
          <p:nvPr/>
        </p:nvSpPr>
        <p:spPr bwMode="auto">
          <a:xfrm>
            <a:off x="4876800" y="2362200"/>
            <a:ext cx="381000" cy="304800"/>
          </a:xfrm>
          <a:prstGeom prst="rightArrow">
            <a:avLst>
              <a:gd name="adj1" fmla="val 50000"/>
              <a:gd name="adj2" fmla="val 421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pic>
        <p:nvPicPr>
          <p:cNvPr id="1290249" name="Picture 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052637" y="5081588"/>
            <a:ext cx="36623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50" name="Picture 1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057400" y="5718175"/>
            <a:ext cx="2833688" cy="42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51" name="AutoShape 11"/>
          <p:cNvSpPr>
            <a:spLocks noChangeArrowheads="1"/>
          </p:cNvSpPr>
          <p:nvPr/>
        </p:nvSpPr>
        <p:spPr bwMode="auto">
          <a:xfrm>
            <a:off x="6096000" y="4876800"/>
            <a:ext cx="609600" cy="533400"/>
          </a:xfrm>
          <a:prstGeom prst="rightArrow">
            <a:avLst>
              <a:gd name="adj1" fmla="val 50000"/>
              <a:gd name="adj2" fmla="val 3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290252" name="Text Box 12"/>
          <p:cNvSpPr txBox="1">
            <a:spLocks noChangeArrowheads="1"/>
          </p:cNvSpPr>
          <p:nvPr/>
        </p:nvSpPr>
        <p:spPr bwMode="auto">
          <a:xfrm>
            <a:off x="7162800" y="4953001"/>
            <a:ext cx="16002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????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48" grpId="0" animBg="1"/>
      <p:bldP spid="1290251" grpId="0" animBg="1"/>
      <p:bldP spid="12902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Machine Learning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95436"/>
            <a:ext cx="10363200" cy="4729164"/>
          </a:xfrm>
        </p:spPr>
        <p:txBody>
          <a:bodyPr/>
          <a:lstStyle/>
          <a:p>
            <a:pPr eaLnBrk="1" hangingPunct="1"/>
            <a:r>
              <a:rPr lang="en-US" sz="2800" dirty="0" smtClean="0"/>
              <a:t>Up until now: how use a model to make optimal decisions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sz="2800" dirty="0" smtClean="0"/>
              <a:t>Machine learning: how to acquire a model from data / experience</a:t>
            </a:r>
          </a:p>
          <a:p>
            <a:pPr lvl="1" eaLnBrk="1" hangingPunct="1"/>
            <a:r>
              <a:rPr lang="en-US" sz="2400" dirty="0" smtClean="0"/>
              <a:t>Learning parameters (e.g. probabilities)</a:t>
            </a:r>
          </a:p>
          <a:p>
            <a:pPr lvl="1" eaLnBrk="1" hangingPunct="1"/>
            <a:r>
              <a:rPr lang="en-US" sz="2400" dirty="0" smtClean="0"/>
              <a:t>Learning structure (e.g. BN graphs)</a:t>
            </a:r>
          </a:p>
          <a:p>
            <a:pPr lvl="1" eaLnBrk="1" hangingPunct="1"/>
            <a:r>
              <a:rPr lang="en-US" sz="2400" dirty="0" smtClean="0"/>
              <a:t>Learning hidden concepts (e.g. clustering)</a:t>
            </a:r>
          </a:p>
          <a:p>
            <a:pPr lvl="1" eaLnBrk="1" hangingPunct="1"/>
            <a:endParaRPr lang="en-US" sz="2400" dirty="0" smtClean="0"/>
          </a:p>
          <a:p>
            <a:r>
              <a:rPr lang="en-US" sz="2800" dirty="0" smtClean="0"/>
              <a:t>Today: model-based classification with Naive </a:t>
            </a:r>
            <a:r>
              <a:rPr lang="en-US" sz="2800" dirty="0" err="1" smtClean="0"/>
              <a:t>Bayes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Unseen Events</a:t>
            </a:r>
            <a:endParaRPr lang="en-US" dirty="0"/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2287797"/>
            <a:ext cx="3524960" cy="2739606"/>
          </a:xfrm>
          <a:prstGeom prst="rect">
            <a:avLst/>
          </a:prstGeom>
          <a:noFill/>
        </p:spPr>
      </p:pic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8344" y="2244725"/>
            <a:ext cx="4760049" cy="301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Laplace Smoothing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724400" cy="48768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Laplace’s estimate:</a:t>
            </a:r>
          </a:p>
          <a:p>
            <a:pPr lvl="1" eaLnBrk="1" hangingPunct="1"/>
            <a:r>
              <a:rPr lang="en-US" sz="2000" dirty="0" smtClean="0">
                <a:latin typeface="Calibri"/>
                <a:cs typeface="Calibri"/>
              </a:rPr>
              <a:t>Pretend you saw every outcome once more than you actually did</a:t>
            </a: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 smtClean="0">
                <a:latin typeface="Calibri"/>
                <a:cs typeface="Calibri"/>
              </a:rPr>
              <a:t>Can derive this estimate with </a:t>
            </a:r>
            <a:r>
              <a:rPr lang="en-US" sz="2000" i="1" dirty="0" err="1" smtClean="0">
                <a:latin typeface="Calibri"/>
                <a:cs typeface="Calibri"/>
              </a:rPr>
              <a:t>Dirichlet</a:t>
            </a:r>
            <a:r>
              <a:rPr lang="en-US" sz="2000" i="1" dirty="0" smtClean="0">
                <a:latin typeface="Calibri"/>
                <a:cs typeface="Calibri"/>
              </a:rPr>
              <a:t> priors</a:t>
            </a:r>
            <a:r>
              <a:rPr lang="en-US" sz="2000" dirty="0" smtClean="0">
                <a:latin typeface="Calibri"/>
                <a:cs typeface="Calibri"/>
              </a:rPr>
              <a:t> (see cs281a)</a:t>
            </a:r>
          </a:p>
          <a:p>
            <a:pPr eaLnBrk="1" hangingPunct="1"/>
            <a:endParaRPr lang="en-US" sz="2400" dirty="0" smtClean="0">
              <a:latin typeface="Calibri"/>
              <a:cs typeface="Calibri"/>
            </a:endParaRPr>
          </a:p>
          <a:p>
            <a:pPr eaLnBrk="1" hangingPunct="1"/>
            <a:endParaRPr lang="en-US" sz="2400" dirty="0" smtClean="0">
              <a:latin typeface="Calibri"/>
              <a:cs typeface="Calibri"/>
            </a:endParaRPr>
          </a:p>
        </p:txBody>
      </p:sp>
      <p:pic>
        <p:nvPicPr>
          <p:cNvPr id="2970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46338" y="4116389"/>
            <a:ext cx="1643063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9800" y="3294065"/>
            <a:ext cx="2690813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27725" y="4437065"/>
            <a:ext cx="2813051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74738" y="3049589"/>
            <a:ext cx="3649663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1275" name="Rectangle 11"/>
          <p:cNvSpPr>
            <a:spLocks noChangeArrowheads="1"/>
          </p:cNvSpPr>
          <p:nvPr/>
        </p:nvSpPr>
        <p:spPr bwMode="auto">
          <a:xfrm>
            <a:off x="7696200" y="3200400"/>
            <a:ext cx="1143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91276" name="Rectangle 12"/>
          <p:cNvSpPr>
            <a:spLocks noChangeArrowheads="1"/>
          </p:cNvSpPr>
          <p:nvPr/>
        </p:nvSpPr>
        <p:spPr bwMode="auto">
          <a:xfrm>
            <a:off x="7696200" y="4267200"/>
            <a:ext cx="1143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6629400" y="1905000"/>
            <a:ext cx="2606040" cy="685800"/>
            <a:chOff x="6629400" y="1905000"/>
            <a:chExt cx="1447800" cy="381000"/>
          </a:xfrm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66294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r</a:t>
              </a: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r</a:t>
              </a: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7696200" y="1905000"/>
              <a:ext cx="381000" cy="381000"/>
            </a:xfrm>
            <a:prstGeom prst="ellipse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75" grpId="0" animBg="1"/>
      <p:bldP spid="129127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Laplace Smoothing</a:t>
            </a:r>
          </a:p>
        </p:txBody>
      </p:sp>
      <p:sp>
        <p:nvSpPr>
          <p:cNvPr id="12922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5791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Laplace’s estimate (extended):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Pretend you saw every outcome k extra times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What’s Laplace with k = 0?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k is the </a:t>
            </a:r>
            <a:r>
              <a:rPr lang="en-US" sz="2000" dirty="0" smtClean="0">
                <a:solidFill>
                  <a:srgbClr val="CC0000"/>
                </a:solidFill>
                <a:latin typeface="Calibri"/>
                <a:cs typeface="Calibri"/>
              </a:rPr>
              <a:t>strength</a:t>
            </a:r>
            <a:r>
              <a:rPr lang="en-US" sz="2000" dirty="0" smtClean="0">
                <a:latin typeface="Calibri"/>
                <a:cs typeface="Calibri"/>
              </a:rPr>
              <a:t> of the prior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Laplace for conditionals: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Smooth each condition independently: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Calibri"/>
              <a:cs typeface="Calibri"/>
            </a:endParaRPr>
          </a:p>
        </p:txBody>
      </p:sp>
      <p:pic>
        <p:nvPicPr>
          <p:cNvPr id="30727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43802" y="3962401"/>
            <a:ext cx="26701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39001" y="4876801"/>
            <a:ext cx="3617913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43802" y="3103563"/>
            <a:ext cx="26701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2298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89114" y="5570538"/>
            <a:ext cx="3468687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1" name="Picture 1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28802" y="2667000"/>
            <a:ext cx="27606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2300" name="Rectangle 12"/>
          <p:cNvSpPr>
            <a:spLocks noChangeArrowheads="1"/>
          </p:cNvSpPr>
          <p:nvPr/>
        </p:nvSpPr>
        <p:spPr bwMode="auto">
          <a:xfrm>
            <a:off x="9372600" y="2895600"/>
            <a:ext cx="1143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92301" name="Rectangle 13"/>
          <p:cNvSpPr>
            <a:spLocks noChangeArrowheads="1"/>
          </p:cNvSpPr>
          <p:nvPr/>
        </p:nvSpPr>
        <p:spPr bwMode="auto">
          <a:xfrm>
            <a:off x="9372600" y="3733800"/>
            <a:ext cx="1143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92302" name="Rectangle 14"/>
          <p:cNvSpPr>
            <a:spLocks noChangeArrowheads="1"/>
          </p:cNvSpPr>
          <p:nvPr/>
        </p:nvSpPr>
        <p:spPr bwMode="auto">
          <a:xfrm>
            <a:off x="9296400" y="4724400"/>
            <a:ext cx="16764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7620000" y="1828800"/>
            <a:ext cx="2606040" cy="685800"/>
            <a:chOff x="6629400" y="1905000"/>
            <a:chExt cx="1447800" cy="381000"/>
          </a:xfrm>
        </p:grpSpPr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66294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r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r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7696200" y="1905000"/>
              <a:ext cx="381000" cy="381000"/>
            </a:xfrm>
            <a:prstGeom prst="ellipse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300" grpId="0" animBg="1"/>
      <p:bldP spid="1292301" grpId="0" animBg="1"/>
      <p:bldP spid="129230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Estimation: Linear Interpolation* </a:t>
            </a:r>
          </a:p>
        </p:txBody>
      </p:sp>
      <p:sp>
        <p:nvSpPr>
          <p:cNvPr id="1293315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447800"/>
            <a:ext cx="8915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 practice, Laplace often performs poorly for P(X|Y):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When |X| is very large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When |Y| is very large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Another option: linear interpolation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Also get the empirical P(X) from the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Make sure the estimate of P(X|Y) isn’t too different from the empirical P(X)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What if 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smtClean="0"/>
              <a:t>is 0?  1?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For even better ways to estimate parameters, as well as details of the math, see cs281a, cs288</a:t>
            </a:r>
          </a:p>
        </p:txBody>
      </p:sp>
      <p:pic>
        <p:nvPicPr>
          <p:cNvPr id="129331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8563" y="4024313"/>
            <a:ext cx="637063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Real NB: Smoothing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For real classification problems, smoothing is critical</a:t>
            </a:r>
          </a:p>
          <a:p>
            <a:pPr eaLnBrk="1" hangingPunct="1"/>
            <a:r>
              <a:rPr lang="en-US" sz="2400" dirty="0" smtClean="0"/>
              <a:t>New odds ratios: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600200" y="3690938"/>
            <a:ext cx="25146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helvetica : 11.4</a:t>
            </a:r>
          </a:p>
          <a:p>
            <a:r>
              <a:rPr lang="en-US">
                <a:latin typeface="Courier New" pitchFamily="49" charset="0"/>
              </a:rPr>
              <a:t>seems     : 10.8</a:t>
            </a:r>
          </a:p>
          <a:p>
            <a:r>
              <a:rPr lang="en-US">
                <a:latin typeface="Courier New" pitchFamily="49" charset="0"/>
              </a:rPr>
              <a:t>group     : 10.2</a:t>
            </a:r>
          </a:p>
          <a:p>
            <a:r>
              <a:rPr lang="en-US">
                <a:latin typeface="Courier New" pitchFamily="49" charset="0"/>
              </a:rPr>
              <a:t>ago       :  8.4</a:t>
            </a:r>
          </a:p>
          <a:p>
            <a:r>
              <a:rPr lang="en-US">
                <a:latin typeface="Courier New" pitchFamily="49" charset="0"/>
              </a:rPr>
              <a:t>areas     :  8.3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4876800" y="3690938"/>
            <a:ext cx="24384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verdana : 28.8</a:t>
            </a:r>
          </a:p>
          <a:p>
            <a:r>
              <a:rPr lang="en-US">
                <a:latin typeface="Courier New" pitchFamily="49" charset="0"/>
              </a:rPr>
              <a:t>Credit  : 28.4</a:t>
            </a:r>
          </a:p>
          <a:p>
            <a:r>
              <a:rPr lang="en-US">
                <a:latin typeface="Courier New" pitchFamily="49" charset="0"/>
              </a:rPr>
              <a:t>ORDER   : 27.2</a:t>
            </a:r>
          </a:p>
          <a:p>
            <a:r>
              <a:rPr lang="en-US">
                <a:latin typeface="Courier New" pitchFamily="49" charset="0"/>
              </a:rPr>
              <a:t>&lt;FONT&gt;  : 26.9</a:t>
            </a:r>
          </a:p>
          <a:p>
            <a:r>
              <a:rPr lang="en-US">
                <a:latin typeface="Courier New" pitchFamily="49" charset="0"/>
              </a:rPr>
              <a:t>money   : 26.5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3072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9775" y="2762250"/>
            <a:ext cx="16478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3188" y="2736850"/>
            <a:ext cx="16478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2514600" y="57912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Calibri" pitchFamily="34" charset="0"/>
              </a:rPr>
              <a:t>Do these make more sense?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3863" y="1295400"/>
            <a:ext cx="3352874" cy="4667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400" y="1143596"/>
            <a:ext cx="7199313" cy="54090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Tuning on Held-Out Data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64770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latin typeface="Calibri"/>
                <a:cs typeface="Calibri"/>
              </a:rPr>
              <a:t>Now we’ve got two kinds of unknowns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Parameters: the probabilities P(X|Y), P(Y)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>
                <a:latin typeface="Calibri"/>
                <a:cs typeface="Calibri"/>
              </a:rPr>
              <a:t>Hyperparameters</a:t>
            </a:r>
            <a:r>
              <a:rPr lang="en-US" sz="2400" dirty="0" smtClean="0">
                <a:latin typeface="Calibri"/>
                <a:cs typeface="Calibri"/>
              </a:rPr>
              <a:t>: e.g. the amount / type of smoothing to do, k, 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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latin typeface="Calibri"/>
                <a:cs typeface="Calibri"/>
                <a:sym typeface="Symbol" pitchFamily="18" charset="2"/>
              </a:rPr>
              <a:t>What should we learn where?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Learn parameters from training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Tune </a:t>
            </a:r>
            <a:r>
              <a:rPr lang="en-US" sz="2400" dirty="0" err="1" smtClean="0">
                <a:latin typeface="Calibri"/>
                <a:cs typeface="Calibri"/>
                <a:sym typeface="Symbol" pitchFamily="18" charset="2"/>
              </a:rPr>
              <a:t>hyperparameters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 on different data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  <a:sym typeface="Symbol" pitchFamily="18" charset="2"/>
              </a:rPr>
              <a:t>Why?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For each value of the </a:t>
            </a:r>
            <a:r>
              <a:rPr lang="en-US" sz="2400" dirty="0" err="1" smtClean="0">
                <a:latin typeface="Calibri"/>
                <a:cs typeface="Calibri"/>
                <a:sym typeface="Symbol" pitchFamily="18" charset="2"/>
              </a:rPr>
              <a:t>hyperparameters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, train and test on the held-out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Choose the best value and do a final test on the test data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8129587" y="3933825"/>
            <a:ext cx="2165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8129587" y="2093913"/>
            <a:ext cx="0" cy="18399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31750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0825" y="4149725"/>
            <a:ext cx="150812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04137" y="2306638"/>
            <a:ext cx="20955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2" name="Freeform 8"/>
          <p:cNvSpPr>
            <a:spLocks/>
          </p:cNvSpPr>
          <p:nvPr/>
        </p:nvSpPr>
        <p:spPr bwMode="auto">
          <a:xfrm>
            <a:off x="8161337" y="2128838"/>
            <a:ext cx="2133600" cy="1752600"/>
          </a:xfrm>
          <a:custGeom>
            <a:avLst/>
            <a:gdLst>
              <a:gd name="T0" fmla="*/ 0 w 1344"/>
              <a:gd name="T1" fmla="*/ 0 h 1104"/>
              <a:gd name="T2" fmla="*/ 2147483647 w 1344"/>
              <a:gd name="T3" fmla="*/ 2147483647 h 1104"/>
              <a:gd name="T4" fmla="*/ 2147483647 w 1344"/>
              <a:gd name="T5" fmla="*/ 2147483647 h 1104"/>
              <a:gd name="T6" fmla="*/ 2147483647 w 1344"/>
              <a:gd name="T7" fmla="*/ 2147483647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1104"/>
              <a:gd name="T14" fmla="*/ 1344 w 1344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1104">
                <a:moveTo>
                  <a:pt x="0" y="0"/>
                </a:moveTo>
                <a:cubicBezTo>
                  <a:pt x="132" y="0"/>
                  <a:pt x="264" y="0"/>
                  <a:pt x="432" y="48"/>
                </a:cubicBezTo>
                <a:cubicBezTo>
                  <a:pt x="600" y="96"/>
                  <a:pt x="856" y="112"/>
                  <a:pt x="1008" y="288"/>
                </a:cubicBezTo>
                <a:cubicBezTo>
                  <a:pt x="1160" y="464"/>
                  <a:pt x="1252" y="784"/>
                  <a:pt x="1344" y="1104"/>
                </a:cubicBez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31753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51937" y="1900238"/>
            <a:ext cx="113665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4" name="Freeform 10"/>
          <p:cNvSpPr>
            <a:spLocks/>
          </p:cNvSpPr>
          <p:nvPr/>
        </p:nvSpPr>
        <p:spPr bwMode="auto">
          <a:xfrm>
            <a:off x="8164512" y="2430463"/>
            <a:ext cx="2130425" cy="1450975"/>
          </a:xfrm>
          <a:custGeom>
            <a:avLst/>
            <a:gdLst>
              <a:gd name="T0" fmla="*/ 0 w 1342"/>
              <a:gd name="T1" fmla="*/ 2147483647 h 914"/>
              <a:gd name="T2" fmla="*/ 2147483647 w 1342"/>
              <a:gd name="T3" fmla="*/ 2147483647 h 914"/>
              <a:gd name="T4" fmla="*/ 2147483647 w 1342"/>
              <a:gd name="T5" fmla="*/ 2147483647 h 914"/>
              <a:gd name="T6" fmla="*/ 2147483647 w 1342"/>
              <a:gd name="T7" fmla="*/ 2147483647 h 914"/>
              <a:gd name="T8" fmla="*/ 0 60000 65536"/>
              <a:gd name="T9" fmla="*/ 0 60000 65536"/>
              <a:gd name="T10" fmla="*/ 0 60000 65536"/>
              <a:gd name="T11" fmla="*/ 0 60000 65536"/>
              <a:gd name="T12" fmla="*/ 0 w 1342"/>
              <a:gd name="T13" fmla="*/ 0 h 914"/>
              <a:gd name="T14" fmla="*/ 1342 w 1342"/>
              <a:gd name="T15" fmla="*/ 914 h 9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2" h="914">
                <a:moveTo>
                  <a:pt x="0" y="235"/>
                </a:moveTo>
                <a:cubicBezTo>
                  <a:pt x="64" y="197"/>
                  <a:pt x="228" y="8"/>
                  <a:pt x="388" y="4"/>
                </a:cubicBezTo>
                <a:cubicBezTo>
                  <a:pt x="548" y="0"/>
                  <a:pt x="799" y="62"/>
                  <a:pt x="958" y="214"/>
                </a:cubicBezTo>
                <a:cubicBezTo>
                  <a:pt x="1117" y="366"/>
                  <a:pt x="1262" y="768"/>
                  <a:pt x="1342" y="914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31755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229600" y="3124200"/>
            <a:ext cx="1227137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6" name="Picture 1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228137" y="3424238"/>
            <a:ext cx="5842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7" name="Freeform 13"/>
          <p:cNvSpPr>
            <a:spLocks/>
          </p:cNvSpPr>
          <p:nvPr/>
        </p:nvSpPr>
        <p:spPr bwMode="auto">
          <a:xfrm>
            <a:off x="8161337" y="2420938"/>
            <a:ext cx="2130425" cy="1463675"/>
          </a:xfrm>
          <a:custGeom>
            <a:avLst/>
            <a:gdLst>
              <a:gd name="T0" fmla="*/ 0 w 1342"/>
              <a:gd name="T1" fmla="*/ 2147483647 h 922"/>
              <a:gd name="T2" fmla="*/ 2147483647 w 1342"/>
              <a:gd name="T3" fmla="*/ 2147483647 h 922"/>
              <a:gd name="T4" fmla="*/ 2147483647 w 1342"/>
              <a:gd name="T5" fmla="*/ 2147483647 h 922"/>
              <a:gd name="T6" fmla="*/ 2147483647 w 1342"/>
              <a:gd name="T7" fmla="*/ 2147483647 h 922"/>
              <a:gd name="T8" fmla="*/ 0 60000 65536"/>
              <a:gd name="T9" fmla="*/ 0 60000 65536"/>
              <a:gd name="T10" fmla="*/ 0 60000 65536"/>
              <a:gd name="T11" fmla="*/ 0 60000 65536"/>
              <a:gd name="T12" fmla="*/ 0 w 1342"/>
              <a:gd name="T13" fmla="*/ 0 h 922"/>
              <a:gd name="T14" fmla="*/ 1342 w 1342"/>
              <a:gd name="T15" fmla="*/ 922 h 9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2" h="922">
                <a:moveTo>
                  <a:pt x="0" y="243"/>
                </a:moveTo>
                <a:cubicBezTo>
                  <a:pt x="93" y="203"/>
                  <a:pt x="406" y="8"/>
                  <a:pt x="557" y="4"/>
                </a:cubicBezTo>
                <a:cubicBezTo>
                  <a:pt x="708" y="0"/>
                  <a:pt x="776" y="67"/>
                  <a:pt x="907" y="220"/>
                </a:cubicBezTo>
                <a:cubicBezTo>
                  <a:pt x="1038" y="373"/>
                  <a:pt x="1252" y="776"/>
                  <a:pt x="1342" y="922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3298" y="4375150"/>
            <a:ext cx="1032052" cy="1543050"/>
          </a:xfrm>
          <a:prstGeom prst="rect">
            <a:avLst/>
          </a:prstGeom>
          <a:noFill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8537" y="4451367"/>
            <a:ext cx="1108477" cy="1543016"/>
          </a:xfrm>
          <a:prstGeom prst="rect">
            <a:avLst/>
          </a:prstGeom>
          <a:noFill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66596" y="4400550"/>
            <a:ext cx="1410271" cy="1543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0" y="1371600"/>
            <a:ext cx="7500937" cy="45859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Errors, and What to Do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447800"/>
            <a:ext cx="8229600" cy="4800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Examples of errors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590800" y="2082800"/>
            <a:ext cx="6781800" cy="1697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Dear GlobalSCAPE Customer, 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GlobalSCAPE has partnered with ScanSoft to offer you the latest version of OmniPage Pro, for just $99.99* - the regular list price is $499! The most common question we've received about this offer is - Is this genuine? We would like to assure you that this offer is authorized by ScanSoft, is genuine and valid. You can get the . . .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590800" y="3987800"/>
            <a:ext cx="678180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. . . To receive your $30 Amazon.com promotional certificate, click through to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  http://www.amazon.com/apparel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and see the prominent link for the $30 offer. All details are there. We hope you enjoyed receiving this message. However, if you'd rather not receive future e-mails announcing new store launches, please click . . 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to Do About Errors?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4516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Need more features– words aren’t enough!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Have you emailed the sender before?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Have 1K other people just gotten the same email?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Is the sending information consistent?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Is the email in ALL CAPS?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Do inline URLs point where they say they point?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Does the email address you by (your) name?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Can add these information sources as new variables in the NB model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Next class we’ll talk about classifiers which let you easily add arbitrary features more easily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4800" y="1371722"/>
            <a:ext cx="3233737" cy="458569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848600" y="1447800"/>
            <a:ext cx="304800" cy="4648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7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1174750"/>
            <a:ext cx="5681935" cy="50736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Baselines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First step: get a </a:t>
            </a:r>
            <a:r>
              <a:rPr lang="en-US" sz="2400" smtClean="0">
                <a:solidFill>
                  <a:srgbClr val="CC0000"/>
                </a:solidFill>
              </a:rPr>
              <a:t>baseline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Baselines are very simple “straw man” procedures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Help determine how hard the task 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Help know what a “good” accuracy is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Weak baseline: most frequent label classifier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Gives all test instances whatever label was most common in the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E.g. for spam filtering, might label everything as ham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Accuracy might be very high if the problem is skewed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E.g. calling everything “ham” gets 66%, so a classifier that gets 70% isn’t very good…</a:t>
            </a:r>
          </a:p>
          <a:p>
            <a:pPr lvl="1"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For real research, usually use previous work as a (strong) baseline</a:t>
            </a:r>
          </a:p>
          <a:p>
            <a:pPr lvl="1" eaLnBrk="1" hangingPunct="1">
              <a:lnSpc>
                <a:spcPct val="8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Confidences from a Classifier</a:t>
            </a:r>
          </a:p>
        </p:txBody>
      </p:sp>
      <p:sp>
        <p:nvSpPr>
          <p:cNvPr id="129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410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The </a:t>
            </a:r>
            <a:r>
              <a:rPr lang="en-US" sz="2000" smtClean="0">
                <a:solidFill>
                  <a:srgbClr val="CC0000"/>
                </a:solidFill>
              </a:rPr>
              <a:t>confidence </a:t>
            </a:r>
            <a:r>
              <a:rPr lang="en-US" sz="2000" smtClean="0"/>
              <a:t>of a probabilistic classifier: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Posterior over the top label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Represents how sure the classifier is of the classification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Any probabilistic model will have confidences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No guarantee confidence is correct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Calibration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Weak calibration: higher confidences mean higher accuracy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Strong calibration: confidence predicts accuracy rate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What’s the value of calibration?</a:t>
            </a:r>
          </a:p>
        </p:txBody>
      </p:sp>
      <p:pic>
        <p:nvPicPr>
          <p:cNvPr id="36868" name="Picture 3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0" y="2384425"/>
            <a:ext cx="36544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6705600" y="1611313"/>
            <a:ext cx="1600200" cy="1538287"/>
            <a:chOff x="4179" y="1008"/>
            <a:chExt cx="1149" cy="1104"/>
          </a:xfrm>
        </p:grpSpPr>
        <p:sp>
          <p:nvSpPr>
            <p:cNvPr id="36890" name="Line 6"/>
            <p:cNvSpPr>
              <a:spLocks noChangeShapeType="1"/>
            </p:cNvSpPr>
            <p:nvPr/>
          </p:nvSpPr>
          <p:spPr bwMode="auto">
            <a:xfrm>
              <a:off x="4368" y="1842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91" name="Picture 7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1938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92" name="Picture 8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1122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93" name="Line 9"/>
            <p:cNvSpPr>
              <a:spLocks noChangeShapeType="1"/>
            </p:cNvSpPr>
            <p:nvPr/>
          </p:nvSpPr>
          <p:spPr bwMode="auto">
            <a:xfrm flipV="1">
              <a:off x="4368" y="1026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Rectangle 10"/>
            <p:cNvSpPr>
              <a:spLocks noChangeArrowheads="1"/>
            </p:cNvSpPr>
            <p:nvPr/>
          </p:nvSpPr>
          <p:spPr bwMode="auto">
            <a:xfrm>
              <a:off x="4416" y="1776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Rectangle 11"/>
            <p:cNvSpPr>
              <a:spLocks noChangeArrowheads="1"/>
            </p:cNvSpPr>
            <p:nvPr/>
          </p:nvSpPr>
          <p:spPr bwMode="auto">
            <a:xfrm>
              <a:off x="4608" y="1632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Rectangle 12"/>
            <p:cNvSpPr>
              <a:spLocks noChangeArrowheads="1"/>
            </p:cNvSpPr>
            <p:nvPr/>
          </p:nvSpPr>
          <p:spPr bwMode="auto">
            <a:xfrm>
              <a:off x="4800" y="1488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7" name="Rectangle 13"/>
            <p:cNvSpPr>
              <a:spLocks noChangeArrowheads="1"/>
            </p:cNvSpPr>
            <p:nvPr/>
          </p:nvSpPr>
          <p:spPr bwMode="auto">
            <a:xfrm>
              <a:off x="4992" y="1248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8" name="Rectangle 14"/>
            <p:cNvSpPr>
              <a:spLocks noChangeArrowheads="1"/>
            </p:cNvSpPr>
            <p:nvPr/>
          </p:nvSpPr>
          <p:spPr bwMode="auto">
            <a:xfrm>
              <a:off x="5184" y="1008"/>
              <a:ext cx="144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0" name="Group 15"/>
          <p:cNvGrpSpPr>
            <a:grpSpLocks/>
          </p:cNvGrpSpPr>
          <p:nvPr/>
        </p:nvGrpSpPr>
        <p:grpSpPr bwMode="auto">
          <a:xfrm>
            <a:off x="6705600" y="3363913"/>
            <a:ext cx="1600200" cy="1538287"/>
            <a:chOff x="4179" y="2304"/>
            <a:chExt cx="1149" cy="1104"/>
          </a:xfrm>
        </p:grpSpPr>
        <p:sp>
          <p:nvSpPr>
            <p:cNvPr id="36881" name="Line 16"/>
            <p:cNvSpPr>
              <a:spLocks noChangeShapeType="1"/>
            </p:cNvSpPr>
            <p:nvPr/>
          </p:nvSpPr>
          <p:spPr bwMode="auto">
            <a:xfrm>
              <a:off x="4368" y="313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82" name="Picture 17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3234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83" name="Picture 18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2418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84" name="Line 19"/>
            <p:cNvSpPr>
              <a:spLocks noChangeShapeType="1"/>
            </p:cNvSpPr>
            <p:nvPr/>
          </p:nvSpPr>
          <p:spPr bwMode="auto">
            <a:xfrm flipV="1">
              <a:off x="4368" y="232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Rectangle 20"/>
            <p:cNvSpPr>
              <a:spLocks noChangeArrowheads="1"/>
            </p:cNvSpPr>
            <p:nvPr/>
          </p:nvSpPr>
          <p:spPr bwMode="auto">
            <a:xfrm>
              <a:off x="4416" y="3072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Rectangle 21"/>
            <p:cNvSpPr>
              <a:spLocks noChangeArrowheads="1"/>
            </p:cNvSpPr>
            <p:nvPr/>
          </p:nvSpPr>
          <p:spPr bwMode="auto">
            <a:xfrm>
              <a:off x="4608" y="297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Rectangle 22"/>
            <p:cNvSpPr>
              <a:spLocks noChangeArrowheads="1"/>
            </p:cNvSpPr>
            <p:nvPr/>
          </p:nvSpPr>
          <p:spPr bwMode="auto">
            <a:xfrm>
              <a:off x="4800" y="2928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Rectangle 23"/>
            <p:cNvSpPr>
              <a:spLocks noChangeArrowheads="1"/>
            </p:cNvSpPr>
            <p:nvPr/>
          </p:nvSpPr>
          <p:spPr bwMode="auto">
            <a:xfrm>
              <a:off x="4992" y="2784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Rectangle 24"/>
            <p:cNvSpPr>
              <a:spLocks noChangeArrowheads="1"/>
            </p:cNvSpPr>
            <p:nvPr/>
          </p:nvSpPr>
          <p:spPr bwMode="auto">
            <a:xfrm>
              <a:off x="5184" y="2304"/>
              <a:ext cx="144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1" name="Group 25"/>
          <p:cNvGrpSpPr>
            <a:grpSpLocks/>
          </p:cNvGrpSpPr>
          <p:nvPr/>
        </p:nvGrpSpPr>
        <p:grpSpPr bwMode="auto">
          <a:xfrm>
            <a:off x="6705600" y="5116513"/>
            <a:ext cx="1600200" cy="1512887"/>
            <a:chOff x="4179" y="3522"/>
            <a:chExt cx="1149" cy="1086"/>
          </a:xfrm>
        </p:grpSpPr>
        <p:sp>
          <p:nvSpPr>
            <p:cNvPr id="36872" name="Line 26"/>
            <p:cNvSpPr>
              <a:spLocks noChangeShapeType="1"/>
            </p:cNvSpPr>
            <p:nvPr/>
          </p:nvSpPr>
          <p:spPr bwMode="auto">
            <a:xfrm>
              <a:off x="4368" y="433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73" name="Picture 27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4434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4" name="Picture 28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3618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5" name="Line 29"/>
            <p:cNvSpPr>
              <a:spLocks noChangeShapeType="1"/>
            </p:cNvSpPr>
            <p:nvPr/>
          </p:nvSpPr>
          <p:spPr bwMode="auto">
            <a:xfrm flipV="1">
              <a:off x="4368" y="352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Rectangle 30"/>
            <p:cNvSpPr>
              <a:spLocks noChangeArrowheads="1"/>
            </p:cNvSpPr>
            <p:nvPr/>
          </p:nvSpPr>
          <p:spPr bwMode="auto">
            <a:xfrm>
              <a:off x="4416" y="4272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Rectangle 31"/>
            <p:cNvSpPr>
              <a:spLocks noChangeArrowheads="1"/>
            </p:cNvSpPr>
            <p:nvPr/>
          </p:nvSpPr>
          <p:spPr bwMode="auto">
            <a:xfrm>
              <a:off x="4608" y="3792"/>
              <a:ext cx="144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Rectangle 32"/>
            <p:cNvSpPr>
              <a:spLocks noChangeArrowheads="1"/>
            </p:cNvSpPr>
            <p:nvPr/>
          </p:nvSpPr>
          <p:spPr bwMode="auto">
            <a:xfrm>
              <a:off x="4800" y="3984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Rectangle 33"/>
            <p:cNvSpPr>
              <a:spLocks noChangeArrowheads="1"/>
            </p:cNvSpPr>
            <p:nvPr/>
          </p:nvSpPr>
          <p:spPr bwMode="auto">
            <a:xfrm>
              <a:off x="4992" y="3600"/>
              <a:ext cx="144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Rectangle 34"/>
            <p:cNvSpPr>
              <a:spLocks noChangeArrowheads="1"/>
            </p:cNvSpPr>
            <p:nvPr/>
          </p:nvSpPr>
          <p:spPr bwMode="auto">
            <a:xfrm>
              <a:off x="5184" y="3744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Bayes rule lets us do diagnostic queries with causal probabilities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naïve Bayes assumption takes all features to be independent given the class label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We can build classifiers out of a naïve Bayes model using training data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Smoothing estimates is important in real systems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Classifier confidences are useful, when you can get them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Next Time: Perceptron!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Precision vs. Recall</a:t>
            </a:r>
          </a:p>
        </p:txBody>
      </p:sp>
      <p:sp>
        <p:nvSpPr>
          <p:cNvPr id="130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Let’s say we want to classify web pages as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homepages or not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In a test set of 1K pages, there are 3 homepages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Our classifier says they are all non-homepages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99.7 accuracy!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Need new measures for rare positive events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Precision: fraction of guessed positives which were actually positive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Recall: fraction of actual positives which were guessed as positive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Say we guess 5 homepages, of which 2 were actually homepages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Precision: 2 correct / 5 guessed = 0.4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Recall: 2 correct / 3 true = 0.67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Which is more important in customer support email automation?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Which is more important in airport face recognition?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629400" y="1524000"/>
            <a:ext cx="22860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705600" y="1371600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/>
              <a:t>-</a:t>
            </a: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7721600" y="2057400"/>
            <a:ext cx="812800" cy="8128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7239000" y="2057400"/>
            <a:ext cx="838200" cy="838200"/>
          </a:xfrm>
          <a:prstGeom prst="ellipse">
            <a:avLst/>
          </a:prstGeom>
          <a:solidFill>
            <a:srgbClr val="3333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7010400" y="28956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3333FF"/>
                </a:solidFill>
              </a:rPr>
              <a:t>guessed +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7772400" y="16764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actual +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Precision vs. Recall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Precision/recall tradeoff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Often, you can trade off precision and recall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Only works well with weakly calibrated classifiers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To summarize the tradeoff: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C0000"/>
                </a:solidFill>
              </a:rPr>
              <a:t>Break-even point:</a:t>
            </a:r>
            <a:r>
              <a:rPr lang="en-US" sz="2400" smtClean="0"/>
              <a:t> precision value when p = 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C0000"/>
                </a:solidFill>
              </a:rPr>
              <a:t>F-measure:</a:t>
            </a:r>
            <a:r>
              <a:rPr lang="en-US" sz="2400" smtClean="0"/>
              <a:t> harmonic mean of p and r:</a:t>
            </a: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6521450" y="3633788"/>
            <a:ext cx="2165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V="1">
            <a:off x="6521450" y="1793875"/>
            <a:ext cx="0" cy="1839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891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73775" y="2030413"/>
            <a:ext cx="2540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9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39000" y="3810000"/>
            <a:ext cx="747713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Freeform 8"/>
          <p:cNvSpPr>
            <a:spLocks/>
          </p:cNvSpPr>
          <p:nvPr/>
        </p:nvSpPr>
        <p:spPr bwMode="auto">
          <a:xfrm>
            <a:off x="6629400" y="1828800"/>
            <a:ext cx="1981200" cy="1676400"/>
          </a:xfrm>
          <a:custGeom>
            <a:avLst/>
            <a:gdLst>
              <a:gd name="T0" fmla="*/ 0 w 1248"/>
              <a:gd name="T1" fmla="*/ 0 h 1056"/>
              <a:gd name="T2" fmla="*/ 2147483647 w 1248"/>
              <a:gd name="T3" fmla="*/ 2147483647 h 1056"/>
              <a:gd name="T4" fmla="*/ 2147483647 w 1248"/>
              <a:gd name="T5" fmla="*/ 2147483647 h 1056"/>
              <a:gd name="T6" fmla="*/ 2147483647 w 1248"/>
              <a:gd name="T7" fmla="*/ 2147483647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1056"/>
              <a:gd name="T14" fmla="*/ 1248 w 124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1056">
                <a:moveTo>
                  <a:pt x="0" y="0"/>
                </a:moveTo>
                <a:cubicBezTo>
                  <a:pt x="43" y="110"/>
                  <a:pt x="167" y="505"/>
                  <a:pt x="260" y="657"/>
                </a:cubicBezTo>
                <a:cubicBezTo>
                  <a:pt x="353" y="809"/>
                  <a:pt x="391" y="848"/>
                  <a:pt x="556" y="915"/>
                </a:cubicBezTo>
                <a:cubicBezTo>
                  <a:pt x="721" y="982"/>
                  <a:pt x="1104" y="1027"/>
                  <a:pt x="1248" y="10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8921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19400" y="5791200"/>
            <a:ext cx="200501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2" name="Line 10"/>
          <p:cNvSpPr>
            <a:spLocks noChangeShapeType="1"/>
          </p:cNvSpPr>
          <p:nvPr/>
        </p:nvSpPr>
        <p:spPr bwMode="auto">
          <a:xfrm flipV="1">
            <a:off x="6553200" y="1905000"/>
            <a:ext cx="190500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8923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77200" y="1600200"/>
            <a:ext cx="6858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7094538" y="3011488"/>
            <a:ext cx="152400" cy="1524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Spam Filter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6553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Input: an email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Output: spam/ham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Setup: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Get a large collection of example emails, each labeled “spam” or “ham”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Note: someone has to hand label all this data!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Want to learn to predict labels of new, future emails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Features: The attributes used to make the ham / spam decision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Words: FREE!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Text Patterns: $</a:t>
            </a:r>
            <a:r>
              <a:rPr lang="en-US" sz="2000" dirty="0" err="1" smtClean="0"/>
              <a:t>dd</a:t>
            </a:r>
            <a:r>
              <a:rPr lang="en-US" sz="2000" dirty="0" smtClean="0"/>
              <a:t>, CAPS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Non-text: </a:t>
            </a:r>
            <a:r>
              <a:rPr lang="en-US" sz="2000" dirty="0" err="1" smtClean="0"/>
              <a:t>SenderInContacts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001000" y="1447800"/>
            <a:ext cx="358140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Dear Sir.</a:t>
            </a:r>
          </a:p>
          <a:p>
            <a:endParaRPr lang="en-US" sz="1600">
              <a:latin typeface="Calibri"/>
              <a:cs typeface="Calibri"/>
            </a:endParaRPr>
          </a:p>
          <a:p>
            <a:r>
              <a:rPr lang="en-US" sz="1600">
                <a:latin typeface="Calibri"/>
                <a:cs typeface="Calibri"/>
              </a:rPr>
              <a:t>First, I must solicit your confidence in this transaction, this is by virture of its nature as being utterly confidencial and top secret. …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001000" y="3048000"/>
            <a:ext cx="35052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TO BE REMOVED FROM FUTURE MAILINGS, SIMPLY REPLY TO THIS MESSAGE AND PUT "REMOVE" IN THE SUBJECT.</a:t>
            </a:r>
          </a:p>
          <a:p>
            <a:endParaRPr lang="en-US" sz="1600">
              <a:latin typeface="Calibri"/>
              <a:cs typeface="Calibri"/>
            </a:endParaRPr>
          </a:p>
          <a:p>
            <a:r>
              <a:rPr lang="en-US" sz="1600">
                <a:latin typeface="Calibri"/>
                <a:cs typeface="Calibri"/>
              </a:rPr>
              <a:t>99  MILLION EMAIL ADDRESSES</a:t>
            </a:r>
          </a:p>
          <a:p>
            <a:r>
              <a:rPr lang="en-US" sz="1600">
                <a:latin typeface="Calibri"/>
                <a:cs typeface="Calibri"/>
              </a:rPr>
              <a:t>  FOR ONLY $99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8001000" y="4876800"/>
            <a:ext cx="35052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Ok, Iknow this is blatantly OT but I'm beginning to go insane. Had an old Dell Dimension XPS sitting in the corner and decided to put it to use, I know it was working pre being stuck in the corner, but when I plugged it in, hit the power nothing happened.</a:t>
            </a:r>
          </a:p>
        </p:txBody>
      </p:sp>
      <p:sp>
        <p:nvSpPr>
          <p:cNvPr id="1282055" name="Freeform 7"/>
          <p:cNvSpPr>
            <a:spLocks/>
          </p:cNvSpPr>
          <p:nvPr/>
        </p:nvSpPr>
        <p:spPr bwMode="auto">
          <a:xfrm>
            <a:off x="7061200" y="5334000"/>
            <a:ext cx="635000" cy="4572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2056" name="Freeform 8"/>
          <p:cNvSpPr>
            <a:spLocks/>
          </p:cNvSpPr>
          <p:nvPr/>
        </p:nvSpPr>
        <p:spPr bwMode="auto">
          <a:xfrm>
            <a:off x="7165975" y="1905000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2057" name="Freeform 9"/>
          <p:cNvSpPr>
            <a:spLocks/>
          </p:cNvSpPr>
          <p:nvPr/>
        </p:nvSpPr>
        <p:spPr bwMode="auto">
          <a:xfrm>
            <a:off x="7162800" y="3505200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2055" grpId="0" animBg="1"/>
      <p:bldP spid="1282056" grpId="0" animBg="1"/>
      <p:bldP spid="12820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Example: Digit Recognition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0037"/>
            <a:ext cx="8001000" cy="4525963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Input: images / pixel grids</a:t>
            </a:r>
          </a:p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Output: a digit 0-9</a:t>
            </a:r>
          </a:p>
          <a:p>
            <a:pPr eaLnBrk="1" hangingPunct="1"/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Setup: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Get a large collection of example images, each labeled with a digit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Note: someone has to hand label all this data!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Want to learn to predict labels of new, future digit images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Features: </a:t>
            </a:r>
            <a:r>
              <a:rPr lang="en-US" sz="2000" dirty="0" smtClean="0">
                <a:latin typeface="Calibri"/>
                <a:cs typeface="Calibri"/>
              </a:rPr>
              <a:t>The attributes used to make the digit decision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Pixels: (6,8)=ON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Shape Patterns: </a:t>
            </a:r>
            <a:r>
              <a:rPr lang="en-US" sz="2000" dirty="0" err="1" smtClean="0">
                <a:latin typeface="Calibri"/>
                <a:cs typeface="Calibri"/>
              </a:rPr>
              <a:t>NumComponents</a:t>
            </a:r>
            <a:r>
              <a:rPr lang="en-US" sz="2000" dirty="0" smtClean="0">
                <a:latin typeface="Calibri"/>
                <a:cs typeface="Calibri"/>
              </a:rPr>
              <a:t>, </a:t>
            </a:r>
            <a:r>
              <a:rPr lang="en-US" sz="2000" dirty="0" err="1" smtClean="0">
                <a:latin typeface="Calibri"/>
                <a:cs typeface="Calibri"/>
              </a:rPr>
              <a:t>AspectRatio</a:t>
            </a:r>
            <a:r>
              <a:rPr lang="en-US" sz="2000" dirty="0" smtClean="0">
                <a:latin typeface="Calibri"/>
                <a:cs typeface="Calibri"/>
              </a:rPr>
              <a:t>, </a:t>
            </a:r>
            <a:r>
              <a:rPr lang="en-US" sz="2000" dirty="0" err="1" smtClean="0">
                <a:latin typeface="Calibri"/>
                <a:cs typeface="Calibri"/>
              </a:rPr>
              <a:t>NumLoops</a:t>
            </a: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eaLnBrk="1" hangingPunct="1"/>
            <a:endParaRPr lang="en-US" sz="2400" dirty="0" smtClean="0">
              <a:latin typeface="Calibri"/>
              <a:cs typeface="Calibri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7400" y="1676400"/>
            <a:ext cx="508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2514600"/>
            <a:ext cx="544513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55162" y="4267200"/>
            <a:ext cx="655638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7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93262" y="5414962"/>
            <a:ext cx="617538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7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601200" y="3352800"/>
            <a:ext cx="617538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9" name="TextBox 74"/>
          <p:cNvSpPr txBox="1">
            <a:spLocks noChangeArrowheads="1"/>
          </p:cNvSpPr>
          <p:nvPr/>
        </p:nvSpPr>
        <p:spPr bwMode="auto">
          <a:xfrm>
            <a:off x="10896600" y="1752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10250" name="TextBox 75"/>
          <p:cNvSpPr txBox="1">
            <a:spLocks noChangeArrowheads="1"/>
          </p:cNvSpPr>
          <p:nvPr/>
        </p:nvSpPr>
        <p:spPr bwMode="auto">
          <a:xfrm>
            <a:off x="10896600" y="25908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251" name="TextBox 76"/>
          <p:cNvSpPr txBox="1">
            <a:spLocks noChangeArrowheads="1"/>
          </p:cNvSpPr>
          <p:nvPr/>
        </p:nvSpPr>
        <p:spPr bwMode="auto">
          <a:xfrm>
            <a:off x="10896600" y="35052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2</a:t>
            </a:r>
          </a:p>
        </p:txBody>
      </p:sp>
      <p:sp>
        <p:nvSpPr>
          <p:cNvPr id="10252" name="TextBox 77"/>
          <p:cNvSpPr txBox="1">
            <a:spLocks noChangeArrowheads="1"/>
          </p:cNvSpPr>
          <p:nvPr/>
        </p:nvSpPr>
        <p:spPr bwMode="auto">
          <a:xfrm>
            <a:off x="10896600" y="4419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253" name="TextBox 78"/>
          <p:cNvSpPr txBox="1">
            <a:spLocks noChangeArrowheads="1"/>
          </p:cNvSpPr>
          <p:nvPr/>
        </p:nvSpPr>
        <p:spPr bwMode="auto">
          <a:xfrm>
            <a:off x="10820400" y="5567362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??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/>
      <p:bldP spid="10250" grpId="0"/>
      <p:bldP spid="10251" grpId="0"/>
      <p:bldP spid="10252" grpId="0"/>
      <p:bldP spid="102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Classification Tasks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74422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Classification: given inputs x, predict labels (classes) y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Spam detection (input: document,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2000" dirty="0" smtClean="0"/>
              <a:t>	classes: spam / ham)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OCR (input: images, classes: characters)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Medical diagnosis (input: symptoms,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2000" dirty="0" smtClean="0"/>
              <a:t>	classes: diseases)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Automatic essay grading (input: document,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2000" dirty="0" smtClean="0"/>
              <a:t>	classes: grades)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Fraud detection (input: account activity,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2000" dirty="0" smtClean="0"/>
              <a:t>	classes: fraud / no fraud)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Customer service email routing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… many more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Classification is an important commercial technology!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119" y="1371600"/>
            <a:ext cx="5333761" cy="4368111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Classification</a:t>
            </a:r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200" y="1307269"/>
            <a:ext cx="5943600" cy="50618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5689600" cy="4729164"/>
          </a:xfrm>
        </p:spPr>
        <p:txBody>
          <a:bodyPr/>
          <a:lstStyle/>
          <a:p>
            <a:r>
              <a:rPr lang="en-US" sz="2800" dirty="0" smtClean="0"/>
              <a:t>Model-based approach</a:t>
            </a:r>
          </a:p>
          <a:p>
            <a:pPr lvl="1"/>
            <a:r>
              <a:rPr lang="en-US" sz="2400" dirty="0" smtClean="0"/>
              <a:t>Build a model (e.g. Bayes’ net) where both the label and features are random variables</a:t>
            </a:r>
          </a:p>
          <a:p>
            <a:pPr lvl="1"/>
            <a:r>
              <a:rPr lang="en-US" sz="2400" dirty="0" smtClean="0"/>
              <a:t>Instantiate any observed features</a:t>
            </a:r>
          </a:p>
          <a:p>
            <a:pPr lvl="1"/>
            <a:r>
              <a:rPr lang="en-US" sz="2400" dirty="0" smtClean="0"/>
              <a:t>Query for the distribution of the label conditioned on the features</a:t>
            </a:r>
          </a:p>
          <a:p>
            <a:pPr lvl="4"/>
            <a:endParaRPr lang="en-US" dirty="0" smtClean="0"/>
          </a:p>
          <a:p>
            <a:r>
              <a:rPr lang="en-US" sz="2800" dirty="0" smtClean="0"/>
              <a:t>Challenges</a:t>
            </a:r>
          </a:p>
          <a:p>
            <a:pPr lvl="1"/>
            <a:r>
              <a:rPr lang="en-US" sz="2400" dirty="0" smtClean="0"/>
              <a:t>What structure should the BN have?</a:t>
            </a:r>
          </a:p>
          <a:p>
            <a:pPr lvl="1"/>
            <a:r>
              <a:rPr lang="en-US" sz="2400" dirty="0" smtClean="0"/>
              <a:t>How should we learn its parameters?</a:t>
            </a:r>
            <a:endParaRPr lang="en-US" dirty="0" smtClean="0"/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5588" y="1355226"/>
            <a:ext cx="5655412" cy="4816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f_1) \prod_i P(f_i | y_1)\\&#10;P(f_2) \prod_i P(f_i | y_2)\\&#10;\vdots\\&#10;P(f_k) \prod_i P(f_i | y_k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4"/>
  <p:tag name="PICTUREFILESIZE" val="3077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f_1 \ldots f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7"/>
  <p:tag name="PICTUREFILESIZE" val="484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 | f_1 \ldots f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62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y_1, f_1 \ldots f_n)\\&#10;P(y_2, f_1 \ldots f_n)\\&#10;\vdots\\&#10;P(y_k, f_1 \ldots f_n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2232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30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F_{3,1}=on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9"/>
  <p:tag name="PICTUREFILESIZE" val="728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F_{5,5}=on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9"/>
  <p:tag name="PICTUREFILESIZE" val="744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, W_1 \ldots W_n) = P(Y) \prod_i P(W_i |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7"/>
  <p:tag name="PICTUREFILESIZE" val="1919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, W_1 \ldots W_n) = P(Y) \prod_i P(W_i |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7"/>
  <p:tag name="PICTUREFILESIZE" val="1919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W | \mbox{spam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5"/>
  <p:tag name="PICTUREFILESIZE" val="67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rightarrow \langle F_{0,0} = 0 \,\,\, F_{0,1} = 0 \,\,\, F_{0,2} = 1 \,\,\, F_{0,3} = 1 \,\,\, F_{0,4} = 0 \,\,\, \ldots  F_{15,15} = 0 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42"/>
  <p:tag name="PICTUREFILESIZE" val="2152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W | \mbox{ham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05"/>
  <p:tag name="PICTUREFILESIZE" val="573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298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box{features}, C=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3"/>
  <p:tag name="PICTUREFILESIZE" val="877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box{features}, C=3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3"/>
  <p:tag name="PICTUREFILESIZE" val="888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=2) = 0.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5"/>
  <p:tag name="PICTUREFILESIZE" val="598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=3) = 0.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5"/>
  <p:tag name="PICTUREFILESIZE" val="610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2) = 0.01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99"/>
  <p:tag name="PICTUREFILESIZE" val="827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3) = 0.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07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ff}| C=2) = 0.1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9"/>
  <p:tag name="PICTUREFILESIZE" val="767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ff}| C=3) = 0.7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90"/>
  <p:tag name="PICTUREFILESIZE" val="81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 | F_{0,0} \ldots F_{15,15}) \propto P(Y) \prod_{i,j} P(F_{i,j} |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7"/>
  <p:tag name="PICTUREFILESIZE" val="2082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2) = 0.1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5"/>
  <p:tag name="PICTUREFILESIZE" val="753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3) = 0.9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38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2) = 0.8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37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3) = 0.8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52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P(W | \mbox{ham})}{P(W | \mbox{spam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1297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P(W | \mbox{spam})}{P(W | \mbox{ham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1298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\mathrm{ML}(x) = \frac{\mbox{count}(x)}{\mbox{total samples}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0"/>
  <p:tag name="PICTUREFILESIZE" val="1687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L(x,\theta) = \prod_i P_\theta(x_i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79"/>
  <p:tag name="PICTUREFILESIZE" val="1089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begin{document}&#10;\[&#10;P_\mathrm{ML}(\mbox{\textcolor{red}{r}}) = 2/3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36"/>
  <p:tag name="PICTUREFILESIZE" val="997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\mathrm{ML}(x) = \frac{\mbox{count}(x)}{\mbox{total samples}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0"/>
  <p:tag name="PICTUREFILESIZE" val="168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theta_{ML} = \argmax_\theta P({\bf X}|\theta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20"/>
  <p:tag name="PICTUREFILESIZE" val="1338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phantom{\theta_{ML}} = \argmax_\theta \prod_i P_\theta(X_i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94"/>
  <p:tag name="PICTUREFILESIZE" val="1244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theta_{MAP} = \argmax_\theta P(\theta | {\bf X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35"/>
  <p:tag name="PICTUREFILESIZE" val="1426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phantom{\theta_{MAP}} = \argmax_\theta P({\bf X} | \theta) P(\theta) / P({\bf X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83"/>
  <p:tag name="PICTUREFILESIZE" val="1685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phantom{\theta_{MAP}} = \argmax_\theta P({\bf X} | \theta) P(\theta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19"/>
  <p:tag name="PICTUREFILESIZE" val="1305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= \frac{c(x)+1}{N + 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08"/>
  <p:tag name="PICTUREFILESIZE" val="755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ML}(X) = \left\langle \frac{2}{3}, \frac{1}{3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77"/>
  <p:tag name="PICTUREFILESIZE" val="1269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}(X) = \left\langle \frac{3}{5}, \frac{2}{5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85"/>
  <p:tag name="PICTUREFILESIZE" val="1320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}(x) = \frac{c(x)+1}{\sum_x [ c(x) + 1]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0"/>
  <p:tag name="PICTUREFILESIZE" val="160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1}(X) = \left\langle \frac{3}{5}, \frac{2}{5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97"/>
  <p:tag name="PICTUREFILESIZE" val="1385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100}(X) = \left\langle \frac{102}{203}, \frac{101}{203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67"/>
  <p:tag name="PICTUREFILESIZE" val="181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0}(X) = \left\langle \frac{2}{3}, \frac{1}{3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97"/>
  <p:tag name="PICTUREFILESIZE" val="1391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k}(x|y) = \frac{c(x,y)+k}{c(y) + k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56"/>
  <p:tag name="PICTUREFILESIZE" val="2096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k}(x) = \frac{c(x)+k}{N + k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18"/>
  <p:tag name="PICTUREFILESIZE" val="162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IN}(x|y) = \alpha \hat{P}(x|y) + (1.0 - \alpha)\hat{P}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71"/>
  <p:tag name="PICTUREFILESIZE" val="1895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P(W | \mbox{ham})}{P(W | \mbox{spam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1297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P(W | \mbox{spam})}{P(W | \mbox{ham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1298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graphicx}&#10;\begin{document}&#10;\def\argmax{\mathop{\rm arg\,max}}&#10;\rotatebox{0}{$k$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91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{color}&#10;\begin{document}&#10;\def\argmax{\mathop{\rm arg\,max}}&#10;\textcolor{blue}{training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76"/>
  <p:tag name="PICTUREFILESIZE" val="566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Y}, \mbox{F}_1 \ldots \mbox{F}_n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555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[usenames]{color}&#10;\begin{document}&#10;\def\argmax{\mathop{\rm arg\,max}}&#10;\textcolor{OliveGreen}{held-out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82"/>
  <p:tag name="PICTUREFILESIZE" val="56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[usenames]{color}&#10;\begin{document}&#10;\def\argmax{\mathop{\rm arg\,max}}&#10;\textcolor{BrickRed}{test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39"/>
  <p:tag name="PICTUREFILESIZE" val="360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box{confidence}(x) = \max_y P(y|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7"/>
  <p:tag name="PICTUREFILESIZE" val="1578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precision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7"/>
  <p:tag name="PICTUREFILESIZE" val="40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Y}) \prod_i P(\mbox{F}_i | \mbox{Y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920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0}{recall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50"/>
  <p:tag name="PICTUREFILESIZE" val="226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F_1 = \frac{2}{1/p+1/r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52"/>
  <p:tag name="PICTUREFILESIZE" val="684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=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52"/>
  <p:tag name="PICTUREFILESIZE" val="169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, f_1 \ldots f_n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6"/>
  <p:tag name="PICTUREFILESIZE" val="649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y_1, f_1 \ldots f_n)\\&#10;P(y_2, f_1 \ldots f_n)\\&#10;\vdots\\&#10;P(y_k, f_1 \ldots f_n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22329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49783</TotalTime>
  <Words>2759</Words>
  <Application>Microsoft Macintosh PowerPoint</Application>
  <PresentationFormat>Custom</PresentationFormat>
  <Paragraphs>651</Paragraphs>
  <Slides>45</Slides>
  <Notes>1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dan-berkeley-nlp-v1</vt:lpstr>
      <vt:lpstr>Announcements</vt:lpstr>
      <vt:lpstr>CS 188: Artificial Intelligence </vt:lpstr>
      <vt:lpstr>Machine Learning</vt:lpstr>
      <vt:lpstr>Classification</vt:lpstr>
      <vt:lpstr>Example: Spam Filter</vt:lpstr>
      <vt:lpstr>Example: Digit Recognition</vt:lpstr>
      <vt:lpstr>Other Classification Tasks</vt:lpstr>
      <vt:lpstr>Model-Based Classification</vt:lpstr>
      <vt:lpstr>Model-Based Classification</vt:lpstr>
      <vt:lpstr>Naïve Bayes for Digits</vt:lpstr>
      <vt:lpstr>General Naïve Bayes</vt:lpstr>
      <vt:lpstr>Inference for Naïve Bayes</vt:lpstr>
      <vt:lpstr>General Naïve Bayes</vt:lpstr>
      <vt:lpstr>Example: Conditional Probabilities</vt:lpstr>
      <vt:lpstr>A Spam Filter</vt:lpstr>
      <vt:lpstr>Naïve Bayes for Text</vt:lpstr>
      <vt:lpstr>Example: Spam Filtering</vt:lpstr>
      <vt:lpstr>Spam Example</vt:lpstr>
      <vt:lpstr>Training and Testing</vt:lpstr>
      <vt:lpstr>Important Concepts</vt:lpstr>
      <vt:lpstr>Generalization and Overfitting</vt:lpstr>
      <vt:lpstr>Overfitting</vt:lpstr>
      <vt:lpstr>Example: Overfitting</vt:lpstr>
      <vt:lpstr>Example: Overfitting</vt:lpstr>
      <vt:lpstr>Generalization and Overfitting</vt:lpstr>
      <vt:lpstr>Parameter Estimation</vt:lpstr>
      <vt:lpstr>Parameter Estimation</vt:lpstr>
      <vt:lpstr>Smoothing</vt:lpstr>
      <vt:lpstr>Maximum Likelihood?</vt:lpstr>
      <vt:lpstr>Unseen Events</vt:lpstr>
      <vt:lpstr>Laplace Smoothing</vt:lpstr>
      <vt:lpstr>Laplace Smoothing</vt:lpstr>
      <vt:lpstr>Estimation: Linear Interpolation* </vt:lpstr>
      <vt:lpstr>Real NB: Smoothing</vt:lpstr>
      <vt:lpstr>Tuning</vt:lpstr>
      <vt:lpstr>Tuning on Held-Out Data</vt:lpstr>
      <vt:lpstr>Features</vt:lpstr>
      <vt:lpstr>Errors, and What to Do</vt:lpstr>
      <vt:lpstr>What to Do About Errors?</vt:lpstr>
      <vt:lpstr>Baselines</vt:lpstr>
      <vt:lpstr>Confidences from a Classifier</vt:lpstr>
      <vt:lpstr>Summary</vt:lpstr>
      <vt:lpstr>Next Time: Perceptron!</vt:lpstr>
      <vt:lpstr>Precision vs. Recall</vt:lpstr>
      <vt:lpstr>Precision vs. Recall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Pieter Abbeel</cp:lastModifiedBy>
  <cp:revision>2668</cp:revision>
  <dcterms:created xsi:type="dcterms:W3CDTF">2004-08-27T04:16:05Z</dcterms:created>
  <dcterms:modified xsi:type="dcterms:W3CDTF">2014-08-22T19:04:31Z</dcterms:modified>
</cp:coreProperties>
</file>