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3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36"/>
  </p:notesMasterIdLst>
  <p:handoutMasterIdLst>
    <p:handoutMasterId r:id="rId37"/>
  </p:handoutMasterIdLst>
  <p:sldIdLst>
    <p:sldId id="305" r:id="rId2"/>
    <p:sldId id="302" r:id="rId3"/>
    <p:sldId id="266" r:id="rId4"/>
    <p:sldId id="259" r:id="rId5"/>
    <p:sldId id="309" r:id="rId6"/>
    <p:sldId id="306" r:id="rId7"/>
    <p:sldId id="307" r:id="rId8"/>
    <p:sldId id="262" r:id="rId9"/>
    <p:sldId id="310" r:id="rId10"/>
    <p:sldId id="263" r:id="rId11"/>
    <p:sldId id="312" r:id="rId12"/>
    <p:sldId id="311" r:id="rId13"/>
    <p:sldId id="265" r:id="rId14"/>
    <p:sldId id="293" r:id="rId15"/>
    <p:sldId id="267" r:id="rId16"/>
    <p:sldId id="313" r:id="rId17"/>
    <p:sldId id="287" r:id="rId18"/>
    <p:sldId id="292" r:id="rId19"/>
    <p:sldId id="268" r:id="rId20"/>
    <p:sldId id="269" r:id="rId21"/>
    <p:sldId id="270" r:id="rId22"/>
    <p:sldId id="271" r:id="rId23"/>
    <p:sldId id="272" r:id="rId24"/>
    <p:sldId id="273" r:id="rId25"/>
    <p:sldId id="314" r:id="rId26"/>
    <p:sldId id="274" r:id="rId27"/>
    <p:sldId id="315" r:id="rId28"/>
    <p:sldId id="275" r:id="rId29"/>
    <p:sldId id="276" r:id="rId30"/>
    <p:sldId id="299" r:id="rId31"/>
    <p:sldId id="294" r:id="rId32"/>
    <p:sldId id="295" r:id="rId33"/>
    <p:sldId id="296" r:id="rId34"/>
    <p:sldId id="297" r:id="rId35"/>
  </p:sldIdLst>
  <p:sldSz cx="12192000" cy="6858000"/>
  <p:notesSz cx="7302500" cy="9588500"/>
  <p:custDataLst>
    <p:tags r:id="rId3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3333FF"/>
    <a:srgbClr val="FFFF00"/>
    <a:srgbClr val="FF3300"/>
    <a:srgbClr val="CC00CC"/>
    <a:srgbClr val="FFCC00"/>
    <a:srgbClr val="FF9999"/>
    <a:srgbClr val="9900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18" autoAdjust="0"/>
  </p:normalViewPr>
  <p:slideViewPr>
    <p:cSldViewPr>
      <p:cViewPr>
        <p:scale>
          <a:sx n="90" d="100"/>
          <a:sy n="90" d="100"/>
        </p:scale>
        <p:origin x="-1192" y="-17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tags" Target="tags/tag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5438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algn="r"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5438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927218C1-594E-A94E-95F4-26DFF0AD86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39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5438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algn="r"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5438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CD7DE18D-B477-5540-A418-45080CBABE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84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Please retain proper</a:t>
            </a:r>
            <a:r>
              <a:rPr lang="en-US" baseline="0" dirty="0" smtClean="0"/>
              <a:t> attribution, including the reference to </a:t>
            </a:r>
            <a:r>
              <a:rPr lang="en-US" baseline="0" dirty="0" err="1" smtClean="0"/>
              <a:t>ai.berkeley.edu</a:t>
            </a:r>
            <a:r>
              <a:rPr lang="en-US" baseline="0" dirty="0" smtClean="0"/>
              <a:t>.  Thanks!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21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5613" y="719138"/>
            <a:ext cx="6391275" cy="3595687"/>
          </a:xfrm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George Box: All models are wrong; some of them are useful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1B7EDC-D532-E64C-A88A-8EDD91AF94E9}" type="slidenum">
              <a:rPr lang="en-US"/>
              <a:pPr eaLnBrk="1" hangingPunct="1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32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81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0E11D-7034-644F-ACDF-0961FF4298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B7AE3-A7DC-6F48-B5B2-E849EC185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B3582B-6514-F64F-B98B-15EDDDED2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8E58B9-5DCE-C749-A388-A65B9B24CF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A45FB-0697-A64A-9D51-5116823B5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DD655-17A6-EB4F-8BC4-1ED74EF1A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2B5484-33E2-FE4D-B1E3-75D9311FF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AEBA02-6DF4-4F48-8623-473B1E1CF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F0988-FE3D-BD44-95D6-6939512C4D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C8A888-4110-E642-8E4A-93BA40A9C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B8A1A2-B5DF-3D40-8B8B-515E22E761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5A20CE7E-3045-584A-B330-59BDFC9F30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1" Type="http://schemas.openxmlformats.org/officeDocument/2006/relationships/tags" Target="../tags/tag15.xml"/><Relationship Id="rId2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tags" Target="../tags/tag22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" Type="http://schemas.openxmlformats.org/officeDocument/2006/relationships/tags" Target="../tags/tag18.xml"/><Relationship Id="rId2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17.png"/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1" Type="http://schemas.openxmlformats.org/officeDocument/2006/relationships/tags" Target="../tags/tag24.xml"/><Relationship Id="rId2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48.png"/><Relationship Id="rId1" Type="http://schemas.openxmlformats.org/officeDocument/2006/relationships/tags" Target="../tags/tag27.xml"/><Relationship Id="rId2" Type="http://schemas.openxmlformats.org/officeDocument/2006/relationships/tags" Target="../tags/tag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7" Type="http://schemas.openxmlformats.org/officeDocument/2006/relationships/image" Target="../media/image52.png"/><Relationship Id="rId8" Type="http://schemas.openxmlformats.org/officeDocument/2006/relationships/image" Target="../media/image48.png"/><Relationship Id="rId9" Type="http://schemas.openxmlformats.org/officeDocument/2006/relationships/image" Target="../media/image53.png"/><Relationship Id="rId1" Type="http://schemas.openxmlformats.org/officeDocument/2006/relationships/tags" Target="../tags/tag29.xml"/><Relationship Id="rId2" Type="http://schemas.openxmlformats.org/officeDocument/2006/relationships/tags" Target="../tags/tag30.xml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6.png"/><Relationship Id="rId12" Type="http://schemas.openxmlformats.org/officeDocument/2006/relationships/image" Target="../media/image40.png"/><Relationship Id="rId13" Type="http://schemas.openxmlformats.org/officeDocument/2006/relationships/image" Target="../media/image57.png"/><Relationship Id="rId14" Type="http://schemas.openxmlformats.org/officeDocument/2006/relationships/image" Target="../media/image17.png"/><Relationship Id="rId1" Type="http://schemas.openxmlformats.org/officeDocument/2006/relationships/tags" Target="../tags/tag33.xml"/><Relationship Id="rId2" Type="http://schemas.openxmlformats.org/officeDocument/2006/relationships/tags" Target="../tags/tag34.xml"/><Relationship Id="rId3" Type="http://schemas.openxmlformats.org/officeDocument/2006/relationships/tags" Target="../tags/tag35.xml"/><Relationship Id="rId4" Type="http://schemas.openxmlformats.org/officeDocument/2006/relationships/tags" Target="../tags/tag36.xml"/><Relationship Id="rId5" Type="http://schemas.openxmlformats.org/officeDocument/2006/relationships/tags" Target="../tags/tag37.xml"/><Relationship Id="rId6" Type="http://schemas.openxmlformats.org/officeDocument/2006/relationships/tags" Target="../tags/tag38.xml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3.xml"/><Relationship Id="rId9" Type="http://schemas.openxmlformats.org/officeDocument/2006/relationships/image" Target="../media/image54.png"/><Relationship Id="rId10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4.xml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41.png"/><Relationship Id="rId10" Type="http://schemas.openxmlformats.org/officeDocument/2006/relationships/image" Target="../media/image61.png"/><Relationship Id="rId1" Type="http://schemas.openxmlformats.org/officeDocument/2006/relationships/tags" Target="../tags/tag39.xml"/><Relationship Id="rId2" Type="http://schemas.openxmlformats.org/officeDocument/2006/relationships/tags" Target="../tags/tag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3.png"/><Relationship Id="rId8" Type="http://schemas.openxmlformats.org/officeDocument/2006/relationships/image" Target="../media/image41.png"/><Relationship Id="rId9" Type="http://schemas.openxmlformats.org/officeDocument/2006/relationships/image" Target="../media/image64.png"/><Relationship Id="rId1" Type="http://schemas.openxmlformats.org/officeDocument/2006/relationships/tags" Target="../tags/tag42.xml"/><Relationship Id="rId2" Type="http://schemas.openxmlformats.org/officeDocument/2006/relationships/tags" Target="../tags/tag4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1" Type="http://schemas.openxmlformats.org/officeDocument/2006/relationships/tags" Target="../tags/tag45.xml"/><Relationship Id="rId2" Type="http://schemas.openxmlformats.org/officeDocument/2006/relationships/tags" Target="../tags/tag4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4" Type="http://schemas.openxmlformats.org/officeDocument/2006/relationships/image" Target="../media/image53.png"/><Relationship Id="rId1" Type="http://schemas.openxmlformats.org/officeDocument/2006/relationships/tags" Target="../tags/tag48.x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3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" Type="http://schemas.openxmlformats.org/officeDocument/2006/relationships/tags" Target="../tags/tag9.xml"/><Relationship Id="rId2" Type="http://schemas.openxmlformats.org/officeDocument/2006/relationships/tags" Target="../tags/tag10.xml"/><Relationship Id="rId3" Type="http://schemas.openxmlformats.org/officeDocument/2006/relationships/tags" Target="../tags/tag11.xml"/><Relationship Id="rId4" Type="http://schemas.openxmlformats.org/officeDocument/2006/relationships/tags" Target="../tags/tag12.xml"/><Relationship Id="rId5" Type="http://schemas.openxmlformats.org/officeDocument/2006/relationships/tags" Target="../tags/tag13.xml"/><Relationship Id="rId6" Type="http://schemas.openxmlformats.org/officeDocument/2006/relationships/tags" Target="../tags/tag14.xml"/><Relationship Id="rId7" Type="http://schemas.openxmlformats.org/officeDocument/2006/relationships/slideLayout" Target="../slideLayouts/slideLayout2.xml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Announcements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048000" y="1447800"/>
            <a:ext cx="6553200" cy="4867277"/>
          </a:xfrm>
        </p:spPr>
        <p:txBody>
          <a:bodyPr/>
          <a:lstStyle/>
          <a:p>
            <a:pPr eaLnBrk="1" hangingPunct="1"/>
            <a:r>
              <a:rPr lang="en-US" sz="2400" dirty="0" smtClean="0"/>
              <a:t>Midterm 1 </a:t>
            </a:r>
          </a:p>
          <a:p>
            <a:pPr lvl="1"/>
            <a:r>
              <a:rPr lang="en-US" sz="2000" dirty="0" smtClean="0"/>
              <a:t>Graded midterms available on </a:t>
            </a:r>
            <a:r>
              <a:rPr lang="en-US" sz="2000" dirty="0" err="1" smtClean="0"/>
              <a:t>pandagrader</a:t>
            </a:r>
            <a:endParaRPr lang="en-US" sz="2000" dirty="0" smtClean="0"/>
          </a:p>
          <a:p>
            <a:pPr lvl="1"/>
            <a:r>
              <a:rPr lang="en-US" sz="2000" dirty="0" smtClean="0"/>
              <a:t>See Piazza for post on how fire alarm is handled</a:t>
            </a:r>
          </a:p>
          <a:p>
            <a:pPr lvl="5"/>
            <a:endParaRPr lang="en-US" sz="1200" dirty="0" smtClean="0"/>
          </a:p>
          <a:p>
            <a:pPr eaLnBrk="1" hangingPunct="1"/>
            <a:r>
              <a:rPr lang="en-US" sz="2400" dirty="0" smtClean="0"/>
              <a:t>Project 4: Ghostbusters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D</a:t>
            </a:r>
            <a:r>
              <a:rPr lang="en-US" sz="2000" dirty="0" smtClean="0">
                <a:solidFill>
                  <a:srgbClr val="FF0000"/>
                </a:solidFill>
              </a:rPr>
              <a:t>ue Friday at 5pm</a:t>
            </a:r>
          </a:p>
          <a:p>
            <a:pPr lvl="5"/>
            <a:endParaRPr lang="en-US" sz="1200" dirty="0" smtClean="0"/>
          </a:p>
          <a:p>
            <a:r>
              <a:rPr lang="en-US" sz="2400" dirty="0"/>
              <a:t>Homework 7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Due Tuesday 4/1 at 11:</a:t>
            </a:r>
            <a:r>
              <a:rPr lang="en-US" sz="2000" dirty="0" smtClean="0">
                <a:solidFill>
                  <a:srgbClr val="FF0000"/>
                </a:solidFill>
              </a:rPr>
              <a:t>59pm</a:t>
            </a:r>
          </a:p>
          <a:p>
            <a:pPr lvl="4"/>
            <a:endParaRPr lang="en-US" sz="1200" dirty="0" smtClean="0"/>
          </a:p>
          <a:p>
            <a:r>
              <a:rPr lang="en-US" sz="2400" dirty="0" smtClean="0"/>
              <a:t>Project 3 Contest Results</a:t>
            </a:r>
            <a:endParaRPr lang="en-US" sz="2400" dirty="0"/>
          </a:p>
          <a:p>
            <a:pPr lvl="1"/>
            <a:r>
              <a:rPr lang="en-US" sz="2000" dirty="0" smtClean="0"/>
              <a:t>On Thursday</a:t>
            </a: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3379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103438" y="15240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Unconditional (absolute) independence very rare (why?)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i="1" dirty="0">
                <a:latin typeface="Calibri"/>
                <a:cs typeface="Calibri"/>
              </a:rPr>
              <a:t>Conditional independence</a:t>
            </a:r>
            <a:r>
              <a:rPr lang="en-US" sz="2400" dirty="0">
                <a:latin typeface="Calibri"/>
                <a:cs typeface="Calibri"/>
              </a:rPr>
              <a:t> is our most basic and robust form of knowledge about uncertain </a:t>
            </a:r>
            <a:r>
              <a:rPr lang="en-US" sz="2400" dirty="0" smtClean="0">
                <a:latin typeface="Calibri"/>
                <a:cs typeface="Calibri"/>
              </a:rPr>
              <a:t>environments.</a:t>
            </a: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X is conditionally independent of Y given Z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smtClean="0">
                <a:latin typeface="Calibri"/>
                <a:cs typeface="Calibri"/>
              </a:rPr>
              <a:t>      if and only if: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 smtClean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     or, equivalently, if and only if</a:t>
            </a: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4038" y="4572000"/>
            <a:ext cx="4841875" cy="313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8800" y="3352800"/>
            <a:ext cx="1401762" cy="367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0238" y="5715000"/>
            <a:ext cx="3884613" cy="3137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4478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What </a:t>
            </a:r>
            <a:r>
              <a:rPr lang="en-US" sz="2400" dirty="0">
                <a:latin typeface="Calibri"/>
                <a:cs typeface="Calibri"/>
              </a:rPr>
              <a:t>about this domain</a:t>
            </a:r>
            <a:r>
              <a:rPr lang="en-US" sz="2400" dirty="0" smtClean="0">
                <a:latin typeface="Calibri"/>
                <a:cs typeface="Calibri"/>
              </a:rPr>
              <a:t>: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Traffic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Umbrella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Raining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733800"/>
            <a:ext cx="5714999" cy="296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10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4478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What </a:t>
            </a:r>
            <a:r>
              <a:rPr lang="en-US" sz="2400" dirty="0">
                <a:latin typeface="Calibri"/>
                <a:cs typeface="Calibri"/>
              </a:rPr>
              <a:t>about this domain</a:t>
            </a:r>
            <a:r>
              <a:rPr lang="en-US" sz="2400" dirty="0" smtClean="0">
                <a:latin typeface="Calibri"/>
                <a:cs typeface="Calibri"/>
              </a:rPr>
              <a:t>: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Fire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Smoke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Alarm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1" y="1371600"/>
            <a:ext cx="3352797" cy="2202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4038600"/>
            <a:ext cx="49911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96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Conditional Independence and the </a:t>
            </a:r>
            <a:r>
              <a:rPr lang="en-US" dirty="0">
                <a:latin typeface="Calibri"/>
                <a:cs typeface="Calibri"/>
              </a:rPr>
              <a:t>Chain Rule</a:t>
            </a:r>
          </a:p>
        </p:txBody>
      </p:sp>
      <p:sp>
        <p:nvSpPr>
          <p:cNvPr id="1039363" name="Rectangle 3"/>
          <p:cNvSpPr>
            <a:spLocks noGrp="1" noChangeArrowheads="1"/>
          </p:cNvSpPr>
          <p:nvPr>
            <p:ph idx="1"/>
          </p:nvPr>
        </p:nvSpPr>
        <p:spPr>
          <a:xfrm>
            <a:off x="341313" y="1524000"/>
            <a:ext cx="11469687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Chain rule: </a:t>
            </a: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Trivial decomposition</a:t>
            </a:r>
            <a:r>
              <a:rPr lang="en-US" sz="2400" dirty="0" smtClean="0">
                <a:latin typeface="Calibri"/>
                <a:cs typeface="Calibri"/>
              </a:rPr>
              <a:t>:</a:t>
            </a: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lvl="3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With assumption of conditional independence: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Bayes</a:t>
            </a:r>
            <a:r>
              <a:rPr lang="ja-JP" altLang="en-US" sz="2400" dirty="0" smtClean="0">
                <a:latin typeface="Calibri"/>
                <a:cs typeface="Calibri"/>
              </a:rPr>
              <a:t>’</a:t>
            </a:r>
            <a:r>
              <a:rPr lang="en-US" sz="2400" dirty="0" smtClean="0">
                <a:latin typeface="Calibri"/>
                <a:cs typeface="Calibri"/>
              </a:rPr>
              <a:t>nets </a:t>
            </a:r>
            <a:r>
              <a:rPr lang="en-US" sz="2400" dirty="0">
                <a:latin typeface="Calibri"/>
                <a:cs typeface="Calibri"/>
              </a:rPr>
              <a:t>/ graphical models help us express conditional independence assumptions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0" name="Picture 9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3505200"/>
            <a:ext cx="7094537" cy="3071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3048000"/>
            <a:ext cx="4183062" cy="2987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4654210"/>
            <a:ext cx="4183062" cy="2987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5105400"/>
            <a:ext cx="6035675" cy="3099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6600" y="1600200"/>
            <a:ext cx="7162800" cy="3024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438400"/>
            <a:ext cx="3918800" cy="203183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Ghostbusters Chain Rule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576388"/>
            <a:ext cx="460851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Each sensor depends only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on where the ghost is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That means, the two sensors are conditionally independent, given the ghost position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T: Top square is red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B: Bottom square is red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G: Ghost is in the top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Givens: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	P( +g ) = </a:t>
            </a:r>
            <a:r>
              <a:rPr lang="en-US" sz="2000" kern="0" dirty="0" smtClean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0.5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cs typeface="Calibri"/>
              </a:rPr>
              <a:t>	P( </a:t>
            </a:r>
            <a:r>
              <a:rPr lang="en-US" sz="2000" kern="0" dirty="0" smtClean="0">
                <a:solidFill>
                  <a:schemeClr val="accent2"/>
                </a:solidFill>
                <a:latin typeface="Calibri"/>
                <a:cs typeface="Calibri"/>
              </a:rPr>
              <a:t> -g </a:t>
            </a:r>
            <a:r>
              <a:rPr lang="en-US" sz="2000" kern="0" dirty="0">
                <a:solidFill>
                  <a:schemeClr val="accent2"/>
                </a:solidFill>
                <a:latin typeface="Calibri"/>
                <a:cs typeface="Calibri"/>
              </a:rPr>
              <a:t>) = 0.5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	P( +t  | +g ) = 0.8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P( +t  | </a:t>
            </a:r>
            <a:r>
              <a:rPr lang="en-US" sz="2000" kern="0" dirty="0" smtClean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-g </a:t>
            </a:r>
            <a:r>
              <a:rPr lang="en-US" sz="200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) = 0.4</a:t>
            </a:r>
            <a:br>
              <a:rPr lang="en-US" sz="200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</a:br>
            <a:r>
              <a:rPr lang="en-US" sz="200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P( +b | +g ) = 0.4</a:t>
            </a: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/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P( +b |  </a:t>
            </a:r>
            <a:r>
              <a:rPr lang="en-US" sz="2000" dirty="0" smtClean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-g </a:t>
            </a:r>
            <a:r>
              <a:rPr lang="en-US" sz="200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) = 0.8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029200" y="1724025"/>
            <a:ext cx="35421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 dirty="0">
                <a:latin typeface="Calibri"/>
                <a:cs typeface="Calibri"/>
              </a:rPr>
              <a:t>P(T,B,G) = P(G) P(T|G) P(B|G)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905000"/>
            <a:ext cx="3218878" cy="4648199"/>
          </a:xfrm>
          <a:prstGeom prst="rect">
            <a:avLst/>
          </a:prstGeom>
        </p:spPr>
      </p:pic>
      <p:pic>
        <p:nvPicPr>
          <p:cNvPr id="7" name="Picture 2" descr="\\.host\Shared Folders\Shared with PC\2square_ghostbust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3802063"/>
            <a:ext cx="13589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44572"/>
              </p:ext>
            </p:extLst>
          </p:nvPr>
        </p:nvGraphicFramePr>
        <p:xfrm>
          <a:off x="5138737" y="2336796"/>
          <a:ext cx="3395663" cy="406400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39943"/>
                <a:gridCol w="739943"/>
                <a:gridCol w="739943"/>
                <a:gridCol w="1175834"/>
              </a:tblGrid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P(T,B,G)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0.16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0.16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0.24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0.04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-</a:t>
                      </a:r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0.04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220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0.24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0.06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0.06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Bayes</a:t>
            </a:r>
            <a:r>
              <a:rPr lang="ja-JP" altLang="en-US" dirty="0" smtClean="0">
                <a:latin typeface="Calibri"/>
                <a:cs typeface="Calibri"/>
              </a:rPr>
              <a:t>’</a:t>
            </a:r>
            <a:r>
              <a:rPr lang="en-US" dirty="0" smtClean="0">
                <a:latin typeface="Calibri"/>
                <a:cs typeface="Calibri"/>
              </a:rPr>
              <a:t>Nets</a:t>
            </a:r>
            <a:r>
              <a:rPr lang="en-US" dirty="0">
                <a:latin typeface="Calibri"/>
                <a:cs typeface="Calibri"/>
              </a:rPr>
              <a:t>: Big Picture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1447800"/>
            <a:ext cx="7317022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Nets: Big Picture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71374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Two problems with using full joint distribution tables as our probabilistic models: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Unless there are only a few variables, the joint is WAY too big to represent explicitly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Hard to learn (estimate) anything empirically about more than a few variables at a time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Bayes</a:t>
            </a:r>
            <a:r>
              <a:rPr lang="ja-JP" altLang="en-US" sz="2400" dirty="0">
                <a:solidFill>
                  <a:srgbClr val="CC0000"/>
                </a:solidFill>
                <a:latin typeface="Calibri"/>
                <a:cs typeface="Calibri"/>
              </a:rPr>
              <a:t>’</a:t>
            </a: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 nets: </a:t>
            </a:r>
            <a:r>
              <a:rPr lang="en-US" sz="2400" dirty="0">
                <a:latin typeface="Calibri"/>
                <a:cs typeface="Calibri"/>
              </a:rPr>
              <a:t>a technique for describing complex joint distributions (models) using simple, local distributions (conditional probabilities)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More properly called</a:t>
            </a:r>
            <a:r>
              <a:rPr lang="en-US" sz="2000" dirty="0">
                <a:solidFill>
                  <a:srgbClr val="CC0000"/>
                </a:solidFill>
                <a:latin typeface="Calibri"/>
                <a:cs typeface="Calibri"/>
              </a:rPr>
              <a:t> graphical models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We describe how variables locally interact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Local interactions chain together to give global, indirect interactions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For about 10 min, we</a:t>
            </a:r>
            <a:r>
              <a:rPr lang="ja-JP" altLang="en-US" sz="2000" dirty="0">
                <a:latin typeface="Calibri"/>
                <a:cs typeface="Calibri"/>
              </a:rPr>
              <a:t>’</a:t>
            </a:r>
            <a:r>
              <a:rPr lang="en-US" sz="2000" dirty="0" err="1">
                <a:latin typeface="Calibri"/>
                <a:cs typeface="Calibri"/>
              </a:rPr>
              <a:t>ll</a:t>
            </a:r>
            <a:r>
              <a:rPr lang="en-US" sz="2000" dirty="0">
                <a:latin typeface="Calibri"/>
                <a:cs typeface="Calibri"/>
              </a:rPr>
              <a:t> be vague about how these interactions are specified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24" y="3581400"/>
            <a:ext cx="4182456" cy="304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447800"/>
            <a:ext cx="4115264" cy="18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53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 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Net: Insurance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0"/>
            <a:ext cx="7497763" cy="495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 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Net: Car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1447800"/>
            <a:ext cx="8509000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Graphical Model Notation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56388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Nodes: variables (with domains)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Can be assigned (observed) or unassigned (unobserved)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Arcs: interactions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Similar to CSP constraints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Indicate </a:t>
            </a: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direct influence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> between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Formally: encode conditional independence (more later)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For now: imagine that arrows mean direct causation (in general, they don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t!)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58" b="49960"/>
          <a:stretch>
            <a:fillRect/>
          </a:stretch>
        </p:blipFill>
        <p:spPr bwMode="auto">
          <a:xfrm>
            <a:off x="6553200" y="1676400"/>
            <a:ext cx="1447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5715000" y="3125787"/>
            <a:ext cx="2805113" cy="1979613"/>
            <a:chOff x="3600" y="2208"/>
            <a:chExt cx="1767" cy="1247"/>
          </a:xfrm>
        </p:grpSpPr>
        <p:pic>
          <p:nvPicPr>
            <p:cNvPr id="17415" name="Picture 6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/>
            <a:stretch>
              <a:fillRect/>
            </a:stretch>
          </p:blipFill>
          <p:spPr bwMode="auto">
            <a:xfrm>
              <a:off x="3600" y="2208"/>
              <a:ext cx="1767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6" name="Rectangle 7"/>
            <p:cNvSpPr>
              <a:spLocks noChangeArrowheads="1"/>
            </p:cNvSpPr>
            <p:nvPr/>
          </p:nvSpPr>
          <p:spPr bwMode="auto">
            <a:xfrm>
              <a:off x="3600" y="2208"/>
              <a:ext cx="336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3276600"/>
            <a:ext cx="3047998" cy="18227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219200"/>
            <a:ext cx="27432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CS 188: Artificial Intelligence</a:t>
            </a:r>
            <a:br>
              <a:rPr lang="en-US" dirty="0" smtClean="0"/>
            </a:br>
            <a:endParaRPr lang="en-US" sz="3600" dirty="0" smtClean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300" dirty="0" smtClean="0"/>
              <a:t>Bayes’ Nets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133600"/>
            <a:ext cx="4800599" cy="3498476"/>
          </a:xfrm>
          <a:prstGeom prst="rect">
            <a:avLst/>
          </a:prstGeom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6003922"/>
            <a:ext cx="12192000" cy="76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Calibri"/>
                <a:cs typeface="Calibri"/>
              </a:rPr>
              <a:t>Instructors: Dan Klein and Pieter Abbeel --- University of California, Berkeley</a:t>
            </a:r>
          </a:p>
          <a:p>
            <a:pPr algn="ctr">
              <a:spcBef>
                <a:spcPct val="50000"/>
              </a:spcBef>
            </a:pPr>
            <a:r>
              <a:rPr lang="en-US" sz="1400" dirty="0" smtClean="0">
                <a:latin typeface="Calibri"/>
                <a:cs typeface="Calibri"/>
              </a:rPr>
              <a:t>[These slides were created by Dan Klein and Pieter Abbeel for CS188 Intro to AI at UC Berkeley.  All CS188 materials are available at http://</a:t>
            </a:r>
            <a:r>
              <a:rPr lang="en-US" sz="1400" dirty="0" err="1" smtClean="0">
                <a:latin typeface="Calibri"/>
                <a:cs typeface="Calibri"/>
              </a:rPr>
              <a:t>ai.berkeley.edu</a:t>
            </a:r>
            <a:r>
              <a:rPr lang="en-US" sz="1400" dirty="0" smtClean="0">
                <a:latin typeface="Calibri"/>
                <a:cs typeface="Calibri"/>
              </a:rPr>
              <a:t>.]</a:t>
            </a:r>
            <a:endParaRPr lang="en-US"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1656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Coin Flips</a:t>
            </a:r>
          </a:p>
        </p:txBody>
      </p:sp>
      <p:sp>
        <p:nvSpPr>
          <p:cNvPr id="1843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N independent coin flips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 smtClean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r>
              <a:rPr lang="en-US" dirty="0" smtClean="0">
                <a:latin typeface="Calibri"/>
                <a:cs typeface="Calibri"/>
              </a:rPr>
              <a:t>No </a:t>
            </a:r>
            <a:r>
              <a:rPr lang="en-US" dirty="0">
                <a:latin typeface="Calibri"/>
                <a:cs typeface="Calibri"/>
              </a:rPr>
              <a:t>interactions between variables: </a:t>
            </a: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absolute independence</a:t>
            </a:r>
          </a:p>
          <a:p>
            <a:pPr eaLnBrk="1" hangingPunct="1"/>
            <a:endParaRPr lang="en-US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14478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X</a:t>
            </a:r>
            <a:r>
              <a:rPr lang="en-US" sz="2800" baseline="-25000" dirty="0">
                <a:latin typeface="Calibri"/>
                <a:cs typeface="Calibri"/>
              </a:rPr>
              <a:t>1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31242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2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65532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i="1" baseline="-25000">
                <a:latin typeface="Calibri"/>
                <a:cs typeface="Calibri"/>
              </a:rPr>
              <a:t>n</a:t>
            </a:r>
          </a:p>
        </p:txBody>
      </p:sp>
      <p:pic>
        <p:nvPicPr>
          <p:cNvPr id="18438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5052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928" y="1447800"/>
            <a:ext cx="2871386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18436" grpId="0" animBg="1"/>
      <p:bldP spid="184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Calibri"/>
                <a:cs typeface="Calibri"/>
              </a:rPr>
              <a:t>Variables: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R: It rains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T: There is traffic</a:t>
            </a: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Model 1: independence</a:t>
            </a:r>
          </a:p>
          <a:p>
            <a:pPr eaLnBrk="1" hangingPunct="1"/>
            <a:endParaRPr lang="en-US" sz="2400" dirty="0" smtClean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lvl="3"/>
            <a:endParaRPr lang="en-US" sz="1200" dirty="0" smtClean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 smtClean="0">
              <a:latin typeface="Calibri"/>
              <a:cs typeface="Calibri"/>
            </a:endParaRPr>
          </a:p>
          <a:p>
            <a:pPr lvl="3"/>
            <a:endParaRPr lang="en-US" sz="1200" dirty="0" smtClean="0">
              <a:latin typeface="Calibri"/>
              <a:cs typeface="Calibri"/>
            </a:endParaRPr>
          </a:p>
          <a:p>
            <a:pPr eaLnBrk="1" hangingPunct="1"/>
            <a:r>
              <a:rPr lang="en-US" sz="2400" dirty="0" smtClean="0">
                <a:latin typeface="Calibri"/>
                <a:cs typeface="Calibri"/>
              </a:rPr>
              <a:t>Why </a:t>
            </a:r>
            <a:r>
              <a:rPr lang="en-US" sz="2400" dirty="0">
                <a:latin typeface="Calibri"/>
                <a:cs typeface="Calibri"/>
              </a:rPr>
              <a:t>is an agent using model 2 better?</a:t>
            </a: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362200" y="35052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2362200" y="5181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T</a:t>
            </a:r>
            <a:endParaRPr lang="en-US" sz="2800" baseline="-250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1" y="1143000"/>
            <a:ext cx="3886198" cy="1628965"/>
          </a:xfrm>
          <a:prstGeom prst="rect">
            <a:avLst/>
          </a:prstGeom>
        </p:spPr>
      </p:pic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7391400" y="35052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7391400" y="5181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10" name="AutoShape 6"/>
          <p:cNvCxnSpPr>
            <a:cxnSpLocks noChangeShapeType="1"/>
            <a:stCxn id="8" idx="4"/>
            <a:endCxn id="9" idx="0"/>
          </p:cNvCxnSpPr>
          <p:nvPr/>
        </p:nvCxnSpPr>
        <p:spPr bwMode="auto">
          <a:xfrm>
            <a:off x="7772400" y="428148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257800" y="1502074"/>
            <a:ext cx="9855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4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/>
            </a:r>
            <a:br>
              <a:rPr lang="en-US" sz="2400" dirty="0" smtClean="0">
                <a:latin typeface="Calibri"/>
                <a:cs typeface="Calibri"/>
              </a:rPr>
            </a:br>
            <a:endParaRPr lang="en-US" sz="2400" dirty="0" smtClean="0">
              <a:latin typeface="Calibri"/>
              <a:cs typeface="Calibri"/>
            </a:endParaRPr>
          </a:p>
          <a:p>
            <a:pPr lvl="3"/>
            <a:endParaRPr lang="en-US" sz="12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Model 2: rain causes traffic</a:t>
            </a:r>
          </a:p>
          <a:p>
            <a:endParaRPr lang="en-US" sz="2400" dirty="0" smtClean="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295400"/>
            <a:ext cx="1496345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  <p:bldP spid="19461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0636"/>
            <a:ext cx="11379200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Let’s build a causal graphical model!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Variables</a:t>
            </a: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T: Traffic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R: It rains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L: Low pressure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D: Roof drips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B: Ballgame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C: </a:t>
            </a:r>
            <a:r>
              <a:rPr lang="en-US" sz="2000" dirty="0" smtClean="0">
                <a:latin typeface="Calibri"/>
                <a:cs typeface="Calibri"/>
              </a:rPr>
              <a:t>Cavity</a:t>
            </a:r>
          </a:p>
          <a:p>
            <a:pPr lvl="2">
              <a:lnSpc>
                <a:spcPct val="90000"/>
              </a:lnSpc>
            </a:pPr>
            <a:endParaRPr lang="en-US" sz="16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47800"/>
            <a:ext cx="7086600" cy="4724400"/>
          </a:xfrm>
          <a:prstGeom prst="rect">
            <a:avLst/>
          </a:prstGeom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 II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sp>
        <p:nvSpPr>
          <p:cNvPr id="1068035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5400"/>
            <a:ext cx="11379200" cy="4729164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/>
                <a:cs typeface="Calibri"/>
              </a:rPr>
              <a:t>Variables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B: Burglary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A: Alarm goes off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M: Mary calls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J: John calls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E: Earthquake!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1295400"/>
            <a:ext cx="6759927" cy="44957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 Semantics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667000"/>
            <a:ext cx="12382500" cy="825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 Semantics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397000"/>
            <a:ext cx="5943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A </a:t>
            </a:r>
            <a:r>
              <a:rPr lang="en-US" sz="2400" dirty="0">
                <a:latin typeface="Calibri"/>
                <a:cs typeface="Calibri"/>
              </a:rPr>
              <a:t>set of nodes, one per variable </a:t>
            </a:r>
            <a:r>
              <a:rPr lang="en-US" sz="2400" dirty="0" smtClean="0">
                <a:latin typeface="Calibri"/>
                <a:cs typeface="Calibri"/>
              </a:rPr>
              <a:t>X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directed, acyclic </a:t>
            </a:r>
            <a:r>
              <a:rPr lang="en-US" sz="2400" dirty="0" smtClean="0">
                <a:latin typeface="Calibri"/>
                <a:cs typeface="Calibri"/>
              </a:rPr>
              <a:t>graph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conditional distribution for each </a:t>
            </a:r>
            <a:r>
              <a:rPr lang="en-US" sz="2400" dirty="0" smtClean="0">
                <a:latin typeface="Calibri"/>
                <a:cs typeface="Calibri"/>
              </a:rPr>
              <a:t>node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 collection of distributions over X, one for each combination of parents</a:t>
            </a:r>
            <a:r>
              <a:rPr lang="ja-JP" altLang="en-US" sz="2000" dirty="0">
                <a:latin typeface="Calibri"/>
                <a:cs typeface="Calibri"/>
              </a:rPr>
              <a:t>’</a:t>
            </a:r>
            <a:r>
              <a:rPr lang="en-US" sz="2000" dirty="0">
                <a:latin typeface="Calibri"/>
                <a:cs typeface="Calibri"/>
              </a:rPr>
              <a:t> values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CPT: conditional probability </a:t>
            </a:r>
            <a:r>
              <a:rPr lang="en-US" sz="2000" dirty="0" smtClean="0">
                <a:latin typeface="Calibri"/>
                <a:cs typeface="Calibri"/>
              </a:rPr>
              <a:t>table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Description of a noisy </a:t>
            </a: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causal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smtClean="0">
                <a:latin typeface="Calibri"/>
                <a:cs typeface="Calibri"/>
              </a:rPr>
              <a:t>process</a:t>
            </a:r>
          </a:p>
          <a:p>
            <a:pPr lvl="4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8229600" y="1930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 dirty="0">
                <a:latin typeface="Calibri"/>
                <a:cs typeface="Calibri"/>
              </a:rPr>
              <a:t>A</a:t>
            </a:r>
            <a:r>
              <a:rPr lang="en-US" sz="2400" baseline="-25000" dirty="0">
                <a:latin typeface="Calibri"/>
                <a:cs typeface="Calibri"/>
              </a:rPr>
              <a:t>1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8839200" y="33020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endParaRPr lang="en-US" sz="2400" baseline="-25000">
              <a:latin typeface="Calibri"/>
              <a:cs typeface="Calibri"/>
            </a:endParaRPr>
          </a:p>
        </p:txBody>
      </p:sp>
      <p:cxnSp>
        <p:nvCxnSpPr>
          <p:cNvPr id="23558" name="AutoShape 6"/>
          <p:cNvCxnSpPr>
            <a:cxnSpLocks noChangeShapeType="1"/>
            <a:stCxn id="23556" idx="4"/>
            <a:endCxn id="23557" idx="1"/>
          </p:cNvCxnSpPr>
          <p:nvPr/>
        </p:nvCxnSpPr>
        <p:spPr bwMode="auto">
          <a:xfrm>
            <a:off x="8496300" y="2478088"/>
            <a:ext cx="42068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9753600" y="1930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A</a:t>
            </a:r>
            <a:r>
              <a:rPr lang="en-US" sz="2400" i="1" baseline="-25000">
                <a:latin typeface="Calibri"/>
                <a:cs typeface="Calibri"/>
              </a:rPr>
              <a:t>n</a:t>
            </a:r>
          </a:p>
        </p:txBody>
      </p:sp>
      <p:cxnSp>
        <p:nvCxnSpPr>
          <p:cNvPr id="23560" name="AutoShape 8"/>
          <p:cNvCxnSpPr>
            <a:cxnSpLocks noChangeShapeType="1"/>
            <a:stCxn id="23559" idx="4"/>
            <a:endCxn id="23557" idx="7"/>
          </p:cNvCxnSpPr>
          <p:nvPr/>
        </p:nvCxnSpPr>
        <p:spPr bwMode="auto">
          <a:xfrm flipH="1">
            <a:off x="9294813" y="2478088"/>
            <a:ext cx="725487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3561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20828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62" name="AutoShape 10"/>
          <p:cNvCxnSpPr>
            <a:cxnSpLocks noChangeShapeType="1"/>
            <a:endCxn id="23557" idx="0"/>
          </p:cNvCxnSpPr>
          <p:nvPr/>
        </p:nvCxnSpPr>
        <p:spPr bwMode="auto">
          <a:xfrm flipH="1">
            <a:off x="9105900" y="2540000"/>
            <a:ext cx="152400" cy="7477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" name="Picture 5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5800" y="4368800"/>
            <a:ext cx="2057400" cy="3021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564" name="AutoShape 12"/>
          <p:cNvSpPr>
            <a:spLocks noChangeArrowheads="1"/>
          </p:cNvSpPr>
          <p:nvPr/>
        </p:nvSpPr>
        <p:spPr bwMode="auto">
          <a:xfrm rot="5400000">
            <a:off x="9563100" y="3492500"/>
            <a:ext cx="6096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100 h 21600"/>
              <a:gd name="T14" fmla="*/ 19055 w 21600"/>
              <a:gd name="T15" fmla="*/ 805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3781" y="0"/>
                </a:lnTo>
                <a:lnTo>
                  <a:pt x="13781" y="4100"/>
                </a:lnTo>
                <a:lnTo>
                  <a:pt x="12427" y="4100"/>
                </a:lnTo>
                <a:cubicBezTo>
                  <a:pt x="5564" y="4100"/>
                  <a:pt x="0" y="7708"/>
                  <a:pt x="0" y="12158"/>
                </a:cubicBezTo>
                <a:lnTo>
                  <a:pt x="0" y="21600"/>
                </a:lnTo>
                <a:lnTo>
                  <a:pt x="4046" y="21600"/>
                </a:lnTo>
                <a:lnTo>
                  <a:pt x="4046" y="12158"/>
                </a:lnTo>
                <a:cubicBezTo>
                  <a:pt x="4046" y="9894"/>
                  <a:pt x="7798" y="8058"/>
                  <a:pt x="12427" y="8058"/>
                </a:cubicBezTo>
                <a:lnTo>
                  <a:pt x="13781" y="8058"/>
                </a:lnTo>
                <a:lnTo>
                  <a:pt x="13781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5600" y="3987800"/>
            <a:ext cx="1927225" cy="3020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914400" y="5867400"/>
            <a:ext cx="107442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i="1" dirty="0">
                <a:solidFill>
                  <a:srgbClr val="CC0000"/>
                </a:solidFill>
                <a:latin typeface="Calibri"/>
                <a:cs typeface="Calibri"/>
              </a:rPr>
              <a:t>A Bayes net = Topology (graph) + Local Conditional Probabilities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56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-33295"/>
            <a:ext cx="65532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Probabilities </a:t>
            </a:r>
            <a:r>
              <a:rPr lang="en-US" dirty="0">
                <a:latin typeface="Calibri"/>
                <a:cs typeface="Calibri"/>
              </a:rPr>
              <a:t>in BNs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24000"/>
            <a:ext cx="8229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Bayes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 nets </a:t>
            </a: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implicitly</a:t>
            </a:r>
            <a:r>
              <a:rPr lang="en-US" sz="2400" dirty="0">
                <a:latin typeface="Calibri"/>
                <a:cs typeface="Calibri"/>
              </a:rPr>
              <a:t> encode joint </a:t>
            </a:r>
            <a:r>
              <a:rPr lang="en-US" sz="2400" dirty="0" smtClean="0">
                <a:latin typeface="Calibri"/>
                <a:cs typeface="Calibri"/>
              </a:rPr>
              <a:t>distributions</a:t>
            </a:r>
          </a:p>
          <a:p>
            <a:pPr lvl="8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As a product of local conditional </a:t>
            </a:r>
            <a:r>
              <a:rPr lang="en-US" sz="2000" dirty="0" smtClean="0">
                <a:latin typeface="Calibri"/>
                <a:cs typeface="Calibri"/>
              </a:rPr>
              <a:t>distributions</a:t>
            </a:r>
          </a:p>
          <a:p>
            <a:pPr lvl="8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To see what probability a BN gives to a full assignment, multiply all the relevant conditionals together: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7162800" y="4038600"/>
            <a:ext cx="2119313" cy="1495425"/>
            <a:chOff x="3600" y="2208"/>
            <a:chExt cx="1767" cy="1247"/>
          </a:xfrm>
        </p:grpSpPr>
        <p:pic>
          <p:nvPicPr>
            <p:cNvPr id="24584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/>
            <a:stretch>
              <a:fillRect/>
            </a:stretch>
          </p:blipFill>
          <p:spPr bwMode="auto">
            <a:xfrm>
              <a:off x="3600" y="2208"/>
              <a:ext cx="1767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5" name="Rectangle 6"/>
            <p:cNvSpPr>
              <a:spLocks noChangeArrowheads="1"/>
            </p:cNvSpPr>
            <p:nvPr/>
          </p:nvSpPr>
          <p:spPr bwMode="auto">
            <a:xfrm>
              <a:off x="3600" y="2208"/>
              <a:ext cx="336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9400" y="5715000"/>
            <a:ext cx="4495800" cy="2775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6200" y="3276600"/>
            <a:ext cx="4876800" cy="6718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1" y="4191000"/>
            <a:ext cx="1911361" cy="11429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-33295"/>
            <a:ext cx="65532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Probabilities </a:t>
            </a:r>
            <a:r>
              <a:rPr lang="en-US" dirty="0">
                <a:latin typeface="Calibri"/>
                <a:cs typeface="Calibri"/>
              </a:rPr>
              <a:t>in BNs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Why are we guaranteed that setting</a:t>
            </a:r>
            <a:endParaRPr lang="en-US" sz="2000" dirty="0">
              <a:latin typeface="Calibri"/>
              <a:cs typeface="Calibri"/>
            </a:endParaRPr>
          </a:p>
          <a:p>
            <a:pPr lvl="8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200" dirty="0" smtClean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 smtClean="0">
              <a:latin typeface="Calibri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sz="1200" dirty="0" smtClean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smtClean="0">
                <a:latin typeface="Calibri"/>
                <a:cs typeface="Calibri"/>
              </a:rPr>
              <a:t>    results in a proper joint distribution?  </a:t>
            </a:r>
            <a:endParaRPr lang="en-US" sz="1200" dirty="0">
              <a:latin typeface="Calibri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sz="1200" dirty="0" smtClean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Chain rule (valid for all distributions):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u="sng" dirty="0" smtClean="0">
                <a:latin typeface="Calibri"/>
                <a:cs typeface="Calibri"/>
              </a:rPr>
              <a:t>Assume</a:t>
            </a:r>
            <a:r>
              <a:rPr lang="en-US" sz="2400" dirty="0" smtClean="0">
                <a:latin typeface="Calibri"/>
                <a:cs typeface="Calibri"/>
              </a:rPr>
              <a:t> conditional independences: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  <a:sym typeface="Wingdings"/>
              </a:rPr>
              <a:t> </a:t>
            </a:r>
            <a:r>
              <a:rPr lang="en-US" sz="2400" dirty="0" smtClean="0">
                <a:latin typeface="Calibri"/>
                <a:cs typeface="Calibri"/>
                <a:sym typeface="Wingdings"/>
              </a:rPr>
              <a:t>      Consequence:</a:t>
            </a:r>
            <a:endParaRPr lang="en-US" sz="2400" dirty="0" smtClean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 smtClean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Not </a:t>
            </a:r>
            <a:r>
              <a:rPr lang="en-US" sz="2400" dirty="0">
                <a:latin typeface="Calibri"/>
                <a:cs typeface="Calibri"/>
              </a:rPr>
              <a:t>every BN can represent every joint </a:t>
            </a:r>
            <a:r>
              <a:rPr lang="en-US" sz="2400" dirty="0" smtClean="0">
                <a:latin typeface="Calibri"/>
                <a:cs typeface="Calibri"/>
              </a:rPr>
              <a:t>distribution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The topology enforces certain conditional independencies</a:t>
            </a:r>
          </a:p>
        </p:txBody>
      </p:sp>
      <p:pic>
        <p:nvPicPr>
          <p:cNvPr id="4" name="Picture 3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200" y="1842796"/>
            <a:ext cx="4876800" cy="6718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9800" y="3200400"/>
            <a:ext cx="5115374" cy="7425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5200" y="4677376"/>
            <a:ext cx="5078413" cy="6995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9800" y="4147542"/>
            <a:ext cx="4754535" cy="2720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4594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7" name="Text Box 47"/>
          <p:cNvSpPr txBox="1">
            <a:spLocks noChangeArrowheads="1"/>
          </p:cNvSpPr>
          <p:nvPr/>
        </p:nvSpPr>
        <p:spPr bwMode="auto">
          <a:xfrm>
            <a:off x="2286000" y="5943600"/>
            <a:ext cx="6705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solidFill>
                  <a:srgbClr val="CC0000"/>
                </a:solidFill>
                <a:latin typeface="Calibri"/>
                <a:cs typeface="Calibri"/>
              </a:rPr>
              <a:t>Only distributions whose variables are absolutely independent can be represented by a Bayes</a:t>
            </a:r>
            <a:r>
              <a:rPr lang="ja-JP" altLang="en-US" i="1" dirty="0">
                <a:solidFill>
                  <a:srgbClr val="CC0000"/>
                </a:solidFill>
                <a:latin typeface="Calibri"/>
                <a:cs typeface="Calibri"/>
              </a:rPr>
              <a:t>’</a:t>
            </a:r>
            <a:r>
              <a:rPr lang="en-US" i="1" dirty="0">
                <a:solidFill>
                  <a:srgbClr val="CC0000"/>
                </a:solidFill>
                <a:latin typeface="Calibri"/>
                <a:cs typeface="Calibri"/>
              </a:rPr>
              <a:t> net with no arcs.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Coin Flips</a:t>
            </a:r>
          </a:p>
        </p:txBody>
      </p:sp>
      <p:graphicFrame>
        <p:nvGraphicFramePr>
          <p:cNvPr id="107110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617775"/>
              </p:ext>
            </p:extLst>
          </p:nvPr>
        </p:nvGraphicFramePr>
        <p:xfrm>
          <a:off x="1219200" y="34480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/>
                <a:gridCol w="5715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2888" y="3070225"/>
            <a:ext cx="911225" cy="2987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1071120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494891"/>
              </p:ext>
            </p:extLst>
          </p:nvPr>
        </p:nvGraphicFramePr>
        <p:xfrm>
          <a:off x="2990850" y="344487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/>
                <a:gridCol w="5715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71131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668484"/>
              </p:ext>
            </p:extLst>
          </p:nvPr>
        </p:nvGraphicFramePr>
        <p:xfrm>
          <a:off x="6267450" y="344487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/>
                <a:gridCol w="5715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6375" y="3070225"/>
            <a:ext cx="925513" cy="2985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6125" y="3070225"/>
            <a:ext cx="911225" cy="2987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640" name="Picture 4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725863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42" name="Oval 42"/>
          <p:cNvSpPr>
            <a:spLocks noChangeArrowheads="1"/>
          </p:cNvSpPr>
          <p:nvPr/>
        </p:nvSpPr>
        <p:spPr bwMode="auto">
          <a:xfrm>
            <a:off x="16002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1</a:t>
            </a:r>
          </a:p>
        </p:txBody>
      </p:sp>
      <p:sp>
        <p:nvSpPr>
          <p:cNvPr id="25643" name="Oval 43"/>
          <p:cNvSpPr>
            <a:spLocks noChangeArrowheads="1"/>
          </p:cNvSpPr>
          <p:nvPr/>
        </p:nvSpPr>
        <p:spPr bwMode="auto">
          <a:xfrm>
            <a:off x="32766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2</a:t>
            </a:r>
          </a:p>
        </p:txBody>
      </p:sp>
      <p:sp>
        <p:nvSpPr>
          <p:cNvPr id="25644" name="Oval 44"/>
          <p:cNvSpPr>
            <a:spLocks noChangeArrowheads="1"/>
          </p:cNvSpPr>
          <p:nvPr/>
        </p:nvSpPr>
        <p:spPr bwMode="auto">
          <a:xfrm>
            <a:off x="67056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i="1" baseline="-25000">
                <a:latin typeface="Calibri"/>
                <a:cs typeface="Calibri"/>
              </a:rPr>
              <a:t>n</a:t>
            </a:r>
          </a:p>
        </p:txBody>
      </p:sp>
      <p:pic>
        <p:nvPicPr>
          <p:cNvPr id="25645" name="Picture 4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098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5263" y="5108575"/>
            <a:ext cx="1971675" cy="298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447798"/>
            <a:ext cx="2893913" cy="2764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</a:t>
            </a: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1143000" y="2286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R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1143000" y="3962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26630" name="AutoShape 6"/>
          <p:cNvCxnSpPr>
            <a:cxnSpLocks noChangeShapeType="1"/>
            <a:stCxn id="26628" idx="4"/>
            <a:endCxn id="26629" idx="0"/>
          </p:cNvCxnSpPr>
          <p:nvPr/>
        </p:nvCxnSpPr>
        <p:spPr bwMode="auto">
          <a:xfrm>
            <a:off x="1524000" y="306228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7213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549545"/>
              </p:ext>
            </p:extLst>
          </p:nvPr>
        </p:nvGraphicFramePr>
        <p:xfrm>
          <a:off x="2762250" y="2355850"/>
          <a:ext cx="1428750" cy="742950"/>
        </p:xfrm>
        <a:graphic>
          <a:graphicData uri="http://schemas.openxmlformats.org/drawingml/2006/table">
            <a:tbl>
              <a:tblPr/>
              <a:tblGrid>
                <a:gridCol w="762000"/>
                <a:gridCol w="6667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8013" y="1981200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1072181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771579"/>
              </p:ext>
            </p:extLst>
          </p:nvPr>
        </p:nvGraphicFramePr>
        <p:xfrm>
          <a:off x="2381250" y="37973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666750"/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 +r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5600" y="3417888"/>
            <a:ext cx="1060450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1072185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554009"/>
              </p:ext>
            </p:extLst>
          </p:nvPr>
        </p:nvGraphicFramePr>
        <p:xfrm>
          <a:off x="2381250" y="46609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666750"/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3135" y="2362200"/>
            <a:ext cx="1810181" cy="2992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419600"/>
            <a:ext cx="5247974" cy="2199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414" y="4572000"/>
            <a:ext cx="2126385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914" y="1447800"/>
            <a:ext cx="5203085" cy="2729838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Probabilistic Models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7010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Models describe how (a portion of) the world works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 smtClean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CC0000"/>
                </a:solidFill>
                <a:latin typeface="Calibri"/>
                <a:cs typeface="Calibri"/>
              </a:rPr>
              <a:t>Models </a:t>
            </a: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are always simplifications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May not account for every variable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May not account for all interactions between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All models are wrong; but some are useful.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/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     – George E. P. </a:t>
            </a:r>
            <a:r>
              <a:rPr lang="en-US" sz="2000" dirty="0" smtClean="0">
                <a:latin typeface="Calibri"/>
                <a:cs typeface="Calibri"/>
              </a:rPr>
              <a:t>Box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What do we do with probabilistic models?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We (or our agents) need to reason about unknown variables, given evidence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Example: explanation (diagnostic reasoning)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Example: prediction (causal reasoning)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Example: value of information</a:t>
            </a:r>
            <a:endParaRPr lang="en-US"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199" y="1143001"/>
            <a:ext cx="2666998" cy="1773729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sp>
        <p:nvSpPr>
          <p:cNvPr id="5" name="Oval 4"/>
          <p:cNvSpPr/>
          <p:nvPr/>
        </p:nvSpPr>
        <p:spPr>
          <a:xfrm>
            <a:off x="2971800" y="1554162"/>
            <a:ext cx="15240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B</a:t>
            </a:r>
            <a:r>
              <a:rPr lang="en-US" dirty="0">
                <a:latin typeface="Calibri"/>
                <a:cs typeface="Calibri"/>
              </a:rPr>
              <a:t>urglary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4800600" y="1554162"/>
            <a:ext cx="14478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 smtClean="0">
                <a:latin typeface="Calibri"/>
                <a:cs typeface="Calibri"/>
              </a:rPr>
              <a:t>E</a:t>
            </a:r>
            <a:r>
              <a:rPr lang="en-US" dirty="0" err="1" smtClean="0">
                <a:latin typeface="Calibri"/>
                <a:cs typeface="Calibri"/>
              </a:rPr>
              <a:t>arthqk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3962400" y="2544762"/>
            <a:ext cx="1143000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A</a:t>
            </a:r>
            <a:r>
              <a:rPr lang="en-US" dirty="0">
                <a:latin typeface="Calibri"/>
                <a:cs typeface="Calibri"/>
              </a:rPr>
              <a:t>larm</a:t>
            </a:r>
          </a:p>
        </p:txBody>
      </p:sp>
      <p:sp>
        <p:nvSpPr>
          <p:cNvPr id="8" name="Oval 7"/>
          <p:cNvSpPr/>
          <p:nvPr/>
        </p:nvSpPr>
        <p:spPr>
          <a:xfrm>
            <a:off x="2819400" y="3611562"/>
            <a:ext cx="1066800" cy="8985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J</a:t>
            </a:r>
            <a:r>
              <a:rPr lang="en-US" dirty="0">
                <a:latin typeface="Calibri"/>
                <a:cs typeface="Calibri"/>
              </a:rPr>
              <a:t>ohn calls</a:t>
            </a:r>
          </a:p>
        </p:txBody>
      </p:sp>
      <p:sp>
        <p:nvSpPr>
          <p:cNvPr id="9" name="Oval 8"/>
          <p:cNvSpPr/>
          <p:nvPr/>
        </p:nvSpPr>
        <p:spPr>
          <a:xfrm>
            <a:off x="5105400" y="3611562"/>
            <a:ext cx="10668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M</a:t>
            </a:r>
            <a:r>
              <a:rPr lang="en-US" dirty="0">
                <a:latin typeface="Calibri"/>
                <a:cs typeface="Calibri"/>
              </a:rPr>
              <a:t>ary calls</a:t>
            </a:r>
          </a:p>
        </p:txBody>
      </p:sp>
      <p:cxnSp>
        <p:nvCxnSpPr>
          <p:cNvPr id="11" name="Straight Arrow Connector 10"/>
          <p:cNvCxnSpPr>
            <a:stCxn id="5" idx="4"/>
            <a:endCxn id="7" idx="1"/>
          </p:cNvCxnSpPr>
          <p:nvPr/>
        </p:nvCxnSpPr>
        <p:spPr>
          <a:xfrm rot="16200000" flipH="1">
            <a:off x="3744912" y="2305050"/>
            <a:ext cx="373063" cy="395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7" idx="7"/>
          </p:cNvCxnSpPr>
          <p:nvPr/>
        </p:nvCxnSpPr>
        <p:spPr>
          <a:xfrm rot="5400000">
            <a:off x="5083175" y="2247900"/>
            <a:ext cx="296863" cy="585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rot="5400000">
            <a:off x="3630613" y="3113087"/>
            <a:ext cx="220662" cy="776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9" idx="0"/>
          </p:cNvCxnSpPr>
          <p:nvPr/>
        </p:nvCxnSpPr>
        <p:spPr>
          <a:xfrm rot="16200000" flipH="1">
            <a:off x="5178426" y="3151187"/>
            <a:ext cx="220662" cy="700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960616"/>
              </p:ext>
            </p:extLst>
          </p:nvPr>
        </p:nvGraphicFramePr>
        <p:xfrm>
          <a:off x="1524000" y="1427162"/>
          <a:ext cx="1295400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3400"/>
                <a:gridCol w="762000"/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386141"/>
              </p:ext>
            </p:extLst>
          </p:nvPr>
        </p:nvGraphicFramePr>
        <p:xfrm>
          <a:off x="7010400" y="1350962"/>
          <a:ext cx="1298575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762"/>
                <a:gridCol w="761813"/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73459"/>
              </p:ext>
            </p:extLst>
          </p:nvPr>
        </p:nvGraphicFramePr>
        <p:xfrm>
          <a:off x="7010400" y="3200400"/>
          <a:ext cx="2819400" cy="33069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/>
                <a:gridCol w="529907"/>
                <a:gridCol w="533400"/>
                <a:gridCol w="1219200"/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+a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0.95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0.05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+a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0.94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0.06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+a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0.29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0.71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+a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0.001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0.999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88790"/>
              </p:ext>
            </p:extLst>
          </p:nvPr>
        </p:nvGraphicFramePr>
        <p:xfrm>
          <a:off x="1676400" y="4678362"/>
          <a:ext cx="19812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/>
                <a:gridCol w="533400"/>
                <a:gridCol w="917893"/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795649"/>
              </p:ext>
            </p:extLst>
          </p:nvPr>
        </p:nvGraphicFramePr>
        <p:xfrm>
          <a:off x="4267200" y="4678362"/>
          <a:ext cx="20574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/>
                <a:gridCol w="613093"/>
                <a:gridCol w="914400"/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Causal direction</a:t>
            </a: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914400" y="3429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R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914400" y="5105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28678" name="AutoShape 6"/>
          <p:cNvCxnSpPr>
            <a:cxnSpLocks noChangeShapeType="1"/>
            <a:stCxn id="28676" idx="4"/>
            <a:endCxn id="28677" idx="0"/>
          </p:cNvCxnSpPr>
          <p:nvPr/>
        </p:nvCxnSpPr>
        <p:spPr bwMode="auto">
          <a:xfrm>
            <a:off x="1295400" y="420528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7827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661444"/>
              </p:ext>
            </p:extLst>
          </p:nvPr>
        </p:nvGraphicFramePr>
        <p:xfrm>
          <a:off x="2533650" y="3498850"/>
          <a:ext cx="1428750" cy="742950"/>
        </p:xfrm>
        <a:graphic>
          <a:graphicData uri="http://schemas.openxmlformats.org/drawingml/2006/table">
            <a:tbl>
              <a:tblPr/>
              <a:tblGrid>
                <a:gridCol w="762000"/>
                <a:gridCol w="6667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19413" y="3124200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1078291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383901"/>
              </p:ext>
            </p:extLst>
          </p:nvPr>
        </p:nvGraphicFramePr>
        <p:xfrm>
          <a:off x="2152650" y="49403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666750"/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7000" y="4560888"/>
            <a:ext cx="1060450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1078305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854939"/>
              </p:ext>
            </p:extLst>
          </p:nvPr>
        </p:nvGraphicFramePr>
        <p:xfrm>
          <a:off x="2152650" y="58039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666750"/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7831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586191"/>
              </p:ext>
            </p:extLst>
          </p:nvPr>
        </p:nvGraphicFramePr>
        <p:xfrm>
          <a:off x="5638800" y="4419600"/>
          <a:ext cx="2190750" cy="14859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6667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8238" y="3971925"/>
            <a:ext cx="1090612" cy="2987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295400"/>
            <a:ext cx="4485974" cy="1880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447800"/>
            <a:ext cx="1689842" cy="163501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Reverse Traffic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Reverse causality?</a:t>
            </a: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914400" y="343535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914400" y="511175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29702" name="AutoShape 6"/>
          <p:cNvCxnSpPr>
            <a:cxnSpLocks noChangeShapeType="1"/>
            <a:stCxn id="29700" idx="4"/>
            <a:endCxn id="29701" idx="0"/>
          </p:cNvCxnSpPr>
          <p:nvPr/>
        </p:nvCxnSpPr>
        <p:spPr bwMode="auto">
          <a:xfrm>
            <a:off x="1295400" y="421163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79303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204048"/>
              </p:ext>
            </p:extLst>
          </p:nvPr>
        </p:nvGraphicFramePr>
        <p:xfrm>
          <a:off x="2533650" y="3505200"/>
          <a:ext cx="1428750" cy="742950"/>
        </p:xfrm>
        <a:graphic>
          <a:graphicData uri="http://schemas.openxmlformats.org/drawingml/2006/table">
            <a:tbl>
              <a:tblPr/>
              <a:tblGrid>
                <a:gridCol w="762000"/>
                <a:gridCol w="6667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9/16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7/16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7931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52390"/>
              </p:ext>
            </p:extLst>
          </p:nvPr>
        </p:nvGraphicFramePr>
        <p:xfrm>
          <a:off x="2152650" y="494665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666750"/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79327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067075"/>
              </p:ext>
            </p:extLst>
          </p:nvPr>
        </p:nvGraphicFramePr>
        <p:xfrm>
          <a:off x="2152650" y="581025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666750"/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79340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74260"/>
              </p:ext>
            </p:extLst>
          </p:nvPr>
        </p:nvGraphicFramePr>
        <p:xfrm>
          <a:off x="5638800" y="4410075"/>
          <a:ext cx="2190750" cy="14859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6667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8238" y="3962400"/>
            <a:ext cx="1090612" cy="2987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2588" y="3133725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0175" y="4562475"/>
            <a:ext cx="1060450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295400"/>
            <a:ext cx="9601200" cy="6400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  <p:bldP spid="2970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1371600"/>
            <a:ext cx="10287000" cy="6858000"/>
          </a:xfrm>
          <a:prstGeom prst="rect">
            <a:avLst/>
          </a:prstGeom>
        </p:spPr>
      </p:pic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Causality?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69088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When Bayes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 nets reflect the true causal patterns</a:t>
            </a:r>
            <a:r>
              <a:rPr lang="en-US" sz="2400" dirty="0" smtClean="0">
                <a:latin typeface="Calibri"/>
                <a:cs typeface="Calibri"/>
              </a:rPr>
              <a:t>:</a:t>
            </a:r>
          </a:p>
          <a:p>
            <a:pPr lvl="8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Often simpler (nodes have fewer parents)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Often easier to think about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Often easier to elicit from experts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BNs need not actually be </a:t>
            </a:r>
            <a:r>
              <a:rPr lang="en-US" sz="2400" dirty="0" smtClean="0">
                <a:latin typeface="Calibri"/>
                <a:cs typeface="Calibri"/>
              </a:rPr>
              <a:t>causal</a:t>
            </a:r>
          </a:p>
          <a:p>
            <a:pPr lvl="7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Sometimes no causal net exists over the domain (especially if variables are missing)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E.g. consider the variables </a:t>
            </a:r>
            <a:r>
              <a:rPr lang="en-US" sz="2000" i="1" dirty="0">
                <a:latin typeface="Calibri"/>
                <a:cs typeface="Calibri"/>
              </a:rPr>
              <a:t>Traffic</a:t>
            </a:r>
            <a:r>
              <a:rPr lang="en-US" sz="2000" dirty="0">
                <a:latin typeface="Calibri"/>
                <a:cs typeface="Calibri"/>
              </a:rPr>
              <a:t> and </a:t>
            </a:r>
            <a:r>
              <a:rPr lang="en-US" sz="2000" i="1" dirty="0">
                <a:latin typeface="Calibri"/>
                <a:cs typeface="Calibri"/>
              </a:rPr>
              <a:t>Drips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End up with arrows that reflect correlation, not </a:t>
            </a:r>
            <a:r>
              <a:rPr lang="en-US" sz="2000" dirty="0" smtClean="0">
                <a:latin typeface="Calibri"/>
                <a:cs typeface="Calibri"/>
              </a:rPr>
              <a:t>causation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What do the arrows really mean</a:t>
            </a:r>
            <a:r>
              <a:rPr lang="en-US" sz="2400" dirty="0" smtClean="0">
                <a:latin typeface="Calibri"/>
                <a:cs typeface="Calibri"/>
              </a:rPr>
              <a:t>?</a:t>
            </a:r>
          </a:p>
          <a:p>
            <a:pPr lvl="7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Topology may happen to encode causal structure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olidFill>
                  <a:srgbClr val="CC0000"/>
                </a:solidFill>
                <a:latin typeface="Calibri"/>
                <a:cs typeface="Calibri"/>
              </a:rPr>
              <a:t>Topology really encodes conditional independence</a:t>
            </a:r>
          </a:p>
        </p:txBody>
      </p:sp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0" y="6096000"/>
            <a:ext cx="4754535" cy="2720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Bayes’</a:t>
            </a:r>
            <a:r>
              <a:rPr lang="en-US" altLang="ja-JP" dirty="0" smtClean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Nets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61468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So far: how a Bayes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 net encodes a joint distribution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Next: how to answer queries about that distribution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Today</a:t>
            </a:r>
            <a:r>
              <a:rPr lang="en-US" sz="2000" dirty="0">
                <a:latin typeface="Calibri"/>
                <a:cs typeface="Calibri"/>
              </a:rPr>
              <a:t>: </a:t>
            </a:r>
            <a:endParaRPr lang="en-US" sz="2000" dirty="0" smtClean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r>
              <a:rPr lang="en-US" sz="1600" dirty="0" smtClean="0">
                <a:latin typeface="Calibri"/>
                <a:cs typeface="Calibri"/>
              </a:rPr>
              <a:t>First assembled </a:t>
            </a:r>
            <a:r>
              <a:rPr lang="en-US" sz="1600" dirty="0">
                <a:latin typeface="Calibri"/>
                <a:cs typeface="Calibri"/>
              </a:rPr>
              <a:t>BNs using an intuitive notion of conditional independence as causality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>
                <a:latin typeface="Calibri"/>
                <a:cs typeface="Calibri"/>
              </a:rPr>
              <a:t>Then saw that key property is conditional independence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Main </a:t>
            </a:r>
            <a:r>
              <a:rPr lang="en-US" sz="2000" dirty="0">
                <a:latin typeface="Calibri"/>
                <a:cs typeface="Calibri"/>
              </a:rPr>
              <a:t>goal: answer queries about conditional independence and </a:t>
            </a:r>
            <a:r>
              <a:rPr lang="en-US" sz="2000" dirty="0" smtClean="0">
                <a:latin typeface="Calibri"/>
                <a:cs typeface="Calibri"/>
              </a:rPr>
              <a:t>influence 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After that: how to answer numerical queries (inference)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722" y="1524000"/>
            <a:ext cx="5332633" cy="3886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Independence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81200"/>
            <a:ext cx="4662898" cy="41100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7772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Two variables are </a:t>
            </a:r>
            <a:r>
              <a:rPr lang="en-US" sz="2400" i="1" dirty="0">
                <a:latin typeface="Calibri"/>
                <a:cs typeface="Calibri"/>
              </a:rPr>
              <a:t>independent</a:t>
            </a:r>
            <a:r>
              <a:rPr lang="en-US" sz="2400" dirty="0">
                <a:latin typeface="Calibri"/>
                <a:cs typeface="Calibri"/>
              </a:rPr>
              <a:t> if: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This says that their joint distribution </a:t>
            </a:r>
            <a:r>
              <a:rPr lang="en-US" sz="2000" i="1" dirty="0">
                <a:latin typeface="Calibri"/>
                <a:cs typeface="Calibri"/>
              </a:rPr>
              <a:t>factors</a:t>
            </a:r>
            <a:r>
              <a:rPr lang="en-US" sz="2000" dirty="0">
                <a:latin typeface="Calibri"/>
                <a:cs typeface="Calibri"/>
              </a:rPr>
              <a:t> into a product two simpler </a:t>
            </a:r>
            <a:r>
              <a:rPr lang="en-US" sz="2000" dirty="0" smtClean="0">
                <a:latin typeface="Calibri"/>
                <a:cs typeface="Calibri"/>
              </a:rPr>
              <a:t>distributions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Another form:</a:t>
            </a: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dirty="0" smtClean="0">
                <a:latin typeface="Calibri"/>
                <a:cs typeface="Calibri"/>
              </a:rPr>
              <a:t>	</a:t>
            </a:r>
            <a:endParaRPr lang="en-US" sz="2400" dirty="0">
              <a:latin typeface="Calibri"/>
              <a:cs typeface="Calibri"/>
            </a:endParaRPr>
          </a:p>
          <a:p>
            <a:pPr lvl="4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We write: 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Independence is a simplifying </a:t>
            </a:r>
            <a:r>
              <a:rPr lang="en-US" sz="2400" i="1" dirty="0">
                <a:latin typeface="Calibri"/>
                <a:cs typeface="Calibri"/>
              </a:rPr>
              <a:t>modeling </a:t>
            </a:r>
            <a:r>
              <a:rPr lang="en-US" sz="2400" i="1" dirty="0" smtClean="0">
                <a:latin typeface="Calibri"/>
                <a:cs typeface="Calibri"/>
              </a:rPr>
              <a:t>assumption</a:t>
            </a:r>
          </a:p>
          <a:p>
            <a:pPr lvl="6">
              <a:lnSpc>
                <a:spcPct val="80000"/>
              </a:lnSpc>
            </a:pPr>
            <a:endParaRPr lang="en-US" sz="1200" i="1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i="1" dirty="0">
                <a:latin typeface="Calibri"/>
                <a:cs typeface="Calibri"/>
              </a:rPr>
              <a:t>Empirical </a:t>
            </a:r>
            <a:r>
              <a:rPr lang="en-US" sz="2000" dirty="0">
                <a:latin typeface="Calibri"/>
                <a:cs typeface="Calibri"/>
              </a:rPr>
              <a:t>joint distributions: at best </a:t>
            </a: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close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> to </a:t>
            </a:r>
            <a:r>
              <a:rPr lang="en-US" sz="2000" dirty="0" smtClean="0">
                <a:latin typeface="Calibri"/>
                <a:cs typeface="Calibri"/>
              </a:rPr>
              <a:t>independent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What could we assume for {Weather, Traffic, Cavity, Toothache}?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Independence</a:t>
            </a: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8488" y="1925638"/>
            <a:ext cx="3795712" cy="2988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1200" y="3886200"/>
            <a:ext cx="3048000" cy="3137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4600" y="4648200"/>
            <a:ext cx="1016000" cy="2627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769" y="1828800"/>
            <a:ext cx="4257231" cy="375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80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Independence?</a:t>
            </a:r>
          </a:p>
        </p:txBody>
      </p:sp>
      <p:graphicFrame>
        <p:nvGraphicFramePr>
          <p:cNvPr id="104141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034608"/>
              </p:ext>
            </p:extLst>
          </p:nvPr>
        </p:nvGraphicFramePr>
        <p:xfrm>
          <a:off x="2278114" y="3277390"/>
          <a:ext cx="2209800" cy="1854201"/>
        </p:xfrm>
        <a:graphic>
          <a:graphicData uri="http://schemas.openxmlformats.org/drawingml/2006/table">
            <a:tbl>
              <a:tblPr/>
              <a:tblGrid>
                <a:gridCol w="828675"/>
                <a:gridCol w="828675"/>
                <a:gridCol w="5524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41438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90476"/>
              </p:ext>
            </p:extLst>
          </p:nvPr>
        </p:nvGraphicFramePr>
        <p:xfrm>
          <a:off x="7394626" y="3285327"/>
          <a:ext cx="2209800" cy="1854201"/>
        </p:xfrm>
        <a:graphic>
          <a:graphicData uri="http://schemas.openxmlformats.org/drawingml/2006/table">
            <a:tbl>
              <a:tblPr/>
              <a:tblGrid>
                <a:gridCol w="828675"/>
                <a:gridCol w="828675"/>
                <a:gridCol w="5524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41464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320077"/>
              </p:ext>
            </p:extLst>
          </p:nvPr>
        </p:nvGraphicFramePr>
        <p:xfrm>
          <a:off x="5135614" y="2108990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/>
                <a:gridCol w="5715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4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129775"/>
              </p:ext>
            </p:extLst>
          </p:nvPr>
        </p:nvGraphicFramePr>
        <p:xfrm>
          <a:off x="5140376" y="5076027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/>
                <a:gridCol w="5715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2614" y="2848765"/>
            <a:ext cx="1296987" cy="2981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9789" y="1731165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7876" y="4704552"/>
            <a:ext cx="850900" cy="2985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6589" y="2853527"/>
            <a:ext cx="1298575" cy="2985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37385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/>
                <a:cs typeface="Calibri"/>
              </a:rPr>
              <a:t>Example: Independence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N fair, independent coin flips:</a:t>
            </a:r>
          </a:p>
        </p:txBody>
      </p:sp>
      <p:graphicFrame>
        <p:nvGraphicFramePr>
          <p:cNvPr id="104347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43122"/>
              </p:ext>
            </p:extLst>
          </p:nvPr>
        </p:nvGraphicFramePr>
        <p:xfrm>
          <a:off x="699676" y="289242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/>
                <a:gridCol w="5715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7663" name="Picture 2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64" y="2514600"/>
            <a:ext cx="9112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4347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733116"/>
              </p:ext>
            </p:extLst>
          </p:nvPr>
        </p:nvGraphicFramePr>
        <p:xfrm>
          <a:off x="2471326" y="28892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/>
                <a:gridCol w="5715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4348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927875"/>
              </p:ext>
            </p:extLst>
          </p:nvPr>
        </p:nvGraphicFramePr>
        <p:xfrm>
          <a:off x="5747926" y="28892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/>
                <a:gridCol w="5715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7686" name="Picture 4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851" y="2514600"/>
            <a:ext cx="9255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87" name="Picture 4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601" y="2514600"/>
            <a:ext cx="9112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88" name="Picture 4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876" y="3170238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89" name="AutoShape 49"/>
          <p:cNvSpPr>
            <a:spLocks/>
          </p:cNvSpPr>
          <p:nvPr/>
        </p:nvSpPr>
        <p:spPr bwMode="auto">
          <a:xfrm rot="-5400000">
            <a:off x="3804826" y="590550"/>
            <a:ext cx="381000" cy="7124700"/>
          </a:xfrm>
          <a:prstGeom prst="leftBrace">
            <a:avLst>
              <a:gd name="adj1" fmla="val 15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7690" name="Rectangle 52"/>
          <p:cNvSpPr>
            <a:spLocks noChangeArrowheads="1"/>
          </p:cNvSpPr>
          <p:nvPr/>
        </p:nvSpPr>
        <p:spPr bwMode="auto">
          <a:xfrm>
            <a:off x="2680876" y="5181600"/>
            <a:ext cx="2895600" cy="1295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7691" name="AutoShape 57"/>
          <p:cNvSpPr>
            <a:spLocks/>
          </p:cNvSpPr>
          <p:nvPr/>
        </p:nvSpPr>
        <p:spPr bwMode="auto">
          <a:xfrm>
            <a:off x="2299876" y="5105400"/>
            <a:ext cx="1524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27692" name="Picture 5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76" y="4800600"/>
            <a:ext cx="24653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93" name="Picture 59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676" y="5588000"/>
            <a:ext cx="3286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94" name="Freeform 60"/>
          <p:cNvSpPr>
            <a:spLocks/>
          </p:cNvSpPr>
          <p:nvPr/>
        </p:nvSpPr>
        <p:spPr bwMode="auto">
          <a:xfrm>
            <a:off x="2604676" y="5791200"/>
            <a:ext cx="2971800" cy="457200"/>
          </a:xfrm>
          <a:custGeom>
            <a:avLst/>
            <a:gdLst>
              <a:gd name="T0" fmla="*/ 0 w 1872"/>
              <a:gd name="T1" fmla="*/ 2147483647 h 288"/>
              <a:gd name="T2" fmla="*/ 2147483647 w 1872"/>
              <a:gd name="T3" fmla="*/ 0 h 288"/>
              <a:gd name="T4" fmla="*/ 2147483647 w 1872"/>
              <a:gd name="T5" fmla="*/ 2147483647 h 288"/>
              <a:gd name="T6" fmla="*/ 2147483647 w 1872"/>
              <a:gd name="T7" fmla="*/ 0 h 288"/>
              <a:gd name="T8" fmla="*/ 2147483647 w 1872"/>
              <a:gd name="T9" fmla="*/ 2147483647 h 288"/>
              <a:gd name="T10" fmla="*/ 2147483647 w 1872"/>
              <a:gd name="T11" fmla="*/ 0 h 288"/>
              <a:gd name="T12" fmla="*/ 2147483647 w 1872"/>
              <a:gd name="T13" fmla="*/ 2147483647 h 288"/>
              <a:gd name="T14" fmla="*/ 2147483647 w 1872"/>
              <a:gd name="T15" fmla="*/ 2147483647 h 288"/>
              <a:gd name="T16" fmla="*/ 2147483647 w 1872"/>
              <a:gd name="T17" fmla="*/ 2147483647 h 288"/>
              <a:gd name="T18" fmla="*/ 2147483647 w 1872"/>
              <a:gd name="T19" fmla="*/ 2147483647 h 288"/>
              <a:gd name="T20" fmla="*/ 2147483647 w 1872"/>
              <a:gd name="T21" fmla="*/ 2147483647 h 288"/>
              <a:gd name="T22" fmla="*/ 2147483647 w 1872"/>
              <a:gd name="T23" fmla="*/ 2147483647 h 288"/>
              <a:gd name="T24" fmla="*/ 2147483647 w 1872"/>
              <a:gd name="T25" fmla="*/ 2147483647 h 288"/>
              <a:gd name="T26" fmla="*/ 0 w 1872"/>
              <a:gd name="T27" fmla="*/ 2147483647 h 288"/>
              <a:gd name="T28" fmla="*/ 0 w 1872"/>
              <a:gd name="T29" fmla="*/ 2147483647 h 2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72"/>
              <a:gd name="T46" fmla="*/ 0 h 288"/>
              <a:gd name="T47" fmla="*/ 1872 w 1872"/>
              <a:gd name="T48" fmla="*/ 288 h 2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72" h="288">
                <a:moveTo>
                  <a:pt x="0" y="115"/>
                </a:moveTo>
                <a:lnTo>
                  <a:pt x="197" y="0"/>
                </a:lnTo>
                <a:lnTo>
                  <a:pt x="493" y="58"/>
                </a:lnTo>
                <a:lnTo>
                  <a:pt x="837" y="0"/>
                </a:lnTo>
                <a:lnTo>
                  <a:pt x="1182" y="115"/>
                </a:lnTo>
                <a:lnTo>
                  <a:pt x="1576" y="0"/>
                </a:lnTo>
                <a:lnTo>
                  <a:pt x="1872" y="115"/>
                </a:lnTo>
                <a:lnTo>
                  <a:pt x="1872" y="230"/>
                </a:lnTo>
                <a:lnTo>
                  <a:pt x="1576" y="173"/>
                </a:lnTo>
                <a:lnTo>
                  <a:pt x="1182" y="288"/>
                </a:lnTo>
                <a:lnTo>
                  <a:pt x="841" y="136"/>
                </a:lnTo>
                <a:lnTo>
                  <a:pt x="502" y="201"/>
                </a:lnTo>
                <a:lnTo>
                  <a:pt x="197" y="173"/>
                </a:lnTo>
                <a:lnTo>
                  <a:pt x="0" y="230"/>
                </a:lnTo>
                <a:lnTo>
                  <a:pt x="0" y="1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524" y="1150853"/>
            <a:ext cx="3229661" cy="30854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609" y="4749346"/>
            <a:ext cx="4115264" cy="18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15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1600200"/>
            <a:ext cx="6324599" cy="4155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828800"/>
            <a:ext cx="5041097" cy="3014588"/>
          </a:xfrm>
          <a:prstGeom prst="rect">
            <a:avLst/>
          </a:prstGeom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455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97001"/>
            <a:ext cx="68580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P(Toothache, Cavity, Catch)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If I have a cavity, the probability that the probe catches in it doesn't depend on whether I have a toothache: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P(+catch | +toothache, +cavity) = P(+catch | +cavity)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The same independence holds if I don</a:t>
            </a:r>
            <a:r>
              <a:rPr lang="ja-JP" altLang="en-US" sz="2000" dirty="0">
                <a:latin typeface="Calibri"/>
                <a:cs typeface="Calibri"/>
              </a:rPr>
              <a:t>’</a:t>
            </a:r>
            <a:r>
              <a:rPr lang="en-US" sz="2000" dirty="0">
                <a:latin typeface="Calibri"/>
                <a:cs typeface="Calibri"/>
              </a:rPr>
              <a:t>t have a cavity: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P(+catch | +toothache, </a:t>
            </a:r>
            <a:r>
              <a:rPr lang="en-US" sz="1800" dirty="0">
                <a:latin typeface="Calibri"/>
                <a:cs typeface="Calibri"/>
                <a:sym typeface="Symbol" charset="0"/>
              </a:rPr>
              <a:t>-</a:t>
            </a:r>
            <a:r>
              <a:rPr lang="en-US" sz="1800" dirty="0" smtClean="0">
                <a:latin typeface="Calibri"/>
                <a:cs typeface="Calibri"/>
              </a:rPr>
              <a:t>cavity</a:t>
            </a:r>
            <a:r>
              <a:rPr lang="en-US" sz="1800" dirty="0">
                <a:latin typeface="Calibri"/>
                <a:cs typeface="Calibri"/>
              </a:rPr>
              <a:t>) = P(+catch| </a:t>
            </a:r>
            <a:r>
              <a:rPr lang="en-US" sz="1800" dirty="0" smtClean="0">
                <a:latin typeface="Calibri"/>
                <a:cs typeface="Calibri"/>
                <a:sym typeface="Symbol" charset="0"/>
              </a:rPr>
              <a:t>-</a:t>
            </a:r>
            <a:r>
              <a:rPr lang="en-US" sz="1800" dirty="0" smtClean="0">
                <a:latin typeface="Calibri"/>
                <a:cs typeface="Calibri"/>
              </a:rPr>
              <a:t>cavity</a:t>
            </a:r>
            <a:r>
              <a:rPr lang="en-US" sz="1800" dirty="0">
                <a:latin typeface="Calibri"/>
                <a:cs typeface="Calibri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Catch is </a:t>
            </a:r>
            <a:r>
              <a:rPr lang="en-US" sz="2000" i="1" dirty="0">
                <a:latin typeface="Calibri"/>
                <a:cs typeface="Calibri"/>
              </a:rPr>
              <a:t>conditionally independent</a:t>
            </a:r>
            <a:r>
              <a:rPr lang="en-US" sz="2000" dirty="0">
                <a:latin typeface="Calibri"/>
                <a:cs typeface="Calibri"/>
              </a:rPr>
              <a:t> of Toothache given Cavity: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P(Catch | Toothache, Cavity) = P(Catch | 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4948236"/>
            <a:ext cx="7772400" cy="84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Equivalent statements: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>
                <a:latin typeface="Calibri"/>
                <a:cs typeface="Calibri"/>
              </a:rPr>
              <a:t>P(Toothache | Catch , Cavity) = P(Toothache | Cavity)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>
                <a:latin typeface="Calibri"/>
                <a:cs typeface="Calibri"/>
              </a:rPr>
              <a:t>P(Toothache, Catch | Cavity) = P(Toothache | Cavity) P(Catch | Cavity)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>
                <a:latin typeface="Calibri"/>
                <a:cs typeface="Calibri"/>
              </a:rPr>
              <a:t>One can be derived from the other easily</a:t>
            </a:r>
            <a:endParaRPr lang="en-US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1922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2"/>
  <p:tag name="PICTUREFILESIZE" val="404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2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97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, X_2, 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5"/>
  <p:tag name="PICTUREFILESIZE" val="796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2^n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5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2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 | Z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380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 | z, y) = P(x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409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Rain}) P(\mbox{Traffic} | \mbox{Rain}) P(\mbox{Umbrella} | \mbox{Rain}, \mbox{Traffic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85"/>
  <p:tag name="PICTUREFILESIZE" val="2128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Traffic}, \mbox{Rain}, \mbox{Umbrella}) =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0"/>
  <p:tag name="PICTUREFILESIZE" val="114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, y) = P(x) 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245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Traffic}, \mbox{Rain}, \mbox{Umbrella}) =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0"/>
  <p:tag name="PICTUREFILESIZE" val="1145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Rain}) P(\mbox{Traffic} | \mbox{Rain}) P(\mbox{Umbrella} | \mbox{Rain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9"/>
  <p:tag name="PICTUREFILESIZE" val="1969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X_1, X_2, \ldots X_n) = P(X_1) P(X_2 | X_1) P(X_3|X_1,X_2) \ldots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1"/>
  <p:tag name="PICTUREFILESIZE" val="2589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|A_1 \ldots A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3"/>
  <p:tag name="PICTUREFILESIZE" val="703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|a_1 \ldots a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4"/>
  <p:tag name="PICTUREFILESIZE" val="673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\it +cavity, +catch, -toothache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621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 | y) = P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4"/>
  <p:tag name="PICTUREFILESIZE" val="1022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x_1 \ldots x_{i-1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2"/>
  <p:tag name="PICTUREFILESIZE" val="1937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i | x_1, \ldots x_{i-1}) =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7"/>
  <p:tag name="PICTUREFILESIZE" val="1885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"/>
  <p:tag name="PICTUREFILESIZE" val="368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2"/>
  <p:tag name="PICTUREFILESIZE" val="404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2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"/>
  <p:tag name="PICTUREFILESIZE" val="404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h, h, t, h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643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0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"/>
  <p:tag name="PICTUREFILESIZE" val="24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|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2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+r, - t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1"/>
  <p:tag name="PICTUREFILESIZE" val="453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03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|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2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408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408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72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|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7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i | x_1, \ldots x_{i-1}) =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7"/>
  <p:tag name="PICTUREFILESIZE" val="188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1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483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72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8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2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526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608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12 -- probability.pptx</Template>
  <TotalTime>52475</TotalTime>
  <Words>1606</Words>
  <Application>Microsoft Macintosh PowerPoint</Application>
  <PresentationFormat>Custom</PresentationFormat>
  <Paragraphs>557</Paragraphs>
  <Slides>34</Slides>
  <Notes>5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dan-berkeley-nlp-v1</vt:lpstr>
      <vt:lpstr>Announcements</vt:lpstr>
      <vt:lpstr>CS 188: Artificial Intelligence </vt:lpstr>
      <vt:lpstr>Probabilistic Models</vt:lpstr>
      <vt:lpstr>Independence</vt:lpstr>
      <vt:lpstr>Independence</vt:lpstr>
      <vt:lpstr>Example: Independence?</vt:lpstr>
      <vt:lpstr>Example: Independence</vt:lpstr>
      <vt:lpstr>Conditional Independence</vt:lpstr>
      <vt:lpstr>Conditional Independence</vt:lpstr>
      <vt:lpstr>Conditional Independence</vt:lpstr>
      <vt:lpstr>Conditional Independence</vt:lpstr>
      <vt:lpstr>Conditional Independence</vt:lpstr>
      <vt:lpstr>Conditional Independence and the Chain Rule</vt:lpstr>
      <vt:lpstr>Ghostbusters Chain Rule</vt:lpstr>
      <vt:lpstr>Bayes’Nets: Big Picture</vt:lpstr>
      <vt:lpstr>Bayes’ Nets: Big Picture</vt:lpstr>
      <vt:lpstr>Example Bayes’ Net: Insurance</vt:lpstr>
      <vt:lpstr>Example Bayes’ Net: Car</vt:lpstr>
      <vt:lpstr>Graphical Model Notation</vt:lpstr>
      <vt:lpstr>Example: Coin Flips</vt:lpstr>
      <vt:lpstr>Example: Traffic</vt:lpstr>
      <vt:lpstr>Example: Traffic II</vt:lpstr>
      <vt:lpstr>Example: Alarm Network</vt:lpstr>
      <vt:lpstr>Bayes’ Net Semantics</vt:lpstr>
      <vt:lpstr>Bayes’ Net Semantics</vt:lpstr>
      <vt:lpstr>Probabilities in BNs</vt:lpstr>
      <vt:lpstr>Probabilities in BNs</vt:lpstr>
      <vt:lpstr>Example: Coin Flips</vt:lpstr>
      <vt:lpstr>Example: Traffic</vt:lpstr>
      <vt:lpstr>Example: Alarm Network</vt:lpstr>
      <vt:lpstr>Example: Traffic</vt:lpstr>
      <vt:lpstr>Example: Reverse Traffic</vt:lpstr>
      <vt:lpstr>Causality?</vt:lpstr>
      <vt:lpstr>Bayes’ Nets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Pieter Abbeel</cp:lastModifiedBy>
  <cp:revision>3288</cp:revision>
  <cp:lastPrinted>2014-03-18T18:14:25Z</cp:lastPrinted>
  <dcterms:created xsi:type="dcterms:W3CDTF">2004-08-27T04:16:05Z</dcterms:created>
  <dcterms:modified xsi:type="dcterms:W3CDTF">2014-08-22T06:58:22Z</dcterms:modified>
</cp:coreProperties>
</file>