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notesMasterIdLst>
    <p:notesMasterId r:id="rId36"/>
  </p:notesMasterIdLst>
  <p:handoutMasterIdLst>
    <p:handoutMasterId r:id="rId37"/>
  </p:handoutMasterIdLst>
  <p:sldIdLst>
    <p:sldId id="464" r:id="rId2"/>
    <p:sldId id="441" r:id="rId3"/>
    <p:sldId id="406" r:id="rId4"/>
    <p:sldId id="445" r:id="rId5"/>
    <p:sldId id="423" r:id="rId6"/>
    <p:sldId id="443" r:id="rId7"/>
    <p:sldId id="456" r:id="rId8"/>
    <p:sldId id="432" r:id="rId9"/>
    <p:sldId id="434" r:id="rId10"/>
    <p:sldId id="449" r:id="rId11"/>
    <p:sldId id="450" r:id="rId12"/>
    <p:sldId id="395" r:id="rId13"/>
    <p:sldId id="451" r:id="rId14"/>
    <p:sldId id="457" r:id="rId15"/>
    <p:sldId id="448" r:id="rId16"/>
    <p:sldId id="388" r:id="rId17"/>
    <p:sldId id="459" r:id="rId18"/>
    <p:sldId id="460" r:id="rId19"/>
    <p:sldId id="461" r:id="rId20"/>
    <p:sldId id="390" r:id="rId21"/>
    <p:sldId id="462" r:id="rId22"/>
    <p:sldId id="452" r:id="rId23"/>
    <p:sldId id="453" r:id="rId24"/>
    <p:sldId id="363" r:id="rId25"/>
    <p:sldId id="402" r:id="rId26"/>
    <p:sldId id="364" r:id="rId27"/>
    <p:sldId id="365" r:id="rId28"/>
    <p:sldId id="366" r:id="rId29"/>
    <p:sldId id="454" r:id="rId30"/>
    <p:sldId id="463" r:id="rId31"/>
    <p:sldId id="399" r:id="rId32"/>
    <p:sldId id="373" r:id="rId33"/>
    <p:sldId id="397" r:id="rId34"/>
    <p:sldId id="465" r:id="rId35"/>
  </p:sldIdLst>
  <p:sldSz cx="12192000" cy="6858000"/>
  <p:notesSz cx="7315200" cy="9601200"/>
  <p:custDataLst>
    <p:tags r:id="rId3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3333FF"/>
    <a:srgbClr val="FF3300"/>
    <a:srgbClr val="CC00CC"/>
    <a:srgbClr val="FFCC00"/>
    <a:srgbClr val="FF9999"/>
    <a:srgbClr val="99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768" y="-18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tags" Target="tags/tag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AA7DB4F0-D82D-4736-83D1-AD62A687B6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78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BBA52A2-6AE2-47FE-A754-A7EB9B5F06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61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Please retain proper</a:t>
            </a:r>
            <a:r>
              <a:rPr lang="en-US" baseline="0" dirty="0" smtClean="0"/>
              <a:t> attribution, including the reference to </a:t>
            </a:r>
            <a:r>
              <a:rPr lang="en-US" baseline="0" dirty="0" err="1" smtClean="0"/>
              <a:t>ai.berkeley.edu</a:t>
            </a:r>
            <a:r>
              <a:rPr lang="en-US" baseline="0" dirty="0" smtClean="0"/>
              <a:t>.  Thanks!</a:t>
            </a:r>
            <a:endParaRPr lang="en-US" sz="1200" dirty="0" smtClean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A52A2-6AE2-47FE-A754-A7EB9B5F06D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53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Important for modeling: understanding which assumptions you are making!</a:t>
            </a:r>
          </a:p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29EC271-397E-43E2-9DF1-EE9ED7E3DACF}" type="slidenum">
              <a:rPr lang="en-US" smtClean="0">
                <a:ea typeface="ＭＳ Ｐゴシック" pitchFamily="34" charset="-128"/>
              </a:rPr>
              <a:pPr eaLnBrk="1" hangingPunct="1"/>
              <a:t>11</a:t>
            </a:fld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T</a:t>
            </a:r>
            <a:r>
              <a:rPr lang="en-US" altLang="en-US" smtClean="0">
                <a:latin typeface="Arial" pitchFamily="34" charset="0"/>
                <a:ea typeface="ＭＳ Ｐゴシック" pitchFamily="34" charset="-128"/>
              </a:rPr>
              <a:t>’</a:t>
            </a:r>
            <a:r>
              <a:rPr lang="en-US" smtClean="0">
                <a:latin typeface="Arial" pitchFamily="34" charset="0"/>
                <a:ea typeface="ＭＳ Ｐゴシック" pitchFamily="34" charset="-128"/>
              </a:rPr>
              <a:t>: traffic report</a:t>
            </a: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75A3D32-6BA7-4A1F-917C-754422230827}" type="slidenum">
              <a:rPr lang="en-US" sz="1300"/>
              <a:pPr eaLnBrk="1" hangingPunct="1"/>
              <a:t>26</a:t>
            </a:fld>
            <a:endParaRPr 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5713-987D-44B7-9DCB-B970C29ABF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511D58-D3A4-4DBA-B13D-4273DB8808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DF701-6BAB-4E65-BA31-CB487E6AA0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B43A5-7FF7-4E76-A6CF-DE4C172F4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B57F0-4ED9-4AA8-BECF-57D4B0438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FF63F4-C7E4-4D60-AB33-E064A9DFB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490379-891A-469D-9C4C-B96F80E19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A16BB-9E8B-43A5-A215-DE51D5E53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673E2C-7BB5-43EA-AC5E-0D79EAEDF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1F640-69E8-44FA-B6D4-5BB95BC3E4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566F89-BD2F-45C9-A86E-AE3311D3A8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0A922742-EF7D-4FF1-A8FB-71468DC9BB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" Type="http://schemas.openxmlformats.org/officeDocument/2006/relationships/tags" Target="../tags/tag15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4" Type="http://schemas.openxmlformats.org/officeDocument/2006/relationships/tags" Target="../tags/tag29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7" Type="http://schemas.openxmlformats.org/officeDocument/2006/relationships/image" Target="../media/image33.png"/><Relationship Id="rId8" Type="http://schemas.openxmlformats.org/officeDocument/2006/relationships/image" Target="../media/image36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" Type="http://schemas.openxmlformats.org/officeDocument/2006/relationships/tags" Target="../tags/tag26.xml"/><Relationship Id="rId2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2.png"/><Relationship Id="rId5" Type="http://schemas.openxmlformats.org/officeDocument/2006/relationships/image" Target="../media/image43.emf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1" Type="http://schemas.openxmlformats.org/officeDocument/2006/relationships/tags" Target="../tags/tag30.xml"/><Relationship Id="rId2" Type="http://schemas.openxmlformats.org/officeDocument/2006/relationships/tags" Target="../tags/tag3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5.xml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1" Type="http://schemas.openxmlformats.org/officeDocument/2006/relationships/tags" Target="../tags/tag32.xml"/><Relationship Id="rId2" Type="http://schemas.openxmlformats.org/officeDocument/2006/relationships/tags" Target="../tags/tag3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4" Type="http://schemas.openxmlformats.org/officeDocument/2006/relationships/tags" Target="../tags/tag38.xml"/><Relationship Id="rId5" Type="http://schemas.openxmlformats.org/officeDocument/2006/relationships/tags" Target="../tags/tag39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Relationship Id="rId1" Type="http://schemas.openxmlformats.org/officeDocument/2006/relationships/tags" Target="../tags/tag35.xml"/><Relationship Id="rId2" Type="http://schemas.openxmlformats.org/officeDocument/2006/relationships/tags" Target="../tags/tag3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1" Type="http://schemas.openxmlformats.org/officeDocument/2006/relationships/tags" Target="../tags/tag40.xml"/><Relationship Id="rId2" Type="http://schemas.openxmlformats.org/officeDocument/2006/relationships/tags" Target="../tags/tag4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emf"/><Relationship Id="rId3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slideLayout" Target="../slideLayouts/slideLayout2.xml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4" Type="http://schemas.openxmlformats.org/officeDocument/2006/relationships/image" Target="../media/image6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Relationship Id="rId6" Type="http://schemas.openxmlformats.org/officeDocument/2006/relationships/image" Target="../media/image15.png"/><Relationship Id="rId7" Type="http://schemas.openxmlformats.org/officeDocument/2006/relationships/image" Target="../media/image14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Announcements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048000" y="1447800"/>
            <a:ext cx="6553200" cy="4867277"/>
          </a:xfrm>
        </p:spPr>
        <p:txBody>
          <a:bodyPr/>
          <a:lstStyle/>
          <a:p>
            <a:pPr lvl="5"/>
            <a:endParaRPr lang="en-US" sz="1200" dirty="0" smtClean="0"/>
          </a:p>
          <a:p>
            <a:pPr eaLnBrk="1" hangingPunct="1"/>
            <a:r>
              <a:rPr lang="en-US" sz="2400" dirty="0" smtClean="0"/>
              <a:t>Project 4: Ghostbusters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D</a:t>
            </a:r>
            <a:r>
              <a:rPr lang="en-US" sz="2000" dirty="0" smtClean="0">
                <a:solidFill>
                  <a:srgbClr val="FF0000"/>
                </a:solidFill>
              </a:rPr>
              <a:t>ue Friday at 5pm</a:t>
            </a:r>
          </a:p>
          <a:p>
            <a:pPr lvl="5"/>
            <a:endParaRPr lang="en-US" sz="1200" dirty="0" smtClean="0"/>
          </a:p>
          <a:p>
            <a:r>
              <a:rPr lang="en-US" sz="2400" dirty="0"/>
              <a:t>Homework 7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Due Tuesday 4/1 at 11:</a:t>
            </a:r>
            <a:r>
              <a:rPr lang="en-US" sz="2000" dirty="0" smtClean="0">
                <a:solidFill>
                  <a:srgbClr val="FF0000"/>
                </a:solidFill>
              </a:rPr>
              <a:t>59pm</a:t>
            </a:r>
          </a:p>
          <a:p>
            <a:pPr lvl="5"/>
            <a:endParaRPr lang="en-US" sz="1200" dirty="0" smtClean="0"/>
          </a:p>
          <a:p>
            <a:r>
              <a:rPr lang="en-US" sz="2400" dirty="0" smtClean="0"/>
              <a:t>Project 3 Contest Results</a:t>
            </a:r>
            <a:endParaRPr lang="en-US" sz="2400" dirty="0"/>
          </a:p>
          <a:p>
            <a:pPr lvl="1"/>
            <a:r>
              <a:rPr lang="en-US" sz="2000" dirty="0" smtClean="0"/>
              <a:t>Today after break!</a:t>
            </a:r>
          </a:p>
          <a:p>
            <a:pPr lvl="5"/>
            <a:endParaRPr lang="en-US" sz="1200" dirty="0"/>
          </a:p>
          <a:p>
            <a:r>
              <a:rPr lang="en-US" sz="2400" dirty="0" smtClean="0"/>
              <a:t>Final Contest</a:t>
            </a:r>
          </a:p>
          <a:p>
            <a:pPr lvl="1"/>
            <a:r>
              <a:rPr lang="en-US" sz="2000" dirty="0" smtClean="0"/>
              <a:t>Released!</a:t>
            </a: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3009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7162800" y="39624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8749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108712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Calibri"/>
                <a:cs typeface="Calibri"/>
              </a:rPr>
              <a:t>X and Y are </a:t>
            </a:r>
            <a:r>
              <a:rPr lang="en-US" dirty="0" smtClean="0">
                <a:solidFill>
                  <a:srgbClr val="CC0000"/>
                </a:solidFill>
                <a:latin typeface="Calibri"/>
                <a:cs typeface="Calibri"/>
              </a:rPr>
              <a:t>independent </a:t>
            </a:r>
            <a:r>
              <a:rPr lang="en-US" dirty="0" smtClean="0">
                <a:latin typeface="Calibri"/>
                <a:cs typeface="Calibri"/>
              </a:rPr>
              <a:t>if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 smtClean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Calibri"/>
                <a:cs typeface="Calibri"/>
              </a:rPr>
              <a:t>X and Y are </a:t>
            </a:r>
            <a:r>
              <a:rPr lang="en-US" dirty="0" smtClean="0">
                <a:solidFill>
                  <a:srgbClr val="CC0000"/>
                </a:solidFill>
                <a:latin typeface="Calibri"/>
                <a:cs typeface="Calibri"/>
              </a:rPr>
              <a:t>conditionally independent</a:t>
            </a:r>
            <a:r>
              <a:rPr lang="en-US" dirty="0" smtClean="0">
                <a:latin typeface="Calibri"/>
                <a:cs typeface="Calibri"/>
              </a:rPr>
              <a:t> given Z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 smtClean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Calibri"/>
                <a:cs typeface="Calibri"/>
              </a:rPr>
              <a:t>(Conditional) independence is a property of a distribution</a:t>
            </a:r>
          </a:p>
          <a:p>
            <a:pPr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Calibri"/>
                <a:cs typeface="Calibri"/>
              </a:rPr>
              <a:t>Example: 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Calibri"/>
              <a:cs typeface="Calibri"/>
            </a:endParaRPr>
          </a:p>
        </p:txBody>
      </p:sp>
      <p:pic>
        <p:nvPicPr>
          <p:cNvPr id="108749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51075"/>
            <a:ext cx="10160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7493" name="Line 5"/>
          <p:cNvSpPr>
            <a:spLocks noChangeShapeType="1"/>
          </p:cNvSpPr>
          <p:nvPr/>
        </p:nvSpPr>
        <p:spPr bwMode="auto">
          <a:xfrm>
            <a:off x="5867400" y="23622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10000"/>
            <a:ext cx="553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7496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12975"/>
            <a:ext cx="431006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7497" name="Picture 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810000"/>
            <a:ext cx="1401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4724400"/>
            <a:ext cx="4327711" cy="2885140"/>
          </a:xfrm>
          <a:prstGeom prst="rect">
            <a:avLst/>
          </a:prstGeom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3800" y="5638800"/>
            <a:ext cx="3469361" cy="367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9081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Bayes Nets: Assumptions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7543800" cy="4525963"/>
          </a:xfrm>
        </p:spPr>
        <p:txBody>
          <a:bodyPr/>
          <a:lstStyle/>
          <a:p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Assumptions we are required to make to define the Bayes net when given the graph:</a:t>
            </a:r>
          </a:p>
          <a:p>
            <a:endParaRPr lang="en-US" sz="2400" dirty="0" smtClean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pPr lvl="2"/>
            <a:endParaRPr lang="en-US" sz="1600" dirty="0" smtClean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Beyond above </a:t>
            </a:r>
            <a:r>
              <a:rPr lang="en-US" altLang="en-US" sz="2400" dirty="0" smtClean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“</a:t>
            </a:r>
            <a:r>
              <a:rPr lang="en-US" altLang="ja-JP" sz="2400" dirty="0" smtClean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chain rule </a:t>
            </a:r>
            <a:r>
              <a:rPr lang="en-US" altLang="ja-JP" sz="1800" dirty="0" smtClean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 </a:t>
            </a:r>
            <a:r>
              <a:rPr lang="en-US" altLang="ja-JP" sz="2400" dirty="0" smtClean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Bayes net</a:t>
            </a:r>
            <a:r>
              <a:rPr lang="en-US" altLang="en-US" sz="2400" dirty="0" smtClean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”</a:t>
            </a:r>
            <a:r>
              <a:rPr lang="en-US" altLang="ja-JP" sz="2400" dirty="0" smtClean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 conditional independence assumptions </a:t>
            </a:r>
          </a:p>
          <a:p>
            <a:pPr lvl="6"/>
            <a:endParaRPr lang="en-US" altLang="ja-JP" sz="1200" dirty="0" smtClean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pPr lvl="1"/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Often additional conditional independences</a:t>
            </a:r>
          </a:p>
          <a:p>
            <a:pPr lvl="7"/>
            <a:endParaRPr lang="en-US" sz="1200" dirty="0" smtClean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pPr lvl="1"/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They can be read off the graph</a:t>
            </a:r>
          </a:p>
          <a:p>
            <a:pPr lvl="4"/>
            <a:endParaRPr lang="en-US" sz="1200" dirty="0" smtClean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Important for modeling: understand assumptions made when choosing a Bayes net graph</a:t>
            </a: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1024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8400"/>
            <a:ext cx="47561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752600"/>
            <a:ext cx="4859973" cy="404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4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Example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457200" y="2636837"/>
            <a:ext cx="10972800" cy="3382963"/>
          </a:xfrm>
        </p:spPr>
        <p:txBody>
          <a:bodyPr/>
          <a:lstStyle/>
          <a:p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Conditional independence assumptions directly from simplifications in chain rule:</a:t>
            </a:r>
          </a:p>
          <a:p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Additional implied conditional independence assumptions?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57550" y="1524000"/>
            <a:ext cx="5657850" cy="838200"/>
            <a:chOff x="3962400" y="1676400"/>
            <a:chExt cx="4114800" cy="60960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962400" y="1676400"/>
              <a:ext cx="609600" cy="609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5181600" y="1676400"/>
              <a:ext cx="609600" cy="609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alibri"/>
                  <a:cs typeface="Calibri"/>
                </a:rPr>
                <a:t>Y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6324600" y="1676400"/>
              <a:ext cx="609600" cy="609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alibri"/>
                  <a:cs typeface="Calibri"/>
                </a:rPr>
                <a:t>Z</a:t>
              </a:r>
            </a:p>
          </p:txBody>
        </p:sp>
        <p:cxnSp>
          <p:nvCxnSpPr>
            <p:cNvPr id="8" name="AutoShape 7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4586288" y="1981200"/>
              <a:ext cx="5810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AutoShape 8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5805488" y="1981200"/>
              <a:ext cx="5048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7467600" y="1676400"/>
              <a:ext cx="609600" cy="609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alibri"/>
                  <a:cs typeface="Calibri"/>
                </a:rPr>
                <a:t>W</a:t>
              </a:r>
            </a:p>
          </p:txBody>
        </p:sp>
        <p:cxnSp>
          <p:nvCxnSpPr>
            <p:cNvPr id="11" name="AutoShape 8"/>
            <p:cNvCxnSpPr>
              <a:cxnSpLocks noChangeShapeType="1"/>
              <a:endCxn id="10" idx="2"/>
            </p:cNvCxnSpPr>
            <p:nvPr/>
          </p:nvCxnSpPr>
          <p:spPr bwMode="auto">
            <a:xfrm>
              <a:off x="6948488" y="1981200"/>
              <a:ext cx="5048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/>
                <a:cs typeface="Calibri"/>
              </a:rPr>
              <a:t>Independence in a BN</a:t>
            </a:r>
          </a:p>
        </p:txBody>
      </p:sp>
      <p:sp>
        <p:nvSpPr>
          <p:cNvPr id="108851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524000"/>
            <a:ext cx="9601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Calibri"/>
                <a:cs typeface="Calibri"/>
              </a:rPr>
              <a:t>Important question about a BN: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Are two nodes independent given certain evidence?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If yes, can prove using algebra (tedious in general)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If no, can prove with a counter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Example: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Question: are X and Z necessarily independent?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cs typeface="Calibri"/>
              </a:rPr>
              <a:t>Answer: no.  Example: low pressure causes rain, which causes traffic.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cs typeface="Calibri"/>
              </a:rPr>
              <a:t>X can influence Z, Z can influence X (via Y)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cs typeface="Calibri"/>
              </a:rPr>
              <a:t>Addendum: they </a:t>
            </a:r>
            <a:r>
              <a:rPr lang="en-US" sz="2000" i="1" dirty="0" smtClean="0">
                <a:latin typeface="Calibri"/>
                <a:cs typeface="Calibri"/>
              </a:rPr>
              <a:t>could </a:t>
            </a:r>
            <a:r>
              <a:rPr lang="en-US" sz="2000" dirty="0" smtClean="0">
                <a:latin typeface="Calibri"/>
                <a:cs typeface="Calibri"/>
              </a:rPr>
              <a:t>be independent: how?</a:t>
            </a:r>
          </a:p>
        </p:txBody>
      </p:sp>
      <p:sp>
        <p:nvSpPr>
          <p:cNvPr id="1088516" name="Oval 4"/>
          <p:cNvSpPr>
            <a:spLocks noChangeArrowheads="1"/>
          </p:cNvSpPr>
          <p:nvPr/>
        </p:nvSpPr>
        <p:spPr bwMode="auto">
          <a:xfrm>
            <a:off x="4495800" y="3835400"/>
            <a:ext cx="6096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Calibri"/>
                <a:cs typeface="Calibri"/>
              </a:rPr>
              <a:t>X</a:t>
            </a:r>
          </a:p>
        </p:txBody>
      </p:sp>
      <p:sp>
        <p:nvSpPr>
          <p:cNvPr id="1088517" name="Oval 5"/>
          <p:cNvSpPr>
            <a:spLocks noChangeArrowheads="1"/>
          </p:cNvSpPr>
          <p:nvPr/>
        </p:nvSpPr>
        <p:spPr bwMode="auto">
          <a:xfrm>
            <a:off x="5715000" y="3835400"/>
            <a:ext cx="6096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Calibri"/>
                <a:cs typeface="Calibri"/>
              </a:rPr>
              <a:t>Y</a:t>
            </a:r>
          </a:p>
        </p:txBody>
      </p:sp>
      <p:sp>
        <p:nvSpPr>
          <p:cNvPr id="1088518" name="Oval 6"/>
          <p:cNvSpPr>
            <a:spLocks noChangeArrowheads="1"/>
          </p:cNvSpPr>
          <p:nvPr/>
        </p:nvSpPr>
        <p:spPr bwMode="auto">
          <a:xfrm>
            <a:off x="6858000" y="3835400"/>
            <a:ext cx="6096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Calibri"/>
                <a:cs typeface="Calibri"/>
              </a:rPr>
              <a:t>Z</a:t>
            </a:r>
          </a:p>
        </p:txBody>
      </p:sp>
      <p:cxnSp>
        <p:nvCxnSpPr>
          <p:cNvPr id="1088519" name="AutoShape 7"/>
          <p:cNvCxnSpPr>
            <a:cxnSpLocks noChangeShapeType="1"/>
            <a:stCxn id="1088516" idx="6"/>
            <a:endCxn id="1088517" idx="2"/>
          </p:cNvCxnSpPr>
          <p:nvPr/>
        </p:nvCxnSpPr>
        <p:spPr bwMode="auto">
          <a:xfrm>
            <a:off x="5119687" y="4140200"/>
            <a:ext cx="581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8520" name="AutoShape 8"/>
          <p:cNvCxnSpPr>
            <a:cxnSpLocks noChangeShapeType="1"/>
            <a:stCxn id="1088517" idx="6"/>
            <a:endCxn id="1088518" idx="2"/>
          </p:cNvCxnSpPr>
          <p:nvPr/>
        </p:nvCxnSpPr>
        <p:spPr bwMode="auto">
          <a:xfrm>
            <a:off x="6338887" y="4140200"/>
            <a:ext cx="504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86954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8516" grpId="0" animBg="1"/>
      <p:bldP spid="1088517" grpId="0" animBg="1"/>
      <p:bldP spid="10885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D-separation: Outline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295400"/>
            <a:ext cx="6733473" cy="497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3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D-separation: Outline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143000" y="1397001"/>
            <a:ext cx="10642600" cy="4729164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Study independence properties for triples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Analyze complex cases in terms of member triples</a:t>
            </a:r>
          </a:p>
          <a:p>
            <a:pPr eaLnBrk="1" hangingPunct="1"/>
            <a:endParaRPr lang="en-US" dirty="0"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D-separation: a condition / algorithm for answering such queries</a:t>
            </a: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5812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Causal Chains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715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This configuration is a </a:t>
            </a:r>
            <a:r>
              <a:rPr lang="ja-JP" altLang="en-US" sz="2400" dirty="0" smtClean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2400" dirty="0" smtClean="0">
                <a:latin typeface="Calibri"/>
                <a:ea typeface="ＭＳ Ｐゴシック" pitchFamily="34" charset="-128"/>
                <a:cs typeface="Calibri"/>
              </a:rPr>
              <a:t>causal chain</a:t>
            </a:r>
            <a:r>
              <a:rPr lang="ja-JP" altLang="en-US" sz="2400" dirty="0" smtClean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altLang="ja-JP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6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54280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7" y="5486400"/>
            <a:ext cx="433546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1" name="Text Box 14"/>
          <p:cNvSpPr txBox="1">
            <a:spLocks noChangeArrowheads="1"/>
          </p:cNvSpPr>
          <p:nvPr/>
        </p:nvSpPr>
        <p:spPr bwMode="auto">
          <a:xfrm>
            <a:off x="762000" y="4583668"/>
            <a:ext cx="548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X: Low </a:t>
            </a:r>
            <a:r>
              <a:rPr lang="en-US" sz="1800" dirty="0" smtClean="0">
                <a:latin typeface="Calibri"/>
                <a:cs typeface="Calibri"/>
              </a:rPr>
              <a:t>pressure          Y</a:t>
            </a:r>
            <a:r>
              <a:rPr lang="en-US" sz="1800" dirty="0">
                <a:latin typeface="Calibri"/>
                <a:cs typeface="Calibri"/>
              </a:rPr>
              <a:t>: </a:t>
            </a:r>
            <a:r>
              <a:rPr lang="en-US" sz="1800" dirty="0" smtClean="0">
                <a:latin typeface="Calibri"/>
                <a:cs typeface="Calibri"/>
              </a:rPr>
              <a:t>Rain             </a:t>
            </a:r>
            <a:r>
              <a:rPr lang="en-US" sz="1800" dirty="0" smtClean="0">
                <a:latin typeface="Calibri"/>
                <a:cs typeface="Calibri"/>
              </a:rPr>
              <a:t>             </a:t>
            </a:r>
            <a:r>
              <a:rPr lang="en-US" sz="1800" dirty="0" smtClean="0">
                <a:latin typeface="Calibri"/>
                <a:cs typeface="Calibri"/>
              </a:rPr>
              <a:t>Z</a:t>
            </a:r>
            <a:r>
              <a:rPr lang="en-US" sz="1800" dirty="0">
                <a:latin typeface="Calibri"/>
                <a:cs typeface="Calibri"/>
              </a:rPr>
              <a:t>: Traffic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53" y="2057400"/>
            <a:ext cx="5561146" cy="2438400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172200" y="1371600"/>
            <a:ext cx="5943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G</a:t>
            </a: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uaranteed X independent of Z ?  </a:t>
            </a:r>
            <a:r>
              <a:rPr lang="en-US" sz="2400" i="1" dirty="0" smtClean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 No!</a:t>
            </a:r>
          </a:p>
          <a:p>
            <a:pPr lvl="4">
              <a:lnSpc>
                <a:spcPct val="80000"/>
              </a:lnSpc>
            </a:pPr>
            <a:endParaRPr lang="en-US" dirty="0" smtClean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One example set of CPTs for which X is not independent of Z is sufficient to show this independence is not guaranteed.</a:t>
            </a:r>
          </a:p>
          <a:p>
            <a:pPr lvl="2">
              <a:lnSpc>
                <a:spcPct val="8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Example:</a:t>
            </a:r>
          </a:p>
          <a:p>
            <a:pPr lvl="6">
              <a:lnSpc>
                <a:spcPct val="80000"/>
              </a:lnSpc>
            </a:pPr>
            <a:endParaRPr lang="en-US" sz="1200" dirty="0" smtClean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Low pressure causes rain causes traffic,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   high pressure causes no rain causes no 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   traffic</a:t>
            </a:r>
          </a:p>
          <a:p>
            <a:pPr lvl="2">
              <a:lnSpc>
                <a:spcPct val="80000"/>
              </a:lnSpc>
            </a:pPr>
            <a:endParaRPr lang="en-US" sz="1600" dirty="0" smtClean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In numbers:</a:t>
            </a:r>
            <a:endParaRPr lang="en-US" sz="2000" dirty="0">
              <a:latin typeface="Calibri"/>
              <a:cs typeface="Calibri"/>
            </a:endParaRP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 smtClean="0">
                <a:latin typeface="Calibri"/>
                <a:cs typeface="Calibri"/>
              </a:rPr>
              <a:t>	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 smtClean="0">
                <a:latin typeface="Calibri"/>
                <a:cs typeface="Calibri"/>
              </a:rPr>
              <a:t>    P( +y | +x ) = 1, P( -y | - x ) = 1,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alibri"/>
                <a:cs typeface="Calibri"/>
              </a:rPr>
              <a:t>    P( +z | +y ) = 1, P( -z | -y ) = 1</a:t>
            </a:r>
          </a:p>
          <a:p>
            <a:pPr lvl="1">
              <a:lnSpc>
                <a:spcPct val="8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000" dirty="0" smtClean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Causal Chains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715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This configuration is a </a:t>
            </a:r>
            <a:r>
              <a:rPr lang="ja-JP" altLang="en-US" sz="2400" dirty="0" smtClean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2400" dirty="0" smtClean="0">
                <a:latin typeface="Calibri"/>
                <a:ea typeface="ＭＳ Ｐゴシック" pitchFamily="34" charset="-128"/>
                <a:cs typeface="Calibri"/>
              </a:rPr>
              <a:t>causal chain</a:t>
            </a:r>
            <a:r>
              <a:rPr lang="ja-JP" altLang="en-US" sz="2400" dirty="0" smtClean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altLang="ja-JP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6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54280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486400"/>
            <a:ext cx="433546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53" y="2057400"/>
            <a:ext cx="5561146" cy="2438400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172200" y="1371600"/>
            <a:ext cx="5943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Guaranteed X </a:t>
            </a:r>
            <a:r>
              <a:rPr lang="en-US" sz="2400" dirty="0">
                <a:latin typeface="Calibri"/>
                <a:cs typeface="Calibri"/>
              </a:rPr>
              <a:t>independent of Z given Y?</a:t>
            </a: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 smtClean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 smtClean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 smtClean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 smtClean="0">
              <a:solidFill>
                <a:srgbClr val="CC0000"/>
              </a:solidFill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600" dirty="0" smtClean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CC0000"/>
                </a:solidFill>
                <a:latin typeface="Calibri"/>
                <a:cs typeface="Calibri"/>
              </a:rPr>
              <a:t>Evidence </a:t>
            </a: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along the chain </a:t>
            </a:r>
            <a:r>
              <a:rPr lang="ja-JP" altLang="en-US" sz="2400" dirty="0">
                <a:solidFill>
                  <a:srgbClr val="CC0000"/>
                </a:solidFill>
                <a:latin typeface="Calibri"/>
                <a:cs typeface="Calibri"/>
              </a:rPr>
              <a:t>“</a:t>
            </a:r>
            <a:r>
              <a:rPr lang="en-US" altLang="ja-JP" sz="2400" dirty="0">
                <a:solidFill>
                  <a:srgbClr val="CC0000"/>
                </a:solidFill>
                <a:latin typeface="Calibri"/>
                <a:cs typeface="Calibri"/>
              </a:rPr>
              <a:t>blocks</a:t>
            </a:r>
            <a:r>
              <a:rPr lang="ja-JP" altLang="en-US" sz="2400" dirty="0">
                <a:solidFill>
                  <a:srgbClr val="CC0000"/>
                </a:solidFill>
                <a:latin typeface="Calibri"/>
                <a:cs typeface="Calibri"/>
              </a:rPr>
              <a:t>”</a:t>
            </a:r>
            <a:r>
              <a:rPr lang="en-US" altLang="ja-JP" sz="2400" dirty="0">
                <a:solidFill>
                  <a:srgbClr val="CC0000"/>
                </a:solidFill>
                <a:latin typeface="Calibri"/>
                <a:cs typeface="Calibri"/>
              </a:rPr>
              <a:t> the influence</a:t>
            </a: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</p:txBody>
      </p:sp>
      <p:pic>
        <p:nvPicPr>
          <p:cNvPr id="8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362200"/>
            <a:ext cx="302895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429000"/>
            <a:ext cx="29845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4572000"/>
            <a:ext cx="12763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8458200" y="5105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Yes!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762000" y="4583668"/>
            <a:ext cx="548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X: Low </a:t>
            </a:r>
            <a:r>
              <a:rPr lang="en-US" sz="1800" dirty="0" smtClean="0">
                <a:latin typeface="Calibri"/>
                <a:cs typeface="Calibri"/>
              </a:rPr>
              <a:t>pressure          Y</a:t>
            </a:r>
            <a:r>
              <a:rPr lang="en-US" sz="1800" dirty="0">
                <a:latin typeface="Calibri"/>
                <a:cs typeface="Calibri"/>
              </a:rPr>
              <a:t>: </a:t>
            </a:r>
            <a:r>
              <a:rPr lang="en-US" sz="1800" dirty="0" smtClean="0">
                <a:latin typeface="Calibri"/>
                <a:cs typeface="Calibri"/>
              </a:rPr>
              <a:t>Rain             </a:t>
            </a:r>
            <a:r>
              <a:rPr lang="en-US" sz="1800" dirty="0" smtClean="0">
                <a:latin typeface="Calibri"/>
                <a:cs typeface="Calibri"/>
              </a:rPr>
              <a:t>             </a:t>
            </a:r>
            <a:r>
              <a:rPr lang="en-US" sz="1800" dirty="0" smtClean="0">
                <a:latin typeface="Calibri"/>
                <a:cs typeface="Calibri"/>
              </a:rPr>
              <a:t>Z</a:t>
            </a:r>
            <a:r>
              <a:rPr lang="en-US" sz="1800" dirty="0">
                <a:latin typeface="Calibri"/>
                <a:cs typeface="Calibri"/>
              </a:rPr>
              <a:t>: Traffic</a:t>
            </a:r>
          </a:p>
        </p:txBody>
      </p:sp>
    </p:spTree>
    <p:extLst>
      <p:ext uri="{BB962C8B-B14F-4D97-AF65-F5344CB8AC3E}">
        <p14:creationId xmlns:p14="http://schemas.microsoft.com/office/powerpoint/2010/main" val="1740034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ea typeface="ＭＳ Ｐゴシック" pitchFamily="34" charset="-128"/>
                <a:cs typeface="Calibri"/>
              </a:rPr>
              <a:t>Common Cause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715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This configuration is a </a:t>
            </a:r>
            <a:r>
              <a:rPr lang="ja-JP" altLang="en-US" sz="2400" dirty="0" smtClean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2400" dirty="0" smtClean="0">
                <a:latin typeface="Calibri"/>
                <a:ea typeface="ＭＳ Ｐゴシック" pitchFamily="34" charset="-128"/>
                <a:cs typeface="Calibri"/>
              </a:rPr>
              <a:t>common cause</a:t>
            </a:r>
            <a:r>
              <a:rPr lang="ja-JP" altLang="en-US" sz="2400" dirty="0" smtClean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altLang="ja-JP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6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4" name="Picture 3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5961" y="6019800"/>
            <a:ext cx="4320615" cy="3117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172200" y="1371600"/>
            <a:ext cx="5943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Guaranteed X independent of Z ?  </a:t>
            </a:r>
            <a:r>
              <a:rPr lang="en-US" sz="2400" i="1" dirty="0" smtClean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 No!</a:t>
            </a:r>
          </a:p>
          <a:p>
            <a:pPr lvl="4">
              <a:lnSpc>
                <a:spcPct val="80000"/>
              </a:lnSpc>
            </a:pPr>
            <a:endParaRPr lang="en-US" dirty="0" smtClean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One example set of CPTs for which X is not independent of Z is sufficient to show this independence is not guaranteed.</a:t>
            </a:r>
          </a:p>
          <a:p>
            <a:pPr lvl="2">
              <a:lnSpc>
                <a:spcPct val="8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Example:</a:t>
            </a:r>
          </a:p>
          <a:p>
            <a:pPr lvl="6">
              <a:lnSpc>
                <a:spcPct val="80000"/>
              </a:lnSpc>
            </a:pPr>
            <a:endParaRPr lang="en-US" sz="1200" dirty="0" smtClean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Project due causes both forums busy 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	</a:t>
            </a:r>
            <a:r>
              <a:rPr lang="en-US" sz="2000" dirty="0" smtClean="0">
                <a:latin typeface="Calibri"/>
                <a:cs typeface="Calibri"/>
              </a:rPr>
              <a:t>    and lab full 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In numbers:</a:t>
            </a:r>
            <a:endParaRPr lang="en-US" sz="2000" dirty="0">
              <a:latin typeface="Calibri"/>
              <a:cs typeface="Calibri"/>
            </a:endParaRP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 smtClean="0">
                <a:latin typeface="Calibri"/>
                <a:cs typeface="Calibri"/>
              </a:rPr>
              <a:t>	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        P( +x | +y ) = 1, P( -x | -y ) = 1,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alibri"/>
                <a:cs typeface="Calibri"/>
              </a:rPr>
              <a:t>	     P( +z | +y ) = 1, P( -z | -y ) = 1</a:t>
            </a:r>
          </a:p>
          <a:p>
            <a:pPr lvl="1">
              <a:lnSpc>
                <a:spcPct val="8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000" dirty="0" smtClean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81200"/>
            <a:ext cx="3191715" cy="3838613"/>
          </a:xfrm>
          <a:prstGeom prst="rect">
            <a:avLst/>
          </a:prstGeom>
        </p:spPr>
      </p:pic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38200" y="2057400"/>
            <a:ext cx="1219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Y: Project </a:t>
            </a:r>
            <a:r>
              <a:rPr lang="en-US" sz="2000" dirty="0" smtClean="0">
                <a:latin typeface="Calibri"/>
                <a:cs typeface="Calibri"/>
              </a:rPr>
              <a:t>due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6200" y="4876800"/>
            <a:ext cx="1295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latin typeface="Calibri"/>
                <a:cs typeface="Calibri"/>
              </a:rPr>
              <a:t>X</a:t>
            </a:r>
            <a:r>
              <a:rPr lang="en-US" sz="2000" dirty="0">
                <a:latin typeface="Calibri"/>
                <a:cs typeface="Calibri"/>
              </a:rPr>
              <a:t>: </a:t>
            </a:r>
            <a:r>
              <a:rPr lang="en-US" sz="2000" dirty="0" smtClean="0">
                <a:latin typeface="Calibri"/>
                <a:cs typeface="Calibri"/>
              </a:rPr>
              <a:t>Forums busy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648200" y="5029200"/>
            <a:ext cx="1447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latin typeface="Calibri"/>
                <a:cs typeface="Calibri"/>
              </a:rPr>
              <a:t>Z</a:t>
            </a:r>
            <a:r>
              <a:rPr lang="en-US" sz="2000" dirty="0">
                <a:latin typeface="Calibri"/>
                <a:cs typeface="Calibri"/>
              </a:rPr>
              <a:t>: Lab full</a:t>
            </a:r>
          </a:p>
        </p:txBody>
      </p:sp>
    </p:spTree>
    <p:extLst>
      <p:ext uri="{BB962C8B-B14F-4D97-AF65-F5344CB8AC3E}">
        <p14:creationId xmlns:p14="http://schemas.microsoft.com/office/powerpoint/2010/main" val="4133960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ea typeface="ＭＳ Ｐゴシック" pitchFamily="34" charset="-128"/>
                <a:cs typeface="Calibri"/>
              </a:rPr>
              <a:t>Common Cause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715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This configuration is a </a:t>
            </a:r>
            <a:r>
              <a:rPr lang="ja-JP" altLang="en-US" sz="2400" dirty="0" smtClean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2400" dirty="0" smtClean="0">
                <a:latin typeface="Calibri"/>
                <a:ea typeface="ＭＳ Ｐゴシック" pitchFamily="34" charset="-128"/>
                <a:cs typeface="Calibri"/>
              </a:rPr>
              <a:t>common cause</a:t>
            </a:r>
            <a:r>
              <a:rPr lang="ja-JP" altLang="en-US" sz="2400" dirty="0" smtClean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altLang="ja-JP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6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172200" y="1371600"/>
            <a:ext cx="5943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Guaranteed X and Z independent given Y?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4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  <a:buClr>
                <a:srgbClr val="000000"/>
              </a:buClr>
            </a:pPr>
            <a:r>
              <a:rPr lang="en-US" sz="2400" kern="0" dirty="0">
                <a:solidFill>
                  <a:srgbClr val="CC0000"/>
                </a:solidFill>
                <a:latin typeface="Calibri"/>
                <a:cs typeface="Calibri"/>
              </a:rPr>
              <a:t>Observing the cause blocks influence between effects.</a:t>
            </a:r>
          </a:p>
          <a:p>
            <a:pPr>
              <a:lnSpc>
                <a:spcPct val="80000"/>
              </a:lnSpc>
            </a:pPr>
            <a:endParaRPr lang="en-US" sz="2000" dirty="0" smtClean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1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09800"/>
            <a:ext cx="302895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4572000"/>
            <a:ext cx="12763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8458200" y="51816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Yes!</a:t>
            </a:r>
          </a:p>
        </p:txBody>
      </p:sp>
      <p:pic>
        <p:nvPicPr>
          <p:cNvPr id="17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352800"/>
            <a:ext cx="297021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5961" y="6019800"/>
            <a:ext cx="4320615" cy="3117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81200"/>
            <a:ext cx="3191715" cy="3838613"/>
          </a:xfrm>
          <a:prstGeom prst="rect">
            <a:avLst/>
          </a:prstGeom>
        </p:spPr>
      </p:pic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838200" y="2057400"/>
            <a:ext cx="1219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Y: Project </a:t>
            </a:r>
            <a:r>
              <a:rPr lang="en-US" sz="2000" dirty="0" smtClean="0">
                <a:latin typeface="Calibri"/>
                <a:cs typeface="Calibri"/>
              </a:rPr>
              <a:t>due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76200" y="4876800"/>
            <a:ext cx="1295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latin typeface="Calibri"/>
                <a:cs typeface="Calibri"/>
              </a:rPr>
              <a:t>X</a:t>
            </a:r>
            <a:r>
              <a:rPr lang="en-US" sz="2000" dirty="0">
                <a:latin typeface="Calibri"/>
                <a:cs typeface="Calibri"/>
              </a:rPr>
              <a:t>: </a:t>
            </a:r>
            <a:r>
              <a:rPr lang="en-US" sz="2000" dirty="0" smtClean="0">
                <a:latin typeface="Calibri"/>
                <a:cs typeface="Calibri"/>
              </a:rPr>
              <a:t>Forums busy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4648200" y="5029200"/>
            <a:ext cx="1447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latin typeface="Calibri"/>
                <a:cs typeface="Calibri"/>
              </a:rPr>
              <a:t>Z</a:t>
            </a:r>
            <a:r>
              <a:rPr lang="en-US" sz="2000" dirty="0">
                <a:latin typeface="Calibri"/>
                <a:cs typeface="Calibri"/>
              </a:rPr>
              <a:t>: Lab full</a:t>
            </a:r>
          </a:p>
        </p:txBody>
      </p:sp>
    </p:spTree>
    <p:extLst>
      <p:ext uri="{BB962C8B-B14F-4D97-AF65-F5344CB8AC3E}">
        <p14:creationId xmlns:p14="http://schemas.microsoft.com/office/powerpoint/2010/main" val="2414881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286000"/>
            <a:ext cx="4277676" cy="3527981"/>
          </a:xfrm>
          <a:prstGeom prst="rect">
            <a:avLst/>
          </a:prstGeom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CS 188: Artificial Intelligence</a:t>
            </a:r>
            <a:br>
              <a:rPr lang="en-US" dirty="0" smtClean="0"/>
            </a:br>
            <a:endParaRPr lang="en-US" sz="3600" dirty="0" smtClean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 smtClean="0"/>
              <a:t>Bayes’ Nets: Independence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Calibri"/>
                <a:cs typeface="Calibri"/>
              </a:rPr>
              <a:t>Instructors: Dan Klein and Pieter Abbeel --- University of California, Berkeley</a:t>
            </a:r>
          </a:p>
          <a:p>
            <a:pPr algn="ctr">
              <a:spcBef>
                <a:spcPct val="50000"/>
              </a:spcBef>
            </a:pPr>
            <a:r>
              <a:rPr lang="en-US" sz="1400" dirty="0" smtClean="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dirty="0" err="1" smtClean="0">
                <a:latin typeface="Calibri"/>
                <a:cs typeface="Calibri"/>
              </a:rPr>
              <a:t>ai.berkeley.edu</a:t>
            </a:r>
            <a:r>
              <a:rPr lang="en-US" sz="1400" dirty="0" smtClean="0">
                <a:latin typeface="Calibri"/>
                <a:cs typeface="Calibri"/>
              </a:rPr>
              <a:t>.]</a:t>
            </a:r>
            <a:endParaRPr lang="en-US"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298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67000"/>
            <a:ext cx="3068642" cy="3886199"/>
          </a:xfrm>
          <a:prstGeom prst="rect">
            <a:avLst/>
          </a:prstGeom>
        </p:spPr>
      </p:pic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Common Effect</a:t>
            </a:r>
          </a:p>
        </p:txBody>
      </p:sp>
      <p:sp>
        <p:nvSpPr>
          <p:cNvPr id="10915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5410200" cy="48006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Last configuration: two causes of one effect (v-structures)</a:t>
            </a:r>
          </a:p>
          <a:p>
            <a:pPr eaLnBrk="1" hangingPunct="1"/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58376" name="Text Box 9"/>
          <p:cNvSpPr txBox="1">
            <a:spLocks noChangeArrowheads="1"/>
          </p:cNvSpPr>
          <p:nvPr/>
        </p:nvSpPr>
        <p:spPr bwMode="auto">
          <a:xfrm>
            <a:off x="914400" y="5802868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 smtClean="0">
                <a:latin typeface="Calibri"/>
                <a:cs typeface="Calibri"/>
              </a:rPr>
              <a:t>Z</a:t>
            </a:r>
            <a:r>
              <a:rPr lang="en-US" sz="1800" dirty="0">
                <a:latin typeface="Calibri"/>
                <a:cs typeface="Calibri"/>
              </a:rPr>
              <a:t>: </a:t>
            </a:r>
            <a:r>
              <a:rPr lang="en-US" sz="1800" dirty="0" smtClean="0">
                <a:latin typeface="Calibri"/>
                <a:cs typeface="Calibri"/>
              </a:rPr>
              <a:t>Traffic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638800" y="1295400"/>
            <a:ext cx="6324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Are X and Y independent?</a:t>
            </a:r>
          </a:p>
          <a:p>
            <a:pPr lvl="8"/>
            <a:endParaRPr lang="en-US" sz="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i="1" dirty="0" smtClean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Yes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: the ballgame and the rain cause traffic, but they are not correlated</a:t>
            </a:r>
          </a:p>
          <a:p>
            <a:pPr lvl="8"/>
            <a:endParaRPr lang="en-US" sz="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Still need to prove they must be (try it!)</a:t>
            </a:r>
          </a:p>
          <a:p>
            <a:pPr lvl="7"/>
            <a:endParaRPr lang="en-US" sz="1600" dirty="0" smtClean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Are X </a:t>
            </a:r>
            <a:r>
              <a:rPr lang="en-US" sz="2400" smtClean="0">
                <a:latin typeface="Calibri"/>
                <a:ea typeface="ＭＳ Ｐゴシック" pitchFamily="34" charset="-128"/>
                <a:cs typeface="Calibri"/>
              </a:rPr>
              <a:t>and Y </a:t>
            </a: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independent </a:t>
            </a:r>
            <a:r>
              <a:rPr lang="en-US" sz="2400" smtClean="0">
                <a:latin typeface="Calibri"/>
                <a:ea typeface="ＭＳ Ｐゴシック" pitchFamily="34" charset="-128"/>
                <a:cs typeface="Calibri"/>
              </a:rPr>
              <a:t>given Z?</a:t>
            </a: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6"/>
            <a:endParaRPr lang="en-US" sz="12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i="1" dirty="0" smtClean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No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: seeing traffic puts the rain and the ballgame in competition as explanation.</a:t>
            </a:r>
          </a:p>
          <a:p>
            <a:pPr lvl="7"/>
            <a:endParaRPr lang="en-US" sz="1600" dirty="0" smtClean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400" dirty="0" smtClean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This is backwards from the other cases</a:t>
            </a:r>
          </a:p>
          <a:p>
            <a:pPr lvl="8"/>
            <a:endParaRPr lang="en-US" sz="800" dirty="0" smtClean="0">
              <a:solidFill>
                <a:srgbClr val="CC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Observing an effect </a:t>
            </a:r>
            <a:r>
              <a:rPr lang="en-US" sz="2000" dirty="0" smtClean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activates 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influence between possible causes</a:t>
            </a:r>
            <a:r>
              <a:rPr lang="en-US" dirty="0" smtClean="0">
                <a:latin typeface="Calibri"/>
                <a:ea typeface="ＭＳ Ｐゴシック" pitchFamily="34" charset="-128"/>
                <a:cs typeface="Calibri"/>
              </a:rPr>
              <a:t>.</a:t>
            </a:r>
          </a:p>
          <a:p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143000" y="2362200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X: </a:t>
            </a:r>
            <a:r>
              <a:rPr lang="en-US" sz="1800" dirty="0" smtClean="0">
                <a:latin typeface="Calibri"/>
                <a:cs typeface="Calibri"/>
              </a:rPr>
              <a:t>Raining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819400" y="2362200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 smtClean="0">
                <a:latin typeface="Calibri"/>
                <a:cs typeface="Calibri"/>
              </a:rPr>
              <a:t>Y: Ballgame</a:t>
            </a:r>
            <a:endParaRPr lang="en-US"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General Case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815" y="1524000"/>
            <a:ext cx="6946984" cy="440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83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General Case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76399"/>
            <a:ext cx="10058400" cy="4449765"/>
          </a:xfrm>
        </p:spPr>
        <p:txBody>
          <a:bodyPr/>
          <a:lstStyle/>
          <a:p>
            <a:r>
              <a:rPr lang="en-US" sz="2800" dirty="0"/>
              <a:t>General question: in a given BN, are two variables independent (given evidence)?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Solution: analyze the graph</a:t>
            </a:r>
          </a:p>
          <a:p>
            <a:pPr eaLnBrk="1" hangingPunct="1"/>
            <a:endParaRPr lang="en-US" sz="2800" dirty="0"/>
          </a:p>
          <a:p>
            <a:r>
              <a:rPr lang="en-US" sz="2800" dirty="0"/>
              <a:t>Any complex example can be </a:t>
            </a:r>
            <a:r>
              <a:rPr lang="en-US" sz="2800" dirty="0" smtClean="0"/>
              <a:t>broken</a:t>
            </a:r>
          </a:p>
          <a:p>
            <a:pPr marL="0" indent="0">
              <a:buNone/>
            </a:pPr>
            <a:r>
              <a:rPr lang="en-US" sz="2800" dirty="0" smtClean="0"/>
              <a:t>    into repetitions of the </a:t>
            </a:r>
            <a:r>
              <a:rPr lang="en-US" sz="2800" dirty="0"/>
              <a:t>three canonical </a:t>
            </a:r>
            <a:r>
              <a:rPr lang="en-US" sz="2800" dirty="0" smtClean="0"/>
              <a:t>cases</a:t>
            </a:r>
            <a:endParaRPr lang="en-US" sz="2800" dirty="0"/>
          </a:p>
          <a:p>
            <a:endParaRPr lang="en-US" sz="2800" dirty="0"/>
          </a:p>
          <a:p>
            <a:pPr marL="0" indent="0" eaLnBrk="1" hangingPunct="1">
              <a:buNone/>
            </a:pP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438400"/>
            <a:ext cx="377271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97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/>
                <a:cs typeface="Calibri"/>
              </a:rPr>
              <a:t>Reachability</a:t>
            </a:r>
          </a:p>
        </p:txBody>
      </p:sp>
      <p:sp>
        <p:nvSpPr>
          <p:cNvPr id="1094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334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Recipe: shade evidence nodes, look for paths in the resulting graph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Attempt 1: if two nodes are connected by an undirected path not blocked by a shaded node, they are conditionally independent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Almost works, but not quite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cs typeface="Calibri"/>
              </a:rPr>
              <a:t>Where does it break?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cs typeface="Calibri"/>
              </a:rPr>
              <a:t>Answer: the v-structure at T doesn’t count as a link in a path unless “active”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8877300" y="2514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R</a:t>
            </a:r>
            <a:endParaRPr lang="en-US" sz="2400" baseline="-25000">
              <a:latin typeface="Calibri"/>
              <a:cs typeface="Calibri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9486900" y="3886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T</a:t>
            </a:r>
            <a:endParaRPr lang="en-US" sz="2400" baseline="-25000">
              <a:latin typeface="Calibri"/>
              <a:cs typeface="Calibri"/>
            </a:endParaRPr>
          </a:p>
        </p:txBody>
      </p:sp>
      <p:cxnSp>
        <p:nvCxnSpPr>
          <p:cNvPr id="19462" name="AutoShape 6"/>
          <p:cNvCxnSpPr>
            <a:cxnSpLocks noChangeShapeType="1"/>
            <a:stCxn id="19460" idx="4"/>
            <a:endCxn id="19461" idx="1"/>
          </p:cNvCxnSpPr>
          <p:nvPr/>
        </p:nvCxnSpPr>
        <p:spPr bwMode="auto">
          <a:xfrm>
            <a:off x="9144000" y="30622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10325100" y="2514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B</a:t>
            </a:r>
          </a:p>
        </p:txBody>
      </p:sp>
      <p:cxnSp>
        <p:nvCxnSpPr>
          <p:cNvPr id="19464" name="AutoShape 8"/>
          <p:cNvCxnSpPr>
            <a:cxnSpLocks noChangeShapeType="1"/>
            <a:stCxn id="19463" idx="4"/>
            <a:endCxn id="19461" idx="7"/>
          </p:cNvCxnSpPr>
          <p:nvPr/>
        </p:nvCxnSpPr>
        <p:spPr bwMode="auto">
          <a:xfrm flipH="1">
            <a:off x="9942513" y="3062288"/>
            <a:ext cx="6492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8305800" y="3871913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D</a:t>
            </a:r>
            <a:endParaRPr lang="en-US" sz="2400" baseline="-25000">
              <a:latin typeface="Calibri"/>
              <a:cs typeface="Calibri"/>
            </a:endParaRPr>
          </a:p>
        </p:txBody>
      </p:sp>
      <p:cxnSp>
        <p:nvCxnSpPr>
          <p:cNvPr id="19466" name="AutoShape 10"/>
          <p:cNvCxnSpPr>
            <a:cxnSpLocks noChangeShapeType="1"/>
            <a:stCxn id="19460" idx="4"/>
            <a:endCxn id="19465" idx="0"/>
          </p:cNvCxnSpPr>
          <p:nvPr/>
        </p:nvCxnSpPr>
        <p:spPr bwMode="auto">
          <a:xfrm flipH="1">
            <a:off x="8572500" y="3062288"/>
            <a:ext cx="571500" cy="795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8878888" y="1371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L</a:t>
            </a:r>
          </a:p>
        </p:txBody>
      </p:sp>
      <p:cxnSp>
        <p:nvCxnSpPr>
          <p:cNvPr id="19468" name="AutoShape 12"/>
          <p:cNvCxnSpPr>
            <a:cxnSpLocks noChangeShapeType="1"/>
            <a:stCxn id="19467" idx="4"/>
            <a:endCxn id="19460" idx="0"/>
          </p:cNvCxnSpPr>
          <p:nvPr/>
        </p:nvCxnSpPr>
        <p:spPr bwMode="auto">
          <a:xfrm flipH="1">
            <a:off x="9144000" y="1919288"/>
            <a:ext cx="1588" cy="581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4648200"/>
            <a:ext cx="6286500" cy="4191000"/>
          </a:xfrm>
          <a:prstGeom prst="rect">
            <a:avLst/>
          </a:prstGeom>
        </p:spPr>
      </p:pic>
      <p:pic>
        <p:nvPicPr>
          <p:cNvPr id="3" name="Picture 2" descr="LowPress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264851"/>
            <a:ext cx="990600" cy="76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56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ea typeface="ＭＳ Ｐゴシック" pitchFamily="34" charset="-128"/>
                <a:cs typeface="Calibri"/>
              </a:rPr>
              <a:t>Active / Inactive Paths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>
          <a:xfrm>
            <a:off x="144780" y="1447800"/>
            <a:ext cx="755142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Question: Are X and Y conditionally independent given evidence variables {Z}?</a:t>
            </a:r>
            <a:endParaRPr lang="en-US" sz="1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</a:rPr>
              <a:t>Yes, if X and Y </a:t>
            </a:r>
            <a:r>
              <a:rPr lang="ja-JP" altLang="en-US" sz="1800" dirty="0" smtClean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1800" dirty="0" smtClean="0">
                <a:latin typeface="Calibri"/>
                <a:ea typeface="ＭＳ Ｐゴシック" pitchFamily="34" charset="-128"/>
                <a:cs typeface="Calibri"/>
              </a:rPr>
              <a:t>d-separated</a:t>
            </a:r>
            <a:r>
              <a:rPr lang="ja-JP" altLang="en-US" sz="1800" dirty="0" smtClean="0">
                <a:latin typeface="Calibri"/>
                <a:ea typeface="ＭＳ Ｐゴシック" pitchFamily="34" charset="-128"/>
                <a:cs typeface="Calibri"/>
              </a:rPr>
              <a:t>”</a:t>
            </a:r>
            <a:r>
              <a:rPr lang="en-US" altLang="ja-JP" sz="1800" dirty="0" smtClean="0">
                <a:latin typeface="Calibri"/>
                <a:ea typeface="ＭＳ Ｐゴシック" pitchFamily="34" charset="-128"/>
                <a:cs typeface="Calibri"/>
              </a:rPr>
              <a:t> by Z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</a:rPr>
              <a:t>Consider all (undirected) paths from X to Y</a:t>
            </a:r>
            <a:endParaRPr lang="en-US" sz="9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</a:rPr>
              <a:t>No active paths = independence!</a:t>
            </a:r>
          </a:p>
          <a:p>
            <a:pPr lvl="2" eaLnBrk="1" hangingPunct="1">
              <a:lnSpc>
                <a:spcPct val="80000"/>
              </a:lnSpc>
            </a:pPr>
            <a:endParaRPr lang="en-US" sz="1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A path is active if each triple is active: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</a:rPr>
              <a:t>Causal chain A </a:t>
            </a:r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 </a:t>
            </a:r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</a:rPr>
              <a:t>B </a:t>
            </a:r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 </a:t>
            </a:r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</a:rPr>
              <a:t>C where B is unobserved (either direction)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</a:rPr>
              <a:t>Common cause A </a:t>
            </a:r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 </a:t>
            </a:r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</a:rPr>
              <a:t>B </a:t>
            </a:r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 </a:t>
            </a:r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</a:rPr>
              <a:t>C where B is unobserved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</a:rPr>
              <a:t>Common effect (aka v-structure)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</a:rPr>
              <a:t>	A </a:t>
            </a:r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 </a:t>
            </a:r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</a:rPr>
              <a:t>B </a:t>
            </a:r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 </a:t>
            </a:r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</a:rPr>
              <a:t>C where B </a:t>
            </a:r>
            <a:r>
              <a:rPr lang="en-US" sz="1800" i="1" dirty="0" smtClean="0">
                <a:latin typeface="Calibri"/>
                <a:ea typeface="ＭＳ Ｐゴシック" pitchFamily="34" charset="-128"/>
                <a:cs typeface="Calibri"/>
              </a:rPr>
              <a:t>or one of its </a:t>
            </a:r>
            <a:r>
              <a:rPr lang="en-US" sz="1800" i="1" dirty="0" err="1" smtClean="0">
                <a:latin typeface="Calibri"/>
                <a:ea typeface="ＭＳ Ｐゴシック" pitchFamily="34" charset="-128"/>
                <a:cs typeface="Calibri"/>
              </a:rPr>
              <a:t>descendents</a:t>
            </a:r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</a:rPr>
              <a:t> is observed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dirty="0" smtClean="0">
                <a:latin typeface="Calibri"/>
                <a:ea typeface="ＭＳ Ｐゴシック" pitchFamily="34" charset="-128"/>
                <a:cs typeface="Calibri"/>
              </a:rPr>
              <a:t>	</a:t>
            </a:r>
          </a:p>
          <a:p>
            <a:pPr eaLnBrk="1" hangingPunct="1">
              <a:lnSpc>
                <a:spcPct val="80000"/>
              </a:lnSpc>
              <a:buClr>
                <a:srgbClr val="333399"/>
              </a:buClr>
            </a:pPr>
            <a:endParaRPr lang="en-US" sz="2400" dirty="0" smtClean="0">
              <a:solidFill>
                <a:srgbClr val="333399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  <a:buClr>
                <a:srgbClr val="333399"/>
              </a:buClr>
            </a:pPr>
            <a:r>
              <a:rPr lang="en-US" sz="2400" dirty="0" smtClean="0">
                <a:solidFill>
                  <a:srgbClr val="333399"/>
                </a:solidFill>
                <a:latin typeface="Calibri"/>
                <a:ea typeface="ＭＳ Ｐゴシック" pitchFamily="34" charset="-128"/>
                <a:cs typeface="Calibri"/>
              </a:rPr>
              <a:t>All it takes to block a path is a single inactive segment</a:t>
            </a:r>
            <a:endParaRPr lang="en-US" sz="1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</a:rPr>
              <a:t>	</a:t>
            </a:r>
          </a:p>
        </p:txBody>
      </p:sp>
      <p:grpSp>
        <p:nvGrpSpPr>
          <p:cNvPr id="59395" name="Group 186"/>
          <p:cNvGrpSpPr>
            <a:grpSpLocks/>
          </p:cNvGrpSpPr>
          <p:nvPr/>
        </p:nvGrpSpPr>
        <p:grpSpPr bwMode="auto">
          <a:xfrm>
            <a:off x="7620000" y="2041525"/>
            <a:ext cx="1600200" cy="320675"/>
            <a:chOff x="4572000" y="1676400"/>
            <a:chExt cx="1905000" cy="381000"/>
          </a:xfrm>
        </p:grpSpPr>
        <p:sp>
          <p:nvSpPr>
            <p:cNvPr id="59437" name="Oval 9"/>
            <p:cNvSpPr>
              <a:spLocks noChangeArrowheads="1"/>
            </p:cNvSpPr>
            <p:nvPr/>
          </p:nvSpPr>
          <p:spPr bwMode="auto">
            <a:xfrm>
              <a:off x="45720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38" name="Oval 9"/>
            <p:cNvSpPr>
              <a:spLocks noChangeArrowheads="1"/>
            </p:cNvSpPr>
            <p:nvPr/>
          </p:nvSpPr>
          <p:spPr bwMode="auto">
            <a:xfrm>
              <a:off x="53340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39" name="Oval 9"/>
            <p:cNvSpPr>
              <a:spLocks noChangeArrowheads="1"/>
            </p:cNvSpPr>
            <p:nvPr/>
          </p:nvSpPr>
          <p:spPr bwMode="auto">
            <a:xfrm>
              <a:off x="60960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40" name="AutoShape 10"/>
            <p:cNvCxnSpPr>
              <a:cxnSpLocks noChangeShapeType="1"/>
              <a:stCxn id="59437" idx="6"/>
              <a:endCxn id="59438" idx="2"/>
            </p:cNvCxnSpPr>
            <p:nvPr/>
          </p:nvCxnSpPr>
          <p:spPr bwMode="auto">
            <a:xfrm>
              <a:off x="49530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41" name="AutoShape 10"/>
            <p:cNvCxnSpPr>
              <a:cxnSpLocks noChangeShapeType="1"/>
              <a:stCxn id="59438" idx="6"/>
              <a:endCxn id="59439" idx="2"/>
            </p:cNvCxnSpPr>
            <p:nvPr/>
          </p:nvCxnSpPr>
          <p:spPr bwMode="auto">
            <a:xfrm>
              <a:off x="57150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396" name="Group 185"/>
          <p:cNvGrpSpPr>
            <a:grpSpLocks/>
          </p:cNvGrpSpPr>
          <p:nvPr/>
        </p:nvGrpSpPr>
        <p:grpSpPr bwMode="auto">
          <a:xfrm>
            <a:off x="9982200" y="2041525"/>
            <a:ext cx="1600200" cy="320675"/>
            <a:chOff x="6934200" y="1676400"/>
            <a:chExt cx="1905000" cy="381000"/>
          </a:xfrm>
        </p:grpSpPr>
        <p:sp>
          <p:nvSpPr>
            <p:cNvPr id="59432" name="Oval 9"/>
            <p:cNvSpPr>
              <a:spLocks noChangeArrowheads="1"/>
            </p:cNvSpPr>
            <p:nvPr/>
          </p:nvSpPr>
          <p:spPr bwMode="auto">
            <a:xfrm>
              <a:off x="69342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92" name="Oval 9"/>
            <p:cNvSpPr>
              <a:spLocks noChangeArrowheads="1"/>
            </p:cNvSpPr>
            <p:nvPr/>
          </p:nvSpPr>
          <p:spPr bwMode="auto">
            <a:xfrm>
              <a:off x="7695823" y="1676400"/>
              <a:ext cx="381756" cy="38100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9434" name="Oval 9"/>
            <p:cNvSpPr>
              <a:spLocks noChangeArrowheads="1"/>
            </p:cNvSpPr>
            <p:nvPr/>
          </p:nvSpPr>
          <p:spPr bwMode="auto">
            <a:xfrm>
              <a:off x="84582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35" name="AutoShape 10"/>
            <p:cNvCxnSpPr>
              <a:cxnSpLocks noChangeShapeType="1"/>
              <a:stCxn id="59432" idx="6"/>
              <a:endCxn id="92" idx="2"/>
            </p:cNvCxnSpPr>
            <p:nvPr/>
          </p:nvCxnSpPr>
          <p:spPr bwMode="auto">
            <a:xfrm>
              <a:off x="73152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36" name="AutoShape 10"/>
            <p:cNvCxnSpPr>
              <a:cxnSpLocks noChangeShapeType="1"/>
              <a:stCxn id="92" idx="6"/>
              <a:endCxn id="59434" idx="2"/>
            </p:cNvCxnSpPr>
            <p:nvPr/>
          </p:nvCxnSpPr>
          <p:spPr bwMode="auto">
            <a:xfrm>
              <a:off x="80772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397" name="Group 187"/>
          <p:cNvGrpSpPr>
            <a:grpSpLocks/>
          </p:cNvGrpSpPr>
          <p:nvPr/>
        </p:nvGrpSpPr>
        <p:grpSpPr bwMode="auto">
          <a:xfrm>
            <a:off x="7620000" y="2776538"/>
            <a:ext cx="1600200" cy="576262"/>
            <a:chOff x="4572000" y="2362200"/>
            <a:chExt cx="1905000" cy="685800"/>
          </a:xfrm>
        </p:grpSpPr>
        <p:sp>
          <p:nvSpPr>
            <p:cNvPr id="59427" name="Oval 9"/>
            <p:cNvSpPr>
              <a:spLocks noChangeArrowheads="1"/>
            </p:cNvSpPr>
            <p:nvPr/>
          </p:nvSpPr>
          <p:spPr bwMode="auto">
            <a:xfrm>
              <a:off x="45720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28" name="Oval 9"/>
            <p:cNvSpPr>
              <a:spLocks noChangeArrowheads="1"/>
            </p:cNvSpPr>
            <p:nvPr/>
          </p:nvSpPr>
          <p:spPr bwMode="auto">
            <a:xfrm>
              <a:off x="5334000" y="23622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29" name="Oval 9"/>
            <p:cNvSpPr>
              <a:spLocks noChangeArrowheads="1"/>
            </p:cNvSpPr>
            <p:nvPr/>
          </p:nvSpPr>
          <p:spPr bwMode="auto">
            <a:xfrm>
              <a:off x="60960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30" name="AutoShape 10"/>
            <p:cNvCxnSpPr>
              <a:cxnSpLocks noChangeShapeType="1"/>
              <a:stCxn id="59428" idx="2"/>
              <a:endCxn id="59427" idx="7"/>
            </p:cNvCxnSpPr>
            <p:nvPr/>
          </p:nvCxnSpPr>
          <p:spPr bwMode="auto">
            <a:xfrm rot="10800000" flipV="1">
              <a:off x="4897204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31" name="AutoShape 10"/>
            <p:cNvCxnSpPr>
              <a:cxnSpLocks noChangeShapeType="1"/>
              <a:stCxn id="59428" idx="6"/>
              <a:endCxn id="59429" idx="1"/>
            </p:cNvCxnSpPr>
            <p:nvPr/>
          </p:nvCxnSpPr>
          <p:spPr bwMode="auto">
            <a:xfrm>
              <a:off x="5715000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398" name="Group 184"/>
          <p:cNvGrpSpPr>
            <a:grpSpLocks/>
          </p:cNvGrpSpPr>
          <p:nvPr/>
        </p:nvGrpSpPr>
        <p:grpSpPr bwMode="auto">
          <a:xfrm>
            <a:off x="9982200" y="2776538"/>
            <a:ext cx="1600200" cy="576262"/>
            <a:chOff x="6934200" y="2362200"/>
            <a:chExt cx="1905000" cy="685800"/>
          </a:xfrm>
        </p:grpSpPr>
        <p:sp>
          <p:nvSpPr>
            <p:cNvPr id="59422" name="Oval 9"/>
            <p:cNvSpPr>
              <a:spLocks noChangeArrowheads="1"/>
            </p:cNvSpPr>
            <p:nvPr/>
          </p:nvSpPr>
          <p:spPr bwMode="auto">
            <a:xfrm>
              <a:off x="69342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07" name="Oval 9"/>
            <p:cNvSpPr>
              <a:spLocks noChangeArrowheads="1"/>
            </p:cNvSpPr>
            <p:nvPr/>
          </p:nvSpPr>
          <p:spPr bwMode="auto">
            <a:xfrm>
              <a:off x="7695823" y="2362200"/>
              <a:ext cx="381756" cy="38163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9424" name="Oval 9"/>
            <p:cNvSpPr>
              <a:spLocks noChangeArrowheads="1"/>
            </p:cNvSpPr>
            <p:nvPr/>
          </p:nvSpPr>
          <p:spPr bwMode="auto">
            <a:xfrm>
              <a:off x="84582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25" name="AutoShape 10"/>
            <p:cNvCxnSpPr>
              <a:cxnSpLocks noChangeShapeType="1"/>
              <a:stCxn id="107" idx="2"/>
              <a:endCxn id="59422" idx="7"/>
            </p:cNvCxnSpPr>
            <p:nvPr/>
          </p:nvCxnSpPr>
          <p:spPr bwMode="auto">
            <a:xfrm rot="10800000" flipV="1">
              <a:off x="7259404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26" name="AutoShape 10"/>
            <p:cNvCxnSpPr>
              <a:cxnSpLocks noChangeShapeType="1"/>
              <a:stCxn id="107" idx="6"/>
              <a:endCxn id="59424" idx="1"/>
            </p:cNvCxnSpPr>
            <p:nvPr/>
          </p:nvCxnSpPr>
          <p:spPr bwMode="auto">
            <a:xfrm>
              <a:off x="8077200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399" name="Group 183"/>
          <p:cNvGrpSpPr>
            <a:grpSpLocks/>
          </p:cNvGrpSpPr>
          <p:nvPr/>
        </p:nvGrpSpPr>
        <p:grpSpPr bwMode="auto">
          <a:xfrm>
            <a:off x="9982200" y="4084638"/>
            <a:ext cx="1600200" cy="639762"/>
            <a:chOff x="6934200" y="3810000"/>
            <a:chExt cx="1905000" cy="762000"/>
          </a:xfrm>
        </p:grpSpPr>
        <p:sp>
          <p:nvSpPr>
            <p:cNvPr id="59417" name="Oval 9"/>
            <p:cNvSpPr>
              <a:spLocks noChangeArrowheads="1"/>
            </p:cNvSpPr>
            <p:nvPr/>
          </p:nvSpPr>
          <p:spPr bwMode="auto">
            <a:xfrm>
              <a:off x="69342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18" name="Oval 9"/>
            <p:cNvSpPr>
              <a:spLocks noChangeArrowheads="1"/>
            </p:cNvSpPr>
            <p:nvPr/>
          </p:nvSpPr>
          <p:spPr bwMode="auto">
            <a:xfrm>
              <a:off x="7696200" y="4191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19" name="Oval 9"/>
            <p:cNvSpPr>
              <a:spLocks noChangeArrowheads="1"/>
            </p:cNvSpPr>
            <p:nvPr/>
          </p:nvSpPr>
          <p:spPr bwMode="auto">
            <a:xfrm>
              <a:off x="84582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20" name="AutoShape 10"/>
            <p:cNvCxnSpPr>
              <a:cxnSpLocks noChangeShapeType="1"/>
              <a:stCxn id="59417" idx="6"/>
              <a:endCxn id="59418" idx="1"/>
            </p:cNvCxnSpPr>
            <p:nvPr/>
          </p:nvCxnSpPr>
          <p:spPr bwMode="auto">
            <a:xfrm>
              <a:off x="7315200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21" name="AutoShape 10"/>
            <p:cNvCxnSpPr>
              <a:cxnSpLocks noChangeShapeType="1"/>
              <a:stCxn id="59419" idx="2"/>
              <a:endCxn id="59418" idx="7"/>
            </p:cNvCxnSpPr>
            <p:nvPr/>
          </p:nvCxnSpPr>
          <p:spPr bwMode="auto">
            <a:xfrm rot="10800000" flipV="1">
              <a:off x="8021404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400" name="Group 188"/>
          <p:cNvGrpSpPr>
            <a:grpSpLocks/>
          </p:cNvGrpSpPr>
          <p:nvPr/>
        </p:nvGrpSpPr>
        <p:grpSpPr bwMode="auto">
          <a:xfrm>
            <a:off x="7620000" y="4084638"/>
            <a:ext cx="1600200" cy="639762"/>
            <a:chOff x="4572000" y="3810000"/>
            <a:chExt cx="1905000" cy="762000"/>
          </a:xfrm>
        </p:grpSpPr>
        <p:sp>
          <p:nvSpPr>
            <p:cNvPr id="59412" name="Oval 9"/>
            <p:cNvSpPr>
              <a:spLocks noChangeArrowheads="1"/>
            </p:cNvSpPr>
            <p:nvPr/>
          </p:nvSpPr>
          <p:spPr bwMode="auto">
            <a:xfrm>
              <a:off x="45720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34" name="Oval 9"/>
            <p:cNvSpPr>
              <a:spLocks noChangeArrowheads="1"/>
            </p:cNvSpPr>
            <p:nvPr/>
          </p:nvSpPr>
          <p:spPr bwMode="auto">
            <a:xfrm>
              <a:off x="5333623" y="4191946"/>
              <a:ext cx="381756" cy="380054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9414" name="Oval 9"/>
            <p:cNvSpPr>
              <a:spLocks noChangeArrowheads="1"/>
            </p:cNvSpPr>
            <p:nvPr/>
          </p:nvSpPr>
          <p:spPr bwMode="auto">
            <a:xfrm>
              <a:off x="60960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15" name="AutoShape 10"/>
            <p:cNvCxnSpPr>
              <a:cxnSpLocks noChangeShapeType="1"/>
              <a:stCxn id="59412" idx="6"/>
              <a:endCxn id="134" idx="1"/>
            </p:cNvCxnSpPr>
            <p:nvPr/>
          </p:nvCxnSpPr>
          <p:spPr bwMode="auto">
            <a:xfrm>
              <a:off x="4953000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16" name="AutoShape 10"/>
            <p:cNvCxnSpPr>
              <a:cxnSpLocks noChangeShapeType="1"/>
              <a:stCxn id="59414" idx="2"/>
              <a:endCxn id="134" idx="7"/>
            </p:cNvCxnSpPr>
            <p:nvPr/>
          </p:nvCxnSpPr>
          <p:spPr bwMode="auto">
            <a:xfrm rot="10800000" flipV="1">
              <a:off x="5659204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401" name="Group 189"/>
          <p:cNvGrpSpPr>
            <a:grpSpLocks/>
          </p:cNvGrpSpPr>
          <p:nvPr/>
        </p:nvGrpSpPr>
        <p:grpSpPr bwMode="auto">
          <a:xfrm>
            <a:off x="7620000" y="5029200"/>
            <a:ext cx="1600200" cy="1600200"/>
            <a:chOff x="4572000" y="4800600"/>
            <a:chExt cx="1905000" cy="1905000"/>
          </a:xfrm>
        </p:grpSpPr>
        <p:sp>
          <p:nvSpPr>
            <p:cNvPr id="59405" name="Oval 9"/>
            <p:cNvSpPr>
              <a:spLocks noChangeArrowheads="1"/>
            </p:cNvSpPr>
            <p:nvPr/>
          </p:nvSpPr>
          <p:spPr bwMode="auto">
            <a:xfrm>
              <a:off x="4572000" y="48006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06" name="Oval 9"/>
            <p:cNvSpPr>
              <a:spLocks noChangeArrowheads="1"/>
            </p:cNvSpPr>
            <p:nvPr/>
          </p:nvSpPr>
          <p:spPr bwMode="auto">
            <a:xfrm>
              <a:off x="6096000" y="48006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07" name="AutoShape 10"/>
            <p:cNvCxnSpPr>
              <a:cxnSpLocks noChangeShapeType="1"/>
              <a:stCxn id="59405" idx="6"/>
              <a:endCxn id="59410" idx="1"/>
            </p:cNvCxnSpPr>
            <p:nvPr/>
          </p:nvCxnSpPr>
          <p:spPr bwMode="auto">
            <a:xfrm>
              <a:off x="4953000" y="49911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08" name="AutoShape 10"/>
            <p:cNvCxnSpPr>
              <a:cxnSpLocks noChangeShapeType="1"/>
              <a:stCxn id="59406" idx="2"/>
              <a:endCxn id="59410" idx="7"/>
            </p:cNvCxnSpPr>
            <p:nvPr/>
          </p:nvCxnSpPr>
          <p:spPr bwMode="auto">
            <a:xfrm rot="10800000" flipV="1">
              <a:off x="5659204" y="49911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9" name="Oval 9"/>
            <p:cNvSpPr>
              <a:spLocks noChangeArrowheads="1"/>
            </p:cNvSpPr>
            <p:nvPr/>
          </p:nvSpPr>
          <p:spPr bwMode="auto">
            <a:xfrm>
              <a:off x="5333623" y="6323844"/>
              <a:ext cx="381756" cy="381756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9410" name="Oval 9"/>
            <p:cNvSpPr>
              <a:spLocks noChangeArrowheads="1"/>
            </p:cNvSpPr>
            <p:nvPr/>
          </p:nvSpPr>
          <p:spPr bwMode="auto">
            <a:xfrm>
              <a:off x="5334000" y="51816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58" name="Freeform 157"/>
            <p:cNvSpPr/>
            <p:nvPr/>
          </p:nvSpPr>
          <p:spPr>
            <a:xfrm>
              <a:off x="5312833" y="5562223"/>
              <a:ext cx="468690" cy="752173"/>
            </a:xfrm>
            <a:custGeom>
              <a:avLst/>
              <a:gdLst>
                <a:gd name="connsiteX0" fmla="*/ 200186 w 467532"/>
                <a:gd name="connsiteY0" fmla="*/ 0 h 836909"/>
                <a:gd name="connsiteX1" fmla="*/ 440410 w 467532"/>
                <a:gd name="connsiteY1" fmla="*/ 294468 h 836909"/>
                <a:gd name="connsiteX2" fmla="*/ 37454 w 467532"/>
                <a:gd name="connsiteY2" fmla="*/ 503695 h 836909"/>
                <a:gd name="connsiteX3" fmla="*/ 215684 w 467532"/>
                <a:gd name="connsiteY3" fmla="*/ 836909 h 83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7532" h="836909">
                  <a:moveTo>
                    <a:pt x="200186" y="0"/>
                  </a:moveTo>
                  <a:cubicBezTo>
                    <a:pt x="333859" y="105259"/>
                    <a:pt x="467532" y="210519"/>
                    <a:pt x="440410" y="294468"/>
                  </a:cubicBezTo>
                  <a:cubicBezTo>
                    <a:pt x="413288" y="378417"/>
                    <a:pt x="74908" y="413288"/>
                    <a:pt x="37454" y="503695"/>
                  </a:cubicBezTo>
                  <a:cubicBezTo>
                    <a:pt x="0" y="594102"/>
                    <a:pt x="107842" y="715505"/>
                    <a:pt x="215684" y="836909"/>
                  </a:cubicBezTo>
                </a:path>
              </a:pathLst>
            </a:cu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</p:grpSp>
      <p:cxnSp>
        <p:nvCxnSpPr>
          <p:cNvPr id="182" name="Straight Connector 181"/>
          <p:cNvCxnSpPr/>
          <p:nvPr/>
        </p:nvCxnSpPr>
        <p:spPr>
          <a:xfrm rot="5400000">
            <a:off x="7124700" y="4076700"/>
            <a:ext cx="4954588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03" name="TextBox 190"/>
          <p:cNvSpPr txBox="1">
            <a:spLocks noChangeArrowheads="1"/>
          </p:cNvSpPr>
          <p:nvPr/>
        </p:nvSpPr>
        <p:spPr bwMode="auto">
          <a:xfrm>
            <a:off x="7620000" y="1371600"/>
            <a:ext cx="1600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B050"/>
                </a:solidFill>
                <a:latin typeface="Calibri"/>
                <a:cs typeface="Calibri"/>
              </a:rPr>
              <a:t>Active Triples</a:t>
            </a:r>
          </a:p>
        </p:txBody>
      </p:sp>
      <p:sp>
        <p:nvSpPr>
          <p:cNvPr id="59404" name="TextBox 191"/>
          <p:cNvSpPr txBox="1">
            <a:spLocks noChangeArrowheads="1"/>
          </p:cNvSpPr>
          <p:nvPr/>
        </p:nvSpPr>
        <p:spPr bwMode="auto">
          <a:xfrm>
            <a:off x="9982200" y="1371600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C00000"/>
                </a:solidFill>
                <a:latin typeface="Calibri"/>
                <a:cs typeface="Calibri"/>
              </a:rPr>
              <a:t>Inactive Triples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227774"/>
            <a:ext cx="4583532" cy="3384163"/>
          </a:xfrm>
          <a:prstGeom prst="rect">
            <a:avLst/>
          </a:prstGeom>
        </p:spPr>
      </p:pic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10591800" cy="4678363"/>
          </a:xfrm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2800" dirty="0" smtClean="0">
                <a:latin typeface="Calibri"/>
                <a:cs typeface="Calibri"/>
              </a:rPr>
              <a:t>Query:</a:t>
            </a:r>
            <a:r>
              <a:rPr lang="en-US" sz="2800" dirty="0">
                <a:latin typeface="Calibri"/>
                <a:cs typeface="Calibri"/>
              </a:rPr>
              <a:t>	</a:t>
            </a:r>
            <a:endParaRPr lang="en-US" sz="1200" dirty="0" smtClean="0">
              <a:latin typeface="Calibri"/>
              <a:cs typeface="Calibri"/>
            </a:endParaRPr>
          </a:p>
          <a:p>
            <a:pPr>
              <a:buFont typeface="Wingdings" charset="0"/>
              <a:buChar char="§"/>
              <a:defRPr/>
            </a:pPr>
            <a:endParaRPr lang="en-US" sz="1600" dirty="0" smtClean="0">
              <a:latin typeface="Calibri"/>
              <a:cs typeface="Calibri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2800" dirty="0" smtClean="0">
                <a:latin typeface="Calibri"/>
                <a:cs typeface="Calibri"/>
              </a:rPr>
              <a:t>Check </a:t>
            </a:r>
            <a:r>
              <a:rPr lang="en-US" sz="2800" dirty="0">
                <a:latin typeface="Calibri"/>
                <a:cs typeface="Calibri"/>
              </a:rPr>
              <a:t>all (undirected!) paths </a:t>
            </a:r>
            <a:r>
              <a:rPr lang="en-US" sz="2800" dirty="0" smtClean="0">
                <a:latin typeface="Calibri"/>
                <a:cs typeface="Calibri"/>
              </a:rPr>
              <a:t>between        and </a:t>
            </a:r>
            <a:endParaRPr lang="en-US" sz="2800" dirty="0">
              <a:latin typeface="Calibri"/>
              <a:cs typeface="Calibri"/>
            </a:endParaRPr>
          </a:p>
          <a:p>
            <a:pPr lvl="7">
              <a:buFont typeface="Wingdings" charset="0"/>
              <a:buChar char="§"/>
              <a:defRPr/>
            </a:pPr>
            <a:endParaRPr lang="en-US" sz="600" dirty="0" smtClean="0">
              <a:latin typeface="Calibri"/>
              <a:cs typeface="Calibri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sz="2400" dirty="0" smtClean="0">
                <a:latin typeface="Calibri"/>
                <a:cs typeface="Calibri"/>
              </a:rPr>
              <a:t>If one or more active, then independence not guaranteed</a:t>
            </a: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  <a:defRPr/>
            </a:pPr>
            <a:r>
              <a:rPr lang="en-US" sz="2800" dirty="0">
                <a:latin typeface="Calibri"/>
                <a:cs typeface="Calibri"/>
              </a:rPr>
              <a:t>   </a:t>
            </a:r>
            <a:endParaRPr lang="en-US" dirty="0" smtClean="0">
              <a:latin typeface="Calibri"/>
              <a:cs typeface="Calibri"/>
            </a:endParaRPr>
          </a:p>
          <a:p>
            <a:pPr lvl="1">
              <a:buFont typeface="Wingdings" charset="0"/>
              <a:buChar char="§"/>
              <a:defRPr/>
            </a:pPr>
            <a:endParaRPr lang="en-US" sz="2400" dirty="0" smtClean="0">
              <a:latin typeface="Calibri"/>
              <a:cs typeface="Calibri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sz="2400" dirty="0" smtClean="0">
                <a:latin typeface="Calibri"/>
                <a:cs typeface="Calibri"/>
              </a:rPr>
              <a:t>Otherwise (i.e. if all paths are inactive),</a:t>
            </a:r>
          </a:p>
          <a:p>
            <a:pPr marL="457176" lvl="1" indent="0">
              <a:buNone/>
              <a:defRPr/>
            </a:pPr>
            <a:r>
              <a:rPr lang="en-US" sz="2400" dirty="0" smtClean="0">
                <a:latin typeface="Calibri"/>
                <a:cs typeface="Calibri"/>
              </a:rPr>
              <a:t>    then independence is guaranteed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D-Separation</a:t>
            </a:r>
          </a:p>
        </p:txBody>
      </p:sp>
      <p:pic>
        <p:nvPicPr>
          <p:cNvPr id="60420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47800"/>
            <a:ext cx="47625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9000"/>
            <a:ext cx="451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2" name="TextBox 8"/>
          <p:cNvSpPr txBox="1">
            <a:spLocks noChangeArrowheads="1"/>
          </p:cNvSpPr>
          <p:nvPr/>
        </p:nvSpPr>
        <p:spPr bwMode="auto">
          <a:xfrm>
            <a:off x="7299566" y="1219200"/>
            <a:ext cx="4461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4400" dirty="0">
                <a:latin typeface="Calibri"/>
                <a:cs typeface="Calibri"/>
              </a:rPr>
              <a:t>?</a:t>
            </a:r>
          </a:p>
        </p:txBody>
      </p:sp>
      <p:pic>
        <p:nvPicPr>
          <p:cNvPr id="60423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503862"/>
            <a:ext cx="43434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25" y="2247900"/>
            <a:ext cx="457200" cy="381000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2400" y="2247900"/>
            <a:ext cx="495300" cy="4191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2895600" y="3429000"/>
            <a:ext cx="381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Example</a:t>
            </a:r>
          </a:p>
        </p:txBody>
      </p:sp>
      <p:sp>
        <p:nvSpPr>
          <p:cNvPr id="1096709" name="Text Box 5"/>
          <p:cNvSpPr txBox="1">
            <a:spLocks noChangeArrowheads="1"/>
          </p:cNvSpPr>
          <p:nvPr/>
        </p:nvSpPr>
        <p:spPr bwMode="auto">
          <a:xfrm>
            <a:off x="4972050" y="24384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 dirty="0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3" y="2578100"/>
            <a:ext cx="9810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3181350"/>
            <a:ext cx="1347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Rectangle 8"/>
          <p:cNvSpPr>
            <a:spLocks noChangeArrowheads="1"/>
          </p:cNvSpPr>
          <p:nvPr/>
        </p:nvSpPr>
        <p:spPr bwMode="auto">
          <a:xfrm>
            <a:off x="6096000" y="4267200"/>
            <a:ext cx="1447800" cy="228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Oval 4"/>
          <p:cNvSpPr>
            <a:spLocks noChangeArrowheads="1"/>
          </p:cNvSpPr>
          <p:nvPr/>
        </p:nvSpPr>
        <p:spPr bwMode="auto">
          <a:xfrm>
            <a:off x="7772400" y="2362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R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49" name="Oval 5"/>
          <p:cNvSpPr>
            <a:spLocks noChangeArrowheads="1"/>
          </p:cNvSpPr>
          <p:nvPr/>
        </p:nvSpPr>
        <p:spPr bwMode="auto">
          <a:xfrm>
            <a:off x="8382000" y="3733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450" name="AutoShape 6"/>
          <p:cNvCxnSpPr>
            <a:cxnSpLocks noChangeShapeType="1"/>
            <a:stCxn id="61448" idx="4"/>
            <a:endCxn id="61449" idx="1"/>
          </p:cNvCxnSpPr>
          <p:nvPr/>
        </p:nvCxnSpPr>
        <p:spPr bwMode="auto">
          <a:xfrm>
            <a:off x="8039100" y="29098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51" name="Oval 7"/>
          <p:cNvSpPr>
            <a:spLocks noChangeArrowheads="1"/>
          </p:cNvSpPr>
          <p:nvPr/>
        </p:nvSpPr>
        <p:spPr bwMode="auto">
          <a:xfrm>
            <a:off x="9220200" y="2362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cxnSp>
        <p:nvCxnSpPr>
          <p:cNvPr id="61452" name="AutoShape 8"/>
          <p:cNvCxnSpPr>
            <a:cxnSpLocks noChangeShapeType="1"/>
            <a:stCxn id="61451" idx="4"/>
            <a:endCxn id="61449" idx="7"/>
          </p:cNvCxnSpPr>
          <p:nvPr/>
        </p:nvCxnSpPr>
        <p:spPr bwMode="auto">
          <a:xfrm flipH="1">
            <a:off x="8837613" y="2909888"/>
            <a:ext cx="6492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53" name="Oval 13"/>
          <p:cNvSpPr>
            <a:spLocks noChangeArrowheads="1"/>
          </p:cNvSpPr>
          <p:nvPr/>
        </p:nvSpPr>
        <p:spPr bwMode="auto">
          <a:xfrm>
            <a:off x="8382000" y="5105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ja-JP" altLang="en-US" sz="2400" i="1">
                <a:latin typeface="Times New Roman" pitchFamily="18" charset="0"/>
                <a:cs typeface="Times New Roman" pitchFamily="18" charset="0"/>
              </a:rPr>
              <a:t>’</a:t>
            </a:r>
            <a:endParaRPr lang="en-US" sz="24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454" name="AutoShape 14"/>
          <p:cNvCxnSpPr>
            <a:cxnSpLocks noChangeShapeType="1"/>
            <a:stCxn id="61449" idx="4"/>
            <a:endCxn id="61453" idx="0"/>
          </p:cNvCxnSpPr>
          <p:nvPr/>
        </p:nvCxnSpPr>
        <p:spPr bwMode="auto">
          <a:xfrm>
            <a:off x="8648700" y="4281488"/>
            <a:ext cx="0" cy="809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810000"/>
            <a:ext cx="143668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70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Example</a:t>
            </a:r>
          </a:p>
        </p:txBody>
      </p:sp>
      <p:sp>
        <p:nvSpPr>
          <p:cNvPr id="63491" name="Oval 4"/>
          <p:cNvSpPr>
            <a:spLocks noChangeArrowheads="1"/>
          </p:cNvSpPr>
          <p:nvPr/>
        </p:nvSpPr>
        <p:spPr bwMode="auto">
          <a:xfrm>
            <a:off x="7831137" y="2819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R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492" name="Oval 5"/>
          <p:cNvSpPr>
            <a:spLocks noChangeArrowheads="1"/>
          </p:cNvSpPr>
          <p:nvPr/>
        </p:nvSpPr>
        <p:spPr bwMode="auto">
          <a:xfrm>
            <a:off x="8440737" y="4191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493" name="AutoShape 6"/>
          <p:cNvCxnSpPr>
            <a:cxnSpLocks noChangeShapeType="1"/>
            <a:stCxn id="63491" idx="4"/>
            <a:endCxn id="63492" idx="1"/>
          </p:cNvCxnSpPr>
          <p:nvPr/>
        </p:nvCxnSpPr>
        <p:spPr bwMode="auto">
          <a:xfrm>
            <a:off x="8097837" y="33670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494" name="Oval 7"/>
          <p:cNvSpPr>
            <a:spLocks noChangeArrowheads="1"/>
          </p:cNvSpPr>
          <p:nvPr/>
        </p:nvSpPr>
        <p:spPr bwMode="auto">
          <a:xfrm>
            <a:off x="9278937" y="2819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cxnSp>
        <p:nvCxnSpPr>
          <p:cNvPr id="63495" name="AutoShape 8"/>
          <p:cNvCxnSpPr>
            <a:cxnSpLocks noChangeShapeType="1"/>
            <a:stCxn id="63494" idx="4"/>
            <a:endCxn id="63492" idx="7"/>
          </p:cNvCxnSpPr>
          <p:nvPr/>
        </p:nvCxnSpPr>
        <p:spPr bwMode="auto">
          <a:xfrm flipH="1">
            <a:off x="8896350" y="3367088"/>
            <a:ext cx="6492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496" name="Oval 9"/>
          <p:cNvSpPr>
            <a:spLocks noChangeArrowheads="1"/>
          </p:cNvSpPr>
          <p:nvPr/>
        </p:nvSpPr>
        <p:spPr bwMode="auto">
          <a:xfrm>
            <a:off x="7259637" y="4176713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D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497" name="AutoShape 10"/>
          <p:cNvCxnSpPr>
            <a:cxnSpLocks noChangeShapeType="1"/>
            <a:stCxn id="63491" idx="4"/>
            <a:endCxn id="63496" idx="0"/>
          </p:cNvCxnSpPr>
          <p:nvPr/>
        </p:nvCxnSpPr>
        <p:spPr bwMode="auto">
          <a:xfrm flipH="1">
            <a:off x="7526337" y="3367088"/>
            <a:ext cx="571500" cy="795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498" name="Oval 11"/>
          <p:cNvSpPr>
            <a:spLocks noChangeArrowheads="1"/>
          </p:cNvSpPr>
          <p:nvPr/>
        </p:nvSpPr>
        <p:spPr bwMode="auto">
          <a:xfrm>
            <a:off x="7832725" y="1676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cxnSp>
        <p:nvCxnSpPr>
          <p:cNvPr id="63499" name="AutoShape 12"/>
          <p:cNvCxnSpPr>
            <a:cxnSpLocks noChangeShapeType="1"/>
            <a:stCxn id="63498" idx="4"/>
            <a:endCxn id="63491" idx="0"/>
          </p:cNvCxnSpPr>
          <p:nvPr/>
        </p:nvCxnSpPr>
        <p:spPr bwMode="auto">
          <a:xfrm flipH="1">
            <a:off x="8097837" y="2224088"/>
            <a:ext cx="1588" cy="581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00" name="Oval 13"/>
          <p:cNvSpPr>
            <a:spLocks noChangeArrowheads="1"/>
          </p:cNvSpPr>
          <p:nvPr/>
        </p:nvSpPr>
        <p:spPr bwMode="auto">
          <a:xfrm>
            <a:off x="8440737" y="5562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ja-JP" altLang="en-US" sz="2400" i="1">
                <a:latin typeface="Times New Roman" pitchFamily="18" charset="0"/>
                <a:cs typeface="Times New Roman" pitchFamily="18" charset="0"/>
              </a:rPr>
              <a:t>’</a:t>
            </a:r>
            <a:endParaRPr lang="en-US" sz="24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501" name="AutoShape 14"/>
          <p:cNvCxnSpPr>
            <a:cxnSpLocks noChangeShapeType="1"/>
            <a:stCxn id="63492" idx="4"/>
            <a:endCxn id="63500" idx="0"/>
          </p:cNvCxnSpPr>
          <p:nvPr/>
        </p:nvCxnSpPr>
        <p:spPr bwMode="auto">
          <a:xfrm>
            <a:off x="8707437" y="4738688"/>
            <a:ext cx="0" cy="809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97743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7" y="2514600"/>
            <a:ext cx="13843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4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137" y="3238500"/>
            <a:ext cx="94615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5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087" y="3860800"/>
            <a:ext cx="1314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6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4514850"/>
            <a:ext cx="140176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7" name="Picture 1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295900"/>
            <a:ext cx="1735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7748" name="Text Box 20"/>
          <p:cNvSpPr txBox="1">
            <a:spLocks noChangeArrowheads="1"/>
          </p:cNvSpPr>
          <p:nvPr/>
        </p:nvSpPr>
        <p:spPr bwMode="auto">
          <a:xfrm>
            <a:off x="4935537" y="24384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  <p:sp>
        <p:nvSpPr>
          <p:cNvPr id="1097749" name="Text Box 21"/>
          <p:cNvSpPr txBox="1">
            <a:spLocks noChangeArrowheads="1"/>
          </p:cNvSpPr>
          <p:nvPr/>
        </p:nvSpPr>
        <p:spPr bwMode="auto">
          <a:xfrm>
            <a:off x="4935537" y="30480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  <p:sp>
        <p:nvSpPr>
          <p:cNvPr id="1097750" name="Text Box 22"/>
          <p:cNvSpPr txBox="1">
            <a:spLocks noChangeArrowheads="1"/>
          </p:cNvSpPr>
          <p:nvPr/>
        </p:nvSpPr>
        <p:spPr bwMode="auto">
          <a:xfrm>
            <a:off x="4935537" y="51054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748" grpId="0"/>
      <p:bldP spid="1097749" grpId="0"/>
      <p:bldP spid="109775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Example</a:t>
            </a:r>
          </a:p>
        </p:txBody>
      </p:sp>
      <p:sp>
        <p:nvSpPr>
          <p:cNvPr id="1098755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1371600"/>
            <a:ext cx="11379200" cy="4729164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Variables: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R: Raining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T: Traffic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D: Roof drips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S: I’</a:t>
            </a:r>
            <a:r>
              <a:rPr lang="en-US" altLang="ja-JP" dirty="0" smtClean="0">
                <a:ea typeface="ＭＳ Ｐゴシック" pitchFamily="34" charset="-128"/>
              </a:rPr>
              <a:t>m sad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Questions:</a:t>
            </a:r>
          </a:p>
          <a:p>
            <a:pPr lvl="1" eaLnBrk="1" hangingPunct="1"/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64515" name="Oval 4"/>
          <p:cNvSpPr>
            <a:spLocks noChangeArrowheads="1"/>
          </p:cNvSpPr>
          <p:nvPr/>
        </p:nvSpPr>
        <p:spPr bwMode="auto">
          <a:xfrm>
            <a:off x="7239000" y="3352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516" name="Oval 5"/>
          <p:cNvSpPr>
            <a:spLocks noChangeArrowheads="1"/>
          </p:cNvSpPr>
          <p:nvPr/>
        </p:nvSpPr>
        <p:spPr bwMode="auto">
          <a:xfrm>
            <a:off x="7924800" y="4495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cxnSp>
        <p:nvCxnSpPr>
          <p:cNvPr id="64517" name="AutoShape 6"/>
          <p:cNvCxnSpPr>
            <a:cxnSpLocks noChangeShapeType="1"/>
            <a:stCxn id="64515" idx="4"/>
            <a:endCxn id="64516" idx="1"/>
          </p:cNvCxnSpPr>
          <p:nvPr/>
        </p:nvCxnSpPr>
        <p:spPr bwMode="auto">
          <a:xfrm>
            <a:off x="7505700" y="3900488"/>
            <a:ext cx="496888" cy="6588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18" name="Oval 7"/>
          <p:cNvSpPr>
            <a:spLocks noChangeArrowheads="1"/>
          </p:cNvSpPr>
          <p:nvPr/>
        </p:nvSpPr>
        <p:spPr bwMode="auto">
          <a:xfrm>
            <a:off x="8686800" y="3352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64519" name="AutoShape 8"/>
          <p:cNvCxnSpPr>
            <a:cxnSpLocks noChangeShapeType="1"/>
            <a:stCxn id="64518" idx="4"/>
            <a:endCxn id="64516" idx="7"/>
          </p:cNvCxnSpPr>
          <p:nvPr/>
        </p:nvCxnSpPr>
        <p:spPr bwMode="auto">
          <a:xfrm flipH="1">
            <a:off x="8380413" y="3900488"/>
            <a:ext cx="573087" cy="6588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0" name="Oval 9"/>
          <p:cNvSpPr>
            <a:spLocks noChangeArrowheads="1"/>
          </p:cNvSpPr>
          <p:nvPr/>
        </p:nvSpPr>
        <p:spPr bwMode="auto">
          <a:xfrm>
            <a:off x="7924800" y="2209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cxnSp>
        <p:nvCxnSpPr>
          <p:cNvPr id="64521" name="AutoShape 10"/>
          <p:cNvCxnSpPr>
            <a:cxnSpLocks noChangeShapeType="1"/>
            <a:stCxn id="64520" idx="3"/>
            <a:endCxn id="64515" idx="0"/>
          </p:cNvCxnSpPr>
          <p:nvPr/>
        </p:nvCxnSpPr>
        <p:spPr bwMode="auto">
          <a:xfrm flipH="1">
            <a:off x="7505700" y="2679700"/>
            <a:ext cx="496888" cy="6588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2" name="AutoShape 11"/>
          <p:cNvCxnSpPr>
            <a:cxnSpLocks noChangeShapeType="1"/>
            <a:stCxn id="64520" idx="5"/>
            <a:endCxn id="64518" idx="0"/>
          </p:cNvCxnSpPr>
          <p:nvPr/>
        </p:nvCxnSpPr>
        <p:spPr bwMode="auto">
          <a:xfrm>
            <a:off x="8380413" y="2679700"/>
            <a:ext cx="573087" cy="6588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8764" name="Text Box 12"/>
          <p:cNvSpPr txBox="1">
            <a:spLocks noChangeArrowheads="1"/>
          </p:cNvSpPr>
          <p:nvPr/>
        </p:nvSpPr>
        <p:spPr bwMode="auto">
          <a:xfrm>
            <a:off x="5410200" y="54102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  <p:pic>
        <p:nvPicPr>
          <p:cNvPr id="1098765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4948238"/>
            <a:ext cx="98107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66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5499100"/>
            <a:ext cx="1384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67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096000"/>
            <a:ext cx="1787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876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Structure Implications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6375400" cy="4729164"/>
          </a:xfrm>
        </p:spPr>
        <p:txBody>
          <a:bodyPr/>
          <a:lstStyle/>
          <a:p>
            <a:r>
              <a:rPr lang="en-US" sz="2400" dirty="0" smtClean="0">
                <a:ea typeface="ＭＳ Ｐゴシック" pitchFamily="34" charset="-128"/>
              </a:rPr>
              <a:t>Given a Bayes net structure, can run d-separation algorithm to build a complete list of conditional independences that are necessarily true of the form</a:t>
            </a:r>
          </a:p>
          <a:p>
            <a:endParaRPr lang="en-US" sz="2400" dirty="0" smtClean="0">
              <a:ea typeface="ＭＳ Ｐゴシック" pitchFamily="34" charset="-128"/>
            </a:endParaRPr>
          </a:p>
          <a:p>
            <a:endParaRPr lang="en-US" sz="2400" dirty="0" smtClean="0">
              <a:ea typeface="ＭＳ Ｐゴシック" pitchFamily="34" charset="-128"/>
            </a:endParaRPr>
          </a:p>
          <a:p>
            <a:endParaRPr lang="en-US" sz="2400" dirty="0" smtClean="0">
              <a:ea typeface="ＭＳ Ｐゴシック" pitchFamily="34" charset="-128"/>
            </a:endParaRPr>
          </a:p>
          <a:p>
            <a:endParaRPr lang="en-US" sz="2400" dirty="0" smtClean="0">
              <a:ea typeface="ＭＳ Ｐゴシック" pitchFamily="34" charset="-128"/>
            </a:endParaRPr>
          </a:p>
          <a:p>
            <a:r>
              <a:rPr lang="en-US" sz="2400" dirty="0" smtClean="0">
                <a:ea typeface="ＭＳ Ｐゴシック" pitchFamily="34" charset="-128"/>
              </a:rPr>
              <a:t>This list determines the set of probability distributions that can be represented </a:t>
            </a:r>
          </a:p>
          <a:p>
            <a:endParaRPr lang="en-US" sz="2400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pPr marL="457200" lvl="1" indent="0">
              <a:buFont typeface="Wingdings" pitchFamily="2" charset="2"/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2560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03600"/>
            <a:ext cx="47625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447800"/>
            <a:ext cx="5150759" cy="427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35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Probability Recap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304799" y="1600200"/>
            <a:ext cx="11201401" cy="4525963"/>
          </a:xfrm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2800" dirty="0"/>
              <a:t>Conditional probability</a:t>
            </a:r>
          </a:p>
          <a:p>
            <a:pPr lvl="2">
              <a:buFont typeface="Wingdings" charset="0"/>
              <a:buChar char="§"/>
              <a:defRPr/>
            </a:pPr>
            <a:endParaRPr lang="en-US" sz="20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Product rule</a:t>
            </a:r>
          </a:p>
          <a:p>
            <a:pPr lvl="2">
              <a:buFont typeface="Wingdings" charset="0"/>
              <a:buChar char="§"/>
              <a:defRPr/>
            </a:pPr>
            <a:endParaRPr lang="en-US" sz="20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Chain rule </a:t>
            </a:r>
            <a:endParaRPr lang="en-US" sz="2400" dirty="0" smtClean="0"/>
          </a:p>
          <a:p>
            <a:pPr marL="0" indent="0">
              <a:buFont typeface="Wingdings" charset="0"/>
              <a:buNone/>
              <a:defRPr/>
            </a:pPr>
            <a:endParaRPr lang="en-US" sz="1600" dirty="0" smtClean="0"/>
          </a:p>
          <a:p>
            <a:pPr marL="0" indent="0">
              <a:buFont typeface="Wingdings" charset="0"/>
              <a:buNone/>
              <a:defRPr/>
            </a:pPr>
            <a:endParaRPr lang="en-US" sz="1600" dirty="0" smtClean="0"/>
          </a:p>
          <a:p>
            <a:pPr marL="0" indent="0">
              <a:buFont typeface="Wingdings" charset="0"/>
              <a:buNone/>
              <a:defRPr/>
            </a:pPr>
            <a:endParaRPr lang="en-US" sz="1600" dirty="0" smtClean="0"/>
          </a:p>
          <a:p>
            <a:pPr>
              <a:buFont typeface="Wingdings" charset="0"/>
              <a:buChar char="§"/>
              <a:defRPr/>
            </a:pPr>
            <a:r>
              <a:rPr lang="en-US" sz="2800" dirty="0" smtClean="0"/>
              <a:t>X</a:t>
            </a:r>
            <a:r>
              <a:rPr lang="en-US" sz="2800" dirty="0"/>
              <a:t>, Y independent </a:t>
            </a:r>
            <a:r>
              <a:rPr lang="en-US" sz="2800" dirty="0" smtClean="0"/>
              <a:t>if and only if:</a:t>
            </a:r>
            <a:endParaRPr lang="en-US" sz="2800" dirty="0"/>
          </a:p>
          <a:p>
            <a:pPr lvl="4">
              <a:buFont typeface="Wingdings" charset="0"/>
              <a:buChar char="§"/>
              <a:defRPr/>
            </a:pPr>
            <a:endParaRPr lang="en-US" sz="16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X and Y are conditionally independent given Z </a:t>
            </a:r>
            <a:r>
              <a:rPr lang="en-US" sz="2800" dirty="0" smtClean="0"/>
              <a:t>if and only if:</a:t>
            </a:r>
            <a:endParaRPr lang="en-US" dirty="0"/>
          </a:p>
          <a:p>
            <a:pPr>
              <a:buFont typeface="Wingdings" charset="0"/>
              <a:buChar char="§"/>
              <a:defRPr/>
            </a:pPr>
            <a:endParaRPr lang="en-US" dirty="0"/>
          </a:p>
        </p:txBody>
      </p:sp>
      <p:pic>
        <p:nvPicPr>
          <p:cNvPr id="1741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524000"/>
            <a:ext cx="24479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36" y="2570706"/>
            <a:ext cx="310356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67520"/>
            <a:ext cx="37957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325" y="6172200"/>
            <a:ext cx="48418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803900"/>
            <a:ext cx="1401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6737" y="3505200"/>
            <a:ext cx="6646512" cy="9705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ea typeface="ＭＳ Ｐゴシック" pitchFamily="34" charset="-128"/>
                <a:cs typeface="Calibri"/>
              </a:rPr>
              <a:t>Computing All Independences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01" y="1759560"/>
            <a:ext cx="5714899" cy="4107839"/>
          </a:xfrm>
          <a:prstGeom prst="rect">
            <a:avLst/>
          </a:prstGeom>
        </p:spPr>
      </p:pic>
      <p:grpSp>
        <p:nvGrpSpPr>
          <p:cNvPr id="15" name="Group 17"/>
          <p:cNvGrpSpPr>
            <a:grpSpLocks/>
          </p:cNvGrpSpPr>
          <p:nvPr/>
        </p:nvGrpSpPr>
        <p:grpSpPr bwMode="auto">
          <a:xfrm>
            <a:off x="6629400" y="1219200"/>
            <a:ext cx="1428750" cy="1143000"/>
            <a:chOff x="4272" y="1152"/>
            <a:chExt cx="1200" cy="1008"/>
          </a:xfrm>
        </p:grpSpPr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4272" y="1776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 dirty="0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4656" y="1152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Y</a:t>
              </a:r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5088" y="1776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 dirty="0">
                  <a:latin typeface="Calibri"/>
                  <a:cs typeface="Calibri"/>
                </a:rPr>
                <a:t>Z</a:t>
              </a:r>
            </a:p>
          </p:txBody>
        </p:sp>
        <p:cxnSp>
          <p:nvCxnSpPr>
            <p:cNvPr id="19" name="AutoShape 15"/>
            <p:cNvCxnSpPr>
              <a:cxnSpLocks noChangeShapeType="1"/>
              <a:stCxn id="17" idx="3"/>
              <a:endCxn id="16" idx="0"/>
            </p:cNvCxnSpPr>
            <p:nvPr/>
          </p:nvCxnSpPr>
          <p:spPr bwMode="auto">
            <a:xfrm flipH="1">
              <a:off x="4464" y="1489"/>
              <a:ext cx="248" cy="2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6"/>
            <p:cNvCxnSpPr>
              <a:cxnSpLocks noChangeShapeType="1"/>
              <a:stCxn id="17" idx="5"/>
              <a:endCxn id="18" idx="0"/>
            </p:cNvCxnSpPr>
            <p:nvPr/>
          </p:nvCxnSpPr>
          <p:spPr bwMode="auto">
            <a:xfrm>
              <a:off x="4984" y="1489"/>
              <a:ext cx="296" cy="2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17"/>
          <p:cNvGrpSpPr>
            <a:grpSpLocks/>
          </p:cNvGrpSpPr>
          <p:nvPr/>
        </p:nvGrpSpPr>
        <p:grpSpPr bwMode="auto">
          <a:xfrm>
            <a:off x="6705600" y="2514600"/>
            <a:ext cx="1402080" cy="1219200"/>
            <a:chOff x="4272" y="1152"/>
            <a:chExt cx="1200" cy="1008"/>
          </a:xfrm>
        </p:grpSpPr>
        <p:sp>
          <p:nvSpPr>
            <p:cNvPr id="22" name="Oval 12"/>
            <p:cNvSpPr>
              <a:spLocks noChangeArrowheads="1"/>
            </p:cNvSpPr>
            <p:nvPr/>
          </p:nvSpPr>
          <p:spPr bwMode="auto">
            <a:xfrm>
              <a:off x="4272" y="1776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23" name="Oval 13"/>
            <p:cNvSpPr>
              <a:spLocks noChangeArrowheads="1"/>
            </p:cNvSpPr>
            <p:nvPr/>
          </p:nvSpPr>
          <p:spPr bwMode="auto">
            <a:xfrm>
              <a:off x="4656" y="1152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Y</a:t>
              </a:r>
            </a:p>
          </p:txBody>
        </p:sp>
        <p:sp>
          <p:nvSpPr>
            <p:cNvPr id="24" name="Oval 14"/>
            <p:cNvSpPr>
              <a:spLocks noChangeArrowheads="1"/>
            </p:cNvSpPr>
            <p:nvPr/>
          </p:nvSpPr>
          <p:spPr bwMode="auto">
            <a:xfrm>
              <a:off x="5088" y="1776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 dirty="0">
                  <a:latin typeface="Calibri"/>
                  <a:cs typeface="Calibri"/>
                </a:rPr>
                <a:t>Z</a:t>
              </a:r>
            </a:p>
          </p:txBody>
        </p:sp>
        <p:cxnSp>
          <p:nvCxnSpPr>
            <p:cNvPr id="25" name="AutoShape 15"/>
            <p:cNvCxnSpPr>
              <a:cxnSpLocks noChangeShapeType="1"/>
              <a:stCxn id="23" idx="3"/>
              <a:endCxn id="22" idx="0"/>
            </p:cNvCxnSpPr>
            <p:nvPr/>
          </p:nvCxnSpPr>
          <p:spPr bwMode="auto">
            <a:xfrm flipH="1">
              <a:off x="4464" y="1489"/>
              <a:ext cx="248" cy="2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16"/>
            <p:cNvCxnSpPr>
              <a:cxnSpLocks noChangeShapeType="1"/>
              <a:stCxn id="23" idx="5"/>
              <a:endCxn id="24" idx="0"/>
            </p:cNvCxnSpPr>
            <p:nvPr/>
          </p:nvCxnSpPr>
          <p:spPr bwMode="auto">
            <a:xfrm>
              <a:off x="4984" y="1489"/>
              <a:ext cx="296" cy="2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" name="Group 31"/>
          <p:cNvGrpSpPr>
            <a:grpSpLocks/>
          </p:cNvGrpSpPr>
          <p:nvPr/>
        </p:nvGrpSpPr>
        <p:grpSpPr bwMode="auto">
          <a:xfrm>
            <a:off x="6705600" y="3962400"/>
            <a:ext cx="1447800" cy="1273629"/>
            <a:chOff x="3089" y="3828"/>
            <a:chExt cx="665" cy="585"/>
          </a:xfrm>
        </p:grpSpPr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3089" y="3828"/>
              <a:ext cx="218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3339" y="4195"/>
              <a:ext cx="217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 dirty="0">
                  <a:latin typeface="Calibri"/>
                  <a:cs typeface="Calibri"/>
                </a:rPr>
                <a:t>Y</a:t>
              </a:r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auto">
            <a:xfrm>
              <a:off x="3536" y="3828"/>
              <a:ext cx="218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Z</a:t>
              </a:r>
            </a:p>
          </p:txBody>
        </p:sp>
        <p:cxnSp>
          <p:nvCxnSpPr>
            <p:cNvPr id="31" name="AutoShape 28"/>
            <p:cNvCxnSpPr>
              <a:cxnSpLocks noChangeShapeType="1"/>
              <a:stCxn id="28" idx="4"/>
              <a:endCxn id="29" idx="1"/>
            </p:cNvCxnSpPr>
            <p:nvPr/>
          </p:nvCxnSpPr>
          <p:spPr bwMode="auto">
            <a:xfrm>
              <a:off x="3198" y="4046"/>
              <a:ext cx="173" cy="1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29"/>
            <p:cNvCxnSpPr>
              <a:cxnSpLocks noChangeShapeType="1"/>
              <a:stCxn id="29" idx="7"/>
              <a:endCxn id="30" idx="4"/>
            </p:cNvCxnSpPr>
            <p:nvPr/>
          </p:nvCxnSpPr>
          <p:spPr bwMode="auto">
            <a:xfrm flipV="1">
              <a:off x="3524" y="4046"/>
              <a:ext cx="121" cy="1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" name="Group 31"/>
          <p:cNvGrpSpPr>
            <a:grpSpLocks/>
          </p:cNvGrpSpPr>
          <p:nvPr/>
        </p:nvGrpSpPr>
        <p:grpSpPr bwMode="auto">
          <a:xfrm>
            <a:off x="6781800" y="5410200"/>
            <a:ext cx="1447800" cy="1243149"/>
            <a:chOff x="3089" y="3475"/>
            <a:chExt cx="665" cy="571"/>
          </a:xfrm>
        </p:grpSpPr>
        <p:sp>
          <p:nvSpPr>
            <p:cNvPr id="44" name="Oval 25"/>
            <p:cNvSpPr>
              <a:spLocks noChangeArrowheads="1"/>
            </p:cNvSpPr>
            <p:nvPr/>
          </p:nvSpPr>
          <p:spPr bwMode="auto">
            <a:xfrm>
              <a:off x="3089" y="3828"/>
              <a:ext cx="218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45" name="Oval 26"/>
            <p:cNvSpPr>
              <a:spLocks noChangeArrowheads="1"/>
            </p:cNvSpPr>
            <p:nvPr/>
          </p:nvSpPr>
          <p:spPr bwMode="auto">
            <a:xfrm>
              <a:off x="3307" y="3475"/>
              <a:ext cx="217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 dirty="0">
                  <a:latin typeface="Calibri"/>
                  <a:cs typeface="Calibri"/>
                </a:rPr>
                <a:t>Y</a:t>
              </a:r>
            </a:p>
          </p:txBody>
        </p:sp>
        <p:sp>
          <p:nvSpPr>
            <p:cNvPr id="46" name="Oval 27"/>
            <p:cNvSpPr>
              <a:spLocks noChangeArrowheads="1"/>
            </p:cNvSpPr>
            <p:nvPr/>
          </p:nvSpPr>
          <p:spPr bwMode="auto">
            <a:xfrm>
              <a:off x="3536" y="3828"/>
              <a:ext cx="218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Z</a:t>
              </a:r>
            </a:p>
          </p:txBody>
        </p:sp>
        <p:cxnSp>
          <p:nvCxnSpPr>
            <p:cNvPr id="47" name="AutoShape 28"/>
            <p:cNvCxnSpPr>
              <a:cxnSpLocks noChangeShapeType="1"/>
              <a:stCxn id="45" idx="3"/>
              <a:endCxn id="44" idx="0"/>
            </p:cNvCxnSpPr>
            <p:nvPr/>
          </p:nvCxnSpPr>
          <p:spPr bwMode="auto">
            <a:xfrm flipH="1">
              <a:off x="3198" y="3666"/>
              <a:ext cx="140" cy="15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29"/>
            <p:cNvCxnSpPr>
              <a:cxnSpLocks noChangeShapeType="1"/>
              <a:stCxn id="45" idx="5"/>
              <a:endCxn id="46" idx="0"/>
            </p:cNvCxnSpPr>
            <p:nvPr/>
          </p:nvCxnSpPr>
          <p:spPr bwMode="auto">
            <a:xfrm>
              <a:off x="3492" y="3670"/>
              <a:ext cx="153" cy="14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30"/>
            <p:cNvCxnSpPr>
              <a:cxnSpLocks noChangeShapeType="1"/>
              <a:stCxn id="44" idx="6"/>
              <a:endCxn id="46" idx="2"/>
            </p:cNvCxnSpPr>
            <p:nvPr/>
          </p:nvCxnSpPr>
          <p:spPr bwMode="auto">
            <a:xfrm>
              <a:off x="3316" y="3937"/>
              <a:ext cx="211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61234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82"/>
          <p:cNvGrpSpPr>
            <a:grpSpLocks/>
          </p:cNvGrpSpPr>
          <p:nvPr/>
        </p:nvGrpSpPr>
        <p:grpSpPr bwMode="auto">
          <a:xfrm>
            <a:off x="3657600" y="1219200"/>
            <a:ext cx="3276600" cy="1600200"/>
            <a:chOff x="3505200" y="1295400"/>
            <a:chExt cx="3276600" cy="1600200"/>
          </a:xfrm>
        </p:grpSpPr>
        <p:sp>
          <p:nvSpPr>
            <p:cNvPr id="75" name="Rounded Rectangle 74"/>
            <p:cNvSpPr/>
            <p:nvPr/>
          </p:nvSpPr>
          <p:spPr>
            <a:xfrm>
              <a:off x="3505200" y="1295400"/>
              <a:ext cx="3276600" cy="1600200"/>
            </a:xfrm>
            <a:prstGeom prst="roundRect">
              <a:avLst/>
            </a:prstGeom>
            <a:solidFill>
              <a:srgbClr val="CCFFCC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latin typeface="Calibri"/>
                <a:cs typeface="Calibri"/>
              </a:endParaRPr>
            </a:p>
          </p:txBody>
        </p:sp>
        <p:grpSp>
          <p:nvGrpSpPr>
            <p:cNvPr id="76" name="Group 38"/>
            <p:cNvGrpSpPr>
              <a:grpSpLocks/>
            </p:cNvGrpSpPr>
            <p:nvPr/>
          </p:nvGrpSpPr>
          <p:grpSpPr bwMode="auto">
            <a:xfrm>
              <a:off x="4706941" y="2016125"/>
              <a:ext cx="973138" cy="727075"/>
              <a:chOff x="3286" y="962"/>
              <a:chExt cx="613" cy="458"/>
            </a:xfrm>
          </p:grpSpPr>
          <p:sp>
            <p:nvSpPr>
              <p:cNvPr id="78" name="Oval 33"/>
              <p:cNvSpPr>
                <a:spLocks noChangeArrowheads="1"/>
              </p:cNvSpPr>
              <p:nvPr/>
            </p:nvSpPr>
            <p:spPr bwMode="auto">
              <a:xfrm>
                <a:off x="3286" y="1202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79" name="Oval 34"/>
              <p:cNvSpPr>
                <a:spLocks noChangeArrowheads="1"/>
              </p:cNvSpPr>
              <p:nvPr/>
            </p:nvSpPr>
            <p:spPr bwMode="auto">
              <a:xfrm>
                <a:off x="3480" y="962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80" name="Oval 35"/>
              <p:cNvSpPr>
                <a:spLocks noChangeArrowheads="1"/>
              </p:cNvSpPr>
              <p:nvPr/>
            </p:nvSpPr>
            <p:spPr bwMode="auto">
              <a:xfrm>
                <a:off x="3681" y="1202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Z</a:t>
                </a:r>
              </a:p>
            </p:txBody>
          </p:sp>
        </p:grpSp>
        <p:pic>
          <p:nvPicPr>
            <p:cNvPr id="77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6338" y="1447800"/>
              <a:ext cx="29892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Topology Limits Distributions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3505200" cy="51816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Given some graph topology G, only certain joint distributions can be encoded</a:t>
            </a:r>
          </a:p>
          <a:p>
            <a:pPr lvl="6"/>
            <a:endParaRPr lang="en-US" sz="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/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The graph structure guarantees certain (conditional) independences</a:t>
            </a:r>
          </a:p>
          <a:p>
            <a:pPr lvl="5"/>
            <a:endParaRPr lang="en-US" sz="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/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(There might be more independence)</a:t>
            </a:r>
          </a:p>
          <a:p>
            <a:pPr lvl="5"/>
            <a:endParaRPr lang="en-US" sz="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/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Adding arcs increases the set of distributions, but has several costs</a:t>
            </a:r>
          </a:p>
          <a:p>
            <a:pPr lvl="5"/>
            <a:endParaRPr lang="en-US" sz="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/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Full conditioning can encode any distribution</a:t>
            </a:r>
          </a:p>
        </p:txBody>
      </p:sp>
      <p:sp>
        <p:nvSpPr>
          <p:cNvPr id="68611" name="Freeform 4"/>
          <p:cNvSpPr>
            <a:spLocks/>
          </p:cNvSpPr>
          <p:nvPr/>
        </p:nvSpPr>
        <p:spPr bwMode="auto">
          <a:xfrm>
            <a:off x="6115050" y="2171700"/>
            <a:ext cx="2617788" cy="2717800"/>
          </a:xfrm>
          <a:custGeom>
            <a:avLst/>
            <a:gdLst>
              <a:gd name="T0" fmla="*/ 2147483647 w 1649"/>
              <a:gd name="T1" fmla="*/ 2147483647 h 1712"/>
              <a:gd name="T2" fmla="*/ 2147483647 w 1649"/>
              <a:gd name="T3" fmla="*/ 2147483647 h 1712"/>
              <a:gd name="T4" fmla="*/ 2147483647 w 1649"/>
              <a:gd name="T5" fmla="*/ 2147483647 h 1712"/>
              <a:gd name="T6" fmla="*/ 2147483647 w 1649"/>
              <a:gd name="T7" fmla="*/ 2147483647 h 1712"/>
              <a:gd name="T8" fmla="*/ 2147483647 w 1649"/>
              <a:gd name="T9" fmla="*/ 2147483647 h 1712"/>
              <a:gd name="T10" fmla="*/ 2147483647 w 1649"/>
              <a:gd name="T11" fmla="*/ 2147483647 h 1712"/>
              <a:gd name="T12" fmla="*/ 2147483647 w 1649"/>
              <a:gd name="T13" fmla="*/ 2147483647 h 1712"/>
              <a:gd name="T14" fmla="*/ 2147483647 w 1649"/>
              <a:gd name="T15" fmla="*/ 2147483647 h 1712"/>
              <a:gd name="T16" fmla="*/ 2147483647 w 1649"/>
              <a:gd name="T17" fmla="*/ 2147483647 h 1712"/>
              <a:gd name="T18" fmla="*/ 2147483647 w 1649"/>
              <a:gd name="T19" fmla="*/ 2147483647 h 1712"/>
              <a:gd name="T20" fmla="*/ 2147483647 w 1649"/>
              <a:gd name="T21" fmla="*/ 2147483647 h 171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49"/>
              <a:gd name="T34" fmla="*/ 0 h 1712"/>
              <a:gd name="T35" fmla="*/ 1649 w 1649"/>
              <a:gd name="T36" fmla="*/ 1712 h 171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49" h="1712">
                <a:moveTo>
                  <a:pt x="1196" y="253"/>
                </a:moveTo>
                <a:cubicBezTo>
                  <a:pt x="1083" y="260"/>
                  <a:pt x="906" y="107"/>
                  <a:pt x="752" y="121"/>
                </a:cubicBezTo>
                <a:cubicBezTo>
                  <a:pt x="598" y="135"/>
                  <a:pt x="395" y="204"/>
                  <a:pt x="273" y="335"/>
                </a:cubicBezTo>
                <a:cubicBezTo>
                  <a:pt x="151" y="466"/>
                  <a:pt x="0" y="785"/>
                  <a:pt x="18" y="906"/>
                </a:cubicBezTo>
                <a:cubicBezTo>
                  <a:pt x="36" y="1027"/>
                  <a:pt x="354" y="933"/>
                  <a:pt x="380" y="1059"/>
                </a:cubicBezTo>
                <a:cubicBezTo>
                  <a:pt x="406" y="1185"/>
                  <a:pt x="53" y="1618"/>
                  <a:pt x="176" y="1665"/>
                </a:cubicBezTo>
                <a:cubicBezTo>
                  <a:pt x="299" y="1712"/>
                  <a:pt x="884" y="1398"/>
                  <a:pt x="1119" y="1339"/>
                </a:cubicBezTo>
                <a:cubicBezTo>
                  <a:pt x="1354" y="1280"/>
                  <a:pt x="1527" y="1409"/>
                  <a:pt x="1588" y="1308"/>
                </a:cubicBezTo>
                <a:cubicBezTo>
                  <a:pt x="1649" y="1207"/>
                  <a:pt x="1512" y="937"/>
                  <a:pt x="1486" y="732"/>
                </a:cubicBezTo>
                <a:cubicBezTo>
                  <a:pt x="1460" y="527"/>
                  <a:pt x="1478" y="160"/>
                  <a:pt x="1430" y="80"/>
                </a:cubicBezTo>
                <a:cubicBezTo>
                  <a:pt x="1382" y="0"/>
                  <a:pt x="1285" y="232"/>
                  <a:pt x="1196" y="253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2" name="Freeform 40"/>
          <p:cNvSpPr>
            <a:spLocks/>
          </p:cNvSpPr>
          <p:nvPr/>
        </p:nvSpPr>
        <p:spPr bwMode="auto">
          <a:xfrm>
            <a:off x="6434138" y="2579688"/>
            <a:ext cx="1820862" cy="1382712"/>
          </a:xfrm>
          <a:custGeom>
            <a:avLst/>
            <a:gdLst>
              <a:gd name="T0" fmla="*/ 2147483647 w 1147"/>
              <a:gd name="T1" fmla="*/ 2147483647 h 871"/>
              <a:gd name="T2" fmla="*/ 2147483647 w 1147"/>
              <a:gd name="T3" fmla="*/ 2147483647 h 871"/>
              <a:gd name="T4" fmla="*/ 2147483647 w 1147"/>
              <a:gd name="T5" fmla="*/ 2147483647 h 871"/>
              <a:gd name="T6" fmla="*/ 2147483647 w 1147"/>
              <a:gd name="T7" fmla="*/ 2147483647 h 871"/>
              <a:gd name="T8" fmla="*/ 2147483647 w 1147"/>
              <a:gd name="T9" fmla="*/ 2147483647 h 871"/>
              <a:gd name="T10" fmla="*/ 2147483647 w 1147"/>
              <a:gd name="T11" fmla="*/ 2147483647 h 871"/>
              <a:gd name="T12" fmla="*/ 2147483647 w 1147"/>
              <a:gd name="T13" fmla="*/ 2147483647 h 871"/>
              <a:gd name="T14" fmla="*/ 2147483647 w 1147"/>
              <a:gd name="T15" fmla="*/ 2147483647 h 871"/>
              <a:gd name="T16" fmla="*/ 2147483647 w 1147"/>
              <a:gd name="T17" fmla="*/ 2147483647 h 87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47"/>
              <a:gd name="T28" fmla="*/ 0 h 871"/>
              <a:gd name="T29" fmla="*/ 1147 w 1147"/>
              <a:gd name="T30" fmla="*/ 871 h 87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47" h="871">
                <a:moveTo>
                  <a:pt x="112" y="511"/>
                </a:moveTo>
                <a:cubicBezTo>
                  <a:pt x="192" y="592"/>
                  <a:pt x="340" y="863"/>
                  <a:pt x="494" y="867"/>
                </a:cubicBezTo>
                <a:cubicBezTo>
                  <a:pt x="648" y="871"/>
                  <a:pt x="933" y="669"/>
                  <a:pt x="1035" y="536"/>
                </a:cubicBezTo>
                <a:cubicBezTo>
                  <a:pt x="1137" y="403"/>
                  <a:pt x="1147" y="144"/>
                  <a:pt x="1106" y="72"/>
                </a:cubicBezTo>
                <a:cubicBezTo>
                  <a:pt x="1065" y="0"/>
                  <a:pt x="890" y="114"/>
                  <a:pt x="790" y="103"/>
                </a:cubicBezTo>
                <a:cubicBezTo>
                  <a:pt x="690" y="92"/>
                  <a:pt x="602" y="3"/>
                  <a:pt x="504" y="6"/>
                </a:cubicBezTo>
                <a:cubicBezTo>
                  <a:pt x="406" y="9"/>
                  <a:pt x="285" y="55"/>
                  <a:pt x="204" y="118"/>
                </a:cubicBezTo>
                <a:cubicBezTo>
                  <a:pt x="123" y="181"/>
                  <a:pt x="30" y="318"/>
                  <a:pt x="15" y="383"/>
                </a:cubicBezTo>
                <a:cubicBezTo>
                  <a:pt x="0" y="448"/>
                  <a:pt x="32" y="430"/>
                  <a:pt x="112" y="511"/>
                </a:cubicBezTo>
                <a:close/>
              </a:path>
            </a:pathLst>
          </a:cu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3" name="Freeform 5"/>
          <p:cNvSpPr>
            <a:spLocks/>
          </p:cNvSpPr>
          <p:nvPr/>
        </p:nvSpPr>
        <p:spPr bwMode="auto">
          <a:xfrm>
            <a:off x="6638925" y="2767013"/>
            <a:ext cx="904875" cy="858837"/>
          </a:xfrm>
          <a:custGeom>
            <a:avLst/>
            <a:gdLst>
              <a:gd name="T0" fmla="*/ 2147483647 w 570"/>
              <a:gd name="T1" fmla="*/ 2147483647 h 541"/>
              <a:gd name="T2" fmla="*/ 2147483647 w 570"/>
              <a:gd name="T3" fmla="*/ 2147483647 h 541"/>
              <a:gd name="T4" fmla="*/ 2147483647 w 570"/>
              <a:gd name="T5" fmla="*/ 2147483647 h 541"/>
              <a:gd name="T6" fmla="*/ 2147483647 w 570"/>
              <a:gd name="T7" fmla="*/ 2147483647 h 541"/>
              <a:gd name="T8" fmla="*/ 2147483647 w 570"/>
              <a:gd name="T9" fmla="*/ 2147483647 h 541"/>
              <a:gd name="T10" fmla="*/ 2147483647 w 570"/>
              <a:gd name="T11" fmla="*/ 2147483647 h 5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0"/>
              <a:gd name="T19" fmla="*/ 0 h 541"/>
              <a:gd name="T20" fmla="*/ 570 w 570"/>
              <a:gd name="T21" fmla="*/ 541 h 5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0" h="541">
                <a:moveTo>
                  <a:pt x="279" y="31"/>
                </a:moveTo>
                <a:cubicBezTo>
                  <a:pt x="193" y="50"/>
                  <a:pt x="38" y="135"/>
                  <a:pt x="19" y="194"/>
                </a:cubicBezTo>
                <a:cubicBezTo>
                  <a:pt x="0" y="253"/>
                  <a:pt x="83" y="334"/>
                  <a:pt x="162" y="383"/>
                </a:cubicBezTo>
                <a:cubicBezTo>
                  <a:pt x="241" y="432"/>
                  <a:pt x="431" y="541"/>
                  <a:pt x="493" y="490"/>
                </a:cubicBezTo>
                <a:cubicBezTo>
                  <a:pt x="555" y="439"/>
                  <a:pt x="570" y="154"/>
                  <a:pt x="534" y="77"/>
                </a:cubicBezTo>
                <a:cubicBezTo>
                  <a:pt x="498" y="0"/>
                  <a:pt x="365" y="12"/>
                  <a:pt x="279" y="31"/>
                </a:cubicBezTo>
                <a:close/>
              </a:path>
            </a:pathLst>
          </a:cu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6233320" y="2678113"/>
            <a:ext cx="704056" cy="3416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5" name="Line 9"/>
          <p:cNvSpPr>
            <a:spLocks noChangeShapeType="1"/>
          </p:cNvSpPr>
          <p:nvPr/>
        </p:nvSpPr>
        <p:spPr bwMode="auto">
          <a:xfrm flipH="1" flipV="1">
            <a:off x="7653539" y="4165515"/>
            <a:ext cx="869419" cy="756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9" name="Line 41"/>
          <p:cNvSpPr>
            <a:spLocks noChangeShapeType="1"/>
          </p:cNvSpPr>
          <p:nvPr/>
        </p:nvSpPr>
        <p:spPr bwMode="auto">
          <a:xfrm flipH="1">
            <a:off x="8056562" y="2678113"/>
            <a:ext cx="1468437" cy="404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81" name="Group 79"/>
          <p:cNvGrpSpPr>
            <a:grpSpLocks/>
          </p:cNvGrpSpPr>
          <p:nvPr/>
        </p:nvGrpSpPr>
        <p:grpSpPr bwMode="auto">
          <a:xfrm>
            <a:off x="9601200" y="1398959"/>
            <a:ext cx="1425575" cy="3124200"/>
            <a:chOff x="7315200" y="1371600"/>
            <a:chExt cx="1600200" cy="3505200"/>
          </a:xfrm>
        </p:grpSpPr>
        <p:sp>
          <p:nvSpPr>
            <p:cNvPr id="82" name="Rounded Rectangle 81"/>
            <p:cNvSpPr/>
            <p:nvPr/>
          </p:nvSpPr>
          <p:spPr>
            <a:xfrm>
              <a:off x="7315200" y="1371600"/>
              <a:ext cx="1600200" cy="3505200"/>
            </a:xfrm>
            <a:prstGeom prst="roundRect">
              <a:avLst/>
            </a:prstGeom>
            <a:solidFill>
              <a:srgbClr val="FF99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83" name="Group 17"/>
            <p:cNvGrpSpPr>
              <a:grpSpLocks/>
            </p:cNvGrpSpPr>
            <p:nvPr/>
          </p:nvGrpSpPr>
          <p:grpSpPr bwMode="auto">
            <a:xfrm>
              <a:off x="7632700" y="1828800"/>
              <a:ext cx="1079500" cy="906463"/>
              <a:chOff x="4272" y="1152"/>
              <a:chExt cx="1200" cy="1008"/>
            </a:xfrm>
          </p:grpSpPr>
          <p:sp>
            <p:nvSpPr>
              <p:cNvPr id="97" name="Oval 12"/>
              <p:cNvSpPr>
                <a:spLocks noChangeArrowheads="1"/>
              </p:cNvSpPr>
              <p:nvPr/>
            </p:nvSpPr>
            <p:spPr bwMode="auto">
              <a:xfrm>
                <a:off x="4272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98" name="Oval 13"/>
              <p:cNvSpPr>
                <a:spLocks noChangeArrowheads="1"/>
              </p:cNvSpPr>
              <p:nvPr/>
            </p:nvSpPr>
            <p:spPr bwMode="auto">
              <a:xfrm>
                <a:off x="4656" y="1152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99" name="Oval 14"/>
              <p:cNvSpPr>
                <a:spLocks noChangeArrowheads="1"/>
              </p:cNvSpPr>
              <p:nvPr/>
            </p:nvSpPr>
            <p:spPr bwMode="auto">
              <a:xfrm>
                <a:off x="5088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00" name="AutoShape 15"/>
              <p:cNvCxnSpPr>
                <a:cxnSpLocks noChangeShapeType="1"/>
                <a:stCxn id="98" idx="3"/>
                <a:endCxn id="97" idx="0"/>
              </p:cNvCxnSpPr>
              <p:nvPr/>
            </p:nvCxnSpPr>
            <p:spPr bwMode="auto">
              <a:xfrm flipH="1">
                <a:off x="4464" y="1489"/>
                <a:ext cx="248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1" name="AutoShape 16"/>
              <p:cNvCxnSpPr>
                <a:cxnSpLocks noChangeShapeType="1"/>
                <a:stCxn id="98" idx="5"/>
                <a:endCxn id="99" idx="0"/>
              </p:cNvCxnSpPr>
              <p:nvPr/>
            </p:nvCxnSpPr>
            <p:spPr bwMode="auto">
              <a:xfrm>
                <a:off x="4984" y="1489"/>
                <a:ext cx="296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4" name="Group 17"/>
            <p:cNvGrpSpPr>
              <a:grpSpLocks/>
            </p:cNvGrpSpPr>
            <p:nvPr/>
          </p:nvGrpSpPr>
          <p:grpSpPr bwMode="auto">
            <a:xfrm>
              <a:off x="7632700" y="2743200"/>
              <a:ext cx="1079500" cy="906463"/>
              <a:chOff x="4272" y="1152"/>
              <a:chExt cx="1200" cy="1008"/>
            </a:xfrm>
          </p:grpSpPr>
          <p:sp>
            <p:nvSpPr>
              <p:cNvPr id="92" name="Oval 12"/>
              <p:cNvSpPr>
                <a:spLocks noChangeArrowheads="1"/>
              </p:cNvSpPr>
              <p:nvPr/>
            </p:nvSpPr>
            <p:spPr bwMode="auto">
              <a:xfrm>
                <a:off x="4272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93" name="Oval 13"/>
              <p:cNvSpPr>
                <a:spLocks noChangeArrowheads="1"/>
              </p:cNvSpPr>
              <p:nvPr/>
            </p:nvSpPr>
            <p:spPr bwMode="auto">
              <a:xfrm>
                <a:off x="4656" y="1152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94" name="Oval 14"/>
              <p:cNvSpPr>
                <a:spLocks noChangeArrowheads="1"/>
              </p:cNvSpPr>
              <p:nvPr/>
            </p:nvSpPr>
            <p:spPr bwMode="auto">
              <a:xfrm>
                <a:off x="5088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95" name="AutoShape 15"/>
              <p:cNvCxnSpPr>
                <a:cxnSpLocks noChangeShapeType="1"/>
                <a:stCxn id="93" idx="3"/>
                <a:endCxn id="92" idx="0"/>
              </p:cNvCxnSpPr>
              <p:nvPr/>
            </p:nvCxnSpPr>
            <p:spPr bwMode="auto">
              <a:xfrm flipH="1">
                <a:off x="4464" y="1489"/>
                <a:ext cx="248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6" name="AutoShape 16"/>
              <p:cNvCxnSpPr>
                <a:cxnSpLocks noChangeShapeType="1"/>
                <a:stCxn id="93" idx="5"/>
                <a:endCxn id="94" idx="0"/>
              </p:cNvCxnSpPr>
              <p:nvPr/>
            </p:nvCxnSpPr>
            <p:spPr bwMode="auto">
              <a:xfrm>
                <a:off x="4984" y="1489"/>
                <a:ext cx="296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5" name="Group 17"/>
            <p:cNvGrpSpPr>
              <a:grpSpLocks/>
            </p:cNvGrpSpPr>
            <p:nvPr/>
          </p:nvGrpSpPr>
          <p:grpSpPr bwMode="auto">
            <a:xfrm>
              <a:off x="7620000" y="3741738"/>
              <a:ext cx="1079500" cy="906462"/>
              <a:chOff x="4272" y="1152"/>
              <a:chExt cx="1200" cy="1008"/>
            </a:xfrm>
          </p:grpSpPr>
          <p:sp>
            <p:nvSpPr>
              <p:cNvPr id="87" name="Oval 12"/>
              <p:cNvSpPr>
                <a:spLocks noChangeArrowheads="1"/>
              </p:cNvSpPr>
              <p:nvPr/>
            </p:nvSpPr>
            <p:spPr bwMode="auto">
              <a:xfrm>
                <a:off x="4272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88" name="Oval 13"/>
              <p:cNvSpPr>
                <a:spLocks noChangeArrowheads="1"/>
              </p:cNvSpPr>
              <p:nvPr/>
            </p:nvSpPr>
            <p:spPr bwMode="auto">
              <a:xfrm>
                <a:off x="4656" y="1152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89" name="Oval 14"/>
              <p:cNvSpPr>
                <a:spLocks noChangeArrowheads="1"/>
              </p:cNvSpPr>
              <p:nvPr/>
            </p:nvSpPr>
            <p:spPr bwMode="auto">
              <a:xfrm>
                <a:off x="5088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90" name="AutoShape 15"/>
              <p:cNvCxnSpPr>
                <a:cxnSpLocks noChangeShapeType="1"/>
                <a:stCxn id="88" idx="3"/>
                <a:endCxn id="87" idx="0"/>
              </p:cNvCxnSpPr>
              <p:nvPr/>
            </p:nvCxnSpPr>
            <p:spPr bwMode="auto">
              <a:xfrm flipH="1">
                <a:off x="4464" y="1489"/>
                <a:ext cx="248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AutoShape 16"/>
              <p:cNvCxnSpPr>
                <a:cxnSpLocks noChangeShapeType="1"/>
                <a:stCxn id="88" idx="5"/>
                <a:endCxn id="89" idx="0"/>
              </p:cNvCxnSpPr>
              <p:nvPr/>
            </p:nvCxnSpPr>
            <p:spPr bwMode="auto">
              <a:xfrm>
                <a:off x="4984" y="1489"/>
                <a:ext cx="296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86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1447800"/>
              <a:ext cx="1303338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" name="Group 80"/>
          <p:cNvGrpSpPr>
            <a:grpSpLocks/>
          </p:cNvGrpSpPr>
          <p:nvPr/>
        </p:nvGrpSpPr>
        <p:grpSpPr bwMode="auto">
          <a:xfrm>
            <a:off x="7543800" y="4648200"/>
            <a:ext cx="3418332" cy="2065337"/>
            <a:chOff x="5029200" y="4648200"/>
            <a:chExt cx="3810000" cy="2209800"/>
          </a:xfrm>
        </p:grpSpPr>
        <p:sp>
          <p:nvSpPr>
            <p:cNvPr id="103" name="Rounded Rectangle 102"/>
            <p:cNvSpPr/>
            <p:nvPr/>
          </p:nvSpPr>
          <p:spPr>
            <a:xfrm>
              <a:off x="5029200" y="4648200"/>
              <a:ext cx="3810000" cy="22098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latin typeface="Calibri"/>
                <a:cs typeface="Calibri"/>
              </a:endParaRPr>
            </a:p>
          </p:txBody>
        </p:sp>
        <p:grpSp>
          <p:nvGrpSpPr>
            <p:cNvPr id="104" name="Group 31"/>
            <p:cNvGrpSpPr>
              <a:grpSpLocks/>
            </p:cNvGrpSpPr>
            <p:nvPr/>
          </p:nvGrpSpPr>
          <p:grpSpPr bwMode="auto">
            <a:xfrm>
              <a:off x="5181600" y="5265737"/>
              <a:ext cx="930275" cy="677863"/>
              <a:chOff x="3089" y="3475"/>
              <a:chExt cx="665" cy="571"/>
            </a:xfrm>
          </p:grpSpPr>
          <p:sp>
            <p:nvSpPr>
              <p:cNvPr id="141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42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43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44" name="AutoShape 28"/>
              <p:cNvCxnSpPr>
                <a:cxnSpLocks noChangeShapeType="1"/>
                <a:stCxn id="142" idx="3"/>
                <a:endCxn id="141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5" name="AutoShape 29"/>
              <p:cNvCxnSpPr>
                <a:cxnSpLocks noChangeShapeType="1"/>
                <a:stCxn id="142" idx="5"/>
                <a:endCxn id="143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6" name="AutoShape 30"/>
              <p:cNvCxnSpPr>
                <a:cxnSpLocks noChangeShapeType="1"/>
                <a:stCxn id="141" idx="6"/>
                <a:endCxn id="143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5" name="Group 31"/>
            <p:cNvGrpSpPr>
              <a:grpSpLocks/>
            </p:cNvGrpSpPr>
            <p:nvPr/>
          </p:nvGrpSpPr>
          <p:grpSpPr bwMode="auto">
            <a:xfrm>
              <a:off x="6461125" y="5243512"/>
              <a:ext cx="930275" cy="677863"/>
              <a:chOff x="3089" y="3475"/>
              <a:chExt cx="665" cy="571"/>
            </a:xfrm>
          </p:grpSpPr>
          <p:sp>
            <p:nvSpPr>
              <p:cNvPr id="135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36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37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38" name="AutoShape 28"/>
              <p:cNvCxnSpPr>
                <a:cxnSpLocks noChangeShapeType="1"/>
                <a:stCxn id="136" idx="3"/>
                <a:endCxn id="135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9" name="AutoShape 29"/>
              <p:cNvCxnSpPr>
                <a:cxnSpLocks noChangeShapeType="1"/>
                <a:stCxn id="136" idx="5"/>
                <a:endCxn id="137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0" name="AutoShape 30"/>
              <p:cNvCxnSpPr>
                <a:cxnSpLocks noChangeShapeType="1"/>
                <a:stCxn id="135" idx="6"/>
                <a:endCxn id="137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6" name="Group 31"/>
            <p:cNvGrpSpPr>
              <a:grpSpLocks/>
            </p:cNvGrpSpPr>
            <p:nvPr/>
          </p:nvGrpSpPr>
          <p:grpSpPr bwMode="auto">
            <a:xfrm>
              <a:off x="7680325" y="5243512"/>
              <a:ext cx="930275" cy="677863"/>
              <a:chOff x="3089" y="3475"/>
              <a:chExt cx="665" cy="571"/>
            </a:xfrm>
          </p:grpSpPr>
          <p:sp>
            <p:nvSpPr>
              <p:cNvPr id="129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30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31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32" name="AutoShape 28"/>
              <p:cNvCxnSpPr>
                <a:cxnSpLocks noChangeShapeType="1"/>
                <a:stCxn id="130" idx="3"/>
                <a:endCxn id="129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" name="AutoShape 29"/>
              <p:cNvCxnSpPr>
                <a:cxnSpLocks noChangeShapeType="1"/>
                <a:stCxn id="130" idx="5"/>
                <a:endCxn id="131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4" name="AutoShape 30"/>
              <p:cNvCxnSpPr>
                <a:cxnSpLocks noChangeShapeType="1"/>
                <a:stCxn id="129" idx="6"/>
                <a:endCxn id="131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7" name="Group 31"/>
            <p:cNvGrpSpPr>
              <a:grpSpLocks/>
            </p:cNvGrpSpPr>
            <p:nvPr/>
          </p:nvGrpSpPr>
          <p:grpSpPr bwMode="auto">
            <a:xfrm>
              <a:off x="5181600" y="6118225"/>
              <a:ext cx="930275" cy="677863"/>
              <a:chOff x="3089" y="3475"/>
              <a:chExt cx="665" cy="571"/>
            </a:xfrm>
          </p:grpSpPr>
          <p:sp>
            <p:nvSpPr>
              <p:cNvPr id="123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24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25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26" name="AutoShape 28"/>
              <p:cNvCxnSpPr>
                <a:cxnSpLocks noChangeShapeType="1"/>
                <a:stCxn id="124" idx="3"/>
                <a:endCxn id="123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" name="AutoShape 29"/>
              <p:cNvCxnSpPr>
                <a:cxnSpLocks noChangeShapeType="1"/>
                <a:stCxn id="124" idx="5"/>
                <a:endCxn id="125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8" name="AutoShape 30"/>
              <p:cNvCxnSpPr>
                <a:cxnSpLocks noChangeShapeType="1"/>
                <a:stCxn id="123" idx="6"/>
                <a:endCxn id="125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8" name="Group 31"/>
            <p:cNvGrpSpPr>
              <a:grpSpLocks/>
            </p:cNvGrpSpPr>
            <p:nvPr/>
          </p:nvGrpSpPr>
          <p:grpSpPr bwMode="auto">
            <a:xfrm>
              <a:off x="6461125" y="6096000"/>
              <a:ext cx="930275" cy="677863"/>
              <a:chOff x="3089" y="3475"/>
              <a:chExt cx="665" cy="571"/>
            </a:xfrm>
          </p:grpSpPr>
          <p:sp>
            <p:nvSpPr>
              <p:cNvPr id="117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18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19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20" name="AutoShape 28"/>
              <p:cNvCxnSpPr>
                <a:cxnSpLocks noChangeShapeType="1"/>
                <a:stCxn id="118" idx="3"/>
                <a:endCxn id="117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1" name="AutoShape 29"/>
              <p:cNvCxnSpPr>
                <a:cxnSpLocks noChangeShapeType="1"/>
                <a:stCxn id="118" idx="5"/>
                <a:endCxn id="119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2" name="AutoShape 30"/>
              <p:cNvCxnSpPr>
                <a:cxnSpLocks noChangeShapeType="1"/>
                <a:stCxn id="117" idx="6"/>
                <a:endCxn id="119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9" name="Group 31"/>
            <p:cNvGrpSpPr>
              <a:grpSpLocks/>
            </p:cNvGrpSpPr>
            <p:nvPr/>
          </p:nvGrpSpPr>
          <p:grpSpPr bwMode="auto">
            <a:xfrm>
              <a:off x="7680325" y="6096000"/>
              <a:ext cx="930275" cy="677863"/>
              <a:chOff x="3089" y="3475"/>
              <a:chExt cx="665" cy="571"/>
            </a:xfrm>
          </p:grpSpPr>
          <p:sp>
            <p:nvSpPr>
              <p:cNvPr id="111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12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13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14" name="AutoShape 28"/>
              <p:cNvCxnSpPr>
                <a:cxnSpLocks noChangeShapeType="1"/>
                <a:stCxn id="112" idx="3"/>
                <a:endCxn id="111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" name="AutoShape 29"/>
              <p:cNvCxnSpPr>
                <a:cxnSpLocks noChangeShapeType="1"/>
                <a:stCxn id="112" idx="5"/>
                <a:endCxn id="113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6" name="AutoShape 30"/>
              <p:cNvCxnSpPr>
                <a:cxnSpLocks noChangeShapeType="1"/>
                <a:stCxn id="111" idx="6"/>
                <a:endCxn id="113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110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4724400"/>
              <a:ext cx="2555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alibri"/>
                <a:ea typeface="ＭＳ Ｐゴシック" pitchFamily="34" charset="-128"/>
                <a:cs typeface="Calibri"/>
              </a:rPr>
              <a:t>Bayes Nets Representation Summary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397001"/>
            <a:ext cx="8686800" cy="47291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Bayes nets compactly encode joint distributions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Guaranteed independencies of distributions can be deduced from BN graph structure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D-separation gives precise conditional independence guarantees from graph alone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A Bayes</a:t>
            </a:r>
            <a:r>
              <a:rPr lang="ja-JP" altLang="en-US" sz="2800" dirty="0" smtClean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800" dirty="0" smtClean="0">
                <a:latin typeface="Calibri"/>
                <a:ea typeface="ＭＳ Ｐゴシック" pitchFamily="34" charset="-128"/>
                <a:cs typeface="Calibri"/>
              </a:rPr>
              <a:t> net</a:t>
            </a:r>
            <a:r>
              <a:rPr lang="ja-JP" altLang="en-US" sz="2800" dirty="0" smtClean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800" dirty="0" smtClean="0">
                <a:latin typeface="Calibri"/>
                <a:ea typeface="ＭＳ Ｐゴシック" pitchFamily="34" charset="-128"/>
                <a:cs typeface="Calibri"/>
              </a:rPr>
              <a:t>s joint distribution may have further (conditional) independence that is not detectable until you inspect its specific distribution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Bayes</a:t>
            </a:r>
            <a:r>
              <a:rPr lang="en-US" altLang="en-US" smtClean="0">
                <a:ea typeface="ＭＳ Ｐゴシック" pitchFamily="34" charset="-128"/>
              </a:rPr>
              <a:t>’</a:t>
            </a:r>
            <a:r>
              <a:rPr lang="en-US" smtClean="0">
                <a:ea typeface="ＭＳ Ｐゴシック" pitchFamily="34" charset="-128"/>
              </a:rPr>
              <a:t> Nets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2362200" y="1397001"/>
            <a:ext cx="9423400" cy="4729164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Representation</a:t>
            </a:r>
          </a:p>
          <a:p>
            <a:pPr lvl="4"/>
            <a:endParaRPr lang="en-US" sz="400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Conditional Independences</a:t>
            </a:r>
          </a:p>
          <a:p>
            <a:pPr lvl="4"/>
            <a:endParaRPr lang="en-US" sz="400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Probabilistic Inference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Enumeration (exact, exponential complexity)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Variable elimination (exact, worst-case</a:t>
            </a:r>
          </a:p>
          <a:p>
            <a:pPr marL="457176" lvl="1" indent="0">
              <a:buNone/>
            </a:pPr>
            <a:r>
              <a:rPr lang="en-US" dirty="0">
                <a:ea typeface="ＭＳ Ｐゴシック" pitchFamily="34" charset="-128"/>
              </a:rPr>
              <a:t>	</a:t>
            </a:r>
            <a:r>
              <a:rPr lang="en-US" dirty="0" smtClean="0">
                <a:ea typeface="ＭＳ Ｐゴシック" pitchFamily="34" charset="-128"/>
              </a:rPr>
              <a:t>	exponential complexity, often better)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Probabilistic inference is NP-complete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Sampling (approximate)</a:t>
            </a:r>
          </a:p>
          <a:p>
            <a:pPr lvl="3"/>
            <a:endParaRPr lang="en-US" sz="400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Learning Bayes</a:t>
            </a:r>
            <a:r>
              <a:rPr lang="en-US" altLang="en-US" dirty="0" smtClean="0">
                <a:ea typeface="ＭＳ Ｐゴシック" pitchFamily="34" charset="-128"/>
              </a:rPr>
              <a:t>’</a:t>
            </a:r>
            <a:r>
              <a:rPr lang="en-US" dirty="0" smtClean="0">
                <a:ea typeface="ＭＳ Ｐゴシック" pitchFamily="34" charset="-128"/>
              </a:rPr>
              <a:t> Nets from Data</a:t>
            </a:r>
          </a:p>
        </p:txBody>
      </p:sp>
      <p:pic>
        <p:nvPicPr>
          <p:cNvPr id="7373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2" y="1428750"/>
            <a:ext cx="5667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2028825"/>
            <a:ext cx="5667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a great Spring Break!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251" y="2590801"/>
            <a:ext cx="3919499" cy="297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04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/>
                <a:cs typeface="Calibri"/>
              </a:rPr>
              <a:t>Bayes’ Nets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Calibri"/>
                <a:cs typeface="Calibri"/>
              </a:rPr>
              <a:t>A Bayes’ net is an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>
                <a:latin typeface="Calibri"/>
                <a:cs typeface="Calibri"/>
              </a:rPr>
              <a:t>	efficient encoding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>
                <a:latin typeface="Calibri"/>
                <a:cs typeface="Calibri"/>
              </a:rPr>
              <a:t>	of a probabilistic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>
                <a:latin typeface="Calibri"/>
                <a:cs typeface="Calibri"/>
              </a:rPr>
              <a:t>	model of a domain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Calibri"/>
                <a:cs typeface="Calibri"/>
              </a:rPr>
              <a:t>Questions we can ask:</a:t>
            </a:r>
          </a:p>
          <a:p>
            <a:pPr lvl="6">
              <a:lnSpc>
                <a:spcPct val="90000"/>
              </a:lnSpc>
            </a:pPr>
            <a:endParaRPr lang="en-US" sz="16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Inference: given a fixed BN, what is P(X | e)?</a:t>
            </a:r>
          </a:p>
          <a:p>
            <a:pPr lvl="6">
              <a:lnSpc>
                <a:spcPct val="90000"/>
              </a:lnSpc>
            </a:pPr>
            <a:endParaRPr lang="en-US" sz="16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Representation: given a BN graph, what kinds of distributions can it encode?</a:t>
            </a:r>
          </a:p>
          <a:p>
            <a:pPr lvl="6">
              <a:lnSpc>
                <a:spcPct val="90000"/>
              </a:lnSpc>
            </a:pPr>
            <a:endParaRPr lang="en-US" sz="16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Modeling: what BN is most appropriate for a given domain?</a:t>
            </a:r>
          </a:p>
        </p:txBody>
      </p:sp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9" y="1295400"/>
            <a:ext cx="4138471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440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ea typeface="ＭＳ Ｐゴシック" pitchFamily="34" charset="-128"/>
                <a:cs typeface="Calibri"/>
              </a:rPr>
              <a:t>Bayes</a:t>
            </a:r>
            <a:r>
              <a:rPr lang="ja-JP" altLang="en-US" dirty="0" smtClean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dirty="0" smtClean="0">
                <a:latin typeface="Calibri"/>
                <a:ea typeface="ＭＳ Ｐゴシック" pitchFamily="34" charset="-128"/>
                <a:cs typeface="Calibri"/>
              </a:rPr>
              <a:t> Net Semantics</a:t>
            </a:r>
            <a:endParaRPr lang="en-US" dirty="0" smtClean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7467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A directed, acyclic graph, one node per random variable</a:t>
            </a:r>
          </a:p>
          <a:p>
            <a:pPr eaLnBrk="1" hangingPunct="1">
              <a:lnSpc>
                <a:spcPct val="80000"/>
              </a:lnSpc>
            </a:pPr>
            <a:endParaRPr lang="en-US" sz="7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A conditional probability table (CPT) for each node</a:t>
            </a:r>
          </a:p>
          <a:p>
            <a:pPr lvl="7">
              <a:lnSpc>
                <a:spcPct val="80000"/>
              </a:lnSpc>
            </a:pPr>
            <a:endParaRPr lang="en-US" sz="12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A collection of distributions over X, one for each combination of parents</a:t>
            </a:r>
            <a:r>
              <a:rPr lang="ja-JP" altLang="en-US" sz="2000" dirty="0" smtClean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000" dirty="0" smtClean="0">
                <a:latin typeface="Calibri"/>
                <a:ea typeface="ＭＳ Ｐゴシック" pitchFamily="34" charset="-128"/>
                <a:cs typeface="Calibri"/>
              </a:rPr>
              <a:t> values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0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altLang="ja-JP" sz="12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Bayes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 </a:t>
            </a:r>
            <a:r>
              <a:rPr lang="en-US" altLang="ja-JP" sz="2400" dirty="0" smtClean="0">
                <a:latin typeface="Calibri"/>
                <a:ea typeface="ＭＳ Ｐゴシック" pitchFamily="34" charset="-128"/>
                <a:cs typeface="Calibri"/>
              </a:rPr>
              <a:t>nets implicitly encode 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joint </a:t>
            </a:r>
            <a:r>
              <a:rPr lang="en-US" altLang="ja-JP" sz="2400" dirty="0" smtClean="0">
                <a:latin typeface="Calibri"/>
                <a:ea typeface="ＭＳ Ｐゴシック" pitchFamily="34" charset="-128"/>
                <a:cs typeface="Calibri"/>
              </a:rPr>
              <a:t>distributions</a:t>
            </a:r>
          </a:p>
          <a:p>
            <a:pPr lvl="5">
              <a:lnSpc>
                <a:spcPct val="80000"/>
              </a:lnSpc>
            </a:pPr>
            <a:endParaRPr lang="en-US" altLang="ja-JP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As a product of local conditional 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distributions</a:t>
            </a: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To see what probability a BN gives to a full assignment, multiply all the relevant conditionals together: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altLang="ja-JP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 smtClean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27660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14729"/>
            <a:ext cx="19272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638800"/>
            <a:ext cx="55356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4495801"/>
            <a:ext cx="2062553" cy="23621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312" y="1371600"/>
            <a:ext cx="3724088" cy="2713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972" y="1143000"/>
            <a:ext cx="2635227" cy="1752599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566437"/>
              </p:ext>
            </p:extLst>
          </p:nvPr>
        </p:nvGraphicFramePr>
        <p:xfrm>
          <a:off x="1447800" y="1350313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/>
                <a:gridCol w="762000"/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148393"/>
              </p:ext>
            </p:extLst>
          </p:nvPr>
        </p:nvGraphicFramePr>
        <p:xfrm>
          <a:off x="6248400" y="1350313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/>
                <a:gridCol w="761813"/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42010"/>
              </p:ext>
            </p:extLst>
          </p:nvPr>
        </p:nvGraphicFramePr>
        <p:xfrm>
          <a:off x="8686800" y="3165132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/>
                <a:gridCol w="529907"/>
                <a:gridCol w="533400"/>
                <a:gridCol w="1219200"/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0.95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0.05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0.94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0.06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0.29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0.71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0.001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0.999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238424"/>
              </p:ext>
            </p:extLst>
          </p:nvPr>
        </p:nvGraphicFramePr>
        <p:xfrm>
          <a:off x="762000" y="2923054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/>
                <a:gridCol w="533400"/>
                <a:gridCol w="917893"/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259111"/>
              </p:ext>
            </p:extLst>
          </p:nvPr>
        </p:nvGraphicFramePr>
        <p:xfrm>
          <a:off x="6248400" y="2923054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/>
                <a:gridCol w="613093"/>
                <a:gridCol w="914400"/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69018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 smtClean="0">
                <a:latin typeface="Calibri"/>
                <a:cs typeface="Calibri"/>
              </a:rPr>
              <a:t>B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5277150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 smtClean="0">
                <a:latin typeface="Calibri"/>
                <a:cs typeface="Calibri"/>
              </a:rPr>
              <a:t>E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4266497" y="2484872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 smtClean="0">
                <a:latin typeface="Calibri"/>
                <a:cs typeface="Calibri"/>
              </a:rPr>
              <a:t>A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5388742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 smtClean="0">
                <a:latin typeface="Calibri"/>
                <a:cs typeface="Calibri"/>
              </a:rPr>
              <a:t>M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3333449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 smtClean="0">
                <a:latin typeface="Calibri"/>
                <a:cs typeface="Calibri"/>
              </a:rPr>
              <a:t>J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31" name="AutoShape 6"/>
          <p:cNvCxnSpPr>
            <a:cxnSpLocks noChangeShapeType="1"/>
            <a:stCxn id="26" idx="5"/>
            <a:endCxn id="27" idx="1"/>
          </p:cNvCxnSpPr>
          <p:nvPr/>
        </p:nvCxnSpPr>
        <p:spPr bwMode="auto">
          <a:xfrm>
            <a:off x="4916905" y="3135280"/>
            <a:ext cx="583429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6"/>
          <p:cNvCxnSpPr>
            <a:cxnSpLocks noChangeShapeType="1"/>
            <a:stCxn id="26" idx="3"/>
            <a:endCxn id="29" idx="7"/>
          </p:cNvCxnSpPr>
          <p:nvPr/>
        </p:nvCxnSpPr>
        <p:spPr bwMode="auto">
          <a:xfrm flipH="1">
            <a:off x="3983857" y="3135280"/>
            <a:ext cx="394232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6"/>
          <p:cNvCxnSpPr>
            <a:cxnSpLocks noChangeShapeType="1"/>
            <a:stCxn id="25" idx="3"/>
            <a:endCxn id="26" idx="7"/>
          </p:cNvCxnSpPr>
          <p:nvPr/>
        </p:nvCxnSpPr>
        <p:spPr bwMode="auto">
          <a:xfrm flipH="1">
            <a:off x="4916905" y="2023413"/>
            <a:ext cx="471837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6"/>
          <p:cNvCxnSpPr>
            <a:cxnSpLocks noChangeShapeType="1"/>
            <a:stCxn id="24" idx="5"/>
            <a:endCxn id="26" idx="1"/>
          </p:cNvCxnSpPr>
          <p:nvPr/>
        </p:nvCxnSpPr>
        <p:spPr bwMode="auto">
          <a:xfrm>
            <a:off x="3819426" y="2023413"/>
            <a:ext cx="558663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257800"/>
            <a:ext cx="4267200" cy="43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9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972" y="1143000"/>
            <a:ext cx="2635227" cy="1752600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151250"/>
              </p:ext>
            </p:extLst>
          </p:nvPr>
        </p:nvGraphicFramePr>
        <p:xfrm>
          <a:off x="1447800" y="1350313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/>
                <a:gridCol w="762000"/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375716"/>
              </p:ext>
            </p:extLst>
          </p:nvPr>
        </p:nvGraphicFramePr>
        <p:xfrm>
          <a:off x="6248400" y="1350313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/>
                <a:gridCol w="761813"/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154602"/>
              </p:ext>
            </p:extLst>
          </p:nvPr>
        </p:nvGraphicFramePr>
        <p:xfrm>
          <a:off x="8686800" y="3165132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/>
                <a:gridCol w="529907"/>
                <a:gridCol w="533400"/>
                <a:gridCol w="1219200"/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0.95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0.05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0.94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0.06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0.29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0.71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+a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0.001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0.999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351627"/>
              </p:ext>
            </p:extLst>
          </p:nvPr>
        </p:nvGraphicFramePr>
        <p:xfrm>
          <a:off x="762000" y="2923054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/>
                <a:gridCol w="533400"/>
                <a:gridCol w="917893"/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423698"/>
              </p:ext>
            </p:extLst>
          </p:nvPr>
        </p:nvGraphicFramePr>
        <p:xfrm>
          <a:off x="6248400" y="2923054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/>
                <a:gridCol w="613093"/>
                <a:gridCol w="914400"/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69018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 smtClean="0">
                <a:latin typeface="Calibri"/>
                <a:cs typeface="Calibri"/>
              </a:rPr>
              <a:t>B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5277150" y="1373005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 smtClean="0">
                <a:latin typeface="Calibri"/>
                <a:cs typeface="Calibri"/>
              </a:rPr>
              <a:t>E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4266497" y="2484872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 smtClean="0">
                <a:latin typeface="Calibri"/>
                <a:cs typeface="Calibri"/>
              </a:rPr>
              <a:t>A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5388742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 smtClean="0">
                <a:latin typeface="Calibri"/>
                <a:cs typeface="Calibri"/>
              </a:rPr>
              <a:t>M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3333449" y="3733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 smtClean="0">
                <a:latin typeface="Calibri"/>
                <a:cs typeface="Calibri"/>
              </a:rPr>
              <a:t>J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31" name="AutoShape 6"/>
          <p:cNvCxnSpPr>
            <a:cxnSpLocks noChangeShapeType="1"/>
            <a:stCxn id="26" idx="5"/>
            <a:endCxn id="27" idx="1"/>
          </p:cNvCxnSpPr>
          <p:nvPr/>
        </p:nvCxnSpPr>
        <p:spPr bwMode="auto">
          <a:xfrm>
            <a:off x="4916905" y="3135280"/>
            <a:ext cx="583429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6"/>
          <p:cNvCxnSpPr>
            <a:cxnSpLocks noChangeShapeType="1"/>
            <a:stCxn id="26" idx="3"/>
            <a:endCxn id="29" idx="7"/>
          </p:cNvCxnSpPr>
          <p:nvPr/>
        </p:nvCxnSpPr>
        <p:spPr bwMode="auto">
          <a:xfrm flipH="1">
            <a:off x="3983857" y="3135280"/>
            <a:ext cx="394232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6"/>
          <p:cNvCxnSpPr>
            <a:cxnSpLocks noChangeShapeType="1"/>
            <a:stCxn id="25" idx="3"/>
            <a:endCxn id="26" idx="7"/>
          </p:cNvCxnSpPr>
          <p:nvPr/>
        </p:nvCxnSpPr>
        <p:spPr bwMode="auto">
          <a:xfrm flipH="1">
            <a:off x="4916905" y="2023413"/>
            <a:ext cx="471837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6"/>
          <p:cNvCxnSpPr>
            <a:cxnSpLocks noChangeShapeType="1"/>
            <a:stCxn id="24" idx="5"/>
            <a:endCxn id="26" idx="1"/>
          </p:cNvCxnSpPr>
          <p:nvPr/>
        </p:nvCxnSpPr>
        <p:spPr bwMode="auto">
          <a:xfrm>
            <a:off x="3819426" y="2023413"/>
            <a:ext cx="558663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257800"/>
            <a:ext cx="4267200" cy="430635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5791200"/>
            <a:ext cx="8197144" cy="39034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6324600"/>
            <a:ext cx="4896995" cy="28388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5256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Size of a Bayes</a:t>
            </a:r>
            <a:r>
              <a:rPr lang="ja-JP" altLang="en-US" smtClean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mtClean="0">
                <a:latin typeface="Calibri"/>
                <a:ea typeface="ＭＳ Ｐゴシック" pitchFamily="34" charset="-128"/>
                <a:cs typeface="Calibri"/>
              </a:rPr>
              <a:t> Net</a:t>
            </a:r>
            <a:endParaRPr lang="en-US" smtClean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07622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5181600" cy="3124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How big is a joint distribution over N Boolean variables?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 smtClean="0">
                <a:latin typeface="Calibri"/>
                <a:ea typeface="ＭＳ Ｐゴシック" pitchFamily="34" charset="-128"/>
                <a:cs typeface="Calibri"/>
              </a:rPr>
              <a:t>2</a:t>
            </a:r>
            <a:r>
              <a:rPr lang="en-US" sz="3200" baseline="30000" dirty="0" smtClean="0">
                <a:latin typeface="Calibri"/>
                <a:ea typeface="ＭＳ Ｐゴシック" pitchFamily="34" charset="-128"/>
                <a:cs typeface="Calibri"/>
              </a:rPr>
              <a:t>N</a:t>
            </a:r>
          </a:p>
          <a:p>
            <a:pPr lvl="7">
              <a:lnSpc>
                <a:spcPct val="90000"/>
              </a:lnSpc>
            </a:pPr>
            <a:endParaRPr lang="en-US" sz="12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How big is an N-node net if nodes have up to k parents?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 smtClean="0">
                <a:latin typeface="Calibri"/>
                <a:ea typeface="ＭＳ Ｐゴシック" pitchFamily="34" charset="-128"/>
                <a:cs typeface="Calibri"/>
              </a:rPr>
              <a:t>O(N * 2</a:t>
            </a:r>
            <a:r>
              <a:rPr lang="en-US" sz="3200" baseline="30000" dirty="0" smtClean="0">
                <a:latin typeface="Calibri"/>
                <a:ea typeface="ＭＳ Ｐゴシック" pitchFamily="34" charset="-128"/>
                <a:cs typeface="Calibri"/>
              </a:rPr>
              <a:t>k+1</a:t>
            </a:r>
            <a:r>
              <a:rPr lang="en-US" sz="3200" dirty="0" smtClean="0">
                <a:latin typeface="Calibri"/>
                <a:ea typeface="ＭＳ Ｐゴシック" pitchFamily="34" charset="-128"/>
                <a:cs typeface="Calibri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107622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23304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4208551"/>
            <a:ext cx="7696198" cy="2674428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38800" y="1371600"/>
            <a:ext cx="6400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Both give you the power to calculate</a:t>
            </a:r>
          </a:p>
          <a:p>
            <a:pPr lvl="7">
              <a:lnSpc>
                <a:spcPct val="90000"/>
              </a:lnSpc>
            </a:pPr>
            <a:endParaRPr lang="en-US" sz="12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BNs: Huge space savings!</a:t>
            </a:r>
          </a:p>
          <a:p>
            <a:pPr lvl="5">
              <a:lnSpc>
                <a:spcPct val="90000"/>
              </a:lnSpc>
            </a:pPr>
            <a:endParaRPr lang="en-US" sz="12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Also easier to elicit local CPTs</a:t>
            </a:r>
          </a:p>
          <a:p>
            <a:pPr lvl="6">
              <a:lnSpc>
                <a:spcPct val="90000"/>
              </a:lnSpc>
            </a:pPr>
            <a:endParaRPr lang="en-US" sz="12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Also faster to answer queries (coming)	</a:t>
            </a:r>
          </a:p>
          <a:p>
            <a:pPr lvl="5">
              <a:lnSpc>
                <a:spcPct val="90000"/>
              </a:lnSpc>
            </a:pPr>
            <a:endParaRPr lang="en-US" sz="1200" dirty="0" smtClean="0">
              <a:latin typeface="Calibri"/>
              <a:ea typeface="ＭＳ Ｐゴシック" pitchFamily="34" charset="-128"/>
              <a:cs typeface="Calibri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Bayes</a:t>
            </a:r>
            <a:r>
              <a:rPr lang="en-US" altLang="en-US" smtClean="0">
                <a:ea typeface="ＭＳ Ｐゴシック" pitchFamily="34" charset="-128"/>
              </a:rPr>
              <a:t>’</a:t>
            </a:r>
            <a:r>
              <a:rPr lang="en-US" smtClean="0">
                <a:ea typeface="ＭＳ Ｐゴシック" pitchFamily="34" charset="-128"/>
              </a:rPr>
              <a:t> Nets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3124200" y="1397001"/>
            <a:ext cx="8661400" cy="4729164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Representation</a:t>
            </a:r>
          </a:p>
          <a:p>
            <a:pPr lvl="3"/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Conditional Independences</a:t>
            </a:r>
          </a:p>
          <a:p>
            <a:pPr lvl="3"/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Probabilistic Inference</a:t>
            </a:r>
          </a:p>
          <a:p>
            <a:pPr lvl="3"/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Learning Bayes</a:t>
            </a:r>
            <a:r>
              <a:rPr lang="en-US" altLang="en-US" dirty="0" smtClean="0">
                <a:ea typeface="ＭＳ Ｐゴシック" pitchFamily="34" charset="-128"/>
              </a:rPr>
              <a:t>’</a:t>
            </a:r>
            <a:r>
              <a:rPr lang="en-US" dirty="0" smtClean="0">
                <a:ea typeface="ＭＳ Ｐゴシック" pitchFamily="34" charset="-128"/>
              </a:rPr>
              <a:t> Nets from Data</a:t>
            </a:r>
          </a:p>
        </p:txBody>
      </p:sp>
      <p:pic>
        <p:nvPicPr>
          <p:cNvPr id="3891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47800"/>
            <a:ext cx="5667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$ P(+b, -e, +a, -j, +m) =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9"/>
  <p:tag name="PICTUREFILESIZE" val="558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$ P(+b, -e, +a, -j, +m) =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9"/>
  <p:tag name="PICTUREFILESIZE" val="558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 P(+b) P(-e) P(+a | +b, -e) P( -j | +a) P( +m | +a )  =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31"/>
  <p:tag name="PICTUREFILESIZE" val="1050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$ 0.001 \times 0.998 \times 0.94 \times 0.1 \times 0.7 $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8"/>
  <p:tag name="PICTUREFILESIZE" val="69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796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X \indep Y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8"/>
  <p:tag name="PICTUREFILESIZE" val="241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\forall x,y,z \,\,\, P(x,y|z) = P(x|z)P(y|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6"/>
  <p:tag name="PICTUREFILESIZE" val="1827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\forall x,y \,\,\, P(x,y) = P(x)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46"/>
  <p:tag name="PICTUREFILESIZE" val="1241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X \indep Y | Z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380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Alarm  \indep  Fire  |   Smoke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8"/>
  <p:tag name="PICTUREFILESIZE" val="10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x, y)}{P(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1314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x,y,z) = P(x)P(y|x)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1637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x,y,z) = P(x)P(y|x)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1637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z|x,y) = \frac{P(x,y,z)}{P(x,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4"/>
  <p:tag name="PICTUREFILESIZE" val="1693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\frac{P(x)P(y|x)P(z|y)}{P(x)P(y|x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1"/>
  <p:tag name="PICTUREFILESIZE" val="1871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453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P(x,y,z) = P(y)P(x|y)P(z|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1"/>
  <p:tag name="PICTUREFILESIZE" val="1617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z|x,y) = \frac{P(x,y,z)}{P(x,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4"/>
  <p:tag name="PICTUREFILESIZE" val="1693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45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\frac{P(y)P(x|y)P(z|y)}{P(y)P(x|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0"/>
  <p:tag name="PICTUREFILESIZE" val="1959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P(x,y,z) = P(y)P(x|y)P(z|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1"/>
  <p:tag name="PICTUREFILESIZE" val="1617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, y) = P(x | y) 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1045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i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"/>
  <p:tag name="PICTUREFILESIZE" val="149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j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"/>
  <p:tag name="PICTUREFILESIZE" val="161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R \indep B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223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R \indep B | T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320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R \indep B | T'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2"/>
  <p:tag name="PICTUREFILESIZE" val="353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T' | T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9"/>
  <p:tag name="PICTUREFILESIZE" val="284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183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 | T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282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 | T'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322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 | T, R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440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T \indep D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6"/>
  <p:tag name="PICTUREFILESIZE" val="184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T \indep D | R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9"/>
  <p:tag name="PICTUREFILESIZE" val="309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T \indep D | R, 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02"/>
  <p:tag name="PICTUREFILESIZE" val="467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4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begin{eqnarray*}&#10;P(X_1, X_2, \ldots X_n) &amp; = &amp; P(X_1) P(X_2 | X_1) P(X_3|X_1,X_2) \ldots \\&#10;&amp; = &amp; \prod_{i=1}^n P(X_i | X_1, \ldots, X_{i-1})&#10;\end{eqnarray*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1"/>
  <p:tag name="PICTUREFILESIZE" val="4129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|a_1 \ldots a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34"/>
  <p:tag name="PICTUREFILESIZE" val="67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 = \prod_{i=1}^n P(x_i | \mbox{\it parents}(X_i)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92"/>
  <p:tag name="PICTUREFILESIZE" val="23952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59631</TotalTime>
  <Words>1647</Words>
  <Application>Microsoft Macintosh PowerPoint</Application>
  <PresentationFormat>Custom</PresentationFormat>
  <Paragraphs>598</Paragraphs>
  <Slides>34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dan-berkeley-nlp-v1</vt:lpstr>
      <vt:lpstr>Announcements</vt:lpstr>
      <vt:lpstr>CS 188: Artificial Intelligence </vt:lpstr>
      <vt:lpstr>Probability Recap</vt:lpstr>
      <vt:lpstr>Bayes’ Nets</vt:lpstr>
      <vt:lpstr>Bayes’ Net Semantics</vt:lpstr>
      <vt:lpstr>Example: Alarm Network</vt:lpstr>
      <vt:lpstr>Example: Alarm Network</vt:lpstr>
      <vt:lpstr>Size of a Bayes’ Net</vt:lpstr>
      <vt:lpstr>Bayes’ Nets</vt:lpstr>
      <vt:lpstr>Conditional Independence</vt:lpstr>
      <vt:lpstr>Bayes Nets: Assumptions</vt:lpstr>
      <vt:lpstr>Example</vt:lpstr>
      <vt:lpstr>Independence in a BN</vt:lpstr>
      <vt:lpstr>D-separation: Outline</vt:lpstr>
      <vt:lpstr>D-separation: Outline</vt:lpstr>
      <vt:lpstr>Causal Chains</vt:lpstr>
      <vt:lpstr>Causal Chains</vt:lpstr>
      <vt:lpstr>Common Cause</vt:lpstr>
      <vt:lpstr>Common Cause</vt:lpstr>
      <vt:lpstr>Common Effect</vt:lpstr>
      <vt:lpstr>The General Case</vt:lpstr>
      <vt:lpstr>The General Case</vt:lpstr>
      <vt:lpstr>Reachability</vt:lpstr>
      <vt:lpstr>Active / Inactive Paths</vt:lpstr>
      <vt:lpstr>D-Separation</vt:lpstr>
      <vt:lpstr>Example</vt:lpstr>
      <vt:lpstr>Example</vt:lpstr>
      <vt:lpstr>Example</vt:lpstr>
      <vt:lpstr>Structure Implications</vt:lpstr>
      <vt:lpstr>Computing All Independences</vt:lpstr>
      <vt:lpstr>Topology Limits Distributions</vt:lpstr>
      <vt:lpstr>Bayes Nets Representation Summary</vt:lpstr>
      <vt:lpstr>Bayes’ Nets</vt:lpstr>
      <vt:lpstr>Have a great Spring Break!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Pieter Abbeel</cp:lastModifiedBy>
  <cp:revision>3688</cp:revision>
  <cp:lastPrinted>2014-03-20T18:55:09Z</cp:lastPrinted>
  <dcterms:created xsi:type="dcterms:W3CDTF">2004-08-27T04:16:05Z</dcterms:created>
  <dcterms:modified xsi:type="dcterms:W3CDTF">2014-08-22T07:13:44Z</dcterms:modified>
</cp:coreProperties>
</file>