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7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.xml" ContentType="application/vnd.openxmlformats-officedocument.presentationml.notesSlide+xml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7"/>
  </p:notesMasterIdLst>
  <p:handoutMasterIdLst>
    <p:handoutMasterId r:id="rId48"/>
  </p:handoutMasterIdLst>
  <p:sldIdLst>
    <p:sldId id="569" r:id="rId2"/>
    <p:sldId id="570" r:id="rId3"/>
    <p:sldId id="576" r:id="rId4"/>
    <p:sldId id="526" r:id="rId5"/>
    <p:sldId id="479" r:id="rId6"/>
    <p:sldId id="480" r:id="rId7"/>
    <p:sldId id="481" r:id="rId8"/>
    <p:sldId id="582" r:id="rId9"/>
    <p:sldId id="482" r:id="rId10"/>
    <p:sldId id="483" r:id="rId11"/>
    <p:sldId id="484" r:id="rId12"/>
    <p:sldId id="485" r:id="rId13"/>
    <p:sldId id="486" r:id="rId14"/>
    <p:sldId id="487" r:id="rId15"/>
    <p:sldId id="577" r:id="rId16"/>
    <p:sldId id="489" r:id="rId17"/>
    <p:sldId id="490" r:id="rId18"/>
    <p:sldId id="491" r:id="rId19"/>
    <p:sldId id="492" r:id="rId20"/>
    <p:sldId id="493" r:id="rId21"/>
    <p:sldId id="494" r:id="rId22"/>
    <p:sldId id="578" r:id="rId23"/>
    <p:sldId id="496" r:id="rId24"/>
    <p:sldId id="497" r:id="rId25"/>
    <p:sldId id="498" r:id="rId26"/>
    <p:sldId id="519" r:id="rId27"/>
    <p:sldId id="529" r:id="rId28"/>
    <p:sldId id="530" r:id="rId29"/>
    <p:sldId id="579" r:id="rId30"/>
    <p:sldId id="531" r:id="rId31"/>
    <p:sldId id="580" r:id="rId32"/>
    <p:sldId id="532" r:id="rId33"/>
    <p:sldId id="533" r:id="rId34"/>
    <p:sldId id="535" r:id="rId35"/>
    <p:sldId id="536" r:id="rId36"/>
    <p:sldId id="537" r:id="rId37"/>
    <p:sldId id="538" r:id="rId38"/>
    <p:sldId id="539" r:id="rId39"/>
    <p:sldId id="540" r:id="rId40"/>
    <p:sldId id="581" r:id="rId41"/>
    <p:sldId id="541" r:id="rId42"/>
    <p:sldId id="542" r:id="rId43"/>
    <p:sldId id="543" r:id="rId44"/>
    <p:sldId id="534" r:id="rId45"/>
    <p:sldId id="583" r:id="rId46"/>
  </p:sldIdLst>
  <p:sldSz cx="12192000" cy="6858000"/>
  <p:notesSz cx="7099300" cy="10234613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0" autoAdjust="0"/>
    <p:restoredTop sz="94618" autoAdjust="0"/>
  </p:normalViewPr>
  <p:slideViewPr>
    <p:cSldViewPr>
      <p:cViewPr>
        <p:scale>
          <a:sx n="108" d="100"/>
          <a:sy n="108" d="100"/>
        </p:scale>
        <p:origin x="-528" y="-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FA1E42E-5FE5-4695-BF4E-B1F8A44E7D4E}" type="slidenum">
              <a:rPr lang="en-US" smtClean="0"/>
              <a:pPr defTabSz="965200"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87ABB99-7FAB-4D76-A882-7FB521C369F4}" type="slidenum">
              <a:rPr lang="en-US" smtClean="0"/>
              <a:pPr defTabSz="965200"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3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shington.edu/research/imagedatabase/demo/kmcluster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png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wmf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4775200" cy="4729164"/>
          </a:xfrm>
        </p:spPr>
        <p:txBody>
          <a:bodyPr/>
          <a:lstStyle/>
          <a:p>
            <a:r>
              <a:rPr lang="en-US" sz="2800" dirty="0" smtClean="0"/>
              <a:t>Midterm 2 prep page is up</a:t>
            </a:r>
          </a:p>
          <a:p>
            <a:pPr lvl="1"/>
            <a:r>
              <a:rPr lang="en-US" sz="2400" dirty="0" smtClean="0"/>
              <a:t>Material covered</a:t>
            </a:r>
          </a:p>
          <a:p>
            <a:pPr lvl="1"/>
            <a:r>
              <a:rPr lang="en-US" sz="2400" dirty="0" smtClean="0"/>
              <a:t>Extra office hours</a:t>
            </a:r>
          </a:p>
          <a:p>
            <a:pPr lvl="1"/>
            <a:r>
              <a:rPr lang="en-US" sz="2400" dirty="0" smtClean="0"/>
              <a:t>Past exams + solutions</a:t>
            </a:r>
          </a:p>
          <a:p>
            <a:pPr lvl="1"/>
            <a:r>
              <a:rPr lang="en-US" sz="2400" dirty="0" smtClean="0"/>
              <a:t>Practice midterm 2</a:t>
            </a:r>
          </a:p>
          <a:p>
            <a:pPr lvl="2"/>
            <a:r>
              <a:rPr lang="en-US" sz="2000" dirty="0" smtClean="0"/>
              <a:t>Optional</a:t>
            </a:r>
          </a:p>
          <a:p>
            <a:pPr lvl="2"/>
            <a:r>
              <a:rPr lang="en-US" sz="2000" dirty="0" smtClean="0"/>
              <a:t>1 point of EC for completing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Invariant Metrics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Better similarity functions use knowledge about vision</a:t>
            </a:r>
          </a:p>
          <a:p>
            <a:pPr eaLnBrk="1" hangingPunct="1"/>
            <a:r>
              <a:rPr lang="en-US" sz="2800" dirty="0" smtClean="0"/>
              <a:t>Example: invariant metrics:</a:t>
            </a:r>
          </a:p>
          <a:p>
            <a:pPr lvl="1" eaLnBrk="1" hangingPunct="1"/>
            <a:r>
              <a:rPr lang="en-US" sz="2400" dirty="0" smtClean="0"/>
              <a:t>Similarities are invariant under certain transformations</a:t>
            </a:r>
          </a:p>
          <a:p>
            <a:pPr lvl="1" eaLnBrk="1" hangingPunct="1"/>
            <a:r>
              <a:rPr lang="en-US" sz="2400" dirty="0" smtClean="0"/>
              <a:t>Rotation, scaling, translation, stroke-thickness…</a:t>
            </a:r>
          </a:p>
          <a:p>
            <a:pPr lvl="1" eaLnBrk="1" hangingPunct="1"/>
            <a:r>
              <a:rPr lang="en-US" sz="2400" dirty="0" err="1" smtClean="0"/>
              <a:t>E.g</a:t>
            </a:r>
            <a:r>
              <a:rPr lang="en-US" sz="2400" dirty="0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16 x 16 = 256 pixels; a point in 256-dim space</a:t>
            </a:r>
          </a:p>
          <a:p>
            <a:pPr lvl="2" eaLnBrk="1" hangingPunct="1"/>
            <a:r>
              <a:rPr lang="en-US" dirty="0" smtClean="0"/>
              <a:t>These points have small similarity in R</a:t>
            </a:r>
            <a:r>
              <a:rPr lang="en-US" baseline="30000" dirty="0" smtClean="0"/>
              <a:t>256 </a:t>
            </a:r>
            <a:r>
              <a:rPr lang="en-US" dirty="0" smtClean="0"/>
              <a:t>(why?)</a:t>
            </a:r>
          </a:p>
          <a:p>
            <a:pPr lvl="1" eaLnBrk="1" hangingPunct="1"/>
            <a:r>
              <a:rPr lang="en-US" sz="2400" dirty="0" smtClean="0"/>
              <a:t>How can we incorporate such </a:t>
            </a:r>
            <a:r>
              <a:rPr lang="en-US" sz="2400" dirty="0" err="1" smtClean="0"/>
              <a:t>invariances</a:t>
            </a:r>
            <a:r>
              <a:rPr lang="en-US" sz="2400" dirty="0" smtClean="0"/>
              <a:t> into our similarities?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48000" y="3648075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Photo Editor Photo" r:id="rId3" imgW="838095" imgH="838095" progId="MSPhotoEd.3">
                  <p:embed/>
                </p:oleObj>
              </mc:Choice>
              <mc:Fallback>
                <p:oleObj name="Photo Editor Photo" r:id="rId3" imgW="838095" imgH="83809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48075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724400" y="3648075"/>
          <a:ext cx="838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Photo Editor Photo" r:id="rId5" imgW="838095" imgH="847843" progId="MSPhotoEd.3">
                  <p:embed/>
                </p:oleObj>
              </mc:Choice>
              <mc:Fallback>
                <p:oleObj name="Photo Editor Photo" r:id="rId5" imgW="838095" imgH="847843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8075"/>
                        <a:ext cx="838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6491288"/>
            <a:ext cx="586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This and next few slides adapted from Xiao </a:t>
            </a:r>
            <a:r>
              <a:rPr lang="en-US" dirty="0" err="1">
                <a:latin typeface="Calibri" pitchFamily="34" charset="0"/>
              </a:rPr>
              <a:t>Hu</a:t>
            </a:r>
            <a:r>
              <a:rPr lang="en-US" dirty="0">
                <a:latin typeface="Calibri" pitchFamily="34" charset="0"/>
              </a:rPr>
              <a:t>, UIUC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Invariant Metrics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828800"/>
            <a:ext cx="6629400" cy="4343400"/>
          </a:xfrm>
        </p:spPr>
        <p:txBody>
          <a:bodyPr/>
          <a:lstStyle/>
          <a:p>
            <a:pPr marL="447675" indent="-447675" eaLnBrk="1" hangingPunct="1"/>
            <a:r>
              <a:rPr lang="en-US" sz="2800" dirty="0" smtClean="0"/>
              <a:t>Each example is now a curve in R</a:t>
            </a:r>
            <a:r>
              <a:rPr lang="en-US" sz="2800" baseline="30000" dirty="0" smtClean="0"/>
              <a:t>256</a:t>
            </a:r>
          </a:p>
          <a:p>
            <a:pPr marL="447675" indent="-447675" eaLnBrk="1" hangingPunct="1"/>
            <a:r>
              <a:rPr lang="en-US" sz="2800" dirty="0" smtClean="0"/>
              <a:t>Rotation invariant similarity:</a:t>
            </a:r>
            <a:r>
              <a:rPr lang="en-US" dirty="0" smtClean="0"/>
              <a:t> </a:t>
            </a:r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447675" indent="-447675" eaLnBrk="1" hangingPunct="1">
              <a:buFont typeface="Wingdings" pitchFamily="2" charset="2"/>
              <a:buNone/>
            </a:pPr>
            <a:r>
              <a:rPr lang="en-US" sz="2800" dirty="0" smtClean="0"/>
              <a:t>      s’=max s( r(         ),  r(         ))</a:t>
            </a:r>
            <a:endParaRPr lang="en-US" sz="3600" dirty="0" smtClean="0"/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447675" indent="-447675" eaLnBrk="1" hangingPunct="1"/>
            <a:r>
              <a:rPr lang="en-US" sz="2800" dirty="0" smtClean="0"/>
              <a:t>E.g. highest similarity between images’ rotation lines</a:t>
            </a:r>
            <a:endParaRPr lang="en-US" dirty="0" smtClean="0"/>
          </a:p>
          <a:p>
            <a:pPr marL="447675" indent="-447675" eaLnBrk="1" hangingPunct="1"/>
            <a:endParaRPr lang="en-US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5800" y="2133600"/>
          <a:ext cx="3429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位图图像" r:id="rId4" imgW="2184512" imgH="1631746" progId="PBrush">
                  <p:embed/>
                </p:oleObj>
              </mc:Choice>
              <mc:Fallback>
                <p:oleObj name="位图图像" r:id="rId4" imgW="2184512" imgH="163174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429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40995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3409950"/>
            <a:ext cx="711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Tangent Families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4343400" y="1600200"/>
            <a:ext cx="7162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Problems with s’:</a:t>
            </a:r>
          </a:p>
          <a:p>
            <a:pPr lvl="1" eaLnBrk="1" hangingPunct="1"/>
            <a:r>
              <a:rPr lang="en-US" sz="2400" dirty="0" smtClean="0"/>
              <a:t>Hard to compute</a:t>
            </a:r>
          </a:p>
          <a:p>
            <a:pPr lvl="1" eaLnBrk="1" hangingPunct="1"/>
            <a:r>
              <a:rPr lang="en-US" sz="2400" dirty="0" smtClean="0"/>
              <a:t>Allows large transformations  (e.g. 6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9)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/>
              <a:t>Tangent distance:</a:t>
            </a:r>
          </a:p>
          <a:p>
            <a:pPr lvl="1" eaLnBrk="1" hangingPunct="1"/>
            <a:r>
              <a:rPr lang="en-US" sz="2400" dirty="0" smtClean="0"/>
              <a:t>1st order approximation at original points.</a:t>
            </a:r>
          </a:p>
          <a:p>
            <a:pPr lvl="2" eaLnBrk="1" hangingPunct="1"/>
            <a:r>
              <a:rPr lang="en-US" sz="2000" dirty="0" smtClean="0"/>
              <a:t>Easy to compute</a:t>
            </a:r>
          </a:p>
          <a:p>
            <a:pPr lvl="2" eaLnBrk="1" hangingPunct="1"/>
            <a:r>
              <a:rPr lang="en-US" sz="2000" dirty="0" smtClean="0"/>
              <a:t>Models small rotations 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524000"/>
            <a:ext cx="4095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Deformation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Deformable templates:</a:t>
            </a:r>
          </a:p>
          <a:p>
            <a:pPr lvl="1" eaLnBrk="1" hangingPunct="1"/>
            <a:r>
              <a:rPr lang="en-US" sz="2000" dirty="0" smtClean="0"/>
              <a:t>An “ideal” version of each category</a:t>
            </a:r>
          </a:p>
          <a:p>
            <a:pPr lvl="1" eaLnBrk="1" hangingPunct="1"/>
            <a:r>
              <a:rPr lang="en-US" sz="2000" dirty="0" smtClean="0"/>
              <a:t>Best-fit to image using min variance</a:t>
            </a:r>
          </a:p>
          <a:p>
            <a:pPr lvl="1" eaLnBrk="1" hangingPunct="1"/>
            <a:r>
              <a:rPr lang="en-US" sz="2000" dirty="0" smtClean="0"/>
              <a:t>Cost for high distortion of template</a:t>
            </a:r>
          </a:p>
          <a:p>
            <a:pPr lvl="1" eaLnBrk="1" hangingPunct="1"/>
            <a:r>
              <a:rPr lang="en-US" sz="2000" dirty="0" smtClean="0"/>
              <a:t>Cost for image points being far from distorted template</a:t>
            </a:r>
          </a:p>
          <a:p>
            <a:pPr eaLnBrk="1" hangingPunct="1"/>
            <a:r>
              <a:rPr lang="en-US" sz="2400" dirty="0" smtClean="0"/>
              <a:t>Used in many commercial digit recognizers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4360863"/>
            <a:ext cx="770572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3246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2202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Examples from [Hastie 94]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 r="83229"/>
          <a:stretch>
            <a:fillRect/>
          </a:stretch>
        </p:blipFill>
        <p:spPr bwMode="auto">
          <a:xfrm>
            <a:off x="7620000" y="1447800"/>
            <a:ext cx="1236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Tale of Two Approaches…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97001"/>
            <a:ext cx="10490200" cy="4729164"/>
          </a:xfrm>
        </p:spPr>
        <p:txBody>
          <a:bodyPr/>
          <a:lstStyle/>
          <a:p>
            <a:pPr eaLnBrk="1" hangingPunct="1"/>
            <a:r>
              <a:rPr lang="en-US" dirty="0" smtClean="0"/>
              <a:t>Nearest neighbor-like approaches</a:t>
            </a:r>
          </a:p>
          <a:p>
            <a:pPr lvl="1" eaLnBrk="1" hangingPunct="1"/>
            <a:r>
              <a:rPr lang="en-US" dirty="0" smtClean="0"/>
              <a:t>Can use fancy similarity functions</a:t>
            </a:r>
          </a:p>
          <a:p>
            <a:pPr lvl="1" eaLnBrk="1" hangingPunct="1"/>
            <a:r>
              <a:rPr lang="en-US" dirty="0" smtClean="0"/>
              <a:t>Don’t actually get to do explicit learning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Perceptron-like approaches</a:t>
            </a:r>
          </a:p>
          <a:p>
            <a:pPr lvl="1" eaLnBrk="1" hangingPunct="1"/>
            <a:r>
              <a:rPr lang="en-US" dirty="0" smtClean="0"/>
              <a:t>Explicit training to reduce empirical error</a:t>
            </a:r>
          </a:p>
          <a:p>
            <a:pPr lvl="1" eaLnBrk="1" hangingPunct="1"/>
            <a:r>
              <a:rPr lang="en-US" dirty="0" smtClean="0"/>
              <a:t>Can’t use fancy similarity, only linear</a:t>
            </a:r>
          </a:p>
          <a:p>
            <a:pPr lvl="1" eaLnBrk="1" hangingPunct="1"/>
            <a:r>
              <a:rPr lang="en-US" dirty="0" smtClean="0"/>
              <a:t>Or can they?  Let’s find out!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Kernelization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431662"/>
            <a:ext cx="5429250" cy="5044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 Weights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is the final value of a weight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of a perceptron?</a:t>
            </a:r>
          </a:p>
          <a:p>
            <a:pPr lvl="1" eaLnBrk="1" hangingPunct="1"/>
            <a:r>
              <a:rPr lang="en-US" sz="2000" dirty="0" smtClean="0"/>
              <a:t>Can it be any real vector?</a:t>
            </a:r>
          </a:p>
          <a:p>
            <a:pPr lvl="1" eaLnBrk="1" hangingPunct="1"/>
            <a:r>
              <a:rPr lang="en-US" sz="2000" dirty="0" smtClean="0"/>
              <a:t>No!  It’s built by adding up inputs.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3"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Can reconstruct weight vectors (the </a:t>
            </a:r>
            <a:r>
              <a:rPr lang="en-US" sz="2400" dirty="0" smtClean="0">
                <a:solidFill>
                  <a:srgbClr val="CC0000"/>
                </a:solidFill>
              </a:rPr>
              <a:t>primal representation</a:t>
            </a:r>
            <a:r>
              <a:rPr lang="en-US" sz="2400" dirty="0" smtClean="0"/>
              <a:t>) from update counts (the </a:t>
            </a:r>
            <a:r>
              <a:rPr lang="en-US" sz="2400" dirty="0" smtClean="0">
                <a:solidFill>
                  <a:srgbClr val="CC0000"/>
                </a:solidFill>
              </a:rPr>
              <a:t>dual representation</a:t>
            </a:r>
            <a:r>
              <a:rPr lang="en-US" sz="2400" dirty="0" smtClean="0"/>
              <a:t>)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8" y="3008313"/>
            <a:ext cx="5154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3213" y="3938588"/>
            <a:ext cx="30972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3213" y="5905500"/>
            <a:ext cx="4502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06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 to classify a new example x?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If someone tells us the value of K for each pair of examples, never need to build the weight vectors (or the feature vectors)!</a:t>
            </a:r>
          </a:p>
        </p:txBody>
      </p:sp>
      <p:pic>
        <p:nvPicPr>
          <p:cNvPr id="45060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0475" y="20574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6613" y="2590800"/>
            <a:ext cx="3870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2163" y="3962400"/>
            <a:ext cx="370681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0925" y="48704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zero counts (alpha)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Pick up training instances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Try to classify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wrong: lower count of wrong class (for this instance), raise count of right class (for this instance)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375" y="4960938"/>
            <a:ext cx="2641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0950" y="5581650"/>
            <a:ext cx="2968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748973"/>
            <a:ext cx="3992980" cy="68002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3340100" cy="4826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5566064"/>
            <a:ext cx="3721100" cy="482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Kernelized Perceptron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824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we had a black box (</a:t>
            </a:r>
            <a:r>
              <a:rPr lang="en-US" sz="2400" dirty="0" smtClean="0">
                <a:solidFill>
                  <a:srgbClr val="CC0000"/>
                </a:solidFill>
              </a:rPr>
              <a:t>kernel</a:t>
            </a:r>
            <a:r>
              <a:rPr lang="en-US" sz="2400" dirty="0" smtClean="0"/>
              <a:t>) K that told us the dot product of two examples x and x’:</a:t>
            </a:r>
          </a:p>
          <a:p>
            <a:pPr lvl="1" eaLnBrk="1" hangingPunct="1"/>
            <a:r>
              <a:rPr lang="en-US" sz="2000" dirty="0" smtClean="0"/>
              <a:t>Could work entirely with the dual representation</a:t>
            </a:r>
          </a:p>
          <a:p>
            <a:pPr lvl="1" eaLnBrk="1" hangingPunct="1"/>
            <a:r>
              <a:rPr lang="en-US" sz="2000" dirty="0" smtClean="0"/>
              <a:t>No need to ever take dot products (“kernel trick”)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Like nearest neighbor – work with black-box similarities</a:t>
            </a:r>
          </a:p>
          <a:p>
            <a:pPr eaLnBrk="1" hangingPunct="1"/>
            <a:r>
              <a:rPr lang="en-US" sz="2400" dirty="0" smtClean="0"/>
              <a:t>Downside: slow if many examples get nonzero alpha</a:t>
            </a:r>
          </a:p>
        </p:txBody>
      </p:sp>
      <p:pic>
        <p:nvPicPr>
          <p:cNvPr id="47108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7" y="30480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5050" y="38798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30175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Kernels and Clustering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582768"/>
            <a:ext cx="7886330" cy="4208090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Kernelized Perceptron Structure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066800" y="1828800"/>
            <a:ext cx="3657600" cy="3990975"/>
            <a:chOff x="576" y="1248"/>
            <a:chExt cx="2304" cy="2514"/>
          </a:xfrm>
        </p:grpSpPr>
        <p:pic>
          <p:nvPicPr>
            <p:cNvPr id="48135" name="Picture 4" descr="sv-machine6"/>
            <p:cNvPicPr>
              <a:picLocks noChangeAspect="1" noChangeArrowheads="1"/>
            </p:cNvPicPr>
            <p:nvPr/>
          </p:nvPicPr>
          <p:blipFill>
            <a:blip r:embed="rId4" cstate="print"/>
            <a:srcRect r="50000"/>
            <a:stretch>
              <a:fillRect/>
            </a:stretch>
          </p:blipFill>
          <p:spPr bwMode="auto">
            <a:xfrm>
              <a:off x="576" y="1296"/>
              <a:ext cx="2304" cy="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816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6"/>
            <p:cNvSpPr>
              <a:spLocks noChangeArrowheads="1"/>
            </p:cNvSpPr>
            <p:nvPr/>
          </p:nvSpPr>
          <p:spPr bwMode="auto">
            <a:xfrm>
              <a:off x="1824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813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590800"/>
            <a:ext cx="1295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05000"/>
            <a:ext cx="2286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Kernels: Who Cares?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 far: a very strange way of doing a very simple calculation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“Kernel trick”: we can substitute any</a:t>
            </a:r>
            <a:r>
              <a:rPr lang="en-US" sz="2800" dirty="0" smtClean="0">
                <a:solidFill>
                  <a:srgbClr val="CC0000"/>
                </a:solidFill>
              </a:rPr>
              <a:t>*</a:t>
            </a:r>
            <a:r>
              <a:rPr lang="en-US" sz="2800" dirty="0" smtClean="0"/>
              <a:t> similarity function in place of the dot product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Lets us learn new kinds of hypotheses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7086600" y="5591175"/>
            <a:ext cx="502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* Fine print: if your kernel doesn’t satisfy certain technical requirements, lots of proofs break.  E.g. convergence, mistake bounds.  In practice, illegal kernels </a:t>
            </a:r>
            <a:r>
              <a:rPr lang="en-US" i="1" dirty="0">
                <a:solidFill>
                  <a:srgbClr val="CC0000"/>
                </a:solidFill>
                <a:latin typeface="Calibri" pitchFamily="34" charset="0"/>
              </a:rPr>
              <a:t>sometimes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work (but not always).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366" y="1809750"/>
            <a:ext cx="9336506" cy="375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10668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that is linearly separable works out great for linear decision rules: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But what are we going to do if the dataset is just too hard?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How about… mapping data to a higher-dimensional space: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4057650" y="22574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4500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5867400" y="220027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24525" y="225742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4862513" y="2208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53387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55483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6405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66341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2722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2" name="Line 14"/>
          <p:cNvSpPr>
            <a:spLocks noChangeShapeType="1"/>
          </p:cNvSpPr>
          <p:nvPr/>
        </p:nvSpPr>
        <p:spPr bwMode="auto">
          <a:xfrm>
            <a:off x="5981700" y="200977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3" name="Oval 15"/>
          <p:cNvSpPr>
            <a:spLocks noChangeArrowheads="1"/>
          </p:cNvSpPr>
          <p:nvPr/>
        </p:nvSpPr>
        <p:spPr bwMode="auto">
          <a:xfrm>
            <a:off x="6199188" y="215423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4" name="Oval 16"/>
          <p:cNvSpPr>
            <a:spLocks noChangeArrowheads="1"/>
          </p:cNvSpPr>
          <p:nvPr/>
        </p:nvSpPr>
        <p:spPr bwMode="auto">
          <a:xfrm>
            <a:off x="5484813" y="21447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5" name="Line 17"/>
          <p:cNvSpPr>
            <a:spLocks noChangeShapeType="1"/>
          </p:cNvSpPr>
          <p:nvPr/>
        </p:nvSpPr>
        <p:spPr bwMode="auto">
          <a:xfrm flipH="1" flipV="1">
            <a:off x="6310313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6" name="Line 18"/>
          <p:cNvSpPr>
            <a:spLocks noChangeShapeType="1"/>
          </p:cNvSpPr>
          <p:nvPr/>
        </p:nvSpPr>
        <p:spPr bwMode="auto">
          <a:xfrm flipH="1" flipV="1">
            <a:off x="5595938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7" name="Line 19"/>
          <p:cNvSpPr>
            <a:spLocks noChangeShapeType="1"/>
          </p:cNvSpPr>
          <p:nvPr/>
        </p:nvSpPr>
        <p:spPr bwMode="auto">
          <a:xfrm>
            <a:off x="4038600" y="36385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08" name="AutoShape 20"/>
          <p:cNvSpPr>
            <a:spLocks noChangeArrowheads="1"/>
          </p:cNvSpPr>
          <p:nvPr/>
        </p:nvSpPr>
        <p:spPr bwMode="auto">
          <a:xfrm>
            <a:off x="4481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9" name="Line 21"/>
          <p:cNvSpPr>
            <a:spLocks noChangeShapeType="1"/>
          </p:cNvSpPr>
          <p:nvPr/>
        </p:nvSpPr>
        <p:spPr bwMode="auto">
          <a:xfrm>
            <a:off x="5848350" y="35814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10" name="Text Box 22"/>
          <p:cNvSpPr txBox="1">
            <a:spLocks noChangeArrowheads="1"/>
          </p:cNvSpPr>
          <p:nvPr/>
        </p:nvSpPr>
        <p:spPr bwMode="auto">
          <a:xfrm>
            <a:off x="5705475" y="363855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11" name="AutoShape 23"/>
          <p:cNvSpPr>
            <a:spLocks noChangeArrowheads="1"/>
          </p:cNvSpPr>
          <p:nvPr/>
        </p:nvSpPr>
        <p:spPr bwMode="auto">
          <a:xfrm>
            <a:off x="484346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2" name="AutoShape 24"/>
          <p:cNvSpPr>
            <a:spLocks noChangeArrowheads="1"/>
          </p:cNvSpPr>
          <p:nvPr/>
        </p:nvSpPr>
        <p:spPr bwMode="auto">
          <a:xfrm>
            <a:off x="5319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3" name="AutoShape 25"/>
          <p:cNvSpPr>
            <a:spLocks noChangeArrowheads="1"/>
          </p:cNvSpPr>
          <p:nvPr/>
        </p:nvSpPr>
        <p:spPr bwMode="auto">
          <a:xfrm>
            <a:off x="55292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4" name="AutoShape 26"/>
          <p:cNvSpPr>
            <a:spLocks noChangeArrowheads="1"/>
          </p:cNvSpPr>
          <p:nvPr/>
        </p:nvSpPr>
        <p:spPr bwMode="auto">
          <a:xfrm>
            <a:off x="6386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5" name="AutoShape 27"/>
          <p:cNvSpPr>
            <a:spLocks noChangeArrowheads="1"/>
          </p:cNvSpPr>
          <p:nvPr/>
        </p:nvSpPr>
        <p:spPr bwMode="auto">
          <a:xfrm>
            <a:off x="6615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6" name="AutoShape 28"/>
          <p:cNvSpPr>
            <a:spLocks noChangeArrowheads="1"/>
          </p:cNvSpPr>
          <p:nvPr/>
        </p:nvSpPr>
        <p:spPr bwMode="auto">
          <a:xfrm>
            <a:off x="62531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7" name="AutoShape 29"/>
          <p:cNvSpPr>
            <a:spLocks noChangeArrowheads="1"/>
          </p:cNvSpPr>
          <p:nvPr/>
        </p:nvSpPr>
        <p:spPr bwMode="auto">
          <a:xfrm>
            <a:off x="6996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8" name="AutoShape 30"/>
          <p:cNvSpPr>
            <a:spLocks noChangeArrowheads="1"/>
          </p:cNvSpPr>
          <p:nvPr/>
        </p:nvSpPr>
        <p:spPr bwMode="auto">
          <a:xfrm>
            <a:off x="7224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9" name="AutoShape 31"/>
          <p:cNvSpPr>
            <a:spLocks noChangeArrowheads="1"/>
          </p:cNvSpPr>
          <p:nvPr/>
        </p:nvSpPr>
        <p:spPr bwMode="auto">
          <a:xfrm>
            <a:off x="772001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0" name="Line 32"/>
          <p:cNvSpPr>
            <a:spLocks noChangeShapeType="1"/>
          </p:cNvSpPr>
          <p:nvPr/>
        </p:nvSpPr>
        <p:spPr bwMode="auto">
          <a:xfrm>
            <a:off x="4038600" y="6215062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21" name="AutoShape 33"/>
          <p:cNvSpPr>
            <a:spLocks noChangeArrowheads="1"/>
          </p:cNvSpPr>
          <p:nvPr/>
        </p:nvSpPr>
        <p:spPr bwMode="auto">
          <a:xfrm>
            <a:off x="4538663" y="5194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2" name="Line 34"/>
          <p:cNvSpPr>
            <a:spLocks noChangeShapeType="1"/>
          </p:cNvSpPr>
          <p:nvPr/>
        </p:nvSpPr>
        <p:spPr bwMode="auto">
          <a:xfrm>
            <a:off x="5848350" y="6157912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23" name="Text Box 35"/>
          <p:cNvSpPr txBox="1">
            <a:spLocks noChangeArrowheads="1"/>
          </p:cNvSpPr>
          <p:nvPr/>
        </p:nvSpPr>
        <p:spPr bwMode="auto">
          <a:xfrm>
            <a:off x="5705475" y="6186487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24" name="AutoShape 36"/>
          <p:cNvSpPr>
            <a:spLocks noChangeArrowheads="1"/>
          </p:cNvSpPr>
          <p:nvPr/>
        </p:nvSpPr>
        <p:spPr bwMode="auto">
          <a:xfrm>
            <a:off x="4862513" y="5670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5" name="AutoShape 37"/>
          <p:cNvSpPr>
            <a:spLocks noChangeArrowheads="1"/>
          </p:cNvSpPr>
          <p:nvPr/>
        </p:nvSpPr>
        <p:spPr bwMode="auto">
          <a:xfrm>
            <a:off x="5319713" y="59848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6" name="AutoShape 38"/>
          <p:cNvSpPr>
            <a:spLocks noChangeArrowheads="1"/>
          </p:cNvSpPr>
          <p:nvPr/>
        </p:nvSpPr>
        <p:spPr bwMode="auto">
          <a:xfrm>
            <a:off x="5548313" y="60801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7" name="AutoShape 39"/>
          <p:cNvSpPr>
            <a:spLocks noChangeArrowheads="1"/>
          </p:cNvSpPr>
          <p:nvPr/>
        </p:nvSpPr>
        <p:spPr bwMode="auto">
          <a:xfrm>
            <a:off x="6386513" y="5994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8" name="AutoShape 40"/>
          <p:cNvSpPr>
            <a:spLocks noChangeArrowheads="1"/>
          </p:cNvSpPr>
          <p:nvPr/>
        </p:nvSpPr>
        <p:spPr bwMode="auto">
          <a:xfrm>
            <a:off x="6615113" y="58134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9" name="AutoShape 41"/>
          <p:cNvSpPr>
            <a:spLocks noChangeArrowheads="1"/>
          </p:cNvSpPr>
          <p:nvPr/>
        </p:nvSpPr>
        <p:spPr bwMode="auto">
          <a:xfrm>
            <a:off x="6196013" y="60610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0" name="AutoShape 42"/>
          <p:cNvSpPr>
            <a:spLocks noChangeArrowheads="1"/>
          </p:cNvSpPr>
          <p:nvPr/>
        </p:nvSpPr>
        <p:spPr bwMode="auto">
          <a:xfrm>
            <a:off x="6996113" y="5489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1" name="AutoShape 43"/>
          <p:cNvSpPr>
            <a:spLocks noChangeArrowheads="1"/>
          </p:cNvSpPr>
          <p:nvPr/>
        </p:nvSpPr>
        <p:spPr bwMode="auto">
          <a:xfrm>
            <a:off x="7281863" y="51847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2" name="AutoShape 44"/>
          <p:cNvSpPr>
            <a:spLocks noChangeArrowheads="1"/>
          </p:cNvSpPr>
          <p:nvPr/>
        </p:nvSpPr>
        <p:spPr bwMode="auto">
          <a:xfrm>
            <a:off x="7700963" y="466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3" name="Line 45"/>
          <p:cNvSpPr>
            <a:spLocks noChangeShapeType="1"/>
          </p:cNvSpPr>
          <p:nvPr/>
        </p:nvSpPr>
        <p:spPr bwMode="auto">
          <a:xfrm flipV="1">
            <a:off x="5848350" y="4767262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34" name="Text Box 46"/>
          <p:cNvSpPr txBox="1">
            <a:spLocks noChangeArrowheads="1"/>
          </p:cNvSpPr>
          <p:nvPr/>
        </p:nvSpPr>
        <p:spPr bwMode="auto">
          <a:xfrm>
            <a:off x="5848350" y="4586287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394735" name="Text Box 47"/>
          <p:cNvSpPr txBox="1">
            <a:spLocks noChangeArrowheads="1"/>
          </p:cNvSpPr>
          <p:nvPr/>
        </p:nvSpPr>
        <p:spPr bwMode="auto">
          <a:xfrm>
            <a:off x="7934325" y="6119812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6" name="Text Box 48"/>
          <p:cNvSpPr txBox="1">
            <a:spLocks noChangeArrowheads="1"/>
          </p:cNvSpPr>
          <p:nvPr/>
        </p:nvSpPr>
        <p:spPr bwMode="auto">
          <a:xfrm>
            <a:off x="7867650" y="3581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7924800" y="21812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8" name="Line 50"/>
          <p:cNvSpPr>
            <a:spLocks noChangeShapeType="1"/>
          </p:cNvSpPr>
          <p:nvPr/>
        </p:nvSpPr>
        <p:spPr bwMode="auto">
          <a:xfrm flipV="1">
            <a:off x="5210175" y="5072062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39" name="Line 51"/>
          <p:cNvSpPr>
            <a:spLocks noChangeShapeType="1"/>
          </p:cNvSpPr>
          <p:nvPr/>
        </p:nvSpPr>
        <p:spPr bwMode="auto">
          <a:xfrm flipV="1">
            <a:off x="5205413" y="4995862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0" name="Line 52"/>
          <p:cNvSpPr>
            <a:spLocks noChangeShapeType="1"/>
          </p:cNvSpPr>
          <p:nvPr/>
        </p:nvSpPr>
        <p:spPr bwMode="auto">
          <a:xfrm flipV="1">
            <a:off x="5319713" y="5167312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1" name="Oval 53"/>
          <p:cNvSpPr>
            <a:spLocks noChangeArrowheads="1"/>
          </p:cNvSpPr>
          <p:nvPr/>
        </p:nvSpPr>
        <p:spPr bwMode="auto">
          <a:xfrm>
            <a:off x="6932613" y="54260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2" name="Oval 54"/>
          <p:cNvSpPr>
            <a:spLocks noChangeArrowheads="1"/>
          </p:cNvSpPr>
          <p:nvPr/>
        </p:nvSpPr>
        <p:spPr bwMode="auto">
          <a:xfrm>
            <a:off x="6542088" y="574040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3" name="Oval 55"/>
          <p:cNvSpPr>
            <a:spLocks noChangeArrowheads="1"/>
          </p:cNvSpPr>
          <p:nvPr/>
        </p:nvSpPr>
        <p:spPr bwMode="auto">
          <a:xfrm>
            <a:off x="5475288" y="60166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858000" y="65214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This and next few slides adapted from Ray Mooney, UT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02" grpId="0" animBg="1"/>
      <p:bldP spid="1394703" grpId="0" animBg="1"/>
      <p:bldP spid="1394704" grpId="0" animBg="1"/>
      <p:bldP spid="1394705" grpId="0" animBg="1"/>
      <p:bldP spid="1394706" grpId="0" animBg="1"/>
      <p:bldP spid="1394707" grpId="0" animBg="1"/>
      <p:bldP spid="1394708" grpId="0" animBg="1"/>
      <p:bldP spid="1394709" grpId="0" animBg="1"/>
      <p:bldP spid="1394710" grpId="0"/>
      <p:bldP spid="1394711" grpId="0" animBg="1"/>
      <p:bldP spid="1394712" grpId="0" animBg="1"/>
      <p:bldP spid="1394713" grpId="0" animBg="1"/>
      <p:bldP spid="1394714" grpId="0" animBg="1"/>
      <p:bldP spid="1394715" grpId="0" animBg="1"/>
      <p:bldP spid="1394716" grpId="0" animBg="1"/>
      <p:bldP spid="1394717" grpId="0" animBg="1"/>
      <p:bldP spid="1394718" grpId="0" animBg="1"/>
      <p:bldP spid="1394719" grpId="0" animBg="1"/>
      <p:bldP spid="1394720" grpId="0" animBg="1"/>
      <p:bldP spid="1394721" grpId="0" animBg="1"/>
      <p:bldP spid="1394722" grpId="0" animBg="1"/>
      <p:bldP spid="1394723" grpId="0"/>
      <p:bldP spid="1394724" grpId="0" animBg="1"/>
      <p:bldP spid="1394725" grpId="0" animBg="1"/>
      <p:bldP spid="1394726" grpId="0" animBg="1"/>
      <p:bldP spid="1394727" grpId="0" animBg="1"/>
      <p:bldP spid="1394728" grpId="0" animBg="1"/>
      <p:bldP spid="1394729" grpId="0" animBg="1"/>
      <p:bldP spid="1394730" grpId="0" animBg="1"/>
      <p:bldP spid="1394731" grpId="0" animBg="1"/>
      <p:bldP spid="1394732" grpId="0" animBg="1"/>
      <p:bldP spid="1394733" grpId="0" animBg="1"/>
      <p:bldP spid="1394734" grpId="0"/>
      <p:bldP spid="1394735" grpId="0"/>
      <p:bldP spid="1394736" grpId="0"/>
      <p:bldP spid="1394738" grpId="0" animBg="1"/>
      <p:bldP spid="1394739" grpId="0" animBg="1"/>
      <p:bldP spid="1394740" grpId="0" animBg="1"/>
      <p:bldP spid="1394741" grpId="0" animBg="1"/>
      <p:bldP spid="1394742" grpId="0" animBg="1"/>
      <p:bldP spid="13947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General idea: the original feature space can always be mapped to some higher-dimensional feature space where the training set is separable: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754438" y="2686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4297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3784600" y="351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209925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3362325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95725" y="4897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3476625" y="3563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98132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400425" y="493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95725" y="396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4797425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4657725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2409825" y="407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3921125" y="5532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488632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2949575" y="5227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AutoShape 20"/>
          <p:cNvSpPr>
            <a:spLocks noChangeArrowheads="1"/>
          </p:cNvSpPr>
          <p:nvPr/>
        </p:nvSpPr>
        <p:spPr bwMode="auto">
          <a:xfrm>
            <a:off x="2638425" y="474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AutoShape 21"/>
          <p:cNvSpPr>
            <a:spLocks noChangeArrowheads="1"/>
          </p:cNvSpPr>
          <p:nvPr/>
        </p:nvSpPr>
        <p:spPr bwMode="auto">
          <a:xfrm>
            <a:off x="2695575" y="3221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>
            <a:off x="4191000" y="4356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AutoShape 23"/>
          <p:cNvSpPr>
            <a:spLocks noChangeArrowheads="1"/>
          </p:cNvSpPr>
          <p:nvPr/>
        </p:nvSpPr>
        <p:spPr bwMode="auto">
          <a:xfrm>
            <a:off x="3810000" y="4489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AutoShape 24"/>
          <p:cNvSpPr>
            <a:spLocks noChangeArrowheads="1"/>
          </p:cNvSpPr>
          <p:nvPr/>
        </p:nvSpPr>
        <p:spPr bwMode="auto">
          <a:xfrm>
            <a:off x="4095750" y="325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2800350" y="3336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26"/>
          <p:cNvSpPr>
            <a:spLocks noChangeArrowheads="1"/>
          </p:cNvSpPr>
          <p:nvPr/>
        </p:nvSpPr>
        <p:spPr bwMode="auto">
          <a:xfrm>
            <a:off x="2847975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27"/>
          <p:cNvSpPr>
            <a:spLocks noChangeArrowheads="1"/>
          </p:cNvSpPr>
          <p:nvPr/>
        </p:nvSpPr>
        <p:spPr bwMode="auto">
          <a:xfrm>
            <a:off x="477202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793038" y="2438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7762875" y="4525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AutoShape 30"/>
          <p:cNvSpPr>
            <a:spLocks noChangeArrowheads="1"/>
          </p:cNvSpPr>
          <p:nvPr/>
        </p:nvSpPr>
        <p:spPr bwMode="auto">
          <a:xfrm>
            <a:off x="8061325" y="3889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7486650" y="4246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786765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>
            <a:off x="868680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7753350" y="3935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AutoShape 35"/>
          <p:cNvSpPr>
            <a:spLocks noChangeArrowheads="1"/>
          </p:cNvSpPr>
          <p:nvPr/>
        </p:nvSpPr>
        <p:spPr bwMode="auto">
          <a:xfrm>
            <a:off x="7962900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AutoShape 36"/>
          <p:cNvSpPr>
            <a:spLocks noChangeArrowheads="1"/>
          </p:cNvSpPr>
          <p:nvPr/>
        </p:nvSpPr>
        <p:spPr bwMode="auto">
          <a:xfrm>
            <a:off x="8191500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8172450" y="4335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9779000" y="3970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9639300" y="518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AutoShape 40"/>
          <p:cNvSpPr>
            <a:spLocks noChangeArrowheads="1"/>
          </p:cNvSpPr>
          <p:nvPr/>
        </p:nvSpPr>
        <p:spPr bwMode="auto">
          <a:xfrm>
            <a:off x="9163050" y="293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AutoShape 41"/>
          <p:cNvSpPr>
            <a:spLocks noChangeArrowheads="1"/>
          </p:cNvSpPr>
          <p:nvPr/>
        </p:nvSpPr>
        <p:spPr bwMode="auto">
          <a:xfrm>
            <a:off x="9169400" y="4198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AutoShape 42"/>
          <p:cNvSpPr>
            <a:spLocks noChangeArrowheads="1"/>
          </p:cNvSpPr>
          <p:nvPr/>
        </p:nvSpPr>
        <p:spPr bwMode="auto">
          <a:xfrm>
            <a:off x="9867900" y="470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AutoShape 43"/>
          <p:cNvSpPr>
            <a:spLocks noChangeArrowheads="1"/>
          </p:cNvSpPr>
          <p:nvPr/>
        </p:nvSpPr>
        <p:spPr bwMode="auto">
          <a:xfrm>
            <a:off x="8693150" y="364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AutoShape 44"/>
          <p:cNvSpPr>
            <a:spLocks noChangeArrowheads="1"/>
          </p:cNvSpPr>
          <p:nvPr/>
        </p:nvSpPr>
        <p:spPr bwMode="auto">
          <a:xfrm>
            <a:off x="9296400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AutoShape 45"/>
          <p:cNvSpPr>
            <a:spLocks noChangeArrowheads="1"/>
          </p:cNvSpPr>
          <p:nvPr/>
        </p:nvSpPr>
        <p:spPr bwMode="auto">
          <a:xfrm>
            <a:off x="9086850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7696200" y="4651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AutoShape 47"/>
          <p:cNvSpPr>
            <a:spLocks noChangeArrowheads="1"/>
          </p:cNvSpPr>
          <p:nvPr/>
        </p:nvSpPr>
        <p:spPr bwMode="auto">
          <a:xfrm>
            <a:off x="7315200" y="4784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9077325" y="3270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AutoShape 49"/>
          <p:cNvSpPr>
            <a:spLocks noChangeArrowheads="1"/>
          </p:cNvSpPr>
          <p:nvPr/>
        </p:nvSpPr>
        <p:spPr bwMode="auto">
          <a:xfrm>
            <a:off x="8629650" y="280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AutoShape 50"/>
          <p:cNvSpPr>
            <a:spLocks noChangeArrowheads="1"/>
          </p:cNvSpPr>
          <p:nvPr/>
        </p:nvSpPr>
        <p:spPr bwMode="auto">
          <a:xfrm>
            <a:off x="9753600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6545263" y="4527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7781925" y="3175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V="1">
            <a:off x="8010525" y="4546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6315075" y="3213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6296025" y="4051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auto">
          <a:xfrm>
            <a:off x="5276850" y="2613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276850" y="3013075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Kernels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Kernels </a:t>
            </a:r>
            <a:r>
              <a:rPr lang="en-US" sz="2400" dirty="0" smtClean="0">
                <a:solidFill>
                  <a:srgbClr val="CC0000"/>
                </a:solidFill>
              </a:rPr>
              <a:t>implicitly</a:t>
            </a:r>
            <a:r>
              <a:rPr lang="en-US" sz="2400" dirty="0" smtClean="0"/>
              <a:t> map original vectors to higher dimensional spaces, take the dot product there, and hand the result back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Linear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Quadratic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RBF: infinite dimensional representation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Discrete kernels: e.g. string kernels</a:t>
            </a:r>
          </a:p>
        </p:txBody>
      </p:sp>
      <p:pic>
        <p:nvPicPr>
          <p:cNvPr id="532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438400"/>
            <a:ext cx="3733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154363"/>
            <a:ext cx="32385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181600"/>
            <a:ext cx="38655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100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Kernels?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Can’t you just add these features on your own (e.g. add all pairs of features instead of using the quadratic kernel)?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Yes, in principle, just compute them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need to modify any algorithms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number of features can get large (or infinite)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Some kernels not as usefully thought of in their expanded representation, e.g. RBF kernels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Kernels let us compute with these features implicitly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implicit dot product in quadratic kernel takes much less space and time per dot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 course, there’s the cost for using the pure dual algorithms: you need to compute the similarity to every training datum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Classification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16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Classification systems: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</a:rPr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a </a:t>
            </a:r>
            <a:r>
              <a:rPr lang="en-US" dirty="0" smtClean="0">
                <a:solidFill>
                  <a:srgbClr val="CC0000"/>
                </a:solidFill>
              </a:rPr>
              <a:t>prediction </a:t>
            </a:r>
            <a:r>
              <a:rPr lang="en-US" dirty="0" smtClean="0"/>
              <a:t>given evidence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We’ve seen several methods for this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Useful when you have </a:t>
            </a:r>
            <a:r>
              <a:rPr lang="en-US" dirty="0" smtClean="0">
                <a:solidFill>
                  <a:srgbClr val="CC0000"/>
                </a:solidFill>
              </a:rPr>
              <a:t>labeled data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5300" name="Picture 4" descr="examinprogress2"/>
          <p:cNvPicPr>
            <a:picLocks noChangeAspect="1" noChangeArrowheads="1"/>
          </p:cNvPicPr>
          <p:nvPr/>
        </p:nvPicPr>
        <p:blipFill>
          <a:blip r:embed="rId2" cstate="print"/>
          <a:srcRect b="7378"/>
          <a:stretch>
            <a:fillRect/>
          </a:stretch>
        </p:blipFill>
        <p:spPr bwMode="auto">
          <a:xfrm>
            <a:off x="8001000" y="1524000"/>
            <a:ext cx="3567112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Clustering systems: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Detect patterns</a:t>
            </a:r>
            <a:r>
              <a:rPr lang="en-US" dirty="0" smtClean="0"/>
              <a:t> in unlabeled data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group emails or search results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find categories of customers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detect anomalous program executions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Useful when don’t know what you’re looking for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Requires data, but no labels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Often get gibberish</a:t>
            </a:r>
          </a:p>
        </p:txBody>
      </p:sp>
      <p:pic>
        <p:nvPicPr>
          <p:cNvPr id="56324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7845425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50" y="1343056"/>
            <a:ext cx="11199813" cy="4752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Case-Based Learning</a:t>
            </a:r>
            <a:endParaRPr lang="en-US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4312" y="1200766"/>
            <a:ext cx="6694488" cy="5199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08124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Basic idea: group together similar instances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Example: 2D point patterns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What could “similar” mean?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 option: small (squared) Euclidean distance</a:t>
            </a: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400" y="5746749"/>
            <a:ext cx="6807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743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743200" y="3184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048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962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8100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3434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400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6294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6934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7239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7543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848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80772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8382000" y="2955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8686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89916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6400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6705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9342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72390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7543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848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8153400" y="3565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83820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86868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8991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343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3276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963" y="1581520"/>
            <a:ext cx="8961437" cy="4171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data instances to closest mean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each mean 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Stop when no points’ assignments change</a:t>
            </a:r>
          </a:p>
        </p:txBody>
      </p:sp>
      <p:pic>
        <p:nvPicPr>
          <p:cNvPr id="58372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6858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8615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8920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9461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715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8421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8955088" y="2349500"/>
            <a:ext cx="2078037" cy="168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8955088" y="4033838"/>
            <a:ext cx="155575" cy="1084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9110663" y="5118100"/>
            <a:ext cx="6778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8788400" y="5118100"/>
            <a:ext cx="322263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6915150" y="4794250"/>
            <a:ext cx="188436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8759825" y="5249863"/>
            <a:ext cx="3968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6915150" y="4033838"/>
            <a:ext cx="203041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8936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9066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7827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8023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9912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8461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9598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8197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8043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8842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Example</a:t>
            </a:r>
          </a:p>
        </p:txBody>
      </p:sp>
      <p:pic>
        <p:nvPicPr>
          <p:cNvPr id="59396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3505200" y="12192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as Optimization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iteration reduces phi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assignments: fix means c,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means: fix assignments a, change means c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614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19812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268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667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038600" y="2667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286000" y="2438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429000" y="24384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 flipV="1">
            <a:off x="4343400" y="24384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906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9296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9982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10287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1043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9601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0058400" y="2895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9448800" y="2895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829800" y="21336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60" name="AutoShape 20"/>
          <p:cNvCxnSpPr>
            <a:cxnSpLocks noChangeShapeType="1"/>
            <a:stCxn id="61456" idx="5"/>
            <a:endCxn id="61459" idx="0"/>
          </p:cNvCxnSpPr>
          <p:nvPr/>
        </p:nvCxnSpPr>
        <p:spPr bwMode="auto">
          <a:xfrm>
            <a:off x="9731375" y="19589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1" name="AutoShape 21"/>
          <p:cNvCxnSpPr>
            <a:cxnSpLocks noChangeShapeType="1"/>
            <a:stCxn id="61453" idx="3"/>
            <a:endCxn id="61459" idx="0"/>
          </p:cNvCxnSpPr>
          <p:nvPr/>
        </p:nvCxnSpPr>
        <p:spPr bwMode="auto">
          <a:xfrm flipH="1">
            <a:off x="9906000" y="19589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2" name="AutoShape 22"/>
          <p:cNvCxnSpPr>
            <a:cxnSpLocks noChangeShapeType="1"/>
            <a:stCxn id="61451" idx="6"/>
            <a:endCxn id="61458" idx="1"/>
          </p:cNvCxnSpPr>
          <p:nvPr/>
        </p:nvCxnSpPr>
        <p:spPr bwMode="auto">
          <a:xfrm flipV="1">
            <a:off x="9220200" y="29718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3" name="AutoShape 23"/>
          <p:cNvCxnSpPr>
            <a:cxnSpLocks noChangeShapeType="1"/>
            <a:stCxn id="61452" idx="7"/>
            <a:endCxn id="61458" idx="2"/>
          </p:cNvCxnSpPr>
          <p:nvPr/>
        </p:nvCxnSpPr>
        <p:spPr bwMode="auto">
          <a:xfrm flipV="1">
            <a:off x="9426575" y="30480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4" name="AutoShape 24"/>
          <p:cNvCxnSpPr>
            <a:cxnSpLocks noChangeShapeType="1"/>
            <a:stCxn id="61454" idx="1"/>
            <a:endCxn id="61457" idx="2"/>
          </p:cNvCxnSpPr>
          <p:nvPr/>
        </p:nvCxnSpPr>
        <p:spPr bwMode="auto">
          <a:xfrm flipH="1" flipV="1">
            <a:off x="10134600" y="30480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5" name="AutoShape 25"/>
          <p:cNvCxnSpPr>
            <a:cxnSpLocks noChangeShapeType="1"/>
            <a:stCxn id="61455" idx="2"/>
            <a:endCxn id="61457" idx="3"/>
          </p:cNvCxnSpPr>
          <p:nvPr/>
        </p:nvCxnSpPr>
        <p:spPr bwMode="auto">
          <a:xfrm flipH="1">
            <a:off x="102108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3962658"/>
            <a:ext cx="4800600" cy="270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sz="2800" dirty="0" smtClean="0"/>
              <a:t>For each point, re-assign to closest mean: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only decrease total distance phi!</a:t>
            </a:r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3044825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8" name="AutoShape 14"/>
          <p:cNvCxnSpPr>
            <a:cxnSpLocks noChangeShapeType="1"/>
            <a:stCxn id="62474" idx="5"/>
            <a:endCxn id="62477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9" name="AutoShape 15"/>
          <p:cNvCxnSpPr>
            <a:cxnSpLocks noChangeShapeType="1"/>
            <a:stCxn id="62471" idx="3"/>
            <a:endCxn id="62475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6"/>
          <p:cNvCxnSpPr>
            <a:cxnSpLocks noChangeShapeType="1"/>
            <a:stCxn id="62469" idx="6"/>
            <a:endCxn id="62477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7"/>
          <p:cNvCxnSpPr>
            <a:cxnSpLocks noChangeShapeType="1"/>
            <a:stCxn id="62470" idx="7"/>
            <a:endCxn id="62476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8"/>
          <p:cNvCxnSpPr>
            <a:cxnSpLocks noChangeShapeType="1"/>
            <a:stCxn id="62472" idx="1"/>
            <a:endCxn id="62476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9"/>
          <p:cNvCxnSpPr>
            <a:cxnSpLocks noChangeShapeType="1"/>
            <a:stCxn id="62473" idx="2"/>
            <a:endCxn id="62475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0134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1036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1049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1353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15062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10668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277600" y="2362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7442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10798175" y="16541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10820400" y="16541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10287000" y="25908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10493375" y="26670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11353800" y="25146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11430000" y="2438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257800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7225" y="5815013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 rot="16200000">
            <a:off x="8686800" y="19812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83" y="4010526"/>
            <a:ext cx="4873034" cy="269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Fun fact: the point y with minimum squared Euclidean distance to a set of points {x} is their mean</a:t>
            </a:r>
          </a:p>
        </p:txBody>
      </p:sp>
      <p:pic>
        <p:nvPicPr>
          <p:cNvPr id="63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2459038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02" name="AutoShape 14"/>
          <p:cNvCxnSpPr>
            <a:cxnSpLocks noChangeShapeType="1"/>
            <a:stCxn id="63498" idx="5"/>
            <a:endCxn id="63501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3" name="AutoShape 15"/>
          <p:cNvCxnSpPr>
            <a:cxnSpLocks noChangeShapeType="1"/>
            <a:stCxn id="63495" idx="3"/>
            <a:endCxn id="63501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4" name="AutoShape 16"/>
          <p:cNvCxnSpPr>
            <a:cxnSpLocks noChangeShapeType="1"/>
            <a:stCxn id="63493" idx="6"/>
            <a:endCxn id="63500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5" name="AutoShape 17"/>
          <p:cNvCxnSpPr>
            <a:cxnSpLocks noChangeShapeType="1"/>
            <a:stCxn id="63494" idx="7"/>
            <a:endCxn id="63500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6" name="AutoShape 18"/>
          <p:cNvCxnSpPr>
            <a:cxnSpLocks noChangeShapeType="1"/>
            <a:stCxn id="63496" idx="1"/>
            <a:endCxn id="63499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7" name="AutoShape 19"/>
          <p:cNvCxnSpPr>
            <a:cxnSpLocks noChangeShapeType="1"/>
            <a:stCxn id="63497" idx="2"/>
            <a:endCxn id="63499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005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02870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0972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1277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11430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10591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0210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10775950" y="1676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10721975" y="1676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10852150" y="1676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10210800" y="2667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10287000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11299825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11430000" y="2590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 rot="16200000">
            <a:off x="8610600" y="20574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058" y="4114800"/>
            <a:ext cx="5247542" cy="2328863"/>
          </a:xfrm>
          <a:prstGeom prst="rect">
            <a:avLst/>
          </a:prstGeom>
          <a:noFill/>
        </p:spPr>
      </p:pic>
      <p:sp>
        <p:nvSpPr>
          <p:cNvPr id="40" name="Isosceles Triangle 39"/>
          <p:cNvSpPr/>
          <p:nvPr/>
        </p:nvSpPr>
        <p:spPr>
          <a:xfrm rot="10800000">
            <a:off x="8458200" y="4038600"/>
            <a:ext cx="6858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800" dirty="0" smtClean="0"/>
              <a:t>K-means is non-deterministic</a:t>
            </a:r>
          </a:p>
          <a:p>
            <a:pPr lvl="1"/>
            <a:r>
              <a:rPr lang="en-US" sz="2400" dirty="0" smtClean="0"/>
              <a:t>Requires initial means</a:t>
            </a:r>
          </a:p>
          <a:p>
            <a:pPr lvl="1"/>
            <a:r>
              <a:rPr lang="en-US" sz="2400" dirty="0" smtClean="0"/>
              <a:t>It does matter what you pick!</a:t>
            </a:r>
          </a:p>
          <a:p>
            <a:pPr lvl="1"/>
            <a:r>
              <a:rPr lang="en-US" sz="2400" dirty="0" smtClean="0"/>
              <a:t>What can go wrong?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Various schemes for preventing this kind of thing: variance-based split / merge, initialization heuristics</a:t>
            </a:r>
          </a:p>
          <a:p>
            <a:pPr lvl="1"/>
            <a:endParaRPr lang="en-US" sz="2400" dirty="0" smtClean="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9982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10210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10896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11201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10515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10668000" y="2819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10515600" y="190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108966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3963986"/>
            <a:ext cx="3898900" cy="2524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animBg="1"/>
      <p:bldP spid="64524" grpId="0" animBg="1"/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Getting Stuck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local optimum: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114800" y="3657600"/>
            <a:ext cx="1716088" cy="1419225"/>
            <a:chOff x="1774" y="2683"/>
            <a:chExt cx="1081" cy="894"/>
          </a:xfrm>
        </p:grpSpPr>
        <p:sp>
          <p:nvSpPr>
            <p:cNvPr id="6565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1" name="Group 57"/>
          <p:cNvGrpSpPr>
            <a:grpSpLocks/>
          </p:cNvGrpSpPr>
          <p:nvPr/>
        </p:nvGrpSpPr>
        <p:grpSpPr bwMode="auto">
          <a:xfrm>
            <a:off x="4724400" y="1828800"/>
            <a:ext cx="1716088" cy="1419225"/>
            <a:chOff x="1774" y="2683"/>
            <a:chExt cx="1081" cy="894"/>
          </a:xfrm>
        </p:grpSpPr>
        <p:sp>
          <p:nvSpPr>
            <p:cNvPr id="65599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" name="Oval 110"/>
          <p:cNvSpPr>
            <a:spLocks noChangeAspect="1" noChangeArrowheads="1"/>
          </p:cNvSpPr>
          <p:nvPr/>
        </p:nvSpPr>
        <p:spPr bwMode="auto">
          <a:xfrm>
            <a:off x="933865" y="37036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111"/>
          <p:cNvSpPr>
            <a:spLocks noChangeAspect="1" noChangeArrowheads="1"/>
          </p:cNvSpPr>
          <p:nvPr/>
        </p:nvSpPr>
        <p:spPr bwMode="auto">
          <a:xfrm>
            <a:off x="2084803" y="34607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112"/>
          <p:cNvSpPr>
            <a:spLocks noChangeAspect="1" noChangeArrowheads="1"/>
          </p:cNvSpPr>
          <p:nvPr/>
        </p:nvSpPr>
        <p:spPr bwMode="auto">
          <a:xfrm>
            <a:off x="1178340" y="35575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113"/>
          <p:cNvSpPr>
            <a:spLocks noChangeAspect="1" noChangeArrowheads="1"/>
          </p:cNvSpPr>
          <p:nvPr/>
        </p:nvSpPr>
        <p:spPr bwMode="auto">
          <a:xfrm>
            <a:off x="1125953" y="40560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14"/>
          <p:cNvSpPr>
            <a:spLocks noChangeAspect="1" noChangeArrowheads="1"/>
          </p:cNvSpPr>
          <p:nvPr/>
        </p:nvSpPr>
        <p:spPr bwMode="auto">
          <a:xfrm>
            <a:off x="1543465" y="39163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5"/>
          <p:cNvSpPr>
            <a:spLocks noChangeAspect="1" noChangeArrowheads="1"/>
          </p:cNvSpPr>
          <p:nvPr/>
        </p:nvSpPr>
        <p:spPr bwMode="auto">
          <a:xfrm>
            <a:off x="548103" y="35671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16"/>
          <p:cNvSpPr>
            <a:spLocks noChangeAspect="1" noChangeArrowheads="1"/>
          </p:cNvSpPr>
          <p:nvPr/>
        </p:nvSpPr>
        <p:spPr bwMode="auto">
          <a:xfrm>
            <a:off x="1418053" y="3095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17"/>
          <p:cNvSpPr>
            <a:spLocks noChangeAspect="1" noChangeArrowheads="1"/>
          </p:cNvSpPr>
          <p:nvPr/>
        </p:nvSpPr>
        <p:spPr bwMode="auto">
          <a:xfrm>
            <a:off x="1448215" y="34512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18"/>
          <p:cNvSpPr>
            <a:spLocks noChangeAspect="1" noChangeArrowheads="1"/>
          </p:cNvSpPr>
          <p:nvPr/>
        </p:nvSpPr>
        <p:spPr bwMode="auto">
          <a:xfrm>
            <a:off x="981490" y="303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19"/>
          <p:cNvSpPr>
            <a:spLocks noChangeAspect="1" noChangeArrowheads="1"/>
          </p:cNvSpPr>
          <p:nvPr/>
        </p:nvSpPr>
        <p:spPr bwMode="auto">
          <a:xfrm>
            <a:off x="610015" y="40354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20"/>
          <p:cNvSpPr>
            <a:spLocks noChangeAspect="1" noChangeArrowheads="1"/>
          </p:cNvSpPr>
          <p:nvPr/>
        </p:nvSpPr>
        <p:spPr bwMode="auto">
          <a:xfrm>
            <a:off x="729078" y="32813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21"/>
          <p:cNvSpPr>
            <a:spLocks noChangeAspect="1" noChangeArrowheads="1"/>
          </p:cNvSpPr>
          <p:nvPr/>
        </p:nvSpPr>
        <p:spPr bwMode="auto">
          <a:xfrm>
            <a:off x="1776828" y="36591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22"/>
          <p:cNvSpPr>
            <a:spLocks noChangeAspect="1" noChangeArrowheads="1"/>
          </p:cNvSpPr>
          <p:nvPr/>
        </p:nvSpPr>
        <p:spPr bwMode="auto">
          <a:xfrm>
            <a:off x="1737140" y="31305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Oval 123"/>
          <p:cNvSpPr>
            <a:spLocks noChangeAspect="1" noChangeArrowheads="1"/>
          </p:cNvSpPr>
          <p:nvPr/>
        </p:nvSpPr>
        <p:spPr bwMode="auto">
          <a:xfrm rot="-1118274">
            <a:off x="1210090" y="37988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124"/>
          <p:cNvSpPr>
            <a:spLocks noChangeAspect="1" noChangeArrowheads="1"/>
          </p:cNvSpPr>
          <p:nvPr/>
        </p:nvSpPr>
        <p:spPr bwMode="auto">
          <a:xfrm rot="-1118274">
            <a:off x="2202278" y="32734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125"/>
          <p:cNvSpPr>
            <a:spLocks noChangeAspect="1" noChangeArrowheads="1"/>
          </p:cNvSpPr>
          <p:nvPr/>
        </p:nvSpPr>
        <p:spPr bwMode="auto">
          <a:xfrm rot="-1118274">
            <a:off x="1381540" y="35972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126"/>
          <p:cNvSpPr>
            <a:spLocks noChangeAspect="1" noChangeArrowheads="1"/>
          </p:cNvSpPr>
          <p:nvPr/>
        </p:nvSpPr>
        <p:spPr bwMode="auto">
          <a:xfrm rot="-1118274">
            <a:off x="1530765" y="40830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127"/>
          <p:cNvSpPr>
            <a:spLocks noChangeAspect="1" noChangeArrowheads="1"/>
          </p:cNvSpPr>
          <p:nvPr/>
        </p:nvSpPr>
        <p:spPr bwMode="auto">
          <a:xfrm rot="-1118274">
            <a:off x="1870490" y="38433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128"/>
          <p:cNvSpPr>
            <a:spLocks noChangeAspect="1" noChangeArrowheads="1"/>
          </p:cNvSpPr>
          <p:nvPr/>
        </p:nvSpPr>
        <p:spPr bwMode="auto">
          <a:xfrm rot="-1118274">
            <a:off x="789403" y="37671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129"/>
          <p:cNvSpPr>
            <a:spLocks noChangeAspect="1" noChangeArrowheads="1"/>
          </p:cNvSpPr>
          <p:nvPr/>
        </p:nvSpPr>
        <p:spPr bwMode="auto">
          <a:xfrm rot="-1118274">
            <a:off x="1425990" y="30988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130"/>
          <p:cNvSpPr>
            <a:spLocks noChangeAspect="1" noChangeArrowheads="1"/>
          </p:cNvSpPr>
          <p:nvPr/>
        </p:nvSpPr>
        <p:spPr bwMode="auto">
          <a:xfrm rot="-1118274">
            <a:off x="1595853" y="34274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131"/>
          <p:cNvSpPr>
            <a:spLocks noChangeAspect="1" noChangeArrowheads="1"/>
          </p:cNvSpPr>
          <p:nvPr/>
        </p:nvSpPr>
        <p:spPr bwMode="auto">
          <a:xfrm rot="-1118274">
            <a:off x="986253" y="31480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132"/>
          <p:cNvSpPr>
            <a:spLocks noChangeAspect="1" noChangeArrowheads="1"/>
          </p:cNvSpPr>
          <p:nvPr/>
        </p:nvSpPr>
        <p:spPr bwMode="auto">
          <a:xfrm rot="-1118274">
            <a:off x="1033878" y="41957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133"/>
          <p:cNvSpPr>
            <a:spLocks noChangeAspect="1" noChangeArrowheads="1"/>
          </p:cNvSpPr>
          <p:nvPr/>
        </p:nvSpPr>
        <p:spPr bwMode="auto">
          <a:xfrm rot="-1118274">
            <a:off x="846553" y="34512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134"/>
          <p:cNvSpPr>
            <a:spLocks noChangeAspect="1" noChangeArrowheads="1"/>
          </p:cNvSpPr>
          <p:nvPr/>
        </p:nvSpPr>
        <p:spPr bwMode="auto">
          <a:xfrm rot="-1118274">
            <a:off x="1989553" y="35417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135"/>
          <p:cNvSpPr>
            <a:spLocks noChangeAspect="1" noChangeArrowheads="1"/>
          </p:cNvSpPr>
          <p:nvPr/>
        </p:nvSpPr>
        <p:spPr bwMode="auto">
          <a:xfrm rot="-1118274">
            <a:off x="1740315" y="3049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136"/>
          <p:cNvSpPr>
            <a:spLocks noChangeAspect="1" noChangeArrowheads="1"/>
          </p:cNvSpPr>
          <p:nvPr/>
        </p:nvSpPr>
        <p:spPr bwMode="auto">
          <a:xfrm rot="5895381">
            <a:off x="1178340" y="31988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137"/>
          <p:cNvSpPr>
            <a:spLocks noChangeAspect="1" noChangeArrowheads="1"/>
          </p:cNvSpPr>
          <p:nvPr/>
        </p:nvSpPr>
        <p:spPr bwMode="auto">
          <a:xfrm rot="5895381">
            <a:off x="1302165" y="41449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138"/>
          <p:cNvSpPr>
            <a:spLocks noChangeAspect="1" noChangeArrowheads="1"/>
          </p:cNvSpPr>
          <p:nvPr/>
        </p:nvSpPr>
        <p:spPr bwMode="auto">
          <a:xfrm rot="5895381">
            <a:off x="1322803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Oval 139"/>
          <p:cNvSpPr>
            <a:spLocks noChangeAspect="1" noChangeArrowheads="1"/>
          </p:cNvSpPr>
          <p:nvPr/>
        </p:nvSpPr>
        <p:spPr bwMode="auto">
          <a:xfrm rot="5895381">
            <a:off x="711615" y="3295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140"/>
          <p:cNvSpPr>
            <a:spLocks noChangeAspect="1" noChangeArrowheads="1"/>
          </p:cNvSpPr>
          <p:nvPr/>
        </p:nvSpPr>
        <p:spPr bwMode="auto">
          <a:xfrm rot="5895381">
            <a:off x="824328" y="36480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141"/>
          <p:cNvSpPr>
            <a:spLocks noChangeAspect="1" noChangeArrowheads="1"/>
          </p:cNvSpPr>
          <p:nvPr/>
        </p:nvSpPr>
        <p:spPr bwMode="auto">
          <a:xfrm rot="5895381">
            <a:off x="1402178" y="29114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142"/>
          <p:cNvSpPr>
            <a:spLocks noChangeAspect="1" noChangeArrowheads="1"/>
          </p:cNvSpPr>
          <p:nvPr/>
        </p:nvSpPr>
        <p:spPr bwMode="auto">
          <a:xfrm rot="5895381">
            <a:off x="1849853" y="36687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Oval 143"/>
          <p:cNvSpPr>
            <a:spLocks noChangeAspect="1" noChangeArrowheads="1"/>
          </p:cNvSpPr>
          <p:nvPr/>
        </p:nvSpPr>
        <p:spPr bwMode="auto">
          <a:xfrm rot="5895381">
            <a:off x="1414878" y="36417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144"/>
          <p:cNvSpPr>
            <a:spLocks noChangeAspect="1" noChangeArrowheads="1"/>
          </p:cNvSpPr>
          <p:nvPr/>
        </p:nvSpPr>
        <p:spPr bwMode="auto">
          <a:xfrm rot="5895381">
            <a:off x="2000665" y="33321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145"/>
          <p:cNvSpPr>
            <a:spLocks noChangeAspect="1" noChangeArrowheads="1"/>
          </p:cNvSpPr>
          <p:nvPr/>
        </p:nvSpPr>
        <p:spPr bwMode="auto">
          <a:xfrm rot="5895381">
            <a:off x="811628" y="28892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146"/>
          <p:cNvSpPr>
            <a:spLocks noChangeAspect="1" noChangeArrowheads="1"/>
          </p:cNvSpPr>
          <p:nvPr/>
        </p:nvSpPr>
        <p:spPr bwMode="auto">
          <a:xfrm rot="5895381">
            <a:off x="1726028" y="30956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147"/>
          <p:cNvSpPr>
            <a:spLocks noChangeAspect="1" noChangeArrowheads="1"/>
          </p:cNvSpPr>
          <p:nvPr/>
        </p:nvSpPr>
        <p:spPr bwMode="auto">
          <a:xfrm rot="5895381">
            <a:off x="1111665" y="38735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148"/>
          <p:cNvSpPr>
            <a:spLocks noChangeAspect="1" noChangeArrowheads="1"/>
          </p:cNvSpPr>
          <p:nvPr/>
        </p:nvSpPr>
        <p:spPr bwMode="auto">
          <a:xfrm rot="5895381">
            <a:off x="1764128" y="39195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149"/>
          <p:cNvSpPr>
            <a:spLocks noChangeAspect="1" noChangeArrowheads="1"/>
          </p:cNvSpPr>
          <p:nvPr/>
        </p:nvSpPr>
        <p:spPr bwMode="auto">
          <a:xfrm rot="4777107">
            <a:off x="1005303" y="340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150"/>
          <p:cNvSpPr>
            <a:spLocks noChangeAspect="1" noChangeArrowheads="1"/>
          </p:cNvSpPr>
          <p:nvPr/>
        </p:nvSpPr>
        <p:spPr bwMode="auto">
          <a:xfrm rot="4777107">
            <a:off x="1516478" y="42735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151"/>
          <p:cNvSpPr>
            <a:spLocks noChangeAspect="1" noChangeArrowheads="1"/>
          </p:cNvSpPr>
          <p:nvPr/>
        </p:nvSpPr>
        <p:spPr bwMode="auto">
          <a:xfrm rot="4777107">
            <a:off x="1235490" y="35750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152"/>
          <p:cNvSpPr>
            <a:spLocks noChangeAspect="1" noChangeArrowheads="1"/>
          </p:cNvSpPr>
          <p:nvPr/>
        </p:nvSpPr>
        <p:spPr bwMode="auto">
          <a:xfrm rot="4777107">
            <a:off x="606840" y="36226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153"/>
          <p:cNvSpPr>
            <a:spLocks noChangeAspect="1" noChangeArrowheads="1"/>
          </p:cNvSpPr>
          <p:nvPr/>
        </p:nvSpPr>
        <p:spPr bwMode="auto">
          <a:xfrm rot="4777107">
            <a:off x="857665" y="39306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154"/>
          <p:cNvSpPr>
            <a:spLocks noChangeAspect="1" noChangeArrowheads="1"/>
          </p:cNvSpPr>
          <p:nvPr/>
        </p:nvSpPr>
        <p:spPr bwMode="auto">
          <a:xfrm rot="4777107">
            <a:off x="1110078" y="30797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Oval 155"/>
          <p:cNvSpPr>
            <a:spLocks noChangeAspect="1" noChangeArrowheads="1"/>
          </p:cNvSpPr>
          <p:nvPr/>
        </p:nvSpPr>
        <p:spPr bwMode="auto">
          <a:xfrm rot="4777107">
            <a:off x="1840328" y="36782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156"/>
          <p:cNvSpPr>
            <a:spLocks noChangeAspect="1" noChangeArrowheads="1"/>
          </p:cNvSpPr>
          <p:nvPr/>
        </p:nvSpPr>
        <p:spPr bwMode="auto">
          <a:xfrm rot="4777107">
            <a:off x="1410115" y="37655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157"/>
          <p:cNvSpPr>
            <a:spLocks noChangeAspect="1" noChangeArrowheads="1"/>
          </p:cNvSpPr>
          <p:nvPr/>
        </p:nvSpPr>
        <p:spPr bwMode="auto">
          <a:xfrm rot="4777107">
            <a:off x="1841915" y="3322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158"/>
          <p:cNvSpPr>
            <a:spLocks noChangeAspect="1" noChangeArrowheads="1"/>
          </p:cNvSpPr>
          <p:nvPr/>
        </p:nvSpPr>
        <p:spPr bwMode="auto">
          <a:xfrm rot="4777107">
            <a:off x="540165" y="32115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Oval 159"/>
          <p:cNvSpPr>
            <a:spLocks noChangeAspect="1" noChangeArrowheads="1"/>
          </p:cNvSpPr>
          <p:nvPr/>
        </p:nvSpPr>
        <p:spPr bwMode="auto">
          <a:xfrm rot="4777107">
            <a:off x="1491078" y="31702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160"/>
          <p:cNvSpPr>
            <a:spLocks noChangeAspect="1" noChangeArrowheads="1"/>
          </p:cNvSpPr>
          <p:nvPr/>
        </p:nvSpPr>
        <p:spPr bwMode="auto">
          <a:xfrm rot="4777107">
            <a:off x="1211678" y="40640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161"/>
          <p:cNvSpPr>
            <a:spLocks noChangeAspect="1" noChangeArrowheads="1"/>
          </p:cNvSpPr>
          <p:nvPr/>
        </p:nvSpPr>
        <p:spPr bwMode="auto">
          <a:xfrm rot="4777107">
            <a:off x="1854615" y="39354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162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163"/>
          <p:cNvSpPr>
            <a:spLocks noChangeArrowheads="1"/>
          </p:cNvSpPr>
          <p:nvPr/>
        </p:nvSpPr>
        <p:spPr bwMode="auto">
          <a:xfrm>
            <a:off x="1603790" y="35052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164"/>
          <p:cNvSpPr>
            <a:spLocks noChangeArrowheads="1"/>
          </p:cNvSpPr>
          <p:nvPr/>
        </p:nvSpPr>
        <p:spPr bwMode="auto">
          <a:xfrm>
            <a:off x="841790" y="3505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Text Box 165"/>
          <p:cNvSpPr txBox="1">
            <a:spLocks noChangeArrowheads="1"/>
          </p:cNvSpPr>
          <p:nvPr/>
        </p:nvSpPr>
        <p:spPr bwMode="auto">
          <a:xfrm>
            <a:off x="762000" y="5105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Why doesn’t this work out like the earlier example, with the purple taking over half the blue?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498" y="3903360"/>
            <a:ext cx="5234302" cy="181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162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 patterns are very </a:t>
            </a:r>
            <a:r>
              <a:rPr lang="en-US" sz="2000" dirty="0" err="1" smtClean="0"/>
              <a:t>very</a:t>
            </a:r>
            <a:r>
              <a:rPr lang="en-US" sz="2000" dirty="0" smtClean="0"/>
              <a:t> clear?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How many clusters to pick?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086" y="1676400"/>
            <a:ext cx="361268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Non-Separable Data</a:t>
            </a:r>
          </a:p>
        </p:txBody>
      </p:sp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57600" y="2057400"/>
          <a:ext cx="4714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hoto Editor Photo" r:id="rId3" imgW="4715533" imgH="3723810" progId="MSPhotoEd.3">
                  <p:embed/>
                </p:oleObj>
              </mc:Choice>
              <mc:Fallback>
                <p:oleObj name="Photo Editor Photo" r:id="rId3" imgW="4715533" imgH="3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4714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6636" y="1328791"/>
            <a:ext cx="7994928" cy="5224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Pick the two </a:t>
            </a:r>
            <a:r>
              <a:rPr lang="en-US" sz="1600" dirty="0" smtClean="0">
                <a:solidFill>
                  <a:srgbClr val="CC0000"/>
                </a:solidFill>
              </a:rPr>
              <a:t>closest </a:t>
            </a:r>
            <a:r>
              <a:rPr lang="en-US" sz="1600" dirty="0" smtClean="0"/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Stop when there’s only one cluster left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Produces not one clustering, but a family of </a:t>
            </a:r>
            <a:r>
              <a:rPr lang="en-US" sz="2000" dirty="0" err="1" smtClean="0"/>
              <a:t>clusterings</a:t>
            </a:r>
            <a:r>
              <a:rPr lang="en-US" sz="2000" dirty="0" smtClean="0"/>
              <a:t> represented by a </a:t>
            </a:r>
            <a:r>
              <a:rPr lang="en-US" sz="2000" dirty="0" err="1" smtClean="0">
                <a:solidFill>
                  <a:srgbClr val="CC0000"/>
                </a:solidFill>
              </a:rPr>
              <a:t>dendrogram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67655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6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7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8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67650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67646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8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1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67607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8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9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0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4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5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67603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67599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67596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Closest pair</a:t>
            </a:r>
            <a:r>
              <a:rPr lang="en-US" sz="2000" dirty="0" smtClean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Farthest pair</a:t>
            </a:r>
            <a:r>
              <a:rPr lang="en-US" sz="2000" dirty="0" smtClean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Different choices create different clustering behaviors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9906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81534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8610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8534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01346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10744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20" name="AutoShape 12"/>
          <p:cNvCxnSpPr>
            <a:cxnSpLocks noChangeShapeType="1"/>
            <a:stCxn id="68619" idx="6"/>
            <a:endCxn id="68616" idx="2"/>
          </p:cNvCxnSpPr>
          <p:nvPr/>
        </p:nvCxnSpPr>
        <p:spPr bwMode="auto">
          <a:xfrm>
            <a:off x="92202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68621" name="AutoShape 13"/>
          <p:cNvCxnSpPr>
            <a:cxnSpLocks noChangeShapeType="1"/>
            <a:stCxn id="68615" idx="6"/>
            <a:endCxn id="68618" idx="2"/>
          </p:cNvCxnSpPr>
          <p:nvPr/>
        </p:nvCxnSpPr>
        <p:spPr bwMode="auto">
          <a:xfrm flipV="1">
            <a:off x="86868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9906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81534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86106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8534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10134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0591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107442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90678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30" name="AutoShape 22"/>
          <p:cNvCxnSpPr>
            <a:cxnSpLocks noChangeShapeType="1"/>
            <a:stCxn id="68629" idx="6"/>
            <a:endCxn id="68626" idx="2"/>
          </p:cNvCxnSpPr>
          <p:nvPr/>
        </p:nvCxnSpPr>
        <p:spPr bwMode="auto">
          <a:xfrm>
            <a:off x="92202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23"/>
          <p:cNvCxnSpPr>
            <a:cxnSpLocks noChangeShapeType="1"/>
            <a:stCxn id="68625" idx="6"/>
            <a:endCxn id="68628" idx="2"/>
          </p:cNvCxnSpPr>
          <p:nvPr/>
        </p:nvCxnSpPr>
        <p:spPr bwMode="auto">
          <a:xfrm flipV="1">
            <a:off x="86868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2" name="AutoShape 24"/>
          <p:cNvCxnSpPr>
            <a:cxnSpLocks noChangeShapeType="1"/>
            <a:stCxn id="68624" idx="6"/>
            <a:endCxn id="68627" idx="2"/>
          </p:cNvCxnSpPr>
          <p:nvPr/>
        </p:nvCxnSpPr>
        <p:spPr bwMode="auto">
          <a:xfrm>
            <a:off x="87630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9" idx="6"/>
            <a:endCxn id="68628" idx="2"/>
          </p:cNvCxnSpPr>
          <p:nvPr/>
        </p:nvCxnSpPr>
        <p:spPr bwMode="auto">
          <a:xfrm flipV="1">
            <a:off x="92202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4" idx="6"/>
            <a:endCxn id="68626" idx="2"/>
          </p:cNvCxnSpPr>
          <p:nvPr/>
        </p:nvCxnSpPr>
        <p:spPr bwMode="auto">
          <a:xfrm>
            <a:off x="87630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5" name="AutoShape 27"/>
          <p:cNvCxnSpPr>
            <a:cxnSpLocks noChangeShapeType="1"/>
            <a:stCxn id="68625" idx="6"/>
            <a:endCxn id="68627" idx="2"/>
          </p:cNvCxnSpPr>
          <p:nvPr/>
        </p:nvCxnSpPr>
        <p:spPr bwMode="auto">
          <a:xfrm>
            <a:off x="86868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6" name="AutoShape 28"/>
          <p:cNvCxnSpPr>
            <a:cxnSpLocks noChangeShapeType="1"/>
            <a:stCxn id="68629" idx="6"/>
            <a:endCxn id="68627" idx="2"/>
          </p:cNvCxnSpPr>
          <p:nvPr/>
        </p:nvCxnSpPr>
        <p:spPr bwMode="auto">
          <a:xfrm>
            <a:off x="92202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7" name="AutoShape 29"/>
          <p:cNvCxnSpPr>
            <a:cxnSpLocks noChangeShapeType="1"/>
            <a:stCxn id="68624" idx="6"/>
            <a:endCxn id="68628" idx="2"/>
          </p:cNvCxnSpPr>
          <p:nvPr/>
        </p:nvCxnSpPr>
        <p:spPr bwMode="auto">
          <a:xfrm flipV="1">
            <a:off x="87630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8" name="AutoShape 30"/>
          <p:cNvCxnSpPr>
            <a:cxnSpLocks noChangeShapeType="1"/>
            <a:stCxn id="68625" idx="6"/>
            <a:endCxn id="68626" idx="2"/>
          </p:cNvCxnSpPr>
          <p:nvPr/>
        </p:nvCxnSpPr>
        <p:spPr bwMode="auto">
          <a:xfrm flipV="1">
            <a:off x="86868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9906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81534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861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8534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1013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105918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10744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87630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104394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96012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838200"/>
            <a:ext cx="1219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3600" dirty="0" smtClean="0"/>
              <a:t>Example: Google News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69025"/>
            <a:ext cx="2133600" cy="476251"/>
          </a:xfrm>
          <a:noFill/>
        </p:spPr>
        <p:txBody>
          <a:bodyPr/>
          <a:lstStyle/>
          <a:p>
            <a:fld id="{18EDCA42-236F-43F6-93D3-BB1D7F3B510B}" type="slidenum">
              <a:rPr lang="en-US" smtClean="0"/>
              <a:pPr/>
              <a:t>43</a:t>
            </a:fld>
            <a:endParaRPr lang="en-US" smtClean="0"/>
          </a:p>
        </p:txBody>
      </p:sp>
      <p:pic>
        <p:nvPicPr>
          <p:cNvPr id="69636" name="Picture 5" descr="google_ne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762000"/>
            <a:ext cx="8558212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3886200"/>
            <a:ext cx="4495800" cy="28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38900" y="4114800"/>
            <a:ext cx="403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Top-level categories:  supervised 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54181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Story groupings:</a:t>
            </a:r>
          </a:p>
          <a:p>
            <a:r>
              <a:rPr lang="en-US" sz="240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37338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0200" y="11430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5257800"/>
            <a:ext cx="480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K-Means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[web demo]</a:t>
            </a:r>
          </a:p>
          <a:p>
            <a:pPr lvl="1"/>
            <a:r>
              <a:rPr lang="en-US" smtClean="0">
                <a:hlinkClick r:id="rId2"/>
              </a:rPr>
              <a:t>http://www.cs.washington.edu/research/imagedatabase/demo/kmcluster/</a:t>
            </a: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</a:t>
            </a:r>
            <a:r>
              <a:rPr lang="en-US" smtClean="0"/>
              <a:t>Advanced Applications!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Case-Based Reasoning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162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from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Case-based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Predict an instance’s label using similar instances</a:t>
            </a:r>
          </a:p>
          <a:p>
            <a:pPr lvl="3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Nearest-neighbor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1-NN: copy the label of the most similar data 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K-NN: vote the k nearest neighbors (need a weighting scheme)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Key issue: how to define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Trade-offs: Small k gives relevant neighbors, Large k gives smoother functions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9342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alibri" pitchFamily="34" charset="0"/>
              </a:rPr>
              <a:t>http://www.cs.cmu.edu/~zhuxj/courseproject/knndemo/KNN.html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924800" y="1752600"/>
          <a:ext cx="3962400" cy="39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Photo Editor Photo" r:id="rId3" imgW="3017782" imgH="3032381" progId="MSPhotoEd.3">
                  <p:embed/>
                </p:oleObj>
              </mc:Choice>
              <mc:Fallback>
                <p:oleObj name="Photo Editor Photo" r:id="rId3" imgW="3017782" imgH="3032381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3962400" cy="398064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52" y="4724400"/>
            <a:ext cx="7219047" cy="1752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Parametric / Non-Parametric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41437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Parametric models:</a:t>
            </a:r>
          </a:p>
          <a:p>
            <a:pPr lvl="1" eaLnBrk="1" hangingPunct="1"/>
            <a:r>
              <a:rPr lang="en-US" sz="2000" dirty="0" smtClean="0"/>
              <a:t>Fixed set of parameters</a:t>
            </a:r>
          </a:p>
          <a:p>
            <a:pPr lvl="1" eaLnBrk="1" hangingPunct="1"/>
            <a:r>
              <a:rPr lang="en-US" sz="2000" dirty="0" smtClean="0"/>
              <a:t>More data means better settings</a:t>
            </a:r>
          </a:p>
          <a:p>
            <a:pPr eaLnBrk="1" hangingPunct="1"/>
            <a:r>
              <a:rPr lang="en-US" sz="2400" dirty="0" smtClean="0"/>
              <a:t>Non-parametric models:</a:t>
            </a:r>
          </a:p>
          <a:p>
            <a:pPr lvl="1" eaLnBrk="1" hangingPunct="1"/>
            <a:r>
              <a:rPr lang="en-US" sz="2000" dirty="0" smtClean="0"/>
              <a:t>Complexity of the classifier increases with data</a:t>
            </a:r>
          </a:p>
          <a:p>
            <a:pPr lvl="1" eaLnBrk="1" hangingPunct="1"/>
            <a:r>
              <a:rPr lang="en-US" sz="2000" dirty="0" smtClean="0"/>
              <a:t>Better in the limit, often worse in the non-limit</a:t>
            </a:r>
          </a:p>
          <a:p>
            <a:pPr eaLnBrk="1" hangingPunct="1"/>
            <a:r>
              <a:rPr lang="en-US" sz="2400" dirty="0" smtClean="0"/>
              <a:t>(K)NN is </a:t>
            </a:r>
            <a:r>
              <a:rPr lang="en-US" sz="2400" dirty="0" smtClean="0">
                <a:solidFill>
                  <a:srgbClr val="CC0000"/>
                </a:solidFill>
              </a:rPr>
              <a:t>non-parametric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7363" y="4884737"/>
          <a:ext cx="15113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Photo Editor Photo" r:id="rId3" imgW="3024762" imgH="3032381" progId="MSPhotoEd.3">
                  <p:embed/>
                </p:oleObj>
              </mc:Choice>
              <mc:Fallback>
                <p:oleObj name="Photo Editor Photo" r:id="rId3" imgW="3024762" imgH="303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884737"/>
                        <a:ext cx="1511300" cy="15160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3967163" y="4884737"/>
          <a:ext cx="15160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Photo Editor Photo" r:id="rId5" imgW="3032381" imgH="3024762" progId="MSPhotoEd.3">
                  <p:embed/>
                </p:oleObj>
              </mc:Choice>
              <mc:Fallback>
                <p:oleObj name="Photo Editor Photo" r:id="rId5" imgW="3032381" imgH="302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884737"/>
                        <a:ext cx="1516062" cy="1511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0" name="Object 6"/>
          <p:cNvGraphicFramePr>
            <a:graphicFrameLocks noChangeAspect="1"/>
          </p:cNvGraphicFramePr>
          <p:nvPr/>
        </p:nvGraphicFramePr>
        <p:xfrm>
          <a:off x="6100763" y="4892675"/>
          <a:ext cx="15113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Photo Editor Photo" r:id="rId7" imgW="3024762" imgH="3017782" progId="MSPhotoEd.3">
                  <p:embed/>
                </p:oleObj>
              </mc:Choice>
              <mc:Fallback>
                <p:oleObj name="Photo Editor Photo" r:id="rId7" imgW="3024762" imgH="301778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892675"/>
                        <a:ext cx="1511300" cy="15081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1" name="Object 7"/>
          <p:cNvGraphicFramePr>
            <a:graphicFrameLocks noChangeAspect="1"/>
          </p:cNvGraphicFramePr>
          <p:nvPr/>
        </p:nvGraphicFramePr>
        <p:xfrm>
          <a:off x="8310563" y="4881562"/>
          <a:ext cx="151923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Photo Editor Photo" r:id="rId9" imgW="3040644" imgH="3040644" progId="MSPhotoEd.3">
                  <p:embed/>
                </p:oleObj>
              </mc:Choice>
              <mc:Fallback>
                <p:oleObj name="Photo Editor Photo" r:id="rId9" imgW="3040644" imgH="3040644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3" y="4881562"/>
                        <a:ext cx="1519237" cy="15192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9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6762" y="1614487"/>
            <a:ext cx="1824038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62953" name="Text Box 9"/>
          <p:cNvSpPr txBox="1">
            <a:spLocks noChangeArrowheads="1"/>
          </p:cNvSpPr>
          <p:nvPr/>
        </p:nvSpPr>
        <p:spPr bwMode="auto">
          <a:xfrm>
            <a:off x="8920162" y="35956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Truth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52600" y="443865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2 Examples</a:t>
            </a:r>
          </a:p>
        </p:txBody>
      </p:sp>
      <p:sp>
        <p:nvSpPr>
          <p:cNvPr id="1362955" name="Text Box 11"/>
          <p:cNvSpPr txBox="1">
            <a:spLocks noChangeArrowheads="1"/>
          </p:cNvSpPr>
          <p:nvPr/>
        </p:nvSpPr>
        <p:spPr bwMode="auto">
          <a:xfrm>
            <a:off x="3962400" y="4424362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 Examples</a:t>
            </a:r>
          </a:p>
        </p:txBody>
      </p:sp>
      <p:sp>
        <p:nvSpPr>
          <p:cNvPr id="1362956" name="Text Box 12"/>
          <p:cNvSpPr txBox="1">
            <a:spLocks noChangeArrowheads="1"/>
          </p:cNvSpPr>
          <p:nvPr/>
        </p:nvSpPr>
        <p:spPr bwMode="auto">
          <a:xfrm>
            <a:off x="6019800" y="4424362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100 Examples</a:t>
            </a:r>
          </a:p>
        </p:txBody>
      </p:sp>
      <p:sp>
        <p:nvSpPr>
          <p:cNvPr id="1362957" name="Text Box 13"/>
          <p:cNvSpPr txBox="1">
            <a:spLocks noChangeArrowheads="1"/>
          </p:cNvSpPr>
          <p:nvPr/>
        </p:nvSpPr>
        <p:spPr bwMode="auto">
          <a:xfrm>
            <a:off x="8077200" y="442436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10000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3" grpId="0"/>
      <p:bldP spid="1362955" grpId="0"/>
      <p:bldP spid="1362956" grpId="0"/>
      <p:bldP spid="13629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Nearest-Neighbor Classification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 neighbor for digits: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Take new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Compare to all training 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Assign based on closest example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Encoding: image is vector of intensities: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What’s the similarity function?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Dot product of two images vectors?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Usually normalize vectors so ||x||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min = 0 (when?), max = 1 (when?)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58400" y="16002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58400" y="2438400"/>
            <a:ext cx="544512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2200" y="3276600"/>
            <a:ext cx="61753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2200" y="4114800"/>
            <a:ext cx="5810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82200" y="4876800"/>
            <a:ext cx="6556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2200" y="5791200"/>
            <a:ext cx="6175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7467600" y="1981200"/>
          <a:ext cx="60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hoto Editor Photo" r:id="rId11" imgW="457240" imgH="517986" progId="MSPhotoEd.3">
                  <p:embed/>
                </p:oleObj>
              </mc:Choice>
              <mc:Fallback>
                <p:oleObj name="Photo Editor Photo" r:id="rId11" imgW="457240" imgH="5179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606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51062" y="3657600"/>
            <a:ext cx="45545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60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7662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33550" y="5073650"/>
            <a:ext cx="45910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74"/>
          <p:cNvSpPr txBox="1">
            <a:spLocks noChangeArrowheads="1"/>
          </p:cNvSpPr>
          <p:nvPr/>
        </p:nvSpPr>
        <p:spPr bwMode="auto">
          <a:xfrm>
            <a:off x="11049000" y="16763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17" name="TextBox 75"/>
          <p:cNvSpPr txBox="1">
            <a:spLocks noChangeArrowheads="1"/>
          </p:cNvSpPr>
          <p:nvPr/>
        </p:nvSpPr>
        <p:spPr bwMode="auto">
          <a:xfrm>
            <a:off x="11049000" y="2514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TextBox 76"/>
          <p:cNvSpPr txBox="1">
            <a:spLocks noChangeArrowheads="1"/>
          </p:cNvSpPr>
          <p:nvPr/>
        </p:nvSpPr>
        <p:spPr bwMode="auto">
          <a:xfrm>
            <a:off x="11049000" y="3428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  <p:sp>
        <p:nvSpPr>
          <p:cNvPr id="21" name="TextBox 74"/>
          <p:cNvSpPr txBox="1">
            <a:spLocks noChangeArrowheads="1"/>
          </p:cNvSpPr>
          <p:nvPr/>
        </p:nvSpPr>
        <p:spPr bwMode="auto">
          <a:xfrm>
            <a:off x="11049000" y="4190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2" name="TextBox 75"/>
          <p:cNvSpPr txBox="1">
            <a:spLocks noChangeArrowheads="1"/>
          </p:cNvSpPr>
          <p:nvPr/>
        </p:nvSpPr>
        <p:spPr bwMode="auto">
          <a:xfrm>
            <a:off x="11049000" y="50291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23" name="TextBox 76"/>
          <p:cNvSpPr txBox="1">
            <a:spLocks noChangeArrowheads="1"/>
          </p:cNvSpPr>
          <p:nvPr/>
        </p:nvSpPr>
        <p:spPr bwMode="auto">
          <a:xfrm>
            <a:off x="11049000" y="5943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663" y="1238680"/>
            <a:ext cx="9952037" cy="5390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Many similarities based on </a:t>
            </a:r>
            <a:r>
              <a:rPr lang="en-US" sz="2800" smtClean="0">
                <a:solidFill>
                  <a:srgbClr val="CC0000"/>
                </a:solidFill>
              </a:rPr>
              <a:t>feature dot products</a:t>
            </a:r>
            <a:r>
              <a:rPr lang="en-US" sz="2800" smtClean="0"/>
              <a:t>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features are just the pixels: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Note: not all similarities are of this form</a:t>
            </a:r>
          </a:p>
        </p:txBody>
      </p:sp>
      <p:pic>
        <p:nvPicPr>
          <p:cNvPr id="39940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725" y="2508250"/>
            <a:ext cx="73564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937" y="4495800"/>
            <a:ext cx="495776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left( \textcolor{OliveGreen}{\sum_i \alpha_{i,y} \, f(x_i)} \right) \cdot 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324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left( f(x_i)  \cdot f(x) \right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40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,n} = \alpha_{y,n} -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0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^*,n} = \alpha_{y^*,n}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72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ambda_i = \alpha_{c,i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40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= \mbox{score}(c,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7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x' \cdot x' = \sum_i x_i \, x'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14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langle 0.0 \,\,\, 0.0 \,\,\, 0.3 \,\,\, 0.8 \,\,\, 0.7 \,\,\, 0.1 \ldots  0.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23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(x \cdot x'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04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\exp(-|| x - x'||^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125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sum_{i,j} x_i x_j \, x'_i x'_j + 2 \sum_i x_i \, x'_i +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72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f(x) \cdot f(x') = \sum_i f_i(x) f_i(x'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30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{\bf 0} + f(x_1) - f(x_5) + \l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12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\sum_i \alpha_{i,y} \, f(x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114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} = \langle \alpha_{1,y} \,\,\, \alpha_{2,y} \,\,\, \ldots  \,\,\, \alpha_{n,y} \rangl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0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51492</TotalTime>
  <Words>1708</Words>
  <Application>Microsoft Macintosh PowerPoint</Application>
  <PresentationFormat>Custom</PresentationFormat>
  <Paragraphs>343</Paragraphs>
  <Slides>45</Slides>
  <Notes>3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dan-berkeley-nlp-v1</vt:lpstr>
      <vt:lpstr>Photo Editor Photo</vt:lpstr>
      <vt:lpstr>位图图像</vt:lpstr>
      <vt:lpstr>Announcements</vt:lpstr>
      <vt:lpstr>CS 188: Artificial Intelligence </vt:lpstr>
      <vt:lpstr>Case-Based Learning</vt:lpstr>
      <vt:lpstr>Non-Separable Data</vt:lpstr>
      <vt:lpstr>Case-Based Reasoning</vt:lpstr>
      <vt:lpstr>Parametric / Non-Parametric</vt:lpstr>
      <vt:lpstr>Nearest-Neighbor Classification</vt:lpstr>
      <vt:lpstr>Similarity Functions</vt:lpstr>
      <vt:lpstr>Basic Similarity</vt:lpstr>
      <vt:lpstr>Invariant Metrics</vt:lpstr>
      <vt:lpstr>Rotation Invariant Metrics</vt:lpstr>
      <vt:lpstr>Tangent Families</vt:lpstr>
      <vt:lpstr>Template Deformation</vt:lpstr>
      <vt:lpstr>A Tale of Two Approaches…</vt:lpstr>
      <vt:lpstr>Kernelization</vt:lpstr>
      <vt:lpstr>Perceptron Weights</vt:lpstr>
      <vt:lpstr>Dual Perceptron</vt:lpstr>
      <vt:lpstr>Dual Perceptron</vt:lpstr>
      <vt:lpstr>Kernelized Perceptron</vt:lpstr>
      <vt:lpstr>Kernelized Perceptron Structure</vt:lpstr>
      <vt:lpstr>Kernels: Who Cares?</vt:lpstr>
      <vt:lpstr>Non-Linearity</vt:lpstr>
      <vt:lpstr>Non-Linear Separators</vt:lpstr>
      <vt:lpstr>Non-Linear Separators</vt:lpstr>
      <vt:lpstr>Some Kernels</vt:lpstr>
      <vt:lpstr>Why Kernels?</vt:lpstr>
      <vt:lpstr>Recap: Classification</vt:lpstr>
      <vt:lpstr>Clustering</vt:lpstr>
      <vt:lpstr>Clustering</vt:lpstr>
      <vt:lpstr>Clustering</vt:lpstr>
      <vt:lpstr>K-Means</vt:lpstr>
      <vt:lpstr>K-Means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Agglomerative Clustering</vt:lpstr>
      <vt:lpstr>Example: Google News</vt:lpstr>
      <vt:lpstr>Example: K-Means</vt:lpstr>
      <vt:lpstr>Next Time: Advanced Applications!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2923</cp:revision>
  <cp:lastPrinted>2014-04-17T18:03:19Z</cp:lastPrinted>
  <dcterms:created xsi:type="dcterms:W3CDTF">2004-08-27T04:16:05Z</dcterms:created>
  <dcterms:modified xsi:type="dcterms:W3CDTF">2014-08-23T00:53:01Z</dcterms:modified>
</cp:coreProperties>
</file>