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0" r:id="rId2"/>
    <p:sldId id="265" r:id="rId3"/>
    <p:sldId id="275" r:id="rId4"/>
    <p:sldId id="264" r:id="rId5"/>
    <p:sldId id="263" r:id="rId6"/>
    <p:sldId id="266" r:id="rId7"/>
    <p:sldId id="276" r:id="rId8"/>
    <p:sldId id="277" r:id="rId9"/>
    <p:sldId id="278" r:id="rId10"/>
    <p:sldId id="279" r:id="rId11"/>
    <p:sldId id="258" r:id="rId12"/>
    <p:sldId id="259" r:id="rId13"/>
    <p:sldId id="281" r:id="rId14"/>
    <p:sldId id="280" r:id="rId15"/>
    <p:sldId id="282" r:id="rId16"/>
    <p:sldId id="283" r:id="rId17"/>
    <p:sldId id="260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67" r:id="rId33"/>
    <p:sldId id="268" r:id="rId34"/>
    <p:sldId id="269" r:id="rId35"/>
    <p:sldId id="272" r:id="rId36"/>
    <p:sldId id="273" r:id="rId37"/>
    <p:sldId id="270" r:id="rId38"/>
    <p:sldId id="271" r:id="rId39"/>
    <p:sldId id="274" r:id="rId40"/>
    <p:sldId id="2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F5A6-D321-4A00-B948-CA24E155CCC3}" type="datetimeFigureOut">
              <a:rPr lang="en-IN" smtClean="0"/>
              <a:pPr/>
              <a:t>14-12-2015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74E93-FEED-447B-B613-12A77F8682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6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18" y="1577474"/>
            <a:ext cx="4017956" cy="484333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1540" y="1577474"/>
            <a:ext cx="4017956" cy="484333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Calibri"/>
                <a:cs typeface="Calibri"/>
              </a:defRPr>
            </a:lvl1pPr>
            <a:lvl2pPr marL="742950" indent="-285750">
              <a:buFont typeface="Arial"/>
              <a:buChar char="•"/>
              <a:defRPr sz="2000">
                <a:solidFill>
                  <a:schemeClr val="accent1"/>
                </a:solidFill>
                <a:latin typeface="Calibri"/>
                <a:cs typeface="Calibri"/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ongodb.org/static/images/mongodb-logo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0"/>
            <a:ext cx="4800600" cy="1478585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BSON Types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00200"/>
          <a:ext cx="5359694" cy="4606208"/>
        </p:xfrm>
        <a:graphic>
          <a:graphicData uri="http://schemas.openxmlformats.org/drawingml/2006/table">
            <a:tbl>
              <a:tblPr/>
              <a:tblGrid>
                <a:gridCol w="2679847"/>
                <a:gridCol w="2679847"/>
              </a:tblGrid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Number</a:t>
                      </a:r>
                      <a:endParaRPr lang="en-US" sz="1200" dirty="0"/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Double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String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Object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Array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Binary data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Object id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Boolean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Date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Null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Regular Expression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11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JavaScript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13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Symbol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14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JavaScript (with scope)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32-bit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Timestamp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64-bit integer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18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Min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255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 key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127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54" y="0"/>
            <a:ext cx="8229600" cy="1162752"/>
          </a:xfrm>
        </p:spPr>
        <p:txBody>
          <a:bodyPr lIns="64291" tIns="32146" rIns="64291" bIns="32146" anchor="ctr"/>
          <a:lstStyle/>
          <a:p>
            <a:pPr algn="l" fontAlgn="auto">
              <a:spcAft>
                <a:spcPts val="0"/>
              </a:spcAft>
              <a:defRPr/>
            </a:pPr>
            <a:r>
              <a:rPr dirty="0"/>
              <a:t>MongoDB is Easy to Use</a:t>
            </a:r>
          </a:p>
        </p:txBody>
      </p:sp>
      <p:pic>
        <p:nvPicPr>
          <p:cNvPr id="1843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20885" r="20885"/>
          <a:stretch>
            <a:fillRect/>
          </a:stretch>
        </p:blipFill>
        <p:spPr bwMode="auto">
          <a:xfrm>
            <a:off x="346075" y="1773238"/>
            <a:ext cx="3681413" cy="4102100"/>
          </a:xfrm>
          <a:noFill/>
          <a:ln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32375" y="1600200"/>
            <a:ext cx="3654425" cy="4525963"/>
          </a:xfrm>
        </p:spPr>
        <p:txBody>
          <a:bodyPr lIns="64291" tIns="32146" rIns="64291" bIns="32146">
            <a:normAutofit fontScale="62500" lnSpcReduction="20000"/>
          </a:bodyPr>
          <a:lstStyle/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Helvetica"/>
                <a:cs typeface="Helvetica"/>
              </a:rPr>
              <a:t>{ 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Helvetica"/>
                <a:cs typeface="Helvetica"/>
              </a:rPr>
              <a:t>title</a:t>
            </a:r>
            <a:r>
              <a:rPr lang="en-US" dirty="0" smtClean="0">
                <a:latin typeface="Helvetica"/>
                <a:cs typeface="Helvetica"/>
              </a:rPr>
              <a:t>: ‘</a:t>
            </a:r>
            <a:r>
              <a:rPr lang="en-US" dirty="0" err="1" smtClean="0">
                <a:latin typeface="Helvetica"/>
                <a:cs typeface="Helvetica"/>
              </a:rPr>
              <a:t>MongoDB</a:t>
            </a:r>
            <a:r>
              <a:rPr lang="en-US" dirty="0" smtClean="0">
                <a:latin typeface="Helvetica"/>
                <a:cs typeface="Helvetica"/>
              </a:rPr>
              <a:t>’,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rgbClr val="032381"/>
                </a:solidFill>
                <a:latin typeface="Helvetica"/>
                <a:cs typeface="Helvetica"/>
              </a:rPr>
              <a:t> contributors: </a:t>
            </a:r>
            <a:r>
              <a:rPr lang="en-US" dirty="0" smtClean="0">
                <a:latin typeface="Helvetica"/>
                <a:cs typeface="Helvetica"/>
              </a:rPr>
              <a:t>[ 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Helvetica"/>
                <a:cs typeface="Helvetica"/>
              </a:rPr>
              <a:t>    { </a:t>
            </a:r>
            <a:r>
              <a:rPr lang="en-US" dirty="0" smtClean="0">
                <a:solidFill>
                  <a:srgbClr val="032381"/>
                </a:solidFill>
                <a:latin typeface="Helvetica"/>
                <a:cs typeface="Helvetica"/>
              </a:rPr>
              <a:t>name</a:t>
            </a:r>
            <a:r>
              <a:rPr lang="en-US" dirty="0" smtClean="0">
                <a:latin typeface="Helvetica"/>
                <a:cs typeface="Helvetica"/>
              </a:rPr>
              <a:t>: ‘Eliot Horowitz’,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     </a:t>
            </a:r>
            <a:r>
              <a:rPr lang="en-US" dirty="0" smtClean="0">
                <a:solidFill>
                  <a:srgbClr val="032381"/>
                </a:solidFill>
                <a:latin typeface="Helvetica"/>
                <a:cs typeface="Helvetica"/>
              </a:rPr>
              <a:t>email</a:t>
            </a:r>
            <a:r>
              <a:rPr lang="en-US" dirty="0" smtClean="0">
                <a:latin typeface="Helvetica"/>
                <a:cs typeface="Helvetica"/>
              </a:rPr>
              <a:t>: ‘eliot@10gen.com’ },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   { </a:t>
            </a:r>
            <a:r>
              <a:rPr lang="en-US" dirty="0" smtClean="0">
                <a:solidFill>
                  <a:srgbClr val="032381"/>
                </a:solidFill>
                <a:latin typeface="Helvetica"/>
                <a:cs typeface="Helvetica"/>
              </a:rPr>
              <a:t>name</a:t>
            </a:r>
            <a:r>
              <a:rPr lang="en-US" dirty="0" smtClean="0">
                <a:latin typeface="Helvetica"/>
                <a:cs typeface="Helvetica"/>
              </a:rPr>
              <a:t>: ‘Dwight Merriman’,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     </a:t>
            </a:r>
            <a:r>
              <a:rPr lang="en-US" dirty="0" smtClean="0">
                <a:solidFill>
                  <a:srgbClr val="032381"/>
                </a:solidFill>
                <a:latin typeface="Helvetica"/>
                <a:cs typeface="Helvetica"/>
              </a:rPr>
              <a:t>email</a:t>
            </a:r>
            <a:r>
              <a:rPr lang="en-US" dirty="0" smtClean="0">
                <a:latin typeface="Helvetica"/>
                <a:cs typeface="Helvetica"/>
              </a:rPr>
              <a:t>: ‘dwight@10gen.com’ }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 ],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Helvetica"/>
                <a:cs typeface="Helvetica"/>
              </a:rPr>
              <a:t>  </a:t>
            </a:r>
            <a:r>
              <a:rPr lang="en-US" dirty="0" smtClean="0">
                <a:solidFill>
                  <a:srgbClr val="032381"/>
                </a:solidFill>
                <a:latin typeface="Helvetica"/>
                <a:cs typeface="Helvetica"/>
              </a:rPr>
              <a:t>model</a:t>
            </a:r>
            <a:r>
              <a:rPr lang="en-US" dirty="0">
                <a:latin typeface="Helvetica"/>
                <a:cs typeface="Helvetica"/>
              </a:rPr>
              <a:t>: { 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    </a:t>
            </a:r>
            <a:r>
              <a:rPr lang="en-US" dirty="0">
                <a:solidFill>
                  <a:srgbClr val="032381"/>
                </a:solidFill>
                <a:latin typeface="Helvetica"/>
                <a:cs typeface="Helvetica"/>
              </a:rPr>
              <a:t>relational</a:t>
            </a:r>
            <a:r>
              <a:rPr lang="en-US" dirty="0">
                <a:latin typeface="Helvetica"/>
                <a:cs typeface="Helvetica"/>
              </a:rPr>
              <a:t>: false, 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    </a:t>
            </a:r>
            <a:r>
              <a:rPr lang="en-US" dirty="0">
                <a:solidFill>
                  <a:srgbClr val="032381"/>
                </a:solidFill>
                <a:latin typeface="Helvetica"/>
                <a:cs typeface="Helvetica"/>
              </a:rPr>
              <a:t>awesome</a:t>
            </a:r>
            <a:r>
              <a:rPr lang="en-US" dirty="0">
                <a:latin typeface="Helvetica"/>
                <a:cs typeface="Helvetica"/>
              </a:rPr>
              <a:t>: true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 </a:t>
            </a:r>
            <a:r>
              <a:rPr lang="en-US" dirty="0" smtClean="0">
                <a:latin typeface="Helvetica"/>
                <a:cs typeface="Helvetica"/>
              </a:rPr>
              <a:t>}</a:t>
            </a:r>
            <a:endParaRPr lang="en-US" dirty="0">
              <a:latin typeface="Helvetica"/>
              <a:cs typeface="Helvetica"/>
            </a:endParaRP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Helvetica"/>
                <a:cs typeface="Helvetica"/>
              </a:rPr>
              <a:t>}</a:t>
            </a:r>
            <a:endParaRPr lang="en-US" dirty="0">
              <a:latin typeface="Helvetica"/>
              <a:cs typeface="Helvetica"/>
            </a:endParaRP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latin typeface="Helvetica"/>
              <a:cs typeface="Helvetica"/>
            </a:endParaRP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 </a:t>
            </a:r>
          </a:p>
          <a:p>
            <a:pPr marL="27905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956050" y="3284538"/>
            <a:ext cx="1057275" cy="81756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defRPr/>
            </a:pPr>
            <a:endParaRPr lang="en-US" sz="3000">
              <a:solidFill>
                <a:srgbClr val="FFFFFF"/>
              </a:solidFill>
              <a:latin typeface="Gill Sans" pitchFamily="-65" charset="0"/>
              <a:ea typeface="ヒラギノ角ゴ ProN W3" pitchFamily="-65" charset="-128"/>
              <a:cs typeface="ヒラギノ角ゴ ProN W3" pitchFamily="-65" charset="-128"/>
              <a:sym typeface="Gill Sans" pitchFamily="-65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ap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2175" y="1843088"/>
            <a:ext cx="4135438" cy="417353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pap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713" y="1843088"/>
            <a:ext cx="4137025" cy="417353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sz="3200" dirty="0">
                <a:latin typeface="Calibri"/>
                <a:cs typeface="Calibri"/>
              </a:rPr>
              <a:t>MongoDB is easy to use</a:t>
            </a:r>
          </a:p>
        </p:txBody>
      </p:sp>
      <p:sp>
        <p:nvSpPr>
          <p:cNvPr id="19462" name="Content Placeholder 5"/>
          <p:cNvSpPr>
            <a:spLocks noGrp="1"/>
          </p:cNvSpPr>
          <p:nvPr>
            <p:ph sz="half" idx="2"/>
          </p:nvPr>
        </p:nvSpPr>
        <p:spPr bwMode="auto">
          <a:xfrm>
            <a:off x="649288" y="3043238"/>
            <a:ext cx="3248025" cy="2452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START TRANSACTION;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INSERT INTO contacts VALUES 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    (NULL, ‘joeblow’);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INSERT INTO contact_emails VALUES 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   ( NULL, ”joe@blow.com”,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      LAST_INSERT_ID() ),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   ( NULL, “joseph@blow.com”, 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      LAST_INSERT_ID() 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smtClean="0">
                <a:solidFill>
                  <a:srgbClr val="800000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COMMIT;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095875" y="2087563"/>
            <a:ext cx="1968500" cy="63976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MongoDB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>
            <p:ph sz="quarter" idx="4"/>
          </p:nvPr>
        </p:nvSpPr>
        <p:spPr>
          <a:xfrm>
            <a:off x="5083175" y="2982913"/>
            <a:ext cx="4041775" cy="1428750"/>
          </a:xfrm>
        </p:spPr>
        <p:txBody>
          <a:bodyPr anchor="t"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200" dirty="0" err="1">
                <a:solidFill>
                  <a:srgbClr val="800000"/>
                </a:solidFill>
                <a:latin typeface="Trebuchet MS"/>
                <a:cs typeface="Trebuchet MS"/>
              </a:rPr>
              <a:t>db.contacts.save</a:t>
            </a: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( {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    </a:t>
            </a:r>
            <a:r>
              <a:rPr lang="en-US" sz="1200" dirty="0" err="1">
                <a:solidFill>
                  <a:srgbClr val="800000"/>
                </a:solidFill>
                <a:latin typeface="Trebuchet MS"/>
                <a:cs typeface="Trebuchet MS"/>
              </a:rPr>
              <a:t>userName</a:t>
            </a: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: “</a:t>
            </a:r>
            <a:r>
              <a:rPr lang="en-US" sz="1200" dirty="0" err="1">
                <a:solidFill>
                  <a:srgbClr val="800000"/>
                </a:solidFill>
                <a:latin typeface="Trebuchet MS"/>
                <a:cs typeface="Trebuchet MS"/>
              </a:rPr>
              <a:t>joeblow</a:t>
            </a: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”,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    </a:t>
            </a:r>
            <a:r>
              <a:rPr lang="en-US" sz="1200" dirty="0" err="1">
                <a:solidFill>
                  <a:srgbClr val="800000"/>
                </a:solidFill>
                <a:latin typeface="Trebuchet MS"/>
                <a:cs typeface="Trebuchet MS"/>
              </a:rPr>
              <a:t>emailAddresses</a:t>
            </a: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: [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      “</a:t>
            </a:r>
            <a:r>
              <a:rPr lang="en-US" sz="1200" dirty="0" err="1">
                <a:solidFill>
                  <a:srgbClr val="800000"/>
                </a:solidFill>
                <a:latin typeface="Trebuchet MS"/>
                <a:cs typeface="Trebuchet MS"/>
              </a:rPr>
              <a:t>joe@blow.com</a:t>
            </a: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”,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      “</a:t>
            </a:r>
            <a:r>
              <a:rPr lang="en-US" sz="1200" dirty="0" err="1">
                <a:solidFill>
                  <a:srgbClr val="800000"/>
                </a:solidFill>
                <a:latin typeface="Trebuchet MS"/>
                <a:cs typeface="Trebuchet MS"/>
              </a:rPr>
              <a:t>joseph@blow.com</a:t>
            </a:r>
            <a:r>
              <a:rPr lang="en-US" sz="1200" dirty="0">
                <a:solidFill>
                  <a:srgbClr val="800000"/>
                </a:solidFill>
                <a:latin typeface="Trebuchet MS"/>
                <a:cs typeface="Trebuchet MS"/>
              </a:rPr>
              <a:t>” ] } );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solidFill>
                <a:srgbClr val="800000"/>
              </a:solidFill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idx="1"/>
          </p:nvPr>
        </p:nvSpPr>
        <p:spPr>
          <a:xfrm>
            <a:off x="666750" y="2106613"/>
            <a:ext cx="1111250" cy="63976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466" name="Picture 2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313" y="2633663"/>
            <a:ext cx="1155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BSON File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dirty="0" smtClean="0"/>
              <a:t>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dirty="0" smtClean="0"/>
              <a:t>"_id"</a:t>
            </a:r>
            <a:r>
              <a:rPr lang="en-US" sz="2600" dirty="0" smtClean="0"/>
              <a:t> : 	"37010"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dirty="0" smtClean="0"/>
              <a:t>"city"</a:t>
            </a:r>
            <a:r>
              <a:rPr lang="en-US" sz="2600" dirty="0" smtClean="0"/>
              <a:t> : 	"ADAMS",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dirty="0" smtClean="0"/>
              <a:t>"pop"</a:t>
            </a:r>
            <a:r>
              <a:rPr lang="en-US" sz="2600" dirty="0" smtClean="0"/>
              <a:t> : 	2660,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dirty="0" smtClean="0"/>
              <a:t>"state"</a:t>
            </a:r>
            <a:r>
              <a:rPr lang="en-US" sz="2600" dirty="0" smtClean="0"/>
              <a:t> : 	"TN",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b="1" dirty="0" smtClean="0"/>
              <a:t>“councilman”</a:t>
            </a:r>
            <a:r>
              <a:rPr lang="en-US" sz="2600" dirty="0" smtClean="0"/>
              <a:t> : {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dirty="0" smtClean="0"/>
              <a:t>		      </a:t>
            </a:r>
            <a:r>
              <a:rPr lang="en-US" sz="2600" b="1" dirty="0" smtClean="0"/>
              <a:t>name:</a:t>
            </a:r>
            <a:r>
              <a:rPr lang="en-US" sz="2600" dirty="0" smtClean="0"/>
              <a:t> “John Smith”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dirty="0" smtClean="0"/>
              <a:t>		      </a:t>
            </a:r>
            <a:r>
              <a:rPr lang="en-US" sz="2600" b="1" dirty="0" smtClean="0"/>
              <a:t>address:</a:t>
            </a:r>
            <a:r>
              <a:rPr lang="en-US" sz="2600" dirty="0" smtClean="0"/>
              <a:t> “13 Scenic Way”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dirty="0" smtClean="0"/>
              <a:t>		   }</a:t>
            </a:r>
          </a:p>
          <a:p>
            <a:pPr marL="0" indent="0">
              <a:lnSpc>
                <a:spcPct val="90000"/>
              </a:lnSpc>
              <a:buFont typeface="Wingdings 3" pitchFamily="18" charset="2"/>
              <a:buNone/>
            </a:pPr>
            <a:r>
              <a:rPr lang="en-US" sz="2600" dirty="0" smtClean="0"/>
              <a:t>}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Significance of ID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By default, each document contains an _id field. This field has a number of special characteristics:</a:t>
            </a:r>
          </a:p>
          <a:p>
            <a:pPr lvl="1"/>
            <a:r>
              <a:rPr lang="en-IN" dirty="0" smtClean="0"/>
              <a:t>Value serves as primary key for collection.</a:t>
            </a:r>
          </a:p>
          <a:p>
            <a:pPr lvl="1"/>
            <a:r>
              <a:rPr lang="en-IN" dirty="0" smtClean="0"/>
              <a:t>Value is unique, immutable, and may be any non-array type.</a:t>
            </a:r>
          </a:p>
          <a:p>
            <a:pPr lvl="1"/>
            <a:r>
              <a:rPr lang="en-IN" dirty="0" smtClean="0"/>
              <a:t>Default data type is </a:t>
            </a:r>
            <a:r>
              <a:rPr lang="en-IN" dirty="0" err="1" smtClean="0"/>
              <a:t>ObjectId</a:t>
            </a:r>
            <a:r>
              <a:rPr lang="en-IN" dirty="0" smtClean="0"/>
              <a:t>, which is “small, likely unique, fast to generate, and ordered.” Sorting on an </a:t>
            </a:r>
            <a:r>
              <a:rPr lang="en-IN" dirty="0" err="1" smtClean="0"/>
              <a:t>ObjectId</a:t>
            </a:r>
            <a:r>
              <a:rPr lang="en-IN" dirty="0" smtClean="0"/>
              <a:t> value is roughly equivalent to sorting on creation time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Comparison of RDBMS and </a:t>
            </a:r>
            <a:r>
              <a:rPr lang="en-US" dirty="0" err="1" smtClean="0"/>
              <a:t>MongoDB</a:t>
            </a:r>
            <a:endParaRPr lang="en-IN" dirty="0"/>
          </a:p>
        </p:txBody>
      </p:sp>
      <p:graphicFrame>
        <p:nvGraphicFramePr>
          <p:cNvPr id="4" name="Group 58"/>
          <p:cNvGraphicFramePr>
            <a:graphicFrameLocks noGrp="1"/>
          </p:cNvGraphicFramePr>
          <p:nvPr>
            <p:ph idx="1"/>
          </p:nvPr>
        </p:nvGraphicFramePr>
        <p:xfrm>
          <a:off x="1447800" y="2286000"/>
          <a:ext cx="6686550" cy="3095625"/>
        </p:xfrm>
        <a:graphic>
          <a:graphicData uri="http://schemas.openxmlformats.org/drawingml/2006/table">
            <a:tbl>
              <a:tblPr/>
              <a:tblGrid>
                <a:gridCol w="3343275"/>
                <a:gridCol w="33432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mongoDB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Tuple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Collection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Table/View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_id Field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PK: Any Attribute(s)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Uniformity not Required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Uniform Relation Schema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Index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Embedded Structure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Joins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Shard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Partition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level Comparison</a:t>
            </a:r>
            <a:endParaRPr lang="en-IN" dirty="0"/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ph idx="1"/>
          </p:nvPr>
        </p:nvGraphicFramePr>
        <p:xfrm>
          <a:off x="1905000" y="1635440"/>
          <a:ext cx="5925741" cy="4367216"/>
        </p:xfrm>
        <a:graphic>
          <a:graphicData uri="http://schemas.openxmlformats.org/drawingml/2006/table">
            <a:tbl>
              <a:tblPr/>
              <a:tblGrid>
                <a:gridCol w="2127647"/>
                <a:gridCol w="647700"/>
                <a:gridCol w="3150394"/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RDBMS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PT Sans" charset="0"/>
                        <a:ea typeface="ヒラギノ角ゴ ProN W3" charset="0"/>
                        <a:cs typeface="ヒラギノ角ゴ ProN W3" charset="0"/>
                        <a:sym typeface="PT Sans" charset="0"/>
                      </a:endParaRP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MongoDB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5FB2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Database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Table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Collection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Row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Index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Join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Embedded Document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DEF"/>
                    </a:solidFill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Foreign Key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Zapf Dingbats" charset="0"/>
                          <a:cs typeface="Zapf Dingbats" charset="0"/>
                          <a:sym typeface="PT Sans" charset="0"/>
                        </a:rPr>
                        <a:t>➜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00"/>
                        </a:spcBef>
                        <a:tabLst>
                          <a:tab pos="914400" algn="l"/>
                        </a:tabLst>
                        <a:defRPr sz="1000">
                          <a:solidFill>
                            <a:srgbClr val="929591"/>
                          </a:solidFill>
                          <a:latin typeface="PT Sans Italic" charset="0"/>
                          <a:ea typeface="ヒラギノ角ゴ ProN W3" charset="0"/>
                          <a:cs typeface="ヒラギノ角ゴ ProN W3" charset="0"/>
                          <a:sym typeface="PT Sans Italic" charset="0"/>
                        </a:defRPr>
                      </a:lvl1pPr>
                      <a:lvl2pPr marL="739775" indent="-255588" algn="l">
                        <a:spcBef>
                          <a:spcPts val="200"/>
                        </a:spcBef>
                        <a:buClr>
                          <a:srgbClr val="625F5E"/>
                        </a:buClr>
                        <a:buSzPct val="89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rgbClr val="625F5E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2pPr>
                      <a:lvl3pPr marL="1143000" indent="-228600" algn="l">
                        <a:spcBef>
                          <a:spcPts val="6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3pPr>
                      <a:lvl4pPr marL="16002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4pPr>
                      <a:lvl5pPr marL="2057400" indent="-228600" algn="l">
                        <a:spcBef>
                          <a:spcPts val="500"/>
                        </a:spcBef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191918"/>
                        </a:buClr>
                        <a:buSzPct val="100000"/>
                        <a:buFont typeface="Arial" panose="020B0604020202020204" pitchFamily="34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PT Sans" charset="0"/>
                          <a:ea typeface="ヒラギノ角ゴ ProN W3" charset="0"/>
                          <a:cs typeface="ヒラギノ角ゴ ProN W3" charset="0"/>
                          <a:sym typeface="PT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T Sans" charset="0"/>
                          <a:ea typeface="PT Sans" charset="0"/>
                          <a:cs typeface="PT Sans" charset="0"/>
                          <a:sym typeface="PT Sans" charset="0"/>
                        </a:rPr>
                        <a:t>Reference</a:t>
                      </a:r>
                    </a:p>
                  </a:txBody>
                  <a:tcPr marL="28575" marR="28575" marT="38100" marB="38100"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7891463" y="3087688"/>
            <a:ext cx="903287" cy="99536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929438" y="3092450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54713" y="3098800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18" y="133643"/>
            <a:ext cx="8333281" cy="97067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effectLst/>
              </a:rPr>
              <a:t>MongoDB is fast and scalable</a:t>
            </a:r>
            <a:endParaRPr dirty="0">
              <a:effectLst/>
            </a:endParaRPr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280988" y="1790700"/>
            <a:ext cx="2084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Better data locality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30250" y="2378075"/>
            <a:ext cx="285750" cy="1855788"/>
            <a:chOff x="3210925" y="2174875"/>
            <a:chExt cx="570831" cy="3711540"/>
          </a:xfrm>
        </p:grpSpPr>
        <p:sp>
          <p:nvSpPr>
            <p:cNvPr id="6" name="Rectangle 5"/>
            <p:cNvSpPr/>
            <p:nvPr/>
          </p:nvSpPr>
          <p:spPr>
            <a:xfrm>
              <a:off x="3210925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10925" y="244157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10925" y="270509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0925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0925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0925" y="350201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0925" y="376553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10925" y="403223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10925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10925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0925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925" y="5092673"/>
              <a:ext cx="570831" cy="2635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925" y="5356194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0925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595438" y="2378075"/>
            <a:ext cx="285750" cy="1855788"/>
            <a:chOff x="7730182" y="2174875"/>
            <a:chExt cx="570831" cy="3711540"/>
          </a:xfrm>
        </p:grpSpPr>
        <p:sp>
          <p:nvSpPr>
            <p:cNvPr id="23" name="Rectangle 22"/>
            <p:cNvSpPr/>
            <p:nvPr/>
          </p:nvSpPr>
          <p:spPr>
            <a:xfrm>
              <a:off x="7730182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30182" y="244157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30182" y="2705096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30182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0182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30182" y="3502012"/>
              <a:ext cx="570831" cy="263523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30182" y="3765536"/>
              <a:ext cx="570831" cy="266697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30182" y="4032233"/>
              <a:ext cx="570831" cy="263521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0182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0182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30182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30182" y="509267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0182" y="535619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0182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1160463" y="3160713"/>
            <a:ext cx="325437" cy="265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8" name="TextBox 38"/>
          <p:cNvSpPr txBox="1">
            <a:spLocks noChangeArrowheads="1"/>
          </p:cNvSpPr>
          <p:nvPr/>
        </p:nvSpPr>
        <p:spPr bwMode="auto">
          <a:xfrm>
            <a:off x="454025" y="4233863"/>
            <a:ext cx="869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Relational</a:t>
            </a:r>
          </a:p>
        </p:txBody>
      </p:sp>
      <p:sp>
        <p:nvSpPr>
          <p:cNvPr id="22539" name="TextBox 39"/>
          <p:cNvSpPr txBox="1">
            <a:spLocks noChangeArrowheads="1"/>
          </p:cNvSpPr>
          <p:nvPr/>
        </p:nvSpPr>
        <p:spPr bwMode="auto">
          <a:xfrm>
            <a:off x="1300163" y="4235450"/>
            <a:ext cx="8683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MongoDB</a:t>
            </a:r>
          </a:p>
        </p:txBody>
      </p:sp>
      <p:sp>
        <p:nvSpPr>
          <p:cNvPr id="22540" name="TextBox 55"/>
          <p:cNvSpPr txBox="1">
            <a:spLocks noChangeArrowheads="1"/>
          </p:cNvSpPr>
          <p:nvPr/>
        </p:nvSpPr>
        <p:spPr bwMode="auto">
          <a:xfrm>
            <a:off x="2863850" y="1738313"/>
            <a:ext cx="19700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In-Memory </a:t>
            </a:r>
          </a:p>
          <a:p>
            <a:pPr algn="ctr"/>
            <a:r>
              <a:rPr lang="en-US"/>
              <a:t>Caching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281363" y="2608263"/>
            <a:ext cx="285750" cy="1855787"/>
            <a:chOff x="7730182" y="2174875"/>
            <a:chExt cx="570831" cy="3711540"/>
          </a:xfrm>
        </p:grpSpPr>
        <p:sp>
          <p:nvSpPr>
            <p:cNvPr id="42" name="Rectangle 41"/>
            <p:cNvSpPr/>
            <p:nvPr/>
          </p:nvSpPr>
          <p:spPr>
            <a:xfrm>
              <a:off x="7730182" y="21748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30182" y="244157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30182" y="2705094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30182" y="297179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30182" y="323531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30182" y="3502013"/>
              <a:ext cx="570831" cy="2635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30182" y="3765534"/>
              <a:ext cx="570831" cy="266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0182" y="4032232"/>
              <a:ext cx="570831" cy="263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0182" y="429575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182" y="456245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30182" y="48259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0182" y="509267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30182" y="535619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30182" y="562289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22542" name="Picture 5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2608263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5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2813050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5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3017838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5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3222625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6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3427413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7" name="Picture 6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3632200"/>
            <a:ext cx="517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6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0" y="3838575"/>
            <a:ext cx="517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Arrow Connector 64"/>
          <p:cNvCxnSpPr>
            <a:endCxn id="0" idx="1"/>
          </p:cNvCxnSpPr>
          <p:nvPr/>
        </p:nvCxnSpPr>
        <p:spPr>
          <a:xfrm flipV="1">
            <a:off x="3676650" y="2867025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676650" y="3078163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76650" y="3289300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676650" y="3500438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676650" y="3711575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676650" y="3922713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676650" y="4133850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56" name="TextBox 71"/>
          <p:cNvSpPr txBox="1">
            <a:spLocks noChangeArrowheads="1"/>
          </p:cNvSpPr>
          <p:nvPr/>
        </p:nvSpPr>
        <p:spPr bwMode="auto">
          <a:xfrm>
            <a:off x="5957888" y="1884363"/>
            <a:ext cx="2570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Distributed Architecture</a:t>
            </a:r>
          </a:p>
        </p:txBody>
      </p:sp>
      <p:pic>
        <p:nvPicPr>
          <p:cNvPr id="22557" name="Picture 7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3557588"/>
            <a:ext cx="9032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8" name="Picture 7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3257550"/>
            <a:ext cx="9032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9" name="Picture 8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738" y="3557588"/>
            <a:ext cx="9032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0" name="Picture 8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738" y="3257550"/>
            <a:ext cx="9032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6916580" y="2950866"/>
            <a:ext cx="903272" cy="676582"/>
          </a:xfrm>
          <a:prstGeom prst="rect">
            <a:avLst/>
          </a:prstGeom>
        </p:spPr>
      </p:pic>
      <p:pic>
        <p:nvPicPr>
          <p:cNvPr id="22562" name="Picture 9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225" y="3557588"/>
            <a:ext cx="903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3" name="Picture 9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225" y="3257550"/>
            <a:ext cx="9032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ight Arrow 100"/>
          <p:cNvSpPr/>
          <p:nvPr/>
        </p:nvSpPr>
        <p:spPr>
          <a:xfrm>
            <a:off x="5954713" y="4151313"/>
            <a:ext cx="2782887" cy="406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Horizontal Scaling</a:t>
            </a:r>
          </a:p>
        </p:txBody>
      </p:sp>
      <p:pic>
        <p:nvPicPr>
          <p:cNvPr id="22568" name="Picture 12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06625"/>
            <a:ext cx="903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Right Arrow 85"/>
          <p:cNvSpPr/>
          <p:nvPr/>
        </p:nvSpPr>
        <p:spPr>
          <a:xfrm rot="16200000">
            <a:off x="4841081" y="3490120"/>
            <a:ext cx="1520825" cy="4175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Replication /HA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5954385" y="2950866"/>
            <a:ext cx="903272" cy="67658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7893763" y="2950866"/>
            <a:ext cx="903272" cy="676582"/>
          </a:xfrm>
          <a:prstGeom prst="rect">
            <a:avLst/>
          </a:prstGeom>
        </p:spPr>
      </p:pic>
      <p:sp>
        <p:nvSpPr>
          <p:cNvPr id="100" name="Right Arrow 99"/>
          <p:cNvSpPr/>
          <p:nvPr/>
        </p:nvSpPr>
        <p:spPr>
          <a:xfrm rot="5400000">
            <a:off x="7177881" y="2748757"/>
            <a:ext cx="325437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0" name="Curved Connector 79"/>
          <p:cNvCxnSpPr>
            <a:stCxn id="94" idx="1"/>
            <a:endCxn id="0" idx="1"/>
          </p:cNvCxnSpPr>
          <p:nvPr/>
        </p:nvCxnSpPr>
        <p:spPr>
          <a:xfrm rot="10800000" flipV="1">
            <a:off x="5954713" y="3289300"/>
            <a:ext cx="12700" cy="306388"/>
          </a:xfrm>
          <a:prstGeom prst="curvedConnector3">
            <a:avLst>
              <a:gd name="adj1" fmla="val 13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94" idx="1"/>
            <a:endCxn id="0" idx="1"/>
          </p:cNvCxnSpPr>
          <p:nvPr/>
        </p:nvCxnSpPr>
        <p:spPr>
          <a:xfrm rot="10800000" flipV="1">
            <a:off x="5954713" y="3289300"/>
            <a:ext cx="12700" cy="606425"/>
          </a:xfrm>
          <a:prstGeom prst="curvedConnector3">
            <a:avLst>
              <a:gd name="adj1" fmla="val 18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Getting Started with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/>
              <a:t>To install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go to this link and click on the appropriate OS and architecture: </a:t>
            </a:r>
            <a:r>
              <a:rPr lang="en-US" sz="2400" dirty="0" smtClean="0">
                <a:hlinkClick r:id="rId2"/>
              </a:rPr>
              <a:t>http://www.mongodb.org/downloads</a:t>
            </a:r>
            <a:endParaRPr lang="en-US" sz="2400" dirty="0" smtClean="0"/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/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/>
              <a:t>First, extract the files (</a:t>
            </a:r>
            <a:r>
              <a:rPr lang="en-US" sz="2400" dirty="0" err="1" smtClean="0"/>
              <a:t>preferrably</a:t>
            </a:r>
            <a:r>
              <a:rPr lang="en-US" sz="2400" dirty="0" smtClean="0"/>
              <a:t> to the C drive).</a:t>
            </a: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/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/>
              <a:t>Finally, create a data directory on C:\ for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to use</a:t>
            </a:r>
          </a:p>
          <a:p>
            <a:pPr marL="41148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/>
              <a:t>i.e. “md data” followed by “md data\</a:t>
            </a:r>
            <a:r>
              <a:rPr lang="en-US" sz="2400" dirty="0" err="1" smtClean="0"/>
              <a:t>db</a:t>
            </a:r>
            <a:r>
              <a:rPr lang="en-US" sz="2400" dirty="0" smtClean="0"/>
              <a:t>”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/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200" dirty="0" smtClean="0"/>
              <a:t>http</a:t>
            </a:r>
            <a:r>
              <a:rPr lang="en-US" sz="1200" dirty="0"/>
              <a:t>://docs.mongodb.org/manual/tutorial/install-mongodb-on-windows/</a:t>
            </a:r>
            <a:endParaRPr lang="en-US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Getting Started with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/>
              <a:t>Open your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/bin directory and run mongod.exe to start the database server.</a:t>
            </a:r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/>
          </a:p>
          <a:p>
            <a:pPr marL="11430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800" dirty="0" smtClean="0"/>
              <a:t>To establish a connection to the server, open another command prompt window and go to the same directory, entering in mongo.exe. This engages the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shell—it’s that easy!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/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/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/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200" dirty="0" smtClean="0"/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1500" dirty="0"/>
              <a:t>http://docs.mongodb.org/manual/tutorial/getting-started/</a:t>
            </a:r>
            <a:endParaRPr lang="en-US" sz="15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Four Categories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Key-value</a:t>
            </a:r>
            <a:r>
              <a:rPr lang="en-IN" dirty="0" smtClean="0"/>
              <a:t>: Amazon’s Dynamo paper, </a:t>
            </a:r>
            <a:r>
              <a:rPr lang="en-IN" dirty="0" err="1" smtClean="0"/>
              <a:t>Voldemort</a:t>
            </a:r>
            <a:r>
              <a:rPr lang="en-IN" dirty="0" smtClean="0"/>
              <a:t> project by  LinkedIn </a:t>
            </a:r>
          </a:p>
          <a:p>
            <a:r>
              <a:rPr lang="en-IN" b="1" dirty="0" err="1" smtClean="0"/>
              <a:t>BigTable</a:t>
            </a:r>
            <a:r>
              <a:rPr lang="en-IN" dirty="0" smtClean="0"/>
              <a:t>: Google’s </a:t>
            </a:r>
            <a:r>
              <a:rPr lang="en-IN" dirty="0" err="1" smtClean="0"/>
              <a:t>BigTable</a:t>
            </a:r>
            <a:r>
              <a:rPr lang="en-IN" dirty="0" smtClean="0"/>
              <a:t> paper,  Cassandra developed by </a:t>
            </a:r>
            <a:r>
              <a:rPr lang="en-IN" dirty="0" err="1" smtClean="0"/>
              <a:t>Facebook</a:t>
            </a:r>
            <a:r>
              <a:rPr lang="en-IN" dirty="0" smtClean="0"/>
              <a:t>, now Apache project</a:t>
            </a:r>
          </a:p>
          <a:p>
            <a:r>
              <a:rPr lang="en-IN" b="1" dirty="0" smtClean="0"/>
              <a:t>Graph</a:t>
            </a:r>
            <a:r>
              <a:rPr lang="en-IN" dirty="0" smtClean="0"/>
              <a:t>: Mathematical Graph </a:t>
            </a:r>
            <a:r>
              <a:rPr lang="en-IN" dirty="0" err="1" smtClean="0"/>
              <a:t>Theorys</a:t>
            </a:r>
            <a:r>
              <a:rPr lang="en-IN" dirty="0" smtClean="0"/>
              <a:t>, </a:t>
            </a:r>
            <a:r>
              <a:rPr lang="en-IN" dirty="0" err="1" smtClean="0"/>
              <a:t>FlockDB</a:t>
            </a:r>
            <a:r>
              <a:rPr lang="en-IN" dirty="0" smtClean="0"/>
              <a:t> twitter</a:t>
            </a:r>
          </a:p>
          <a:p>
            <a:r>
              <a:rPr lang="en-IN" b="1" dirty="0" smtClean="0"/>
              <a:t>Document Store</a:t>
            </a:r>
            <a:r>
              <a:rPr lang="en-IN" dirty="0" smtClean="0"/>
              <a:t>: JSON, XML format, </a:t>
            </a:r>
            <a:r>
              <a:rPr lang="en-IN" dirty="0" err="1" smtClean="0"/>
              <a:t>CouchDB</a:t>
            </a:r>
            <a:r>
              <a:rPr lang="en-IN" dirty="0" smtClean="0"/>
              <a:t> , </a:t>
            </a:r>
            <a:r>
              <a:rPr lang="en-IN" dirty="0" err="1" smtClean="0"/>
              <a:t>MongoDB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90137"/>
            <a:ext cx="4038600" cy="35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>
              <a:defRPr/>
            </a:pPr>
            <a:endParaRPr lang="en-US" sz="2400" dirty="0" smtClean="0"/>
          </a:p>
          <a:p>
            <a:pPr marL="0" indent="0">
              <a:defRPr/>
            </a:pPr>
            <a:r>
              <a:rPr lang="en-US" sz="3800" dirty="0" smtClean="0"/>
              <a:t>To check which db you’re using </a:t>
            </a:r>
          </a:p>
          <a:p>
            <a:pPr marL="400050" lvl="1" indent="0">
              <a:defRPr/>
            </a:pPr>
            <a:r>
              <a:rPr lang="en-US" sz="3400" dirty="0" smtClean="0"/>
              <a:t>db</a:t>
            </a:r>
          </a:p>
          <a:p>
            <a:pPr marL="0" indent="0">
              <a:defRPr/>
            </a:pPr>
            <a:r>
              <a:rPr lang="en-US" sz="3800" dirty="0" smtClean="0"/>
              <a:t>Show all databases</a:t>
            </a:r>
          </a:p>
          <a:p>
            <a:pPr marL="400050" lvl="1" indent="0">
              <a:defRPr/>
            </a:pPr>
            <a:r>
              <a:rPr lang="en-US" sz="3400" dirty="0" smtClean="0"/>
              <a:t>show </a:t>
            </a:r>
            <a:r>
              <a:rPr lang="en-US" sz="3400" dirty="0" err="1" smtClean="0"/>
              <a:t>dbs</a:t>
            </a:r>
            <a:endParaRPr lang="en-US" sz="3400" dirty="0" smtClean="0"/>
          </a:p>
          <a:p>
            <a:pPr marL="0" indent="0">
              <a:defRPr/>
            </a:pPr>
            <a:r>
              <a:rPr lang="en-US" sz="3800" dirty="0" smtClean="0"/>
              <a:t>Switch db’s/make a new one</a:t>
            </a:r>
          </a:p>
          <a:p>
            <a:pPr marL="400050" lvl="1" indent="0">
              <a:defRPr/>
            </a:pPr>
            <a:r>
              <a:rPr lang="en-US" sz="3400" dirty="0" smtClean="0"/>
              <a:t>use &lt;name&gt;</a:t>
            </a:r>
          </a:p>
          <a:p>
            <a:pPr marL="0" indent="0">
              <a:defRPr/>
            </a:pPr>
            <a:r>
              <a:rPr lang="en-US" sz="3800" dirty="0" smtClean="0"/>
              <a:t>See what collections exist</a:t>
            </a:r>
          </a:p>
          <a:p>
            <a:pPr marL="400050" lvl="1" indent="0">
              <a:defRPr/>
            </a:pPr>
            <a:r>
              <a:rPr lang="en-US" sz="3400" dirty="0" smtClean="0"/>
              <a:t>show collections</a:t>
            </a:r>
          </a:p>
          <a:p>
            <a:pPr marL="0" indent="0">
              <a:defRPr/>
            </a:pPr>
            <a:endParaRPr lang="en-US" sz="2400" dirty="0" smtClean="0"/>
          </a:p>
          <a:p>
            <a:pPr marL="0" indent="0">
              <a:defRPr/>
            </a:pPr>
            <a:endParaRPr lang="en-US" sz="2400" dirty="0"/>
          </a:p>
          <a:p>
            <a:pPr marL="0" indent="0">
              <a:defRPr/>
            </a:pPr>
            <a:endParaRPr lang="en-US" sz="2400" dirty="0" smtClean="0"/>
          </a:p>
          <a:p>
            <a:pPr marL="0" indent="0">
              <a:defRPr/>
            </a:pPr>
            <a:r>
              <a:rPr lang="en-US" sz="2400" dirty="0" smtClean="0"/>
              <a:t>Note: </a:t>
            </a:r>
            <a:r>
              <a:rPr lang="en-US" sz="2400" dirty="0" err="1" smtClean="0"/>
              <a:t>db’s</a:t>
            </a:r>
            <a:r>
              <a:rPr lang="en-US" sz="2400" dirty="0" smtClean="0"/>
              <a:t> are not actually created until you insert data!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the Shell (cont.)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dirty="0" smtClean="0"/>
              <a:t>To insert documents into a collection/make a new collection: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sz="2800" dirty="0" smtClean="0"/>
              <a:t>db.&lt;collection&gt;.insert(&lt;document&gt;)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sym typeface="Wingdings" pitchFamily="2" charset="2"/>
              </a:rPr>
              <a:t>&lt;=&gt;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/>
              <a:t>INSERT INTO &lt;table&gt; VALUES(&lt;</a:t>
            </a:r>
            <a:r>
              <a:rPr lang="en-US" sz="2800" dirty="0" err="1" smtClean="0"/>
              <a:t>attributevalues</a:t>
            </a:r>
            <a:r>
              <a:rPr lang="en-US" sz="2800" dirty="0" smtClean="0"/>
              <a:t>&gt;);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Inserting Data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Insert one document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/>
              <a:t>db.&lt;collection&gt;.insert({&lt;field&gt;:&lt;value&gt;})</a:t>
            </a:r>
          </a:p>
          <a:p>
            <a:pPr marL="0" indent="0">
              <a:buFont typeface="Arial" charset="0"/>
              <a:buNone/>
            </a:pPr>
            <a:endParaRPr lang="en-US" sz="2800" dirty="0" smtClean="0"/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Inserting a document with a field name new to the collection is inherently supported by the BSON model.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To insert multiple documents, use an array.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Done on collections.</a:t>
            </a:r>
          </a:p>
          <a:p>
            <a:r>
              <a:rPr lang="en-IN" dirty="0" smtClean="0"/>
              <a:t>Get all docs: db.&lt;collection&gt;.find()</a:t>
            </a:r>
          </a:p>
          <a:p>
            <a:pPr lvl="1"/>
            <a:r>
              <a:rPr lang="en-IN" dirty="0" smtClean="0"/>
              <a:t>Returns a cursor, which is iterated over shell to display first 20 results.</a:t>
            </a:r>
          </a:p>
          <a:p>
            <a:pPr lvl="1"/>
            <a:r>
              <a:rPr lang="en-IN" dirty="0" smtClean="0"/>
              <a:t>Add .limit(&lt;number&gt;) to limit results</a:t>
            </a:r>
          </a:p>
          <a:p>
            <a:pPr lvl="1"/>
            <a:r>
              <a:rPr lang="en-IN" dirty="0" smtClean="0"/>
              <a:t>SELECT * FROM &lt;table&gt;;</a:t>
            </a:r>
          </a:p>
          <a:p>
            <a:endParaRPr lang="en-IN" dirty="0" smtClean="0"/>
          </a:p>
          <a:p>
            <a:r>
              <a:rPr lang="en-IN" dirty="0" smtClean="0"/>
              <a:t>Get one doc: db.&lt;collection&gt;.</a:t>
            </a:r>
            <a:r>
              <a:rPr lang="en-IN" dirty="0" err="1" smtClean="0"/>
              <a:t>findOne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To match a specific value: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db.&lt;collection&gt;.find({&lt;field&gt;:&lt;value&gt;})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“AND”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db.&lt;collection&gt;.find({&lt;field1&gt;:&lt;value1&gt;,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		    &lt;field2&gt;:&lt;value2&gt;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		    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SELECT *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WHERE &lt;field1&gt; = &lt;value1&gt; AND &lt;field2&gt; = &lt;value2&gt;;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OR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db.&lt;collection&gt;.find({ $or: [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&lt;field&gt;:&lt;value1&gt;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&lt;field&gt;:&lt;value2&gt;         ]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})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ea typeface="MS Mincho" pitchFamily="49" charset="-128"/>
            </a:endParaRP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SELECT *</a:t>
            </a:r>
          </a:p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ea typeface="MS Mincho" pitchFamily="49" charset="-128"/>
              </a:rPr>
              <a:t>FROM &lt;table&gt;</a:t>
            </a:r>
            <a:br>
              <a:rPr lang="en-US" sz="2400" dirty="0" smtClean="0">
                <a:ea typeface="MS Mincho" pitchFamily="49" charset="-128"/>
              </a:rPr>
            </a:br>
            <a:r>
              <a:rPr lang="en-US" sz="2400" dirty="0" smtClean="0">
                <a:ea typeface="MS Mincho" pitchFamily="49" charset="-128"/>
              </a:rPr>
              <a:t>WHERE &lt;field&gt; = &lt;value1&gt; OR &lt;field&gt; = &lt;value2&gt;;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Checking for multiple values of same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db.&lt;collection&gt;.find({&lt;field&gt;: {$in [&lt;value&gt;, &lt;value&gt;]}})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Querying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Including/excluding document fields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db.&lt;collection&gt;.find({&lt;field1&gt;:&lt;value&gt;}, {&lt;field2&gt;: 0})</a:t>
            </a:r>
          </a:p>
          <a:p>
            <a:pPr marL="0" indent="0">
              <a:buFont typeface="Arial" charset="0"/>
              <a:buNone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SELECT field1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FROM &lt;table&gt;;</a:t>
            </a:r>
          </a:p>
          <a:p>
            <a:pPr marL="0" indent="0">
              <a:buFont typeface="Arial" charset="0"/>
              <a:buNone/>
            </a:pPr>
            <a:endParaRPr lang="en-US" sz="2400" dirty="0" smtClean="0"/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db.&lt;collection&gt;.find({&lt;field&gt;:&lt;value&gt;}, {&lt;field2&gt;: 1})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Find documents with or w/o field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/>
              <a:t>db.&lt;collection&gt;.find({&lt;field&gt;: { $exists: true}})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db.&lt;collection&gt;.update(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{&lt;field1&gt;:&lt;value1&gt;}, 	//all docs in which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{$set: {&lt;field2&gt;:&lt;value2&gt;}}, 		//set field to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{</a:t>
            </a:r>
            <a:r>
              <a:rPr lang="en-US" sz="2400" dirty="0" err="1" smtClean="0"/>
              <a:t>multi:true</a:t>
            </a:r>
            <a:r>
              <a:rPr lang="en-US" sz="2400" dirty="0" smtClean="0"/>
              <a:t>} )		//update multiple docs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/>
              <a:t>upsert</a:t>
            </a:r>
            <a:r>
              <a:rPr lang="en-US" sz="2400" dirty="0" smtClean="0"/>
              <a:t>: if true, creates a new doc when none matches search criteria.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UPDATE &lt;table&gt;</a:t>
            </a:r>
            <a:br>
              <a:rPr lang="en-US" sz="2400" dirty="0" smtClean="0"/>
            </a:br>
            <a:r>
              <a:rPr lang="en-US" sz="2400" dirty="0" smtClean="0"/>
              <a:t>SET &lt;field2&gt; = &lt;value2&gt;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WHERE &lt;field1&gt; = &lt;value1&gt;;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remove a field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 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		  { $unset: { &lt;field&gt;: 1}})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Replace all field-value pairs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db.&lt;collection&gt;.update({&lt;field&gt;:&lt;value&gt;},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		  { &lt;field&gt;:&lt;value&gt;, 						    			    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*NOTE: This overwrites ALL the contents of a document, even removing fields.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Updating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D: Removal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Remove all records where field = value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</a:t>
            </a:r>
            <a:r>
              <a:rPr lang="en-US" sz="2400" dirty="0" smtClean="0"/>
              <a:t>db.&lt;collection&gt;.remove({&lt;field&gt;:&lt;value&gt;})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DELETE FROM &lt;table&gt;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WHERE &lt;field&gt; = &lt;value&gt;;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As above, but only remove first document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	 </a:t>
            </a:r>
            <a:r>
              <a:rPr lang="en-US" sz="2400" dirty="0" smtClean="0"/>
              <a:t>db.&lt;collection&gt;.remove({&lt;field&gt;:&lt;value&gt;}, true)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 smtClean="0"/>
              <a:t>mongoDB</a:t>
            </a:r>
            <a:r>
              <a:rPr lang="en-US" sz="2800" dirty="0" smtClean="0"/>
              <a:t> = “Hu</a:t>
            </a:r>
            <a:r>
              <a:rPr lang="en-US" sz="2800" b="1" dirty="0" smtClean="0"/>
              <a:t>mongo</a:t>
            </a:r>
            <a:r>
              <a:rPr lang="en-US" sz="2800" dirty="0" smtClean="0"/>
              <a:t>us DB”</a:t>
            </a:r>
          </a:p>
          <a:p>
            <a:pPr lvl="1"/>
            <a:r>
              <a:rPr lang="en-US" sz="2800" dirty="0" smtClean="0"/>
              <a:t>Open-source</a:t>
            </a:r>
          </a:p>
          <a:p>
            <a:pPr lvl="1"/>
            <a:r>
              <a:rPr lang="en-US" sz="2800" dirty="0" smtClean="0"/>
              <a:t>Document-based</a:t>
            </a:r>
          </a:p>
          <a:p>
            <a:pPr lvl="1"/>
            <a:r>
              <a:rPr lang="en-US" sz="2800" dirty="0" smtClean="0"/>
              <a:t>“High performance, high availability”</a:t>
            </a:r>
          </a:p>
          <a:p>
            <a:pPr lvl="1"/>
            <a:r>
              <a:rPr lang="en-US" sz="2800" dirty="0" smtClean="0"/>
              <a:t>Automatic scaling</a:t>
            </a:r>
          </a:p>
        </p:txBody>
      </p:sp>
      <p:pic>
        <p:nvPicPr>
          <p:cNvPr id="43010" name="Picture 2" descr="http://33.media.tumblr.com/a75ceb0abbc943aae6b9f688bce88d22/tumblr_inline_n5mzh5mHU61qzyevi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721" y="2348450"/>
            <a:ext cx="3035557" cy="30294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CRUD: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By default, all writes are atomic </a:t>
            </a:r>
            <a:r>
              <a:rPr lang="en-US" sz="2800" b="1" dirty="0" smtClean="0"/>
              <a:t>only</a:t>
            </a:r>
            <a:r>
              <a:rPr lang="en-US" sz="2800" dirty="0" smtClean="0"/>
              <a:t> on the level of a single document.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This means that, by default, all writes can be interleaved with other operations.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You can isolate writes on an </a:t>
            </a:r>
            <a:r>
              <a:rPr lang="en-US" sz="2800" b="1" dirty="0" err="1" smtClean="0"/>
              <a:t>unsharded</a:t>
            </a:r>
            <a:r>
              <a:rPr lang="en-US" sz="2800" dirty="0" smtClean="0"/>
              <a:t> collection by adding $isolated:1 in the query area: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2200" dirty="0" smtClean="0"/>
              <a:t>db</a:t>
            </a:r>
            <a:r>
              <a:rPr lang="en-US" sz="2200" dirty="0"/>
              <a:t>.&lt;collection&gt;.remove({&lt;field&gt;:&lt;value&gt;, </a:t>
            </a:r>
            <a:r>
              <a:rPr lang="en-US" sz="2200" dirty="0" smtClean="0"/>
              <a:t>										$</a:t>
            </a:r>
            <a:r>
              <a:rPr lang="en-US" sz="2200" dirty="0"/>
              <a:t>isolated: 1</a:t>
            </a:r>
            <a:r>
              <a:rPr lang="en-US" sz="2200" dirty="0" smtClean="0"/>
              <a:t>})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bin&gt;</a:t>
            </a:r>
            <a:r>
              <a:rPr lang="en-IN" dirty="0" err="1" smtClean="0"/>
              <a:t>mongoimport</a:t>
            </a:r>
            <a:r>
              <a:rPr lang="en-IN" dirty="0" smtClean="0"/>
              <a:t> --host </a:t>
            </a:r>
            <a:r>
              <a:rPr lang="en-IN" dirty="0" err="1" smtClean="0"/>
              <a:t>localhost</a:t>
            </a:r>
            <a:r>
              <a:rPr lang="en-IN" dirty="0" smtClean="0"/>
              <a:t> --db local --collection student &lt; d:\temp\test.json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7772399" cy="10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Replica Sets and Master-Slave </a:t>
            </a:r>
          </a:p>
          <a:p>
            <a:r>
              <a:rPr lang="en-IN" dirty="0" smtClean="0"/>
              <a:t>replica sets are a functional superset of master/slave and are handled by much newer, more robust code.</a:t>
            </a:r>
          </a:p>
          <a:p>
            <a:endParaRPr lang="en-IN" dirty="0"/>
          </a:p>
        </p:txBody>
      </p:sp>
      <p:pic>
        <p:nvPicPr>
          <p:cNvPr id="10" name="图片 4" descr="repl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719351"/>
            <a:ext cx="4038600" cy="228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Replication…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Redundancy</a:t>
            </a:r>
          </a:p>
          <a:p>
            <a:r>
              <a:rPr lang="en-IN" dirty="0" smtClean="0"/>
              <a:t>Automated Failover</a:t>
            </a:r>
          </a:p>
          <a:p>
            <a:r>
              <a:rPr lang="en-IN" dirty="0" smtClean="0"/>
              <a:t>Read Scaling</a:t>
            </a:r>
          </a:p>
          <a:p>
            <a:r>
              <a:rPr lang="en-IN" dirty="0" smtClean="0"/>
              <a:t>Maintenance</a:t>
            </a:r>
          </a:p>
          <a:p>
            <a:r>
              <a:rPr lang="en-IN" dirty="0" smtClean="0"/>
              <a:t>Disaster Recovery(delayed secondary)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view the Replication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bin/</a:t>
            </a:r>
            <a:r>
              <a:rPr lang="en-IN" dirty="0" err="1" smtClean="0"/>
              <a:t>mongod</a:t>
            </a:r>
            <a:r>
              <a:rPr lang="en-IN" dirty="0" smtClean="0"/>
              <a:t> --</a:t>
            </a:r>
            <a:r>
              <a:rPr lang="en-IN" dirty="0" err="1" smtClean="0"/>
              <a:t>dbpath</a:t>
            </a:r>
            <a:r>
              <a:rPr lang="en-IN" dirty="0" smtClean="0"/>
              <a:t> data/db --</a:t>
            </a:r>
            <a:r>
              <a:rPr lang="en-IN" dirty="0" err="1" smtClean="0"/>
              <a:t>logpath</a:t>
            </a:r>
            <a:r>
              <a:rPr lang="en-IN" dirty="0" smtClean="0"/>
              <a:t> data/log/hengtian.log --</a:t>
            </a:r>
            <a:r>
              <a:rPr lang="en-IN" dirty="0" err="1" smtClean="0"/>
              <a:t>logappend</a:t>
            </a:r>
            <a:r>
              <a:rPr lang="en-IN" dirty="0" smtClean="0"/>
              <a:t> --rest --</a:t>
            </a:r>
            <a:r>
              <a:rPr lang="en-IN" dirty="0" err="1" smtClean="0"/>
              <a:t>replSet</a:t>
            </a:r>
            <a:r>
              <a:rPr lang="en-IN" dirty="0" smtClean="0"/>
              <a:t> </a:t>
            </a:r>
            <a:r>
              <a:rPr lang="en-IN" dirty="0" err="1" smtClean="0"/>
              <a:t>hengtian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rs.initiate</a:t>
            </a:r>
            <a:r>
              <a:rPr lang="en-IN" dirty="0" smtClean="0"/>
              <a:t>({</a:t>
            </a:r>
          </a:p>
          <a:p>
            <a:pPr>
              <a:buNone/>
            </a:pPr>
            <a:r>
              <a:rPr lang="en-IN" dirty="0" smtClean="0"/>
              <a:t>    _id : "</a:t>
            </a:r>
            <a:r>
              <a:rPr lang="en-IN" dirty="0" err="1" smtClean="0"/>
              <a:t>hengtian</a:t>
            </a:r>
            <a:r>
              <a:rPr lang="en-IN" dirty="0" smtClean="0"/>
              <a:t>",</a:t>
            </a:r>
          </a:p>
          <a:p>
            <a:pPr>
              <a:buNone/>
            </a:pPr>
            <a:r>
              <a:rPr lang="en-IN" dirty="0" smtClean="0"/>
              <a:t>    members : [</a:t>
            </a:r>
          </a:p>
          <a:p>
            <a:pPr>
              <a:buNone/>
            </a:pPr>
            <a:r>
              <a:rPr lang="en-IN" dirty="0" smtClean="0"/>
              <a:t>        {_id : 0, host : "lab3:27017"},</a:t>
            </a:r>
          </a:p>
          <a:p>
            <a:pPr>
              <a:buNone/>
            </a:pPr>
            <a:r>
              <a:rPr lang="en-IN" dirty="0" smtClean="0"/>
              <a:t>        {_id : 1, host : "cms1:27017"},</a:t>
            </a:r>
          </a:p>
          <a:p>
            <a:pPr>
              <a:buNone/>
            </a:pPr>
            <a:r>
              <a:rPr lang="en-IN" dirty="0" smtClean="0"/>
              <a:t>        {_id : 2, host : "cms2:27017"}</a:t>
            </a:r>
          </a:p>
          <a:p>
            <a:pPr>
              <a:buNone/>
            </a:pPr>
            <a:r>
              <a:rPr lang="en-IN" dirty="0" smtClean="0"/>
              <a:t>    ]</a:t>
            </a:r>
          </a:p>
          <a:p>
            <a:pPr>
              <a:buNone/>
            </a:pPr>
            <a:r>
              <a:rPr lang="en-IN" dirty="0" smtClean="0"/>
              <a:t>})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Sharding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562600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set of servers/</a:t>
            </a:r>
            <a:r>
              <a:rPr lang="en-IN" dirty="0" err="1" smtClean="0"/>
              <a:t>mongod</a:t>
            </a:r>
            <a:r>
              <a:rPr lang="en-IN" dirty="0" smtClean="0"/>
              <a:t> process within the shard comprise a replica set</a:t>
            </a:r>
            <a:endParaRPr lang="en-IN" dirty="0"/>
          </a:p>
        </p:txBody>
      </p:sp>
      <p:pic>
        <p:nvPicPr>
          <p:cNvPr id="4" name="图片 3" descr="shard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14375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Sharding</a:t>
            </a:r>
            <a:endParaRPr lang="en-IN" dirty="0"/>
          </a:p>
        </p:txBody>
      </p:sp>
      <p:pic>
        <p:nvPicPr>
          <p:cNvPr id="4" name="图片 6" descr="sharding_server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7172" y="1600200"/>
            <a:ext cx="62096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Sharding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lang="en-IN" dirty="0" err="1" smtClean="0"/>
              <a:t>Sharding</a:t>
            </a:r>
            <a:r>
              <a:rPr lang="en-IN" dirty="0" smtClean="0"/>
              <a:t> is the partitioning of data among multiple machines in an order-preserving manner.(horizontal scaling )</a:t>
            </a:r>
          </a:p>
          <a:p>
            <a:endParaRPr lang="en-I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ph sz="half" idx="2"/>
          </p:nvPr>
        </p:nvGraphicFramePr>
        <p:xfrm>
          <a:off x="914400" y="2971800"/>
          <a:ext cx="7786687" cy="2789241"/>
        </p:xfrm>
        <a:graphic>
          <a:graphicData uri="http://schemas.openxmlformats.org/drawingml/2006/table">
            <a:tbl>
              <a:tblPr/>
              <a:tblGrid>
                <a:gridCol w="2595562"/>
                <a:gridCol w="2595563"/>
                <a:gridCol w="2595562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Machine 1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Machine 2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Machine 3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Alabama → Arizona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Colorado → Florida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Arkansas → California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Indiana → Kansas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Idaho → Illinois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Georgia → Hawaii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Maryland → Michigan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Kentucky → Maine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Minnesota → Missouri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Montana → Montana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Nebraska → New Jersey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Ohio → Pennsylvania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New Mexico → North Dakota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Rhode Island → South Dakota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Tennessee → Utah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 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Vermont → West Virgina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SimSun" pitchFamily="2" charset="-122"/>
                        </a:rPr>
                        <a:t>Wisconsin → Wyoming</a:t>
                      </a:r>
                    </a:p>
                  </a:txBody>
                  <a:tcPr marL="47625" marR="47625" marT="47625" marB="47625" horzOverflow="overflow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Shard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89559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Key </a:t>
            </a:r>
            <a:r>
              <a:rPr lang="en-IN" dirty="0" err="1" smtClean="0"/>
              <a:t>patern</a:t>
            </a:r>
            <a:r>
              <a:rPr lang="en-IN" dirty="0" smtClean="0"/>
              <a:t>: { state : 1 }, { name : 1 }</a:t>
            </a:r>
          </a:p>
          <a:p>
            <a:r>
              <a:rPr lang="en-IN" dirty="0" smtClean="0"/>
              <a:t>    must be of high enough cardinality (granular enough) that data can be broken into many chunks, and thus distribute-able.</a:t>
            </a:r>
          </a:p>
          <a:p>
            <a:r>
              <a:rPr lang="en-IN" dirty="0" smtClean="0"/>
              <a:t>   A BSON document (which may have significant amounts of embedding) resides on one and only one shard.</a:t>
            </a:r>
          </a:p>
          <a:p>
            <a:endParaRPr lang="en-IN" dirty="0"/>
          </a:p>
        </p:txBody>
      </p:sp>
      <p:pic>
        <p:nvPicPr>
          <p:cNvPr id="5" name="图片 5" descr="configdb (1)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817" y="4648200"/>
            <a:ext cx="61853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Sharding</a:t>
            </a:r>
            <a:r>
              <a:rPr lang="en-US" dirty="0" smtClean="0"/>
              <a:t> and Replication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sharding</a:t>
            </a:r>
            <a:r>
              <a:rPr lang="en-IN" dirty="0" smtClean="0"/>
              <a:t> is the tool for scaling a system, and replication is the tool for data safety, high availability, and disaster recovery. The two work in tandem yet are orthogonal concepts in the design.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Definition</a:t>
            </a:r>
            <a:r>
              <a:rPr lang="en-IN" dirty="0" smtClean="0"/>
              <a:t>: </a:t>
            </a:r>
            <a:r>
              <a:rPr lang="en-IN" dirty="0" err="1" smtClean="0"/>
              <a:t>MongoDB</a:t>
            </a:r>
            <a:r>
              <a:rPr lang="en-IN" dirty="0" smtClean="0"/>
              <a:t> is an open source, document-oriented database designed with both scalability and developer agility in mind. Instead of storing your data in tables and rows as you would with a relational database, in </a:t>
            </a:r>
            <a:r>
              <a:rPr lang="en-IN" dirty="0" err="1" smtClean="0"/>
              <a:t>MongoDB</a:t>
            </a:r>
            <a:r>
              <a:rPr lang="en-IN" dirty="0" smtClean="0"/>
              <a:t> you store JSON-like documents with dynamic schemas(schema-free, </a:t>
            </a:r>
            <a:r>
              <a:rPr lang="en-IN" dirty="0" err="1" smtClean="0"/>
              <a:t>schemaless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MongoDB</a:t>
            </a:r>
            <a:r>
              <a:rPr lang="en-IN" dirty="0" smtClean="0"/>
              <a:t>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SSL</a:t>
            </a:r>
          </a:p>
          <a:p>
            <a:pPr lvl="1"/>
            <a:r>
              <a:rPr lang="en-IN" dirty="0" smtClean="0"/>
              <a:t>between client and server</a:t>
            </a:r>
          </a:p>
          <a:p>
            <a:pPr lvl="1"/>
            <a:r>
              <a:rPr lang="en-IN" dirty="0" smtClean="0"/>
              <a:t>Intra-cluster communication</a:t>
            </a:r>
          </a:p>
          <a:p>
            <a:r>
              <a:rPr lang="en-IN" dirty="0" smtClean="0"/>
              <a:t>Authorization at the database level</a:t>
            </a:r>
          </a:p>
          <a:p>
            <a:pPr lvl="1"/>
            <a:r>
              <a:rPr lang="en-IN" dirty="0" smtClean="0"/>
              <a:t>Read Only/</a:t>
            </a:r>
            <a:r>
              <a:rPr lang="en-IN" dirty="0" err="1" smtClean="0"/>
              <a:t>Read+Write</a:t>
            </a:r>
            <a:r>
              <a:rPr lang="en-IN" dirty="0" smtClean="0"/>
              <a:t>/Administrator</a:t>
            </a:r>
          </a:p>
          <a:p>
            <a:r>
              <a:rPr lang="en-IN" dirty="0" smtClean="0"/>
              <a:t>Security Roadmap (tentative)</a:t>
            </a:r>
          </a:p>
          <a:p>
            <a:pPr lvl="1"/>
            <a:r>
              <a:rPr lang="en-IN" dirty="0" smtClean="0"/>
              <a:t>Pluggable authentication (PAM) 2.4</a:t>
            </a:r>
          </a:p>
          <a:p>
            <a:pPr lvl="1"/>
            <a:r>
              <a:rPr lang="en-IN" dirty="0" smtClean="0"/>
              <a:t>Auditing 2.4</a:t>
            </a:r>
          </a:p>
          <a:p>
            <a:pPr lvl="1"/>
            <a:r>
              <a:rPr lang="en-IN" dirty="0" smtClean="0"/>
              <a:t>Cell level security 2.6</a:t>
            </a:r>
          </a:p>
          <a:p>
            <a:pPr lvl="1"/>
            <a:r>
              <a:rPr lang="en-IN" dirty="0" smtClean="0"/>
              <a:t>Common Criteria </a:t>
            </a:r>
            <a:r>
              <a:rPr lang="en-IN" dirty="0" err="1" smtClean="0"/>
              <a:t>certifica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43063"/>
            <a:ext cx="8115300" cy="4681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71463" indent="-271463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zh-CN" sz="26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Goal: bridge the gap between key-value stores (which are fast and scalable) and relational databases (which have rich functionality).</a:t>
            </a:r>
          </a:p>
          <a:p>
            <a:endParaRPr lang="en-IN" dirty="0"/>
          </a:p>
        </p:txBody>
      </p:sp>
      <p:pic>
        <p:nvPicPr>
          <p:cNvPr id="9" name="图片 4" descr="chart-10ge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63785"/>
            <a:ext cx="4038600" cy="219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Schema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MongoDB</a:t>
            </a:r>
            <a:r>
              <a:rPr lang="en-IN" dirty="0" smtClean="0"/>
              <a:t>: embed and link</a:t>
            </a:r>
          </a:p>
          <a:p>
            <a:r>
              <a:rPr lang="en-IN" dirty="0" smtClean="0"/>
              <a:t>Embedding is the nesting of objects and arrays inside a BSON document(</a:t>
            </a:r>
            <a:r>
              <a:rPr lang="en-IN" dirty="0" err="1" smtClean="0"/>
              <a:t>prejoined</a:t>
            </a:r>
            <a:r>
              <a:rPr lang="en-IN" dirty="0" smtClean="0"/>
              <a:t>). Links are references between documents(client-side follow-up query).</a:t>
            </a:r>
          </a:p>
          <a:p>
            <a:r>
              <a:rPr lang="en-IN" dirty="0" smtClean="0"/>
              <a:t>"contains" relationships, one to many; duplication of data, many to many 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407407"/>
            <a:ext cx="4038600" cy="291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Model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Document-Based (max 16 MB)</a:t>
            </a:r>
          </a:p>
          <a:p>
            <a:r>
              <a:rPr lang="en-IN" dirty="0" smtClean="0"/>
              <a:t>Documents are in BSON format, consisting of field-value pairs</a:t>
            </a:r>
          </a:p>
          <a:p>
            <a:r>
              <a:rPr lang="en-IN" dirty="0" smtClean="0"/>
              <a:t>Each document stored in a collection</a:t>
            </a:r>
          </a:p>
          <a:p>
            <a:r>
              <a:rPr lang="en-IN" dirty="0" smtClean="0"/>
              <a:t>Collections</a:t>
            </a:r>
          </a:p>
          <a:p>
            <a:pPr lvl="1"/>
            <a:r>
              <a:rPr lang="en-IN" dirty="0" smtClean="0"/>
              <a:t>Have index set in common</a:t>
            </a:r>
          </a:p>
          <a:p>
            <a:pPr lvl="1"/>
            <a:r>
              <a:rPr lang="en-IN" dirty="0" smtClean="0"/>
              <a:t>Like tables of relational db’s.</a:t>
            </a:r>
          </a:p>
          <a:p>
            <a:pPr lvl="1"/>
            <a:r>
              <a:rPr lang="en-IN" dirty="0" smtClean="0"/>
              <a:t>Documents do not have to have uniform structure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“JavaScript Object Notation”</a:t>
            </a:r>
          </a:p>
          <a:p>
            <a:r>
              <a:rPr lang="en-IN" dirty="0" smtClean="0"/>
              <a:t>Easy for humans to write/read, easy for computers to parse/generate</a:t>
            </a:r>
          </a:p>
          <a:p>
            <a:r>
              <a:rPr lang="en-IN" dirty="0" smtClean="0"/>
              <a:t>Objects can be nested</a:t>
            </a:r>
          </a:p>
          <a:p>
            <a:r>
              <a:rPr lang="en-IN" dirty="0" smtClean="0"/>
              <a:t>Built on</a:t>
            </a:r>
          </a:p>
          <a:p>
            <a:pPr lvl="1"/>
            <a:r>
              <a:rPr lang="en-IN" dirty="0" smtClean="0"/>
              <a:t>name/value pairs</a:t>
            </a:r>
          </a:p>
          <a:p>
            <a:pPr lvl="1"/>
            <a:r>
              <a:rPr lang="en-IN" dirty="0" smtClean="0"/>
              <a:t>Ordered list of values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“Binary JSON”</a:t>
            </a:r>
          </a:p>
          <a:p>
            <a:r>
              <a:rPr lang="en-IN" dirty="0" smtClean="0"/>
              <a:t>Binary-encoded serialization of JSON-like docs</a:t>
            </a:r>
          </a:p>
          <a:p>
            <a:r>
              <a:rPr lang="en-IN" dirty="0" smtClean="0"/>
              <a:t>Also allows “referencing”</a:t>
            </a:r>
          </a:p>
          <a:p>
            <a:r>
              <a:rPr lang="en-IN" dirty="0" smtClean="0"/>
              <a:t>Embedded structure reduces need for joins</a:t>
            </a:r>
          </a:p>
          <a:p>
            <a:r>
              <a:rPr lang="en-IN" dirty="0" smtClean="0"/>
              <a:t>Goals</a:t>
            </a:r>
          </a:p>
          <a:p>
            <a:pPr lvl="1"/>
            <a:r>
              <a:rPr lang="en-IN" dirty="0" smtClean="0"/>
              <a:t>Lightweight</a:t>
            </a:r>
          </a:p>
          <a:p>
            <a:pPr lvl="1"/>
            <a:r>
              <a:rPr lang="en-IN" dirty="0" smtClean="0"/>
              <a:t>Traversable</a:t>
            </a:r>
          </a:p>
          <a:p>
            <a:pPr lvl="1"/>
            <a:r>
              <a:rPr lang="en-IN" dirty="0" smtClean="0"/>
              <a:t>Efficient (decoding and encoding)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1505</Words>
  <Application>Microsoft Office PowerPoint</Application>
  <PresentationFormat>On-screen Show (4:3)</PresentationFormat>
  <Paragraphs>368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MS Mincho</vt:lpstr>
      <vt:lpstr>宋体</vt:lpstr>
      <vt:lpstr>宋体</vt:lpstr>
      <vt:lpstr>Arial</vt:lpstr>
      <vt:lpstr>Calibri</vt:lpstr>
      <vt:lpstr>Constantia</vt:lpstr>
      <vt:lpstr>Gill Sans</vt:lpstr>
      <vt:lpstr>Helvetica</vt:lpstr>
      <vt:lpstr>PT Sans</vt:lpstr>
      <vt:lpstr>Times New Roman</vt:lpstr>
      <vt:lpstr>Trebuchet MS</vt:lpstr>
      <vt:lpstr>Wingdings</vt:lpstr>
      <vt:lpstr>Wingdings 2</vt:lpstr>
      <vt:lpstr>Wingdings 3</vt:lpstr>
      <vt:lpstr>Zapf Dingbats</vt:lpstr>
      <vt:lpstr>ヒラギノ角ゴ ProN W3</vt:lpstr>
      <vt:lpstr>Office Theme</vt:lpstr>
      <vt:lpstr>PowerPoint Presentation</vt:lpstr>
      <vt:lpstr>Four Categories</vt:lpstr>
      <vt:lpstr>What is MongoDB</vt:lpstr>
      <vt:lpstr>What is MongoDB</vt:lpstr>
      <vt:lpstr>What is MongoDB</vt:lpstr>
      <vt:lpstr>Schema Design</vt:lpstr>
      <vt:lpstr>Data Model</vt:lpstr>
      <vt:lpstr>JSON</vt:lpstr>
      <vt:lpstr>BSON</vt:lpstr>
      <vt:lpstr>BSON Types</vt:lpstr>
      <vt:lpstr>MongoDB is Easy to Use</vt:lpstr>
      <vt:lpstr>MongoDB is easy to use</vt:lpstr>
      <vt:lpstr>Sample BSON File</vt:lpstr>
      <vt:lpstr>Significance of ID</vt:lpstr>
      <vt:lpstr>Comparison of RDBMS and MongoDB</vt:lpstr>
      <vt:lpstr>Table level Comparison</vt:lpstr>
      <vt:lpstr>MongoDB is fast and scalable</vt:lpstr>
      <vt:lpstr>Getting Started with mongoDB</vt:lpstr>
      <vt:lpstr>Getting Started with mongoDB</vt:lpstr>
      <vt:lpstr>CRUD: Using the Shell</vt:lpstr>
      <vt:lpstr>CRUD: Using the Shell (cont.)</vt:lpstr>
      <vt:lpstr>CRUD: Inserting Data</vt:lpstr>
      <vt:lpstr>CRUD: Querying </vt:lpstr>
      <vt:lpstr>CRUD: Querying </vt:lpstr>
      <vt:lpstr>CRUD: Querying </vt:lpstr>
      <vt:lpstr>CRUD: Querying </vt:lpstr>
      <vt:lpstr>CRUD: Updating</vt:lpstr>
      <vt:lpstr>CRUD: Updating</vt:lpstr>
      <vt:lpstr>CRUD: Removal</vt:lpstr>
      <vt:lpstr>CRUD: Isolation</vt:lpstr>
      <vt:lpstr>MongoImport</vt:lpstr>
      <vt:lpstr>Replication</vt:lpstr>
      <vt:lpstr>Replication…</vt:lpstr>
      <vt:lpstr>How to view the Replication</vt:lpstr>
      <vt:lpstr>Sharding</vt:lpstr>
      <vt:lpstr>Sharding</vt:lpstr>
      <vt:lpstr>Sharding</vt:lpstr>
      <vt:lpstr>Shard Keys</vt:lpstr>
      <vt:lpstr>Sharding and Replication</vt:lpstr>
      <vt:lpstr>MongoDB 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Priya</dc:creator>
  <cp:lastModifiedBy>saravanan.manoharan@gtnexus.com</cp:lastModifiedBy>
  <cp:revision>21</cp:revision>
  <dcterms:created xsi:type="dcterms:W3CDTF">2006-08-16T00:00:00Z</dcterms:created>
  <dcterms:modified xsi:type="dcterms:W3CDTF">2015-12-14T04:52:48Z</dcterms:modified>
</cp:coreProperties>
</file>