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7" r:id="rId2"/>
    <p:sldId id="276" r:id="rId3"/>
    <p:sldId id="257" r:id="rId4"/>
    <p:sldId id="263" r:id="rId5"/>
    <p:sldId id="258" r:id="rId6"/>
    <p:sldId id="260" r:id="rId7"/>
    <p:sldId id="261" r:id="rId8"/>
    <p:sldId id="262" r:id="rId9"/>
    <p:sldId id="259" r:id="rId10"/>
    <p:sldId id="265" r:id="rId11"/>
    <p:sldId id="266" r:id="rId12"/>
    <p:sldId id="264" r:id="rId13"/>
    <p:sldId id="267" r:id="rId14"/>
    <p:sldId id="269" r:id="rId15"/>
    <p:sldId id="273" r:id="rId16"/>
    <p:sldId id="270" r:id="rId17"/>
    <p:sldId id="271" r:id="rId18"/>
    <p:sldId id="272" r:id="rId19"/>
    <p:sldId id="274" r:id="rId20"/>
    <p:sldId id="278" r:id="rId21"/>
    <p:sldId id="279" r:id="rId22"/>
    <p:sldId id="280" r:id="rId23"/>
    <p:sldId id="281" r:id="rId24"/>
    <p:sldId id="282"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01A3C1-2EC7-4F9C-B62F-4C8F54196848}" type="datetimeFigureOut">
              <a:rPr lang="en-IN" smtClean="0"/>
              <a:t>18-12-2016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C2A4B9-EBE3-4F5B-AE8F-DEB93C80511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0" y="5410200"/>
            <a:ext cx="5715000" cy="762000"/>
          </a:xfrm>
        </p:spPr>
        <p:txBody>
          <a:bodyPr>
            <a:normAutofit fontScale="70000" lnSpcReduction="20000"/>
          </a:bodyPr>
          <a:lstStyle/>
          <a:p>
            <a:pPr algn="r"/>
            <a:r>
              <a:rPr lang="en-US" sz="2000" i="1" dirty="0" err="1"/>
              <a:t>Saravanan</a:t>
            </a:r>
            <a:r>
              <a:rPr lang="en-US" sz="2000" i="1" dirty="0"/>
              <a:t> </a:t>
            </a:r>
            <a:r>
              <a:rPr lang="en-US" sz="2000" i="1" dirty="0" err="1"/>
              <a:t>Manoharan</a:t>
            </a:r>
            <a:r>
              <a:rPr lang="en-US" sz="2000" i="1" dirty="0"/>
              <a:t>, M.E.</a:t>
            </a:r>
          </a:p>
          <a:p>
            <a:pPr algn="r"/>
            <a:r>
              <a:rPr lang="en-US" sz="2000" i="1" dirty="0"/>
              <a:t>Software Engineer, </a:t>
            </a:r>
          </a:p>
          <a:p>
            <a:pPr algn="r"/>
            <a:r>
              <a:rPr lang="en-US" sz="2000" i="1" dirty="0"/>
              <a:t>GT Nexus Inc(an </a:t>
            </a:r>
            <a:r>
              <a:rPr lang="en-US" sz="2000" i="1" dirty="0" err="1"/>
              <a:t>Infor</a:t>
            </a:r>
            <a:r>
              <a:rPr lang="en-US" sz="2000" i="1" dirty="0"/>
              <a:t> Company),Bangalore</a:t>
            </a:r>
          </a:p>
          <a:p>
            <a:pPr algn="r"/>
            <a:endParaRPr lang="en-IN" sz="2000" i="1" dirty="0"/>
          </a:p>
        </p:txBody>
      </p:sp>
      <p:sp>
        <p:nvSpPr>
          <p:cNvPr id="8" name="Title 7"/>
          <p:cNvSpPr>
            <a:spLocks noGrp="1"/>
          </p:cNvSpPr>
          <p:nvPr>
            <p:ph type="ctrTitle"/>
          </p:nvPr>
        </p:nvSpPr>
        <p:spPr>
          <a:xfrm>
            <a:off x="685800" y="3429000"/>
            <a:ext cx="7772400" cy="1470025"/>
          </a:xfrm>
        </p:spPr>
        <p:txBody>
          <a:bodyPr>
            <a:normAutofit fontScale="90000"/>
          </a:bodyPr>
          <a:lstStyle/>
          <a:p>
            <a:r>
              <a:rPr lang="en-US" dirty="0"/>
              <a:t>Web Services</a:t>
            </a:r>
            <a:br>
              <a:rPr lang="en-US" dirty="0"/>
            </a:br>
            <a:r>
              <a:rPr lang="en-US" dirty="0"/>
              <a:t>and </a:t>
            </a:r>
            <a:br>
              <a:rPr lang="en-US" dirty="0"/>
            </a:br>
            <a:r>
              <a:rPr lang="en-US" dirty="0"/>
              <a:t>Service Oriented Architecture</a:t>
            </a:r>
            <a:endParaRPr lang="en-IN" dirty="0"/>
          </a:p>
        </p:txBody>
      </p:sp>
      <p:pic>
        <p:nvPicPr>
          <p:cNvPr id="52226" name="Picture 2" descr="http://gerardnico.com/wiki/_media/application/webserviceexample.jpg?w=650"/>
          <p:cNvPicPr>
            <a:picLocks noChangeAspect="1" noChangeArrowheads="1"/>
          </p:cNvPicPr>
          <p:nvPr/>
        </p:nvPicPr>
        <p:blipFill>
          <a:blip r:embed="rId3" cstate="print"/>
          <a:srcRect/>
          <a:stretch>
            <a:fillRect/>
          </a:stretch>
        </p:blipFill>
        <p:spPr bwMode="auto">
          <a:xfrm>
            <a:off x="1600200" y="762000"/>
            <a:ext cx="6191250" cy="2171701"/>
          </a:xfrm>
          <a:prstGeom prst="rect">
            <a:avLst/>
          </a:prstGeom>
          <a:noFill/>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CA6B2C9-4035-4395-A095-AA37B27053A8}" type="slidenum">
              <a:rPr lang="en-US"/>
              <a:pPr/>
              <a:t>10</a:t>
            </a:fld>
            <a:endParaRPr lang="en-US"/>
          </a:p>
        </p:txBody>
      </p:sp>
      <p:sp>
        <p:nvSpPr>
          <p:cNvPr id="29700" name="Rectangle 4"/>
          <p:cNvSpPr>
            <a:spLocks noGrp="1" noChangeArrowheads="1"/>
          </p:cNvSpPr>
          <p:nvPr>
            <p:ph type="title"/>
          </p:nvPr>
        </p:nvSpPr>
        <p:spPr/>
        <p:txBody>
          <a:bodyPr>
            <a:normAutofit fontScale="90000"/>
          </a:bodyPr>
          <a:lstStyle/>
          <a:p>
            <a:r>
              <a:rPr lang="en-US"/>
              <a:t>What is an Enterprise Service Bus (ESB)?</a:t>
            </a:r>
          </a:p>
        </p:txBody>
      </p:sp>
      <p:sp>
        <p:nvSpPr>
          <p:cNvPr id="29701" name="Rectangle 5"/>
          <p:cNvSpPr>
            <a:spLocks noGrp="1" noChangeArrowheads="1"/>
          </p:cNvSpPr>
          <p:nvPr>
            <p:ph type="body" idx="1"/>
          </p:nvPr>
        </p:nvSpPr>
        <p:spPr>
          <a:xfrm>
            <a:off x="685800" y="1981200"/>
            <a:ext cx="8458200" cy="4114800"/>
          </a:xfrm>
        </p:spPr>
        <p:txBody>
          <a:bodyPr>
            <a:normAutofit lnSpcReduction="10000"/>
          </a:bodyPr>
          <a:lstStyle/>
          <a:p>
            <a:pPr>
              <a:lnSpc>
                <a:spcPct val="90000"/>
              </a:lnSpc>
            </a:pPr>
            <a:r>
              <a:rPr lang="en-US" sz="2800"/>
              <a:t>An enterprise service bus is an infrastructure used for building compound applications</a:t>
            </a:r>
          </a:p>
          <a:p>
            <a:pPr>
              <a:lnSpc>
                <a:spcPct val="90000"/>
              </a:lnSpc>
            </a:pPr>
            <a:r>
              <a:rPr lang="en-US" sz="2800"/>
              <a:t>The enterprise service bus is the glue that holds the compound application together</a:t>
            </a:r>
          </a:p>
          <a:p>
            <a:pPr>
              <a:lnSpc>
                <a:spcPct val="90000"/>
              </a:lnSpc>
            </a:pPr>
            <a:r>
              <a:rPr lang="en-US" sz="2800"/>
              <a:t>The enterprise service bus is an emerging style for integrating enterprise applications in an implementation-independent fashion</a:t>
            </a:r>
          </a:p>
          <a:p>
            <a:pPr>
              <a:lnSpc>
                <a:spcPct val="90000"/>
              </a:lnSpc>
            </a:pPr>
            <a:r>
              <a:rPr lang="en-US" sz="2800"/>
              <a:t>An enterprise service bus can be thought of as an abstraction layer on top of an Enterprise Messaging System</a:t>
            </a:r>
          </a:p>
          <a:p>
            <a:pPr>
              <a:lnSpc>
                <a:spcPct val="90000"/>
              </a:lnSpc>
            </a:pP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en-US"/>
              <a:t>Key Characteristics of an ESB</a:t>
            </a:r>
          </a:p>
        </p:txBody>
      </p:sp>
      <p:sp>
        <p:nvSpPr>
          <p:cNvPr id="30725" name="Rectangle 5"/>
          <p:cNvSpPr>
            <a:spLocks noGrp="1" noChangeArrowheads="1"/>
          </p:cNvSpPr>
          <p:nvPr>
            <p:ph sz="half" idx="1"/>
          </p:nvPr>
        </p:nvSpPr>
        <p:spPr/>
        <p:txBody>
          <a:bodyPr>
            <a:normAutofit fontScale="85000" lnSpcReduction="10000"/>
          </a:bodyPr>
          <a:lstStyle/>
          <a:p>
            <a:pPr>
              <a:lnSpc>
                <a:spcPct val="90000"/>
              </a:lnSpc>
            </a:pPr>
            <a:r>
              <a:rPr lang="en-US" sz="3600"/>
              <a:t>Streamlines development</a:t>
            </a:r>
          </a:p>
          <a:p>
            <a:pPr>
              <a:lnSpc>
                <a:spcPct val="90000"/>
              </a:lnSpc>
            </a:pPr>
            <a:r>
              <a:rPr lang="en-US" sz="3600"/>
              <a:t>Supports multiple binding strategies</a:t>
            </a:r>
          </a:p>
          <a:p>
            <a:pPr>
              <a:lnSpc>
                <a:spcPct val="90000"/>
              </a:lnSpc>
            </a:pPr>
            <a:r>
              <a:rPr lang="en-US" sz="3600"/>
              <a:t>Performs data transformation</a:t>
            </a:r>
          </a:p>
          <a:p>
            <a:pPr>
              <a:lnSpc>
                <a:spcPct val="90000"/>
              </a:lnSpc>
            </a:pPr>
            <a:r>
              <a:rPr lang="en-US" sz="3600"/>
              <a:t>Intelligent routing</a:t>
            </a:r>
          </a:p>
          <a:p>
            <a:pPr>
              <a:lnSpc>
                <a:spcPct val="90000"/>
              </a:lnSpc>
            </a:pPr>
            <a:r>
              <a:rPr lang="en-US" sz="3600"/>
              <a:t>Real time monitoring</a:t>
            </a:r>
          </a:p>
          <a:p>
            <a:pPr>
              <a:lnSpc>
                <a:spcPct val="90000"/>
              </a:lnSpc>
            </a:pPr>
            <a:r>
              <a:rPr lang="en-US" sz="3600"/>
              <a:t>Exception handling</a:t>
            </a:r>
          </a:p>
          <a:p>
            <a:pPr>
              <a:lnSpc>
                <a:spcPct val="90000"/>
              </a:lnSpc>
            </a:pPr>
            <a:r>
              <a:rPr lang="en-US" sz="3600"/>
              <a:t>Service security</a:t>
            </a:r>
          </a:p>
          <a:p>
            <a:pPr>
              <a:lnSpc>
                <a:spcPct val="90000"/>
              </a:lnSpc>
            </a:pPr>
            <a:endParaRPr lang="en-US" sz="3600"/>
          </a:p>
        </p:txBody>
      </p:sp>
      <p:sp>
        <p:nvSpPr>
          <p:cNvPr id="4" name="Slide Number Placeholder 5"/>
          <p:cNvSpPr>
            <a:spLocks noGrp="1"/>
          </p:cNvSpPr>
          <p:nvPr>
            <p:ph type="sldNum" sz="quarter" idx="12"/>
          </p:nvPr>
        </p:nvSpPr>
        <p:spPr/>
        <p:txBody>
          <a:bodyPr/>
          <a:lstStyle/>
          <a:p>
            <a:fld id="{F5EE2B6F-3028-47AD-940B-7878AF51CA06}" type="slidenum">
              <a:rPr lang="en-US"/>
              <a:pPr/>
              <a:t>11</a:t>
            </a:fld>
            <a:endParaRPr lang="en-US"/>
          </a:p>
        </p:txBody>
      </p:sp>
      <p:pic>
        <p:nvPicPr>
          <p:cNvPr id="19459" name="Picture 3"/>
          <p:cNvPicPr>
            <a:picLocks noGrp="1" noChangeAspect="1" noChangeArrowheads="1"/>
          </p:cNvPicPr>
          <p:nvPr>
            <p:ph sz="half" idx="2"/>
          </p:nvPr>
        </p:nvPicPr>
        <p:blipFill>
          <a:blip r:embed="rId2" cstate="print"/>
          <a:srcRect/>
          <a:stretch>
            <a:fillRect/>
          </a:stretch>
        </p:blipFill>
        <p:spPr bwMode="auto">
          <a:xfrm>
            <a:off x="4805362" y="2191544"/>
            <a:ext cx="3724275" cy="33432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Arch</a:t>
            </a:r>
            <a:endParaRPr lang="en-IN"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1114425" y="1910556"/>
            <a:ext cx="6915150" cy="39052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SOA Working</a:t>
            </a:r>
            <a:endParaRPr lang="en-IN"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1166812" y="1720056"/>
            <a:ext cx="6810375" cy="42862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WebServices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RMI</a:t>
            </a:r>
            <a:endParaRPr lang="en-IN" dirty="0"/>
          </a:p>
        </p:txBody>
      </p:sp>
      <p:sp>
        <p:nvSpPr>
          <p:cNvPr id="4" name="Content Placeholder 3"/>
          <p:cNvSpPr>
            <a:spLocks noGrp="1"/>
          </p:cNvSpPr>
          <p:nvPr>
            <p:ph sz="half" idx="1"/>
          </p:nvPr>
        </p:nvSpPr>
        <p:spPr>
          <a:xfrm>
            <a:off x="457200" y="836712"/>
            <a:ext cx="4038600" cy="5289451"/>
          </a:xfrm>
        </p:spPr>
        <p:txBody>
          <a:bodyPr>
            <a:normAutofit fontScale="55000" lnSpcReduction="20000"/>
          </a:bodyPr>
          <a:lstStyle/>
          <a:p>
            <a:r>
              <a:rPr lang="en-IN" b="1" dirty="0"/>
              <a:t>stub</a:t>
            </a:r>
          </a:p>
          <a:p>
            <a:r>
              <a:rPr lang="en-IN" dirty="0"/>
              <a:t>The stub object, acts as a gateway for the client side. All the outgoing requests are routed through it. It resides at the client side and represents the remote object. When the caller invokes method on the stub object, it does the following tasks:</a:t>
            </a:r>
          </a:p>
          <a:p>
            <a:pPr lvl="1"/>
            <a:r>
              <a:rPr lang="en-IN" dirty="0"/>
              <a:t>It initiates a connection with remote Virtual Machine (JVM),</a:t>
            </a:r>
          </a:p>
          <a:p>
            <a:pPr lvl="1"/>
            <a:r>
              <a:rPr lang="en-IN" dirty="0"/>
              <a:t>It writes and transmits (marshals) the parameters to the remote Virtual Machine (JVM),</a:t>
            </a:r>
          </a:p>
          <a:p>
            <a:pPr lvl="1"/>
            <a:r>
              <a:rPr lang="en-IN" dirty="0"/>
              <a:t>It waits for the result</a:t>
            </a:r>
          </a:p>
          <a:p>
            <a:pPr lvl="1"/>
            <a:r>
              <a:rPr lang="en-IN" dirty="0"/>
              <a:t>It reads (</a:t>
            </a:r>
            <a:r>
              <a:rPr lang="en-IN" dirty="0" err="1"/>
              <a:t>unmarshals</a:t>
            </a:r>
            <a:r>
              <a:rPr lang="en-IN" dirty="0"/>
              <a:t>) the return value or exception, and</a:t>
            </a:r>
          </a:p>
          <a:p>
            <a:pPr lvl="1"/>
            <a:r>
              <a:rPr lang="en-IN" dirty="0"/>
              <a:t>It finally, returns the value to the caller.</a:t>
            </a:r>
          </a:p>
          <a:p>
            <a:r>
              <a:rPr lang="en-IN" b="1" dirty="0"/>
              <a:t>Skeleton</a:t>
            </a:r>
          </a:p>
          <a:p>
            <a:r>
              <a:rPr lang="en-IN" dirty="0"/>
              <a:t>The skeleton is an object, acts as a gateway for the server side object. All the incoming requests are routed through it. When the skeleton receives the incoming request, it does the following tasks:</a:t>
            </a:r>
          </a:p>
          <a:p>
            <a:pPr lvl="1"/>
            <a:r>
              <a:rPr lang="en-IN" dirty="0"/>
              <a:t>It reads the parameter for the remote method</a:t>
            </a:r>
          </a:p>
          <a:p>
            <a:pPr lvl="1"/>
            <a:r>
              <a:rPr lang="en-IN" dirty="0"/>
              <a:t>It invokes the method on the actual remote object</a:t>
            </a:r>
          </a:p>
          <a:p>
            <a:pPr lvl="1"/>
            <a:r>
              <a:rPr lang="en-IN" dirty="0"/>
              <a:t>It writes and transmits (marshals) the result to the caller.</a:t>
            </a:r>
          </a:p>
        </p:txBody>
      </p:sp>
      <p:pic>
        <p:nvPicPr>
          <p:cNvPr id="17410" name="Picture 2" descr="http://www.javatpoint.com/images/rmi/stubandskeleton.jpg"/>
          <p:cNvPicPr>
            <a:picLocks noGrp="1" noChangeAspect="1" noChangeArrowheads="1"/>
          </p:cNvPicPr>
          <p:nvPr>
            <p:ph sz="half" idx="2"/>
          </p:nvPr>
        </p:nvPicPr>
        <p:blipFill>
          <a:blip r:embed="rId2" cstate="print"/>
          <a:srcRect/>
          <a:stretch>
            <a:fillRect/>
          </a:stretch>
        </p:blipFill>
        <p:spPr bwMode="auto">
          <a:xfrm>
            <a:off x="4648200" y="2592481"/>
            <a:ext cx="4038600" cy="2541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fontScale="70000" lnSpcReduction="20000"/>
          </a:bodyPr>
          <a:lstStyle/>
          <a:p>
            <a:r>
              <a:rPr lang="en-IN" dirty="0"/>
              <a:t>Web services are application programming interfaces (API) or Web APIs that are accessed via Hypertext Transfer Protocol (HTTP). Web service is way to expose business logic of a system over web. </a:t>
            </a:r>
          </a:p>
          <a:p>
            <a:endParaRPr lang="en-IN" dirty="0"/>
          </a:p>
          <a:p>
            <a:r>
              <a:rPr lang="en-IN" dirty="0"/>
              <a:t>For example, </a:t>
            </a:r>
          </a:p>
          <a:p>
            <a:pPr lvl="1"/>
            <a:r>
              <a:rPr lang="en-IN" dirty="0"/>
              <a:t>today we use </a:t>
            </a:r>
            <a:r>
              <a:rPr lang="en-IN" dirty="0" err="1"/>
              <a:t>Facebook</a:t>
            </a:r>
            <a:r>
              <a:rPr lang="en-IN" dirty="0"/>
              <a:t> APIs or Google APIs to retrieve required data from respective server but practically can we directly access their data store? </a:t>
            </a:r>
          </a:p>
          <a:p>
            <a:pPr lvl="1"/>
            <a:r>
              <a:rPr lang="en-IN" dirty="0"/>
              <a:t>No we can’t. Web services makes it easy for </a:t>
            </a:r>
            <a:r>
              <a:rPr lang="en-IN" dirty="0" err="1"/>
              <a:t>Facebook</a:t>
            </a:r>
            <a:r>
              <a:rPr lang="en-IN" dirty="0"/>
              <a:t> or Google to provide specific data rather than giving access to their database.</a:t>
            </a:r>
            <a:br>
              <a:rPr lang="en-IN" dirty="0"/>
            </a:br>
            <a:r>
              <a:rPr lang="en-IN" dirty="0"/>
              <a:t>		</a:t>
            </a:r>
          </a:p>
          <a:p>
            <a:r>
              <a:rPr lang="en-IN" dirty="0"/>
              <a:t>Web services are nothing but java/any language program running on the web which acts as a communicator between server and client.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Service in General</a:t>
            </a:r>
            <a:endParaRPr lang="en-IN" dirty="0"/>
          </a:p>
        </p:txBody>
      </p:sp>
      <p:sp>
        <p:nvSpPr>
          <p:cNvPr id="5" name="Content Placeholder 4"/>
          <p:cNvSpPr>
            <a:spLocks noGrp="1"/>
          </p:cNvSpPr>
          <p:nvPr>
            <p:ph sz="half" idx="1"/>
          </p:nvPr>
        </p:nvSpPr>
        <p:spPr/>
        <p:txBody>
          <a:bodyPr>
            <a:normAutofit fontScale="92500" lnSpcReduction="10000"/>
          </a:bodyPr>
          <a:lstStyle/>
          <a:p>
            <a:r>
              <a:rPr lang="en-US" dirty="0"/>
              <a:t>SOAP</a:t>
            </a:r>
          </a:p>
          <a:p>
            <a:pPr lvl="1"/>
            <a:r>
              <a:rPr lang="en-US" dirty="0"/>
              <a:t>Simple Object Access Protocol</a:t>
            </a:r>
          </a:p>
          <a:p>
            <a:r>
              <a:rPr lang="en-US" dirty="0"/>
              <a:t>WSDL</a:t>
            </a:r>
          </a:p>
          <a:p>
            <a:pPr lvl="1"/>
            <a:r>
              <a:rPr lang="en-US" dirty="0"/>
              <a:t>Web service description language</a:t>
            </a:r>
          </a:p>
          <a:p>
            <a:r>
              <a:rPr lang="en-US" dirty="0"/>
              <a:t>UDDI</a:t>
            </a:r>
          </a:p>
          <a:p>
            <a:pPr lvl="1"/>
            <a:r>
              <a:rPr lang="en-US" dirty="0"/>
              <a:t>Universal Definition, Description &amp; </a:t>
            </a:r>
            <a:r>
              <a:rPr lang="en-US" dirty="0" err="1"/>
              <a:t>Integeration</a:t>
            </a:r>
            <a:endParaRPr lang="en-US" dirty="0"/>
          </a:p>
          <a:p>
            <a:r>
              <a:rPr lang="en-US" dirty="0"/>
              <a:t>SEI</a:t>
            </a:r>
          </a:p>
          <a:p>
            <a:pPr lvl="1"/>
            <a:r>
              <a:rPr lang="en-US" dirty="0"/>
              <a:t>Service End point Interface</a:t>
            </a:r>
            <a:endParaRPr lang="en-IN" dirty="0"/>
          </a:p>
        </p:txBody>
      </p:sp>
      <p:pic>
        <p:nvPicPr>
          <p:cNvPr id="10242" name="Picture 2" descr="File:Webservices.png"/>
          <p:cNvPicPr>
            <a:picLocks noGrp="1" noChangeAspect="1" noChangeArrowheads="1"/>
          </p:cNvPicPr>
          <p:nvPr>
            <p:ph sz="half" idx="2"/>
          </p:nvPr>
        </p:nvPicPr>
        <p:blipFill>
          <a:blip r:embed="rId2" cstate="print"/>
          <a:srcRect/>
          <a:stretch>
            <a:fillRect/>
          </a:stretch>
        </p:blipFill>
        <p:spPr bwMode="auto">
          <a:xfrm>
            <a:off x="5524500" y="2824956"/>
            <a:ext cx="2286000" cy="20764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endParaRPr lang="en-IN" dirty="0"/>
          </a:p>
        </p:txBody>
      </p:sp>
      <p:sp>
        <p:nvSpPr>
          <p:cNvPr id="3" name="Content Placeholder 2"/>
          <p:cNvSpPr>
            <a:spLocks noGrp="1"/>
          </p:cNvSpPr>
          <p:nvPr>
            <p:ph idx="1"/>
          </p:nvPr>
        </p:nvSpPr>
        <p:spPr/>
        <p:txBody>
          <a:bodyPr/>
          <a:lstStyle/>
          <a:p>
            <a:r>
              <a:rPr lang="en-US" dirty="0"/>
              <a:t>JAX-WS</a:t>
            </a:r>
          </a:p>
          <a:p>
            <a:pPr lvl="1"/>
            <a:r>
              <a:rPr lang="en-US" dirty="0"/>
              <a:t>SOAP</a:t>
            </a:r>
          </a:p>
          <a:p>
            <a:r>
              <a:rPr lang="en-US" dirty="0"/>
              <a:t>JAX-RS</a:t>
            </a:r>
          </a:p>
          <a:p>
            <a:pPr lvl="1"/>
            <a:r>
              <a:rPr lang="en-US" dirty="0"/>
              <a:t>REST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Client</a:t>
            </a:r>
            <a:endParaRPr lang="en-IN" dirty="0"/>
          </a:p>
        </p:txBody>
      </p:sp>
      <p:sp>
        <p:nvSpPr>
          <p:cNvPr id="3" name="Content Placeholder 2"/>
          <p:cNvSpPr>
            <a:spLocks noGrp="1"/>
          </p:cNvSpPr>
          <p:nvPr>
            <p:ph sz="half" idx="1"/>
          </p:nvPr>
        </p:nvSpPr>
        <p:spPr/>
        <p:txBody>
          <a:bodyPr/>
          <a:lstStyle/>
          <a:p>
            <a:r>
              <a:rPr lang="en-US" dirty="0" err="1"/>
              <a:t>wsimport</a:t>
            </a:r>
            <a:r>
              <a:rPr lang="en-US" dirty="0"/>
              <a:t> –keep &lt;URL&gt;</a:t>
            </a:r>
          </a:p>
          <a:p>
            <a:r>
              <a:rPr lang="en-US" dirty="0"/>
              <a:t>Import resultant into your project</a:t>
            </a:r>
          </a:p>
          <a:p>
            <a:r>
              <a:rPr lang="en-US" dirty="0"/>
              <a:t>In the </a:t>
            </a:r>
            <a:r>
              <a:rPr lang="en-US" dirty="0" err="1"/>
              <a:t>wsdl</a:t>
            </a:r>
            <a:r>
              <a:rPr lang="en-US" dirty="0"/>
              <a:t> file look for </a:t>
            </a:r>
          </a:p>
          <a:p>
            <a:pPr lvl="1"/>
            <a:r>
              <a:rPr lang="en-IN" dirty="0" err="1"/>
              <a:t>wsdl:service</a:t>
            </a:r>
            <a:endParaRPr lang="en-IN" dirty="0"/>
          </a:p>
          <a:p>
            <a:pPr lvl="1"/>
            <a:r>
              <a:rPr lang="en-US" dirty="0"/>
              <a:t>And then </a:t>
            </a:r>
            <a:r>
              <a:rPr lang="en-IN" dirty="0" err="1"/>
              <a:t>wsdl:port</a:t>
            </a:r>
            <a:r>
              <a:rPr lang="en-IN" dirty="0"/>
              <a:t> </a:t>
            </a:r>
          </a:p>
          <a:p>
            <a:r>
              <a:rPr lang="en-US" dirty="0"/>
              <a:t>Invoke the Contract into your code</a:t>
            </a:r>
            <a:endParaRPr lang="en-IN" dirty="0"/>
          </a:p>
        </p:txBody>
      </p:sp>
      <p:pic>
        <p:nvPicPr>
          <p:cNvPr id="18434" name="Picture 2"/>
          <p:cNvPicPr>
            <a:picLocks noGrp="1" noChangeAspect="1" noChangeArrowheads="1"/>
          </p:cNvPicPr>
          <p:nvPr>
            <p:ph sz="half" idx="2"/>
          </p:nvPr>
        </p:nvPicPr>
        <p:blipFill>
          <a:blip r:embed="rId2" cstate="print"/>
          <a:srcRect/>
          <a:stretch>
            <a:fillRect/>
          </a:stretch>
        </p:blipFill>
        <p:spPr bwMode="auto">
          <a:xfrm>
            <a:off x="4499992" y="2204864"/>
            <a:ext cx="4186808" cy="223224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0"/>
            <a:ext cx="8229600" cy="1143000"/>
          </a:xfrm>
        </p:spPr>
        <p:txBody>
          <a:bodyPr/>
          <a:lstStyle/>
          <a:p>
            <a:r>
              <a:rPr lang="en-US" dirty="0"/>
              <a:t>SOA</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Rest</a:t>
            </a:r>
          </a:p>
        </p:txBody>
      </p:sp>
      <p:sp>
        <p:nvSpPr>
          <p:cNvPr id="6" name="Content Placeholder 5"/>
          <p:cNvSpPr>
            <a:spLocks noGrp="1"/>
          </p:cNvSpPr>
          <p:nvPr>
            <p:ph idx="1"/>
          </p:nvPr>
        </p:nvSpPr>
        <p:spPr/>
        <p:txBody>
          <a:bodyPr/>
          <a:lstStyle/>
          <a:p>
            <a:r>
              <a:rPr lang="en-US" dirty="0" err="1"/>
              <a:t>REpresentational</a:t>
            </a:r>
            <a:r>
              <a:rPr lang="en-US" dirty="0"/>
              <a:t> State Transfer (REST)</a:t>
            </a:r>
          </a:p>
          <a:p>
            <a:r>
              <a:rPr lang="en-IN" dirty="0"/>
              <a:t>stateless client-server architecture in which the web services are viewed as resources and can be identified by their URIs</a:t>
            </a:r>
          </a:p>
          <a:p>
            <a:r>
              <a:rPr lang="en-IN" dirty="0"/>
              <a:t>Web service clients that want to use these resources access via globally defined set of remote methods that describe the action to be performed on the resource</a:t>
            </a:r>
          </a:p>
        </p:txBody>
      </p:sp>
    </p:spTree>
    <p:extLst>
      <p:ext uri="{BB962C8B-B14F-4D97-AF65-F5344CB8AC3E}">
        <p14:creationId xmlns:p14="http://schemas.microsoft.com/office/powerpoint/2010/main" val="198681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p>
        </p:txBody>
      </p:sp>
      <p:sp>
        <p:nvSpPr>
          <p:cNvPr id="3" name="Content Placeholder 2"/>
          <p:cNvSpPr>
            <a:spLocks noGrp="1"/>
          </p:cNvSpPr>
          <p:nvPr>
            <p:ph idx="1"/>
          </p:nvPr>
        </p:nvSpPr>
        <p:spPr/>
        <p:txBody>
          <a:bodyPr/>
          <a:lstStyle/>
          <a:p>
            <a:r>
              <a:rPr lang="en-IN" dirty="0"/>
              <a:t>REST server </a:t>
            </a:r>
          </a:p>
          <a:p>
            <a:pPr lvl="1"/>
            <a:r>
              <a:rPr lang="en-IN" dirty="0"/>
              <a:t>which provides access to the resources </a:t>
            </a:r>
          </a:p>
          <a:p>
            <a:r>
              <a:rPr lang="en-IN" dirty="0"/>
              <a:t>REST client </a:t>
            </a:r>
          </a:p>
          <a:p>
            <a:pPr lvl="1"/>
            <a:r>
              <a:rPr lang="en-IN" dirty="0"/>
              <a:t>which accesses and modify the REST resources</a:t>
            </a:r>
          </a:p>
          <a:p>
            <a:r>
              <a:rPr lang="fr-FR" dirty="0" err="1"/>
              <a:t>Represented</a:t>
            </a:r>
            <a:r>
              <a:rPr lang="fr-FR" dirty="0"/>
              <a:t> as </a:t>
            </a:r>
            <a:r>
              <a:rPr lang="fr-FR" dirty="0" err="1"/>
              <a:t>xml</a:t>
            </a:r>
            <a:r>
              <a:rPr lang="fr-FR" dirty="0"/>
              <a:t>, </a:t>
            </a:r>
            <a:r>
              <a:rPr lang="fr-FR" dirty="0" err="1"/>
              <a:t>json</a:t>
            </a:r>
            <a:r>
              <a:rPr lang="fr-FR" dirty="0"/>
              <a:t>, </a:t>
            </a:r>
            <a:r>
              <a:rPr lang="fr-FR" dirty="0" err="1"/>
              <a:t>flatfile</a:t>
            </a:r>
            <a:r>
              <a:rPr lang="fr-FR" dirty="0"/>
              <a:t>, CSV </a:t>
            </a:r>
            <a:r>
              <a:rPr lang="fr-FR" dirty="0" err="1"/>
              <a:t>etc</a:t>
            </a:r>
            <a:endParaRPr lang="en-US" dirty="0"/>
          </a:p>
        </p:txBody>
      </p:sp>
    </p:spTree>
    <p:extLst>
      <p:ext uri="{BB962C8B-B14F-4D97-AF65-F5344CB8AC3E}">
        <p14:creationId xmlns:p14="http://schemas.microsoft.com/office/powerpoint/2010/main" val="1719465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 HTTP methods</a:t>
            </a:r>
          </a:p>
        </p:txBody>
      </p:sp>
      <p:sp>
        <p:nvSpPr>
          <p:cNvPr id="3" name="Content Placeholder 2"/>
          <p:cNvSpPr>
            <a:spLocks noGrp="1"/>
          </p:cNvSpPr>
          <p:nvPr>
            <p:ph idx="1"/>
          </p:nvPr>
        </p:nvSpPr>
        <p:spPr/>
        <p:txBody>
          <a:bodyPr>
            <a:normAutofit fontScale="85000" lnSpcReduction="20000"/>
          </a:bodyPr>
          <a:lstStyle/>
          <a:p>
            <a:r>
              <a:rPr lang="en-IN" dirty="0"/>
              <a:t>RESTful web services use HTTP protocol methods for the operations they </a:t>
            </a:r>
            <a:r>
              <a:rPr lang="en-IN" dirty="0" err="1"/>
              <a:t>perform.Methods</a:t>
            </a:r>
            <a:r>
              <a:rPr lang="en-IN" dirty="0"/>
              <a:t> are:</a:t>
            </a:r>
          </a:p>
          <a:p>
            <a:r>
              <a:rPr lang="en-IN" b="1" dirty="0"/>
              <a:t>GET</a:t>
            </a:r>
            <a:r>
              <a:rPr lang="en-IN" dirty="0"/>
              <a:t>: It defines a reading access of the resource without side-</a:t>
            </a:r>
            <a:r>
              <a:rPr lang="en-IN" dirty="0" err="1"/>
              <a:t>effects.This</a:t>
            </a:r>
            <a:r>
              <a:rPr lang="en-IN" dirty="0"/>
              <a:t> operation is idempotent </a:t>
            </a:r>
            <a:r>
              <a:rPr lang="en-IN" dirty="0" err="1"/>
              <a:t>i.e.they</a:t>
            </a:r>
            <a:r>
              <a:rPr lang="en-IN" dirty="0"/>
              <a:t> can be applied multiple times without changing the result</a:t>
            </a:r>
          </a:p>
          <a:p>
            <a:r>
              <a:rPr lang="en-IN" b="1" dirty="0"/>
              <a:t>PUT</a:t>
            </a:r>
            <a:r>
              <a:rPr lang="en-IN" dirty="0"/>
              <a:t> :  It is generally used for updating </a:t>
            </a:r>
            <a:r>
              <a:rPr lang="en-IN" dirty="0" err="1"/>
              <a:t>resouce.It</a:t>
            </a:r>
            <a:r>
              <a:rPr lang="en-IN" dirty="0"/>
              <a:t> must also be idempotent.</a:t>
            </a:r>
          </a:p>
          <a:p>
            <a:r>
              <a:rPr lang="en-IN" b="1" dirty="0"/>
              <a:t>DELETE</a:t>
            </a:r>
            <a:r>
              <a:rPr lang="en-IN" dirty="0"/>
              <a:t> : It removes the resources. The operations are idempotent i.e. they can get repeated without leading to different results.</a:t>
            </a:r>
          </a:p>
          <a:p>
            <a:r>
              <a:rPr lang="en-IN" b="1" dirty="0"/>
              <a:t>POST</a:t>
            </a:r>
            <a:r>
              <a:rPr lang="en-IN" dirty="0"/>
              <a:t> :It is used for creating a new resource</a:t>
            </a:r>
            <a:endParaRPr lang="en-US" dirty="0"/>
          </a:p>
        </p:txBody>
      </p:sp>
    </p:spTree>
    <p:extLst>
      <p:ext uri="{BB962C8B-B14F-4D97-AF65-F5344CB8AC3E}">
        <p14:creationId xmlns:p14="http://schemas.microsoft.com/office/powerpoint/2010/main" val="94576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a:bodyPr>
          <a:lstStyle/>
          <a:p>
            <a:r>
              <a:rPr lang="en-IN" dirty="0"/>
              <a:t>Idempotent means result of multiple successful request will not change state of resource after initial application</a:t>
            </a:r>
          </a:p>
          <a:p>
            <a:r>
              <a:rPr lang="en-IN" dirty="0"/>
              <a:t>For example : </a:t>
            </a:r>
          </a:p>
          <a:p>
            <a:pPr lvl="1"/>
            <a:r>
              <a:rPr lang="en-IN" dirty="0"/>
              <a:t>Delete is idempotent method because when you first time use delete, it will delete the resource (initial application) but after that, all other request will have no result because resource is already deleted.</a:t>
            </a:r>
            <a:endParaRPr lang="en-US" dirty="0"/>
          </a:p>
        </p:txBody>
      </p:sp>
    </p:spTree>
    <p:extLst>
      <p:ext uri="{BB962C8B-B14F-4D97-AF65-F5344CB8AC3E}">
        <p14:creationId xmlns:p14="http://schemas.microsoft.com/office/powerpoint/2010/main" val="276362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Features of RESTful web services</a:t>
            </a:r>
            <a:endParaRPr lang="en-US" dirty="0"/>
          </a:p>
        </p:txBody>
      </p:sp>
      <p:sp>
        <p:nvSpPr>
          <p:cNvPr id="3" name="Content Placeholder 2"/>
          <p:cNvSpPr>
            <a:spLocks noGrp="1"/>
          </p:cNvSpPr>
          <p:nvPr>
            <p:ph idx="1"/>
          </p:nvPr>
        </p:nvSpPr>
        <p:spPr/>
        <p:txBody>
          <a:bodyPr>
            <a:normAutofit fontScale="92500" lnSpcReduction="20000"/>
          </a:bodyPr>
          <a:lstStyle/>
          <a:p>
            <a:r>
              <a:rPr lang="en-IN" dirty="0"/>
              <a:t>Resource identification through URI</a:t>
            </a:r>
          </a:p>
          <a:p>
            <a:r>
              <a:rPr lang="en-IN" dirty="0"/>
              <a:t>Uniform interface</a:t>
            </a:r>
          </a:p>
          <a:p>
            <a:r>
              <a:rPr lang="en-IN" dirty="0"/>
              <a:t>Client-Server</a:t>
            </a:r>
          </a:p>
          <a:p>
            <a:r>
              <a:rPr lang="en-IN" dirty="0"/>
              <a:t>Stateless</a:t>
            </a:r>
          </a:p>
          <a:p>
            <a:r>
              <a:rPr lang="en-IN" dirty="0"/>
              <a:t>Cache</a:t>
            </a:r>
          </a:p>
          <a:p>
            <a:r>
              <a:rPr lang="en-IN" dirty="0"/>
              <a:t>Named resources</a:t>
            </a:r>
          </a:p>
          <a:p>
            <a:r>
              <a:rPr lang="en-IN" dirty="0"/>
              <a:t>Interconnected resource representations </a:t>
            </a:r>
          </a:p>
          <a:p>
            <a:r>
              <a:rPr lang="en-IN" dirty="0"/>
              <a:t>Layered components </a:t>
            </a:r>
          </a:p>
          <a:p>
            <a:r>
              <a:rPr lang="en-IN" dirty="0"/>
              <a:t>Self-descriptive messages</a:t>
            </a:r>
            <a:endParaRPr lang="en-US" dirty="0"/>
          </a:p>
        </p:txBody>
      </p:sp>
    </p:spTree>
    <p:extLst>
      <p:ext uri="{BB962C8B-B14F-4D97-AF65-F5344CB8AC3E}">
        <p14:creationId xmlns:p14="http://schemas.microsoft.com/office/powerpoint/2010/main" val="2443765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996952"/>
            <a:ext cx="8229600" cy="1143000"/>
          </a:xfrm>
        </p:spPr>
        <p:txBody>
          <a:bodyPr/>
          <a:lstStyle/>
          <a:p>
            <a:r>
              <a:rPr lang="en-US" dirty="0"/>
              <a:t>DEMO</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Web Services and Cloud Computing</a:t>
            </a:r>
          </a:p>
        </p:txBody>
      </p:sp>
      <p:pic>
        <p:nvPicPr>
          <p:cNvPr id="1026" name="Picture 2" descr="Relationship of Web Services, SOA, and Cloud computing"/>
          <p:cNvPicPr>
            <a:picLocks noGrp="1" noChangeAspect="1" noChangeArrowheads="1"/>
          </p:cNvPicPr>
          <p:nvPr>
            <p:ph idx="1"/>
          </p:nvPr>
        </p:nvPicPr>
        <p:blipFill>
          <a:blip r:embed="rId2" cstate="print"/>
          <a:srcRect/>
          <a:stretch>
            <a:fillRect/>
          </a:stretch>
        </p:blipFill>
        <p:spPr bwMode="auto">
          <a:xfrm>
            <a:off x="1881187" y="2034381"/>
            <a:ext cx="5381625" cy="3657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lide Number Placeholder 3"/>
          <p:cNvSpPr>
            <a:spLocks noGrp="1"/>
          </p:cNvSpPr>
          <p:nvPr>
            <p:ph type="sldNum" sz="quarter" idx="11"/>
          </p:nvPr>
        </p:nvSpPr>
        <p:spPr/>
        <p:txBody>
          <a:bodyPr/>
          <a:lstStyle/>
          <a:p>
            <a:fld id="{F33511DE-EDAF-418B-A1CC-8C866B36DC3B}" type="slidenum">
              <a:rPr lang="en-US"/>
              <a:pPr/>
              <a:t>4</a:t>
            </a:fld>
            <a:endParaRPr lang="en-US"/>
          </a:p>
        </p:txBody>
      </p:sp>
      <p:sp>
        <p:nvSpPr>
          <p:cNvPr id="25602" name="Rectangle 2"/>
          <p:cNvSpPr>
            <a:spLocks noGrp="1" noChangeArrowheads="1"/>
          </p:cNvSpPr>
          <p:nvPr>
            <p:ph type="title"/>
          </p:nvPr>
        </p:nvSpPr>
        <p:spPr/>
        <p:txBody>
          <a:bodyPr/>
          <a:lstStyle/>
          <a:p>
            <a:r>
              <a:rPr lang="en-US"/>
              <a:t>Directions of System Architecture</a:t>
            </a:r>
          </a:p>
        </p:txBody>
      </p:sp>
      <p:grpSp>
        <p:nvGrpSpPr>
          <p:cNvPr id="2" name="Group 3"/>
          <p:cNvGrpSpPr>
            <a:grpSpLocks/>
          </p:cNvGrpSpPr>
          <p:nvPr/>
        </p:nvGrpSpPr>
        <p:grpSpPr bwMode="auto">
          <a:xfrm>
            <a:off x="898525" y="1257300"/>
            <a:ext cx="8205788" cy="4978400"/>
            <a:chOff x="566" y="792"/>
            <a:chExt cx="5169" cy="3136"/>
          </a:xfrm>
        </p:grpSpPr>
        <p:sp>
          <p:nvSpPr>
            <p:cNvPr id="25604" name="Freeform 4"/>
            <p:cNvSpPr>
              <a:spLocks/>
            </p:cNvSpPr>
            <p:nvPr/>
          </p:nvSpPr>
          <p:spPr bwMode="auto">
            <a:xfrm>
              <a:off x="3984" y="1584"/>
              <a:ext cx="1248" cy="864"/>
            </a:xfrm>
            <a:custGeom>
              <a:avLst/>
              <a:gdLst/>
              <a:ahLst/>
              <a:cxnLst>
                <a:cxn ang="0">
                  <a:pos x="52" y="96"/>
                </a:cxn>
                <a:cxn ang="0">
                  <a:pos x="176" y="648"/>
                </a:cxn>
                <a:cxn ang="0">
                  <a:pos x="676" y="720"/>
                </a:cxn>
                <a:cxn ang="0">
                  <a:pos x="772" y="864"/>
                </a:cxn>
                <a:cxn ang="0">
                  <a:pos x="1060" y="768"/>
                </a:cxn>
                <a:cxn ang="0">
                  <a:pos x="1156" y="384"/>
                </a:cxn>
                <a:cxn ang="0">
                  <a:pos x="1252" y="192"/>
                </a:cxn>
                <a:cxn ang="0">
                  <a:pos x="1300" y="0"/>
                </a:cxn>
                <a:cxn ang="0">
                  <a:pos x="1012" y="48"/>
                </a:cxn>
                <a:cxn ang="0">
                  <a:pos x="820" y="144"/>
                </a:cxn>
                <a:cxn ang="0">
                  <a:pos x="628" y="240"/>
                </a:cxn>
                <a:cxn ang="0">
                  <a:pos x="340" y="144"/>
                </a:cxn>
                <a:cxn ang="0">
                  <a:pos x="52" y="96"/>
                </a:cxn>
              </a:cxnLst>
              <a:rect l="0" t="0" r="r" b="b"/>
              <a:pathLst>
                <a:path w="1300" h="864">
                  <a:moveTo>
                    <a:pt x="52" y="96"/>
                  </a:moveTo>
                  <a:cubicBezTo>
                    <a:pt x="150" y="684"/>
                    <a:pt x="0" y="798"/>
                    <a:pt x="176" y="648"/>
                  </a:cubicBezTo>
                  <a:lnTo>
                    <a:pt x="676" y="720"/>
                  </a:lnTo>
                  <a:lnTo>
                    <a:pt x="772" y="864"/>
                  </a:lnTo>
                  <a:lnTo>
                    <a:pt x="1060" y="768"/>
                  </a:lnTo>
                  <a:lnTo>
                    <a:pt x="1156" y="384"/>
                  </a:lnTo>
                  <a:lnTo>
                    <a:pt x="1252" y="192"/>
                  </a:lnTo>
                  <a:lnTo>
                    <a:pt x="1300" y="0"/>
                  </a:lnTo>
                  <a:lnTo>
                    <a:pt x="1012" y="48"/>
                  </a:lnTo>
                  <a:lnTo>
                    <a:pt x="820" y="144"/>
                  </a:lnTo>
                  <a:lnTo>
                    <a:pt x="628" y="240"/>
                  </a:lnTo>
                  <a:lnTo>
                    <a:pt x="340" y="144"/>
                  </a:lnTo>
                  <a:lnTo>
                    <a:pt x="52" y="96"/>
                  </a:lnTo>
                  <a:close/>
                </a:path>
              </a:pathLst>
            </a:custGeom>
            <a:solidFill>
              <a:schemeClr val="accent1"/>
            </a:solidFill>
            <a:ln w="9525">
              <a:solidFill>
                <a:schemeClr val="tx1"/>
              </a:solidFill>
              <a:round/>
              <a:headEnd/>
              <a:tailEnd/>
            </a:ln>
            <a:effectLst/>
          </p:spPr>
          <p:txBody>
            <a:bodyPr wrap="none" anchor="ctr"/>
            <a:lstStyle/>
            <a:p>
              <a:endParaRPr lang="en-IN"/>
            </a:p>
          </p:txBody>
        </p:sp>
        <p:grpSp>
          <p:nvGrpSpPr>
            <p:cNvPr id="3" name="Group 5"/>
            <p:cNvGrpSpPr>
              <a:grpSpLocks/>
            </p:cNvGrpSpPr>
            <p:nvPr/>
          </p:nvGrpSpPr>
          <p:grpSpPr bwMode="auto">
            <a:xfrm>
              <a:off x="566" y="792"/>
              <a:ext cx="5169" cy="3136"/>
              <a:chOff x="566" y="792"/>
              <a:chExt cx="5169" cy="3136"/>
            </a:xfrm>
          </p:grpSpPr>
          <p:sp>
            <p:nvSpPr>
              <p:cNvPr id="25606" name="Text Box 6"/>
              <p:cNvSpPr txBox="1">
                <a:spLocks noChangeArrowheads="1"/>
              </p:cNvSpPr>
              <p:nvPr/>
            </p:nvSpPr>
            <p:spPr bwMode="auto">
              <a:xfrm>
                <a:off x="744" y="792"/>
                <a:ext cx="1044" cy="288"/>
              </a:xfrm>
              <a:prstGeom prst="rect">
                <a:avLst/>
              </a:prstGeom>
              <a:noFill/>
              <a:ln w="9525">
                <a:noFill/>
                <a:miter lim="800000"/>
                <a:headEnd/>
                <a:tailEnd/>
              </a:ln>
              <a:effectLst/>
            </p:spPr>
            <p:txBody>
              <a:bodyPr wrap="none">
                <a:spAutoFit/>
              </a:bodyPr>
              <a:lstStyle/>
              <a:p>
                <a:r>
                  <a:rPr lang="en-US" u="sng"/>
                  <a:t>1960 - 1980</a:t>
                </a:r>
                <a:endParaRPr lang="en-US"/>
              </a:p>
            </p:txBody>
          </p:sp>
          <p:grpSp>
            <p:nvGrpSpPr>
              <p:cNvPr id="4" name="Group 7"/>
              <p:cNvGrpSpPr>
                <a:grpSpLocks/>
              </p:cNvGrpSpPr>
              <p:nvPr/>
            </p:nvGrpSpPr>
            <p:grpSpPr bwMode="auto">
              <a:xfrm>
                <a:off x="744" y="1320"/>
                <a:ext cx="1152" cy="1488"/>
                <a:chOff x="744" y="1320"/>
                <a:chExt cx="1152" cy="1488"/>
              </a:xfrm>
            </p:grpSpPr>
            <p:sp>
              <p:nvSpPr>
                <p:cNvPr id="25608" name="Rectangle 8"/>
                <p:cNvSpPr>
                  <a:spLocks noChangeArrowheads="1"/>
                </p:cNvSpPr>
                <p:nvPr/>
              </p:nvSpPr>
              <p:spPr bwMode="auto">
                <a:xfrm>
                  <a:off x="744" y="1320"/>
                  <a:ext cx="288" cy="1488"/>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25609" name="AutoShape 9"/>
                <p:cNvSpPr>
                  <a:spLocks noChangeArrowheads="1"/>
                </p:cNvSpPr>
                <p:nvPr/>
              </p:nvSpPr>
              <p:spPr bwMode="auto">
                <a:xfrm>
                  <a:off x="792" y="1464"/>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10" name="AutoShape 10"/>
                <p:cNvSpPr>
                  <a:spLocks noChangeArrowheads="1"/>
                </p:cNvSpPr>
                <p:nvPr/>
              </p:nvSpPr>
              <p:spPr bwMode="auto">
                <a:xfrm>
                  <a:off x="792" y="1800"/>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11" name="AutoShape 11"/>
                <p:cNvSpPr>
                  <a:spLocks noChangeArrowheads="1"/>
                </p:cNvSpPr>
                <p:nvPr/>
              </p:nvSpPr>
              <p:spPr bwMode="auto">
                <a:xfrm>
                  <a:off x="792" y="2136"/>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12" name="AutoShape 12"/>
                <p:cNvSpPr>
                  <a:spLocks noChangeArrowheads="1"/>
                </p:cNvSpPr>
                <p:nvPr/>
              </p:nvSpPr>
              <p:spPr bwMode="auto">
                <a:xfrm>
                  <a:off x="792" y="2472"/>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13" name="Line 13"/>
                <p:cNvSpPr>
                  <a:spLocks noChangeShapeType="1"/>
                </p:cNvSpPr>
                <p:nvPr/>
              </p:nvSpPr>
              <p:spPr bwMode="auto">
                <a:xfrm>
                  <a:off x="888" y="1656"/>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14" name="Line 14"/>
                <p:cNvSpPr>
                  <a:spLocks noChangeShapeType="1"/>
                </p:cNvSpPr>
                <p:nvPr/>
              </p:nvSpPr>
              <p:spPr bwMode="auto">
                <a:xfrm>
                  <a:off x="888" y="1992"/>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15" name="Line 15"/>
                <p:cNvSpPr>
                  <a:spLocks noChangeShapeType="1"/>
                </p:cNvSpPr>
                <p:nvPr/>
              </p:nvSpPr>
              <p:spPr bwMode="auto">
                <a:xfrm>
                  <a:off x="888" y="2328"/>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16" name="Rectangle 16"/>
                <p:cNvSpPr>
                  <a:spLocks noChangeArrowheads="1"/>
                </p:cNvSpPr>
                <p:nvPr/>
              </p:nvSpPr>
              <p:spPr bwMode="auto">
                <a:xfrm>
                  <a:off x="1176" y="1320"/>
                  <a:ext cx="288" cy="1488"/>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25617" name="AutoShape 17"/>
                <p:cNvSpPr>
                  <a:spLocks noChangeArrowheads="1"/>
                </p:cNvSpPr>
                <p:nvPr/>
              </p:nvSpPr>
              <p:spPr bwMode="auto">
                <a:xfrm>
                  <a:off x="1224" y="1464"/>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18" name="AutoShape 18"/>
                <p:cNvSpPr>
                  <a:spLocks noChangeArrowheads="1"/>
                </p:cNvSpPr>
                <p:nvPr/>
              </p:nvSpPr>
              <p:spPr bwMode="auto">
                <a:xfrm>
                  <a:off x="1224" y="1800"/>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19" name="AutoShape 19"/>
                <p:cNvSpPr>
                  <a:spLocks noChangeArrowheads="1"/>
                </p:cNvSpPr>
                <p:nvPr/>
              </p:nvSpPr>
              <p:spPr bwMode="auto">
                <a:xfrm>
                  <a:off x="1224" y="2136"/>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20" name="AutoShape 20"/>
                <p:cNvSpPr>
                  <a:spLocks noChangeArrowheads="1"/>
                </p:cNvSpPr>
                <p:nvPr/>
              </p:nvSpPr>
              <p:spPr bwMode="auto">
                <a:xfrm>
                  <a:off x="1224" y="2472"/>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21" name="Line 21"/>
                <p:cNvSpPr>
                  <a:spLocks noChangeShapeType="1"/>
                </p:cNvSpPr>
                <p:nvPr/>
              </p:nvSpPr>
              <p:spPr bwMode="auto">
                <a:xfrm>
                  <a:off x="1320" y="1656"/>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22" name="Line 22"/>
                <p:cNvSpPr>
                  <a:spLocks noChangeShapeType="1"/>
                </p:cNvSpPr>
                <p:nvPr/>
              </p:nvSpPr>
              <p:spPr bwMode="auto">
                <a:xfrm>
                  <a:off x="1320" y="1992"/>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23" name="Line 23"/>
                <p:cNvSpPr>
                  <a:spLocks noChangeShapeType="1"/>
                </p:cNvSpPr>
                <p:nvPr/>
              </p:nvSpPr>
              <p:spPr bwMode="auto">
                <a:xfrm>
                  <a:off x="1320" y="2328"/>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24" name="Rectangle 24"/>
                <p:cNvSpPr>
                  <a:spLocks noChangeArrowheads="1"/>
                </p:cNvSpPr>
                <p:nvPr/>
              </p:nvSpPr>
              <p:spPr bwMode="auto">
                <a:xfrm>
                  <a:off x="1608" y="1320"/>
                  <a:ext cx="288" cy="1488"/>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25625" name="AutoShape 25"/>
                <p:cNvSpPr>
                  <a:spLocks noChangeArrowheads="1"/>
                </p:cNvSpPr>
                <p:nvPr/>
              </p:nvSpPr>
              <p:spPr bwMode="auto">
                <a:xfrm>
                  <a:off x="1656" y="1464"/>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26" name="AutoShape 26"/>
                <p:cNvSpPr>
                  <a:spLocks noChangeArrowheads="1"/>
                </p:cNvSpPr>
                <p:nvPr/>
              </p:nvSpPr>
              <p:spPr bwMode="auto">
                <a:xfrm>
                  <a:off x="1656" y="1800"/>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27" name="AutoShape 27"/>
                <p:cNvSpPr>
                  <a:spLocks noChangeArrowheads="1"/>
                </p:cNvSpPr>
                <p:nvPr/>
              </p:nvSpPr>
              <p:spPr bwMode="auto">
                <a:xfrm>
                  <a:off x="1656" y="2136"/>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28" name="AutoShape 28"/>
                <p:cNvSpPr>
                  <a:spLocks noChangeArrowheads="1"/>
                </p:cNvSpPr>
                <p:nvPr/>
              </p:nvSpPr>
              <p:spPr bwMode="auto">
                <a:xfrm>
                  <a:off x="1656" y="2472"/>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29" name="Line 29"/>
                <p:cNvSpPr>
                  <a:spLocks noChangeShapeType="1"/>
                </p:cNvSpPr>
                <p:nvPr/>
              </p:nvSpPr>
              <p:spPr bwMode="auto">
                <a:xfrm>
                  <a:off x="1752" y="1656"/>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30" name="Line 30"/>
                <p:cNvSpPr>
                  <a:spLocks noChangeShapeType="1"/>
                </p:cNvSpPr>
                <p:nvPr/>
              </p:nvSpPr>
              <p:spPr bwMode="auto">
                <a:xfrm>
                  <a:off x="1752" y="1992"/>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31" name="Line 31"/>
                <p:cNvSpPr>
                  <a:spLocks noChangeShapeType="1"/>
                </p:cNvSpPr>
                <p:nvPr/>
              </p:nvSpPr>
              <p:spPr bwMode="auto">
                <a:xfrm>
                  <a:off x="1752" y="2328"/>
                  <a:ext cx="0" cy="144"/>
                </a:xfrm>
                <a:prstGeom prst="line">
                  <a:avLst/>
                </a:prstGeom>
                <a:noFill/>
                <a:ln w="9525">
                  <a:solidFill>
                    <a:schemeClr val="tx1"/>
                  </a:solidFill>
                  <a:round/>
                  <a:headEnd/>
                  <a:tailEnd type="triangle" w="med" len="med"/>
                </a:ln>
                <a:effectLst/>
              </p:spPr>
              <p:txBody>
                <a:bodyPr wrap="none" anchor="ctr"/>
                <a:lstStyle/>
                <a:p>
                  <a:endParaRPr lang="en-IN"/>
                </a:p>
              </p:txBody>
            </p:sp>
          </p:grpSp>
          <p:grpSp>
            <p:nvGrpSpPr>
              <p:cNvPr id="5" name="Group 32"/>
              <p:cNvGrpSpPr>
                <a:grpSpLocks/>
              </p:cNvGrpSpPr>
              <p:nvPr/>
            </p:nvGrpSpPr>
            <p:grpSpPr bwMode="auto">
              <a:xfrm rot="5400000" flipV="1">
                <a:off x="2424" y="1320"/>
                <a:ext cx="1152" cy="1488"/>
                <a:chOff x="720" y="1488"/>
                <a:chExt cx="1152" cy="1488"/>
              </a:xfrm>
            </p:grpSpPr>
            <p:grpSp>
              <p:nvGrpSpPr>
                <p:cNvPr id="6" name="Group 33"/>
                <p:cNvGrpSpPr>
                  <a:grpSpLocks/>
                </p:cNvGrpSpPr>
                <p:nvPr/>
              </p:nvGrpSpPr>
              <p:grpSpPr bwMode="auto">
                <a:xfrm>
                  <a:off x="720" y="1488"/>
                  <a:ext cx="288" cy="1488"/>
                  <a:chOff x="720" y="1488"/>
                  <a:chExt cx="288" cy="1488"/>
                </a:xfrm>
              </p:grpSpPr>
              <p:sp>
                <p:nvSpPr>
                  <p:cNvPr id="25634" name="Rectangle 34"/>
                  <p:cNvSpPr>
                    <a:spLocks noChangeArrowheads="1"/>
                  </p:cNvSpPr>
                  <p:nvPr/>
                </p:nvSpPr>
                <p:spPr bwMode="auto">
                  <a:xfrm>
                    <a:off x="720" y="1488"/>
                    <a:ext cx="288" cy="1488"/>
                  </a:xfrm>
                  <a:prstGeom prst="rect">
                    <a:avLst/>
                  </a:prstGeom>
                  <a:solidFill>
                    <a:schemeClr val="accent1"/>
                  </a:solidFill>
                  <a:ln w="9525">
                    <a:solidFill>
                      <a:schemeClr val="tx1"/>
                    </a:solidFill>
                    <a:miter lim="800000"/>
                    <a:headEnd/>
                    <a:tailEnd/>
                  </a:ln>
                  <a:effectLst/>
                </p:spPr>
                <p:txBody>
                  <a:bodyPr wrap="none" anchor="ctr"/>
                  <a:lstStyle/>
                  <a:p>
                    <a:endParaRPr lang="en-IN"/>
                  </a:p>
                </p:txBody>
              </p:sp>
              <p:grpSp>
                <p:nvGrpSpPr>
                  <p:cNvPr id="7" name="Group 35"/>
                  <p:cNvGrpSpPr>
                    <a:grpSpLocks/>
                  </p:cNvGrpSpPr>
                  <p:nvPr/>
                </p:nvGrpSpPr>
                <p:grpSpPr bwMode="auto">
                  <a:xfrm>
                    <a:off x="768" y="1632"/>
                    <a:ext cx="192" cy="1200"/>
                    <a:chOff x="768" y="1632"/>
                    <a:chExt cx="192" cy="1200"/>
                  </a:xfrm>
                </p:grpSpPr>
                <p:sp>
                  <p:nvSpPr>
                    <p:cNvPr id="25636" name="AutoShape 36"/>
                    <p:cNvSpPr>
                      <a:spLocks noChangeArrowheads="1"/>
                    </p:cNvSpPr>
                    <p:nvPr/>
                  </p:nvSpPr>
                  <p:spPr bwMode="auto">
                    <a:xfrm>
                      <a:off x="768" y="1632"/>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37" name="AutoShape 37"/>
                    <p:cNvSpPr>
                      <a:spLocks noChangeArrowheads="1"/>
                    </p:cNvSpPr>
                    <p:nvPr/>
                  </p:nvSpPr>
                  <p:spPr bwMode="auto">
                    <a:xfrm>
                      <a:off x="768" y="1968"/>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38" name="AutoShape 38"/>
                    <p:cNvSpPr>
                      <a:spLocks noChangeArrowheads="1"/>
                    </p:cNvSpPr>
                    <p:nvPr/>
                  </p:nvSpPr>
                  <p:spPr bwMode="auto">
                    <a:xfrm>
                      <a:off x="768" y="2304"/>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39" name="AutoShape 39"/>
                    <p:cNvSpPr>
                      <a:spLocks noChangeArrowheads="1"/>
                    </p:cNvSpPr>
                    <p:nvPr/>
                  </p:nvSpPr>
                  <p:spPr bwMode="auto">
                    <a:xfrm>
                      <a:off x="768" y="2640"/>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40" name="Line 40"/>
                    <p:cNvSpPr>
                      <a:spLocks noChangeShapeType="1"/>
                    </p:cNvSpPr>
                    <p:nvPr/>
                  </p:nvSpPr>
                  <p:spPr bwMode="auto">
                    <a:xfrm>
                      <a:off x="864" y="1824"/>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41" name="Line 41"/>
                    <p:cNvSpPr>
                      <a:spLocks noChangeShapeType="1"/>
                    </p:cNvSpPr>
                    <p:nvPr/>
                  </p:nvSpPr>
                  <p:spPr bwMode="auto">
                    <a:xfrm>
                      <a:off x="864" y="2160"/>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42" name="Line 42"/>
                    <p:cNvSpPr>
                      <a:spLocks noChangeShapeType="1"/>
                    </p:cNvSpPr>
                    <p:nvPr/>
                  </p:nvSpPr>
                  <p:spPr bwMode="auto">
                    <a:xfrm>
                      <a:off x="864" y="2496"/>
                      <a:ext cx="0" cy="144"/>
                    </a:xfrm>
                    <a:prstGeom prst="line">
                      <a:avLst/>
                    </a:prstGeom>
                    <a:noFill/>
                    <a:ln w="9525">
                      <a:solidFill>
                        <a:schemeClr val="tx1"/>
                      </a:solidFill>
                      <a:round/>
                      <a:headEnd/>
                      <a:tailEnd type="triangle" w="med" len="med"/>
                    </a:ln>
                    <a:effectLst/>
                  </p:spPr>
                  <p:txBody>
                    <a:bodyPr wrap="none" anchor="ctr"/>
                    <a:lstStyle/>
                    <a:p>
                      <a:endParaRPr lang="en-IN"/>
                    </a:p>
                  </p:txBody>
                </p:sp>
              </p:grpSp>
            </p:grpSp>
            <p:grpSp>
              <p:nvGrpSpPr>
                <p:cNvPr id="8" name="Group 43"/>
                <p:cNvGrpSpPr>
                  <a:grpSpLocks/>
                </p:cNvGrpSpPr>
                <p:nvPr/>
              </p:nvGrpSpPr>
              <p:grpSpPr bwMode="auto">
                <a:xfrm>
                  <a:off x="1152" y="1488"/>
                  <a:ext cx="288" cy="1488"/>
                  <a:chOff x="720" y="1488"/>
                  <a:chExt cx="288" cy="1488"/>
                </a:xfrm>
              </p:grpSpPr>
              <p:sp>
                <p:nvSpPr>
                  <p:cNvPr id="25644" name="Rectangle 44"/>
                  <p:cNvSpPr>
                    <a:spLocks noChangeArrowheads="1"/>
                  </p:cNvSpPr>
                  <p:nvPr/>
                </p:nvSpPr>
                <p:spPr bwMode="auto">
                  <a:xfrm>
                    <a:off x="720" y="1488"/>
                    <a:ext cx="288" cy="1488"/>
                  </a:xfrm>
                  <a:prstGeom prst="rect">
                    <a:avLst/>
                  </a:prstGeom>
                  <a:solidFill>
                    <a:schemeClr val="accent1"/>
                  </a:solidFill>
                  <a:ln w="9525">
                    <a:solidFill>
                      <a:schemeClr val="tx1"/>
                    </a:solidFill>
                    <a:miter lim="800000"/>
                    <a:headEnd/>
                    <a:tailEnd/>
                  </a:ln>
                  <a:effectLst/>
                </p:spPr>
                <p:txBody>
                  <a:bodyPr wrap="none" anchor="ctr"/>
                  <a:lstStyle/>
                  <a:p>
                    <a:endParaRPr lang="en-IN"/>
                  </a:p>
                </p:txBody>
              </p:sp>
              <p:grpSp>
                <p:nvGrpSpPr>
                  <p:cNvPr id="9" name="Group 45"/>
                  <p:cNvGrpSpPr>
                    <a:grpSpLocks/>
                  </p:cNvGrpSpPr>
                  <p:nvPr/>
                </p:nvGrpSpPr>
                <p:grpSpPr bwMode="auto">
                  <a:xfrm>
                    <a:off x="768" y="1632"/>
                    <a:ext cx="192" cy="1200"/>
                    <a:chOff x="768" y="1632"/>
                    <a:chExt cx="192" cy="1200"/>
                  </a:xfrm>
                </p:grpSpPr>
                <p:sp>
                  <p:nvSpPr>
                    <p:cNvPr id="25646" name="AutoShape 46"/>
                    <p:cNvSpPr>
                      <a:spLocks noChangeArrowheads="1"/>
                    </p:cNvSpPr>
                    <p:nvPr/>
                  </p:nvSpPr>
                  <p:spPr bwMode="auto">
                    <a:xfrm>
                      <a:off x="768" y="1632"/>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47" name="AutoShape 47"/>
                    <p:cNvSpPr>
                      <a:spLocks noChangeArrowheads="1"/>
                    </p:cNvSpPr>
                    <p:nvPr/>
                  </p:nvSpPr>
                  <p:spPr bwMode="auto">
                    <a:xfrm>
                      <a:off x="768" y="1968"/>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48" name="AutoShape 48"/>
                    <p:cNvSpPr>
                      <a:spLocks noChangeArrowheads="1"/>
                    </p:cNvSpPr>
                    <p:nvPr/>
                  </p:nvSpPr>
                  <p:spPr bwMode="auto">
                    <a:xfrm>
                      <a:off x="768" y="2304"/>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49" name="AutoShape 49"/>
                    <p:cNvSpPr>
                      <a:spLocks noChangeArrowheads="1"/>
                    </p:cNvSpPr>
                    <p:nvPr/>
                  </p:nvSpPr>
                  <p:spPr bwMode="auto">
                    <a:xfrm>
                      <a:off x="768" y="2640"/>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50" name="Line 50"/>
                    <p:cNvSpPr>
                      <a:spLocks noChangeShapeType="1"/>
                    </p:cNvSpPr>
                    <p:nvPr/>
                  </p:nvSpPr>
                  <p:spPr bwMode="auto">
                    <a:xfrm>
                      <a:off x="864" y="1824"/>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51" name="Line 51"/>
                    <p:cNvSpPr>
                      <a:spLocks noChangeShapeType="1"/>
                    </p:cNvSpPr>
                    <p:nvPr/>
                  </p:nvSpPr>
                  <p:spPr bwMode="auto">
                    <a:xfrm>
                      <a:off x="864" y="2160"/>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52" name="Line 52"/>
                    <p:cNvSpPr>
                      <a:spLocks noChangeShapeType="1"/>
                    </p:cNvSpPr>
                    <p:nvPr/>
                  </p:nvSpPr>
                  <p:spPr bwMode="auto">
                    <a:xfrm>
                      <a:off x="864" y="2496"/>
                      <a:ext cx="0" cy="144"/>
                    </a:xfrm>
                    <a:prstGeom prst="line">
                      <a:avLst/>
                    </a:prstGeom>
                    <a:noFill/>
                    <a:ln w="9525">
                      <a:solidFill>
                        <a:schemeClr val="tx1"/>
                      </a:solidFill>
                      <a:round/>
                      <a:headEnd/>
                      <a:tailEnd type="triangle" w="med" len="med"/>
                    </a:ln>
                    <a:effectLst/>
                  </p:spPr>
                  <p:txBody>
                    <a:bodyPr wrap="none" anchor="ctr"/>
                    <a:lstStyle/>
                    <a:p>
                      <a:endParaRPr lang="en-IN"/>
                    </a:p>
                  </p:txBody>
                </p:sp>
              </p:grpSp>
            </p:grpSp>
            <p:grpSp>
              <p:nvGrpSpPr>
                <p:cNvPr id="10" name="Group 53"/>
                <p:cNvGrpSpPr>
                  <a:grpSpLocks/>
                </p:cNvGrpSpPr>
                <p:nvPr/>
              </p:nvGrpSpPr>
              <p:grpSpPr bwMode="auto">
                <a:xfrm>
                  <a:off x="1584" y="1488"/>
                  <a:ext cx="288" cy="1488"/>
                  <a:chOff x="720" y="1488"/>
                  <a:chExt cx="288" cy="1488"/>
                </a:xfrm>
              </p:grpSpPr>
              <p:sp>
                <p:nvSpPr>
                  <p:cNvPr id="25654" name="Rectangle 54"/>
                  <p:cNvSpPr>
                    <a:spLocks noChangeArrowheads="1"/>
                  </p:cNvSpPr>
                  <p:nvPr/>
                </p:nvSpPr>
                <p:spPr bwMode="auto">
                  <a:xfrm>
                    <a:off x="720" y="1488"/>
                    <a:ext cx="288" cy="1488"/>
                  </a:xfrm>
                  <a:prstGeom prst="rect">
                    <a:avLst/>
                  </a:prstGeom>
                  <a:solidFill>
                    <a:schemeClr val="accent1"/>
                  </a:solidFill>
                  <a:ln w="9525">
                    <a:solidFill>
                      <a:schemeClr val="tx1"/>
                    </a:solidFill>
                    <a:miter lim="800000"/>
                    <a:headEnd/>
                    <a:tailEnd/>
                  </a:ln>
                  <a:effectLst/>
                </p:spPr>
                <p:txBody>
                  <a:bodyPr wrap="none" anchor="ctr"/>
                  <a:lstStyle/>
                  <a:p>
                    <a:endParaRPr lang="en-IN"/>
                  </a:p>
                </p:txBody>
              </p:sp>
              <p:grpSp>
                <p:nvGrpSpPr>
                  <p:cNvPr id="11" name="Group 55"/>
                  <p:cNvGrpSpPr>
                    <a:grpSpLocks/>
                  </p:cNvGrpSpPr>
                  <p:nvPr/>
                </p:nvGrpSpPr>
                <p:grpSpPr bwMode="auto">
                  <a:xfrm>
                    <a:off x="768" y="1632"/>
                    <a:ext cx="192" cy="1200"/>
                    <a:chOff x="768" y="1632"/>
                    <a:chExt cx="192" cy="1200"/>
                  </a:xfrm>
                </p:grpSpPr>
                <p:sp>
                  <p:nvSpPr>
                    <p:cNvPr id="25656" name="AutoShape 56"/>
                    <p:cNvSpPr>
                      <a:spLocks noChangeArrowheads="1"/>
                    </p:cNvSpPr>
                    <p:nvPr/>
                  </p:nvSpPr>
                  <p:spPr bwMode="auto">
                    <a:xfrm>
                      <a:off x="768" y="1632"/>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57" name="AutoShape 57"/>
                    <p:cNvSpPr>
                      <a:spLocks noChangeArrowheads="1"/>
                    </p:cNvSpPr>
                    <p:nvPr/>
                  </p:nvSpPr>
                  <p:spPr bwMode="auto">
                    <a:xfrm>
                      <a:off x="768" y="1968"/>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58" name="AutoShape 58"/>
                    <p:cNvSpPr>
                      <a:spLocks noChangeArrowheads="1"/>
                    </p:cNvSpPr>
                    <p:nvPr/>
                  </p:nvSpPr>
                  <p:spPr bwMode="auto">
                    <a:xfrm>
                      <a:off x="768" y="2304"/>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59" name="AutoShape 59"/>
                    <p:cNvSpPr>
                      <a:spLocks noChangeArrowheads="1"/>
                    </p:cNvSpPr>
                    <p:nvPr/>
                  </p:nvSpPr>
                  <p:spPr bwMode="auto">
                    <a:xfrm>
                      <a:off x="768" y="2640"/>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60" name="Line 60"/>
                    <p:cNvSpPr>
                      <a:spLocks noChangeShapeType="1"/>
                    </p:cNvSpPr>
                    <p:nvPr/>
                  </p:nvSpPr>
                  <p:spPr bwMode="auto">
                    <a:xfrm>
                      <a:off x="864" y="1824"/>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61" name="Line 61"/>
                    <p:cNvSpPr>
                      <a:spLocks noChangeShapeType="1"/>
                    </p:cNvSpPr>
                    <p:nvPr/>
                  </p:nvSpPr>
                  <p:spPr bwMode="auto">
                    <a:xfrm>
                      <a:off x="864" y="2160"/>
                      <a:ext cx="0"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662" name="Line 62"/>
                    <p:cNvSpPr>
                      <a:spLocks noChangeShapeType="1"/>
                    </p:cNvSpPr>
                    <p:nvPr/>
                  </p:nvSpPr>
                  <p:spPr bwMode="auto">
                    <a:xfrm>
                      <a:off x="864" y="2496"/>
                      <a:ext cx="0" cy="144"/>
                    </a:xfrm>
                    <a:prstGeom prst="line">
                      <a:avLst/>
                    </a:prstGeom>
                    <a:noFill/>
                    <a:ln w="9525">
                      <a:solidFill>
                        <a:schemeClr val="tx1"/>
                      </a:solidFill>
                      <a:round/>
                      <a:headEnd/>
                      <a:tailEnd type="triangle" w="med" len="med"/>
                    </a:ln>
                    <a:effectLst/>
                  </p:spPr>
                  <p:txBody>
                    <a:bodyPr wrap="none" anchor="ctr"/>
                    <a:lstStyle/>
                    <a:p>
                      <a:endParaRPr lang="en-IN"/>
                    </a:p>
                  </p:txBody>
                </p:sp>
              </p:grpSp>
            </p:grpSp>
          </p:grpSp>
          <p:sp>
            <p:nvSpPr>
              <p:cNvPr id="25663" name="Text Box 63"/>
              <p:cNvSpPr txBox="1">
                <a:spLocks noChangeArrowheads="1"/>
              </p:cNvSpPr>
              <p:nvPr/>
            </p:nvSpPr>
            <p:spPr bwMode="auto">
              <a:xfrm>
                <a:off x="2376" y="792"/>
                <a:ext cx="1044" cy="288"/>
              </a:xfrm>
              <a:prstGeom prst="rect">
                <a:avLst/>
              </a:prstGeom>
              <a:noFill/>
              <a:ln w="9525">
                <a:noFill/>
                <a:miter lim="800000"/>
                <a:headEnd/>
                <a:tailEnd/>
              </a:ln>
              <a:effectLst/>
            </p:spPr>
            <p:txBody>
              <a:bodyPr wrap="none">
                <a:spAutoFit/>
              </a:bodyPr>
              <a:lstStyle/>
              <a:p>
                <a:r>
                  <a:rPr lang="en-US" u="sng"/>
                  <a:t>1990 - 2000</a:t>
                </a:r>
                <a:endParaRPr lang="en-US"/>
              </a:p>
            </p:txBody>
          </p:sp>
          <p:sp>
            <p:nvSpPr>
              <p:cNvPr id="25664" name="Text Box 64"/>
              <p:cNvSpPr txBox="1">
                <a:spLocks noChangeArrowheads="1"/>
              </p:cNvSpPr>
              <p:nvPr/>
            </p:nvSpPr>
            <p:spPr bwMode="auto">
              <a:xfrm>
                <a:off x="566" y="3024"/>
                <a:ext cx="1415" cy="904"/>
              </a:xfrm>
              <a:prstGeom prst="rect">
                <a:avLst/>
              </a:prstGeom>
              <a:noFill/>
              <a:ln w="9525">
                <a:noFill/>
                <a:miter lim="800000"/>
                <a:headEnd/>
                <a:tailEnd/>
              </a:ln>
              <a:effectLst/>
            </p:spPr>
            <p:txBody>
              <a:bodyPr wrap="none">
                <a:spAutoFit/>
              </a:bodyPr>
              <a:lstStyle/>
              <a:p>
                <a:pPr>
                  <a:buFontTx/>
                  <a:buChar char="•"/>
                </a:pPr>
                <a:r>
                  <a:rPr lang="en-US" sz="1800">
                    <a:latin typeface="Arial" pitchFamily="34" charset="0"/>
                  </a:rPr>
                  <a:t>Organization Focus</a:t>
                </a:r>
              </a:p>
              <a:p>
                <a:pPr>
                  <a:buFontTx/>
                  <a:buChar char="•"/>
                </a:pPr>
                <a:r>
                  <a:rPr lang="en-US" sz="1800">
                    <a:latin typeface="Arial" pitchFamily="34" charset="0"/>
                  </a:rPr>
                  <a:t>Mainframe Centric</a:t>
                </a:r>
              </a:p>
              <a:p>
                <a:pPr>
                  <a:buFontTx/>
                  <a:buChar char="•"/>
                </a:pPr>
                <a:r>
                  <a:rPr lang="en-US" sz="1800">
                    <a:latin typeface="Arial" pitchFamily="34" charset="0"/>
                  </a:rPr>
                  <a:t>Internal Use</a:t>
                </a:r>
              </a:p>
              <a:p>
                <a:pPr>
                  <a:buFontTx/>
                  <a:buChar char="•"/>
                </a:pPr>
                <a:r>
                  <a:rPr lang="en-US" sz="1800">
                    <a:latin typeface="Arial" pitchFamily="34" charset="0"/>
                  </a:rPr>
                  <a:t>Unique Data</a:t>
                </a:r>
                <a:endParaRPr lang="en-US" sz="1600">
                  <a:latin typeface="Arial" pitchFamily="34" charset="0"/>
                </a:endParaRPr>
              </a:p>
              <a:p>
                <a:endParaRPr lang="en-US" sz="1600">
                  <a:latin typeface="Arial" pitchFamily="34" charset="0"/>
                </a:endParaRPr>
              </a:p>
            </p:txBody>
          </p:sp>
          <p:sp>
            <p:nvSpPr>
              <p:cNvPr id="25665" name="Text Box 65"/>
              <p:cNvSpPr txBox="1">
                <a:spLocks noChangeArrowheads="1"/>
              </p:cNvSpPr>
              <p:nvPr/>
            </p:nvSpPr>
            <p:spPr bwMode="auto">
              <a:xfrm>
                <a:off x="2256" y="3024"/>
                <a:ext cx="1399" cy="904"/>
              </a:xfrm>
              <a:prstGeom prst="rect">
                <a:avLst/>
              </a:prstGeom>
              <a:noFill/>
              <a:ln w="9525">
                <a:noFill/>
                <a:miter lim="800000"/>
                <a:headEnd/>
                <a:tailEnd/>
              </a:ln>
              <a:effectLst/>
            </p:spPr>
            <p:txBody>
              <a:bodyPr wrap="none">
                <a:spAutoFit/>
              </a:bodyPr>
              <a:lstStyle/>
              <a:p>
                <a:pPr>
                  <a:buFontTx/>
                  <a:buChar char="•"/>
                </a:pPr>
                <a:r>
                  <a:rPr lang="en-US" sz="1800">
                    <a:latin typeface="Arial" pitchFamily="34" charset="0"/>
                  </a:rPr>
                  <a:t>Process Focus</a:t>
                </a:r>
              </a:p>
              <a:p>
                <a:pPr>
                  <a:buFontTx/>
                  <a:buChar char="•"/>
                </a:pPr>
                <a:r>
                  <a:rPr lang="en-US" sz="1800">
                    <a:latin typeface="Arial" pitchFamily="34" charset="0"/>
                  </a:rPr>
                  <a:t>Client Server</a:t>
                </a:r>
              </a:p>
              <a:p>
                <a:pPr>
                  <a:buFontTx/>
                  <a:buChar char="•"/>
                </a:pPr>
                <a:r>
                  <a:rPr lang="en-US" sz="1800">
                    <a:latin typeface="Arial" pitchFamily="34" charset="0"/>
                  </a:rPr>
                  <a:t>Partial Connectivity</a:t>
                </a:r>
              </a:p>
              <a:p>
                <a:pPr>
                  <a:buFontTx/>
                  <a:buChar char="•"/>
                </a:pPr>
                <a:r>
                  <a:rPr lang="en-US" sz="1800">
                    <a:latin typeface="Arial" pitchFamily="34" charset="0"/>
                  </a:rPr>
                  <a:t>EDI File Transfer</a:t>
                </a:r>
                <a:endParaRPr lang="en-US" sz="1600">
                  <a:latin typeface="Arial" pitchFamily="34" charset="0"/>
                </a:endParaRPr>
              </a:p>
              <a:p>
                <a:endParaRPr lang="en-US" sz="1600">
                  <a:latin typeface="Arial" pitchFamily="34" charset="0"/>
                </a:endParaRPr>
              </a:p>
            </p:txBody>
          </p:sp>
          <p:grpSp>
            <p:nvGrpSpPr>
              <p:cNvPr id="12" name="Group 66"/>
              <p:cNvGrpSpPr>
                <a:grpSpLocks/>
              </p:cNvGrpSpPr>
              <p:nvPr/>
            </p:nvGrpSpPr>
            <p:grpSpPr bwMode="auto">
              <a:xfrm>
                <a:off x="4080" y="1392"/>
                <a:ext cx="1344" cy="1248"/>
                <a:chOff x="4080" y="1296"/>
                <a:chExt cx="1344" cy="1248"/>
              </a:xfrm>
            </p:grpSpPr>
            <p:sp>
              <p:nvSpPr>
                <p:cNvPr id="25667" name="AutoShape 67"/>
                <p:cNvSpPr>
                  <a:spLocks noChangeArrowheads="1"/>
                </p:cNvSpPr>
                <p:nvPr/>
              </p:nvSpPr>
              <p:spPr bwMode="auto">
                <a:xfrm>
                  <a:off x="4128" y="1296"/>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68" name="AutoShape 68"/>
                <p:cNvSpPr>
                  <a:spLocks noChangeArrowheads="1"/>
                </p:cNvSpPr>
                <p:nvPr/>
              </p:nvSpPr>
              <p:spPr bwMode="auto">
                <a:xfrm>
                  <a:off x="4656" y="1296"/>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69" name="AutoShape 69"/>
                <p:cNvSpPr>
                  <a:spLocks noChangeArrowheads="1"/>
                </p:cNvSpPr>
                <p:nvPr/>
              </p:nvSpPr>
              <p:spPr bwMode="auto">
                <a:xfrm>
                  <a:off x="4080" y="1680"/>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70" name="AutoShape 70"/>
                <p:cNvSpPr>
                  <a:spLocks noChangeArrowheads="1"/>
                </p:cNvSpPr>
                <p:nvPr/>
              </p:nvSpPr>
              <p:spPr bwMode="auto">
                <a:xfrm>
                  <a:off x="4416" y="1488"/>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71" name="AutoShape 71"/>
                <p:cNvSpPr>
                  <a:spLocks noChangeArrowheads="1"/>
                </p:cNvSpPr>
                <p:nvPr/>
              </p:nvSpPr>
              <p:spPr bwMode="auto">
                <a:xfrm>
                  <a:off x="4944" y="1584"/>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72" name="AutoShape 72"/>
                <p:cNvSpPr>
                  <a:spLocks noChangeArrowheads="1"/>
                </p:cNvSpPr>
                <p:nvPr/>
              </p:nvSpPr>
              <p:spPr bwMode="auto">
                <a:xfrm>
                  <a:off x="4320" y="1920"/>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73" name="AutoShape 73"/>
                <p:cNvSpPr>
                  <a:spLocks noChangeArrowheads="1"/>
                </p:cNvSpPr>
                <p:nvPr/>
              </p:nvSpPr>
              <p:spPr bwMode="auto">
                <a:xfrm>
                  <a:off x="4704" y="1776"/>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74" name="AutoShape 74"/>
                <p:cNvSpPr>
                  <a:spLocks noChangeArrowheads="1"/>
                </p:cNvSpPr>
                <p:nvPr/>
              </p:nvSpPr>
              <p:spPr bwMode="auto">
                <a:xfrm>
                  <a:off x="4416" y="2352"/>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75" name="AutoShape 75"/>
                <p:cNvSpPr>
                  <a:spLocks noChangeArrowheads="1"/>
                </p:cNvSpPr>
                <p:nvPr/>
              </p:nvSpPr>
              <p:spPr bwMode="auto">
                <a:xfrm>
                  <a:off x="5232" y="1920"/>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76" name="AutoShape 76"/>
                <p:cNvSpPr>
                  <a:spLocks noChangeArrowheads="1"/>
                </p:cNvSpPr>
                <p:nvPr/>
              </p:nvSpPr>
              <p:spPr bwMode="auto">
                <a:xfrm>
                  <a:off x="4656" y="2112"/>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77" name="AutoShape 77"/>
                <p:cNvSpPr>
                  <a:spLocks noChangeArrowheads="1"/>
                </p:cNvSpPr>
                <p:nvPr/>
              </p:nvSpPr>
              <p:spPr bwMode="auto">
                <a:xfrm>
                  <a:off x="5088" y="2256"/>
                  <a:ext cx="192" cy="192"/>
                </a:xfrm>
                <a:prstGeom prst="octagon">
                  <a:avLst>
                    <a:gd name="adj" fmla="val 29287"/>
                  </a:avLst>
                </a:prstGeom>
                <a:solidFill>
                  <a:srgbClr val="D30A00"/>
                </a:solidFill>
                <a:ln w="9525">
                  <a:solidFill>
                    <a:schemeClr val="tx1"/>
                  </a:solidFill>
                  <a:miter lim="800000"/>
                  <a:headEnd/>
                  <a:tailEnd/>
                </a:ln>
                <a:effectLst/>
              </p:spPr>
              <p:txBody>
                <a:bodyPr wrap="none" anchor="ctr"/>
                <a:lstStyle/>
                <a:p>
                  <a:endParaRPr lang="en-IN"/>
                </a:p>
              </p:txBody>
            </p:sp>
            <p:sp>
              <p:nvSpPr>
                <p:cNvPr id="25678" name="Line 78"/>
                <p:cNvSpPr>
                  <a:spLocks noChangeShapeType="1"/>
                </p:cNvSpPr>
                <p:nvPr/>
              </p:nvSpPr>
              <p:spPr bwMode="auto">
                <a:xfrm>
                  <a:off x="4320" y="1440"/>
                  <a:ext cx="96" cy="96"/>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79" name="Line 79"/>
                <p:cNvSpPr>
                  <a:spLocks noChangeShapeType="1"/>
                </p:cNvSpPr>
                <p:nvPr/>
              </p:nvSpPr>
              <p:spPr bwMode="auto">
                <a:xfrm>
                  <a:off x="4320" y="1392"/>
                  <a:ext cx="336" cy="0"/>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80" name="Line 80"/>
                <p:cNvSpPr>
                  <a:spLocks noChangeShapeType="1"/>
                </p:cNvSpPr>
                <p:nvPr/>
              </p:nvSpPr>
              <p:spPr bwMode="auto">
                <a:xfrm>
                  <a:off x="4176" y="1488"/>
                  <a:ext cx="0" cy="192"/>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81" name="Line 81"/>
                <p:cNvSpPr>
                  <a:spLocks noChangeShapeType="1"/>
                </p:cNvSpPr>
                <p:nvPr/>
              </p:nvSpPr>
              <p:spPr bwMode="auto">
                <a:xfrm flipH="1">
                  <a:off x="4416" y="1680"/>
                  <a:ext cx="96" cy="240"/>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82" name="Line 82"/>
                <p:cNvSpPr>
                  <a:spLocks noChangeShapeType="1"/>
                </p:cNvSpPr>
                <p:nvPr/>
              </p:nvSpPr>
              <p:spPr bwMode="auto">
                <a:xfrm>
                  <a:off x="4416" y="2112"/>
                  <a:ext cx="96" cy="240"/>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83" name="Line 83"/>
                <p:cNvSpPr>
                  <a:spLocks noChangeShapeType="1"/>
                </p:cNvSpPr>
                <p:nvPr/>
              </p:nvSpPr>
              <p:spPr bwMode="auto">
                <a:xfrm>
                  <a:off x="4752" y="1488"/>
                  <a:ext cx="48" cy="288"/>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84" name="Line 84"/>
                <p:cNvSpPr>
                  <a:spLocks noChangeShapeType="1"/>
                </p:cNvSpPr>
                <p:nvPr/>
              </p:nvSpPr>
              <p:spPr bwMode="auto">
                <a:xfrm>
                  <a:off x="5040" y="1776"/>
                  <a:ext cx="144" cy="480"/>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85" name="Line 85"/>
                <p:cNvSpPr>
                  <a:spLocks noChangeShapeType="1"/>
                </p:cNvSpPr>
                <p:nvPr/>
              </p:nvSpPr>
              <p:spPr bwMode="auto">
                <a:xfrm>
                  <a:off x="4848" y="1440"/>
                  <a:ext cx="240" cy="864"/>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86" name="Line 86"/>
                <p:cNvSpPr>
                  <a:spLocks noChangeShapeType="1"/>
                </p:cNvSpPr>
                <p:nvPr/>
              </p:nvSpPr>
              <p:spPr bwMode="auto">
                <a:xfrm flipH="1">
                  <a:off x="4560" y="1632"/>
                  <a:ext cx="48" cy="720"/>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87" name="Line 87"/>
                <p:cNvSpPr>
                  <a:spLocks noChangeShapeType="1"/>
                </p:cNvSpPr>
                <p:nvPr/>
              </p:nvSpPr>
              <p:spPr bwMode="auto">
                <a:xfrm>
                  <a:off x="4224" y="1872"/>
                  <a:ext cx="96" cy="96"/>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88" name="Line 88"/>
                <p:cNvSpPr>
                  <a:spLocks noChangeShapeType="1"/>
                </p:cNvSpPr>
                <p:nvPr/>
              </p:nvSpPr>
              <p:spPr bwMode="auto">
                <a:xfrm>
                  <a:off x="4608" y="1584"/>
                  <a:ext cx="144" cy="192"/>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89" name="Line 89"/>
                <p:cNvSpPr>
                  <a:spLocks noChangeShapeType="1"/>
                </p:cNvSpPr>
                <p:nvPr/>
              </p:nvSpPr>
              <p:spPr bwMode="auto">
                <a:xfrm flipH="1">
                  <a:off x="4800" y="1968"/>
                  <a:ext cx="0" cy="144"/>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90" name="Line 90"/>
                <p:cNvSpPr>
                  <a:spLocks noChangeShapeType="1"/>
                </p:cNvSpPr>
                <p:nvPr/>
              </p:nvSpPr>
              <p:spPr bwMode="auto">
                <a:xfrm>
                  <a:off x="4848" y="1968"/>
                  <a:ext cx="240" cy="384"/>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91" name="Line 91"/>
                <p:cNvSpPr>
                  <a:spLocks noChangeShapeType="1"/>
                </p:cNvSpPr>
                <p:nvPr/>
              </p:nvSpPr>
              <p:spPr bwMode="auto">
                <a:xfrm>
                  <a:off x="5136" y="1728"/>
                  <a:ext cx="96" cy="240"/>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92" name="Line 92"/>
                <p:cNvSpPr>
                  <a:spLocks noChangeShapeType="1"/>
                </p:cNvSpPr>
                <p:nvPr/>
              </p:nvSpPr>
              <p:spPr bwMode="auto">
                <a:xfrm flipH="1">
                  <a:off x="5232" y="2112"/>
                  <a:ext cx="96" cy="144"/>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93" name="Line 93"/>
                <p:cNvSpPr>
                  <a:spLocks noChangeShapeType="1"/>
                </p:cNvSpPr>
                <p:nvPr/>
              </p:nvSpPr>
              <p:spPr bwMode="auto">
                <a:xfrm flipV="1">
                  <a:off x="4608" y="2448"/>
                  <a:ext cx="528" cy="0"/>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94" name="Line 94"/>
                <p:cNvSpPr>
                  <a:spLocks noChangeShapeType="1"/>
                </p:cNvSpPr>
                <p:nvPr/>
              </p:nvSpPr>
              <p:spPr bwMode="auto">
                <a:xfrm>
                  <a:off x="4848" y="2256"/>
                  <a:ext cx="240" cy="144"/>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95" name="Line 95"/>
                <p:cNvSpPr>
                  <a:spLocks noChangeShapeType="1"/>
                </p:cNvSpPr>
                <p:nvPr/>
              </p:nvSpPr>
              <p:spPr bwMode="auto">
                <a:xfrm flipH="1">
                  <a:off x="4608" y="2256"/>
                  <a:ext cx="48" cy="144"/>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96" name="Line 96"/>
                <p:cNvSpPr>
                  <a:spLocks noChangeShapeType="1"/>
                </p:cNvSpPr>
                <p:nvPr/>
              </p:nvSpPr>
              <p:spPr bwMode="auto">
                <a:xfrm flipH="1">
                  <a:off x="4272" y="1632"/>
                  <a:ext cx="144" cy="144"/>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97" name="Line 97"/>
                <p:cNvSpPr>
                  <a:spLocks noChangeShapeType="1"/>
                </p:cNvSpPr>
                <p:nvPr/>
              </p:nvSpPr>
              <p:spPr bwMode="auto">
                <a:xfrm flipH="1">
                  <a:off x="4512" y="1920"/>
                  <a:ext cx="192" cy="96"/>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98" name="Line 98"/>
                <p:cNvSpPr>
                  <a:spLocks noChangeShapeType="1"/>
                </p:cNvSpPr>
                <p:nvPr/>
              </p:nvSpPr>
              <p:spPr bwMode="auto">
                <a:xfrm>
                  <a:off x="4608" y="1536"/>
                  <a:ext cx="336" cy="96"/>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699" name="Line 99"/>
                <p:cNvSpPr>
                  <a:spLocks noChangeShapeType="1"/>
                </p:cNvSpPr>
                <p:nvPr/>
              </p:nvSpPr>
              <p:spPr bwMode="auto">
                <a:xfrm>
                  <a:off x="4896" y="1872"/>
                  <a:ext cx="336" cy="144"/>
                </a:xfrm>
                <a:prstGeom prst="line">
                  <a:avLst/>
                </a:prstGeom>
                <a:noFill/>
                <a:ln w="9525">
                  <a:solidFill>
                    <a:schemeClr val="tx1"/>
                  </a:solidFill>
                  <a:round/>
                  <a:headEnd type="triangle" w="sm" len="sm"/>
                  <a:tailEnd type="triangle" w="sm" len="sm"/>
                </a:ln>
                <a:effectLst/>
              </p:spPr>
              <p:txBody>
                <a:bodyPr wrap="none" anchor="ctr"/>
                <a:lstStyle/>
                <a:p>
                  <a:endParaRPr lang="en-IN"/>
                </a:p>
              </p:txBody>
            </p:sp>
            <p:sp>
              <p:nvSpPr>
                <p:cNvPr id="25700" name="Line 100"/>
                <p:cNvSpPr>
                  <a:spLocks noChangeShapeType="1"/>
                </p:cNvSpPr>
                <p:nvPr/>
              </p:nvSpPr>
              <p:spPr bwMode="auto">
                <a:xfrm flipV="1">
                  <a:off x="4848" y="2064"/>
                  <a:ext cx="384" cy="144"/>
                </a:xfrm>
                <a:prstGeom prst="line">
                  <a:avLst/>
                </a:prstGeom>
                <a:noFill/>
                <a:ln w="9525">
                  <a:solidFill>
                    <a:schemeClr val="tx1"/>
                  </a:solidFill>
                  <a:round/>
                  <a:headEnd type="triangle" w="sm" len="sm"/>
                  <a:tailEnd type="triangle" w="sm" len="sm"/>
                </a:ln>
                <a:effectLst/>
              </p:spPr>
              <p:txBody>
                <a:bodyPr wrap="none" anchor="ctr"/>
                <a:lstStyle/>
                <a:p>
                  <a:endParaRPr lang="en-IN"/>
                </a:p>
              </p:txBody>
            </p:sp>
          </p:grpSp>
          <p:sp>
            <p:nvSpPr>
              <p:cNvPr id="25701" name="Text Box 101"/>
              <p:cNvSpPr txBox="1">
                <a:spLocks noChangeArrowheads="1"/>
              </p:cNvSpPr>
              <p:nvPr/>
            </p:nvSpPr>
            <p:spPr bwMode="auto">
              <a:xfrm>
                <a:off x="4080" y="792"/>
                <a:ext cx="1044" cy="288"/>
              </a:xfrm>
              <a:prstGeom prst="rect">
                <a:avLst/>
              </a:prstGeom>
              <a:noFill/>
              <a:ln w="9525">
                <a:noFill/>
                <a:miter lim="800000"/>
                <a:headEnd/>
                <a:tailEnd/>
              </a:ln>
              <a:effectLst/>
            </p:spPr>
            <p:txBody>
              <a:bodyPr wrap="none">
                <a:spAutoFit/>
              </a:bodyPr>
              <a:lstStyle/>
              <a:p>
                <a:r>
                  <a:rPr lang="en-US" u="sng"/>
                  <a:t>2010 - 2050</a:t>
                </a:r>
                <a:endParaRPr lang="en-US"/>
              </a:p>
            </p:txBody>
          </p:sp>
          <p:sp>
            <p:nvSpPr>
              <p:cNvPr id="25702" name="Text Box 102"/>
              <p:cNvSpPr txBox="1">
                <a:spLocks noChangeArrowheads="1"/>
              </p:cNvSpPr>
              <p:nvPr/>
            </p:nvSpPr>
            <p:spPr bwMode="auto">
              <a:xfrm>
                <a:off x="3984" y="3024"/>
                <a:ext cx="1751" cy="904"/>
              </a:xfrm>
              <a:prstGeom prst="rect">
                <a:avLst/>
              </a:prstGeom>
              <a:noFill/>
              <a:ln w="9525">
                <a:noFill/>
                <a:miter lim="800000"/>
                <a:headEnd/>
                <a:tailEnd/>
              </a:ln>
              <a:effectLst/>
            </p:spPr>
            <p:txBody>
              <a:bodyPr wrap="none">
                <a:spAutoFit/>
              </a:bodyPr>
              <a:lstStyle/>
              <a:p>
                <a:pPr>
                  <a:buFontTx/>
                  <a:buChar char="•"/>
                </a:pPr>
                <a:r>
                  <a:rPr lang="en-US" sz="1800">
                    <a:latin typeface="Arial" pitchFamily="34" charset="0"/>
                  </a:rPr>
                  <a:t>Distributed Functions</a:t>
                </a:r>
              </a:p>
              <a:p>
                <a:pPr>
                  <a:buFontTx/>
                  <a:buChar char="•"/>
                </a:pPr>
                <a:r>
                  <a:rPr lang="en-US" sz="1800">
                    <a:latin typeface="Arial" pitchFamily="34" charset="0"/>
                  </a:rPr>
                  <a:t>Data Centric</a:t>
                </a:r>
              </a:p>
              <a:p>
                <a:pPr>
                  <a:buFontTx/>
                  <a:buChar char="•"/>
                </a:pPr>
                <a:r>
                  <a:rPr lang="en-US" sz="1800">
                    <a:latin typeface="Arial" pitchFamily="34" charset="0"/>
                  </a:rPr>
                  <a:t>Universal Interoperability</a:t>
                </a:r>
              </a:p>
              <a:p>
                <a:pPr>
                  <a:buFontTx/>
                  <a:buChar char="•"/>
                </a:pPr>
                <a:r>
                  <a:rPr lang="en-US" sz="1800">
                    <a:latin typeface="Arial" pitchFamily="34" charset="0"/>
                  </a:rPr>
                  <a:t>Real-time Connectivity</a:t>
                </a:r>
                <a:endParaRPr lang="en-US" sz="1600">
                  <a:latin typeface="Arial" pitchFamily="34" charset="0"/>
                </a:endParaRPr>
              </a:p>
              <a:p>
                <a:endParaRPr lang="en-US" sz="1600">
                  <a:latin typeface="Arial" pitchFamily="34" charset="0"/>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view of an Application</a:t>
            </a:r>
            <a:endParaRPr lang="en-IN"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533400" y="1524000"/>
            <a:ext cx="4434613" cy="4525963"/>
          </a:xfrm>
          <a:prstGeom prst="rect">
            <a:avLst/>
          </a:prstGeom>
          <a:noFill/>
          <a:ln w="9525">
            <a:noFill/>
            <a:miter lim="800000"/>
            <a:headEnd/>
            <a:tailEnd/>
          </a:ln>
        </p:spPr>
      </p:pic>
      <p:sp>
        <p:nvSpPr>
          <p:cNvPr id="5" name="TextBox 4"/>
          <p:cNvSpPr txBox="1"/>
          <p:nvPr/>
        </p:nvSpPr>
        <p:spPr>
          <a:xfrm>
            <a:off x="5562600" y="1752600"/>
            <a:ext cx="20574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Business Process</a:t>
            </a:r>
            <a:endParaRPr lang="en-IN" dirty="0"/>
          </a:p>
        </p:txBody>
      </p:sp>
      <p:sp>
        <p:nvSpPr>
          <p:cNvPr id="6" name="TextBox 5"/>
          <p:cNvSpPr txBox="1"/>
          <p:nvPr/>
        </p:nvSpPr>
        <p:spPr>
          <a:xfrm>
            <a:off x="5562600" y="2743200"/>
            <a:ext cx="20574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Task</a:t>
            </a:r>
            <a:endParaRPr lang="en-IN" dirty="0"/>
          </a:p>
        </p:txBody>
      </p:sp>
      <p:sp>
        <p:nvSpPr>
          <p:cNvPr id="7" name="TextBox 6"/>
          <p:cNvSpPr txBox="1"/>
          <p:nvPr/>
        </p:nvSpPr>
        <p:spPr>
          <a:xfrm>
            <a:off x="5562600" y="3733800"/>
            <a:ext cx="2743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Applications/Packages</a:t>
            </a:r>
            <a:endParaRPr lang="en-IN" dirty="0"/>
          </a:p>
        </p:txBody>
      </p:sp>
      <p:sp>
        <p:nvSpPr>
          <p:cNvPr id="8" name="TextBox 7"/>
          <p:cNvSpPr txBox="1"/>
          <p:nvPr/>
        </p:nvSpPr>
        <p:spPr>
          <a:xfrm>
            <a:off x="5562600" y="4953000"/>
            <a:ext cx="20574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Infrastructure</a:t>
            </a:r>
            <a:endParaRPr lang="en-IN" dirty="0"/>
          </a:p>
        </p:txBody>
      </p:sp>
      <p:sp>
        <p:nvSpPr>
          <p:cNvPr id="9" name="TextBox 8"/>
          <p:cNvSpPr txBox="1"/>
          <p:nvPr/>
        </p:nvSpPr>
        <p:spPr>
          <a:xfrm>
            <a:off x="5638800" y="2286000"/>
            <a:ext cx="1905000" cy="369332"/>
          </a:xfrm>
          <a:prstGeom prst="rect">
            <a:avLst/>
          </a:prstGeom>
          <a:noFill/>
        </p:spPr>
        <p:txBody>
          <a:bodyPr wrap="square" rtlCol="0">
            <a:spAutoFit/>
          </a:bodyPr>
          <a:lstStyle/>
          <a:p>
            <a:r>
              <a:rPr lang="en-US" dirty="0">
                <a:solidFill>
                  <a:srgbClr val="FF0000"/>
                </a:solidFill>
              </a:rPr>
              <a:t>Composed of</a:t>
            </a:r>
            <a:endParaRPr lang="en-IN" dirty="0">
              <a:solidFill>
                <a:srgbClr val="FF0000"/>
              </a:solidFill>
            </a:endParaRPr>
          </a:p>
        </p:txBody>
      </p:sp>
      <p:sp>
        <p:nvSpPr>
          <p:cNvPr id="10" name="TextBox 9"/>
          <p:cNvSpPr txBox="1"/>
          <p:nvPr/>
        </p:nvSpPr>
        <p:spPr>
          <a:xfrm>
            <a:off x="5562600" y="3200400"/>
            <a:ext cx="1905000" cy="369332"/>
          </a:xfrm>
          <a:prstGeom prst="rect">
            <a:avLst/>
          </a:prstGeom>
          <a:noFill/>
        </p:spPr>
        <p:txBody>
          <a:bodyPr wrap="square" rtlCol="0">
            <a:spAutoFit/>
          </a:bodyPr>
          <a:lstStyle/>
          <a:p>
            <a:r>
              <a:rPr lang="en-US" dirty="0">
                <a:solidFill>
                  <a:srgbClr val="FF0000"/>
                </a:solidFill>
              </a:rPr>
              <a:t>Fulfilled by</a:t>
            </a:r>
            <a:endParaRPr lang="en-IN" dirty="0">
              <a:solidFill>
                <a:srgbClr val="FF0000"/>
              </a:solidFill>
            </a:endParaRPr>
          </a:p>
        </p:txBody>
      </p:sp>
      <p:sp>
        <p:nvSpPr>
          <p:cNvPr id="11" name="TextBox 10"/>
          <p:cNvSpPr txBox="1"/>
          <p:nvPr/>
        </p:nvSpPr>
        <p:spPr>
          <a:xfrm>
            <a:off x="5562600" y="4267200"/>
            <a:ext cx="1905000" cy="369332"/>
          </a:xfrm>
          <a:prstGeom prst="rect">
            <a:avLst/>
          </a:prstGeom>
          <a:noFill/>
        </p:spPr>
        <p:txBody>
          <a:bodyPr wrap="square" rtlCol="0">
            <a:spAutoFit/>
          </a:bodyPr>
          <a:lstStyle/>
          <a:p>
            <a:r>
              <a:rPr lang="en-US" dirty="0">
                <a:solidFill>
                  <a:srgbClr val="FF0000"/>
                </a:solidFill>
              </a:rPr>
              <a:t>Supported by</a:t>
            </a:r>
            <a:endParaRPr lang="en-IN"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a:t>
            </a:r>
            <a:endParaRPr lang="en-IN" dirty="0"/>
          </a:p>
        </p:txBody>
      </p:sp>
      <p:sp>
        <p:nvSpPr>
          <p:cNvPr id="3" name="Content Placeholder 2"/>
          <p:cNvSpPr>
            <a:spLocks noGrp="1"/>
          </p:cNvSpPr>
          <p:nvPr>
            <p:ph idx="1"/>
          </p:nvPr>
        </p:nvSpPr>
        <p:spPr/>
        <p:txBody>
          <a:bodyPr>
            <a:normAutofit fontScale="85000" lnSpcReduction="10000"/>
          </a:bodyPr>
          <a:lstStyle/>
          <a:p>
            <a:r>
              <a:rPr lang="en-IN" dirty="0"/>
              <a:t>Service-oriented architecture is a client/server design approach in which an application consists of software services and software service consumers (also known as clients or service requesters). SOA differs from the more general client/server model in its definitive emphasis on loose coupling between software components, and in its use of separately standing interfaces (Gartner)</a:t>
            </a:r>
          </a:p>
          <a:p>
            <a:r>
              <a:rPr lang="en-IN" dirty="0"/>
              <a:t>A set of components which can be invoked, and whose interface description can be published and discovered (W3C).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endParaRPr lang="en-IN" dirty="0"/>
          </a:p>
        </p:txBody>
      </p:sp>
      <p:sp>
        <p:nvSpPr>
          <p:cNvPr id="3" name="Content Placeholder 2"/>
          <p:cNvSpPr>
            <a:spLocks noGrp="1"/>
          </p:cNvSpPr>
          <p:nvPr>
            <p:ph idx="1"/>
          </p:nvPr>
        </p:nvSpPr>
        <p:spPr/>
        <p:txBody>
          <a:bodyPr>
            <a:normAutofit lnSpcReduction="10000"/>
          </a:bodyPr>
          <a:lstStyle/>
          <a:p>
            <a:r>
              <a:rPr lang="en-IN" dirty="0"/>
              <a:t>SOA is a architectural style that supports </a:t>
            </a:r>
            <a:r>
              <a:rPr lang="en-IN" b="1" dirty="0"/>
              <a:t>loosely coupled services</a:t>
            </a:r>
            <a:r>
              <a:rPr lang="en-IN" dirty="0"/>
              <a:t> to enable business flexibility in an interoperable, technology agnostic manner. </a:t>
            </a:r>
          </a:p>
          <a:p>
            <a:r>
              <a:rPr lang="en-IN" dirty="0"/>
              <a:t>SOA consists of </a:t>
            </a:r>
          </a:p>
          <a:p>
            <a:pPr lvl="1"/>
            <a:r>
              <a:rPr lang="en-IN" dirty="0"/>
              <a:t>composite set of business-aligned services that support a flexible and </a:t>
            </a:r>
          </a:p>
          <a:p>
            <a:pPr lvl="1"/>
            <a:r>
              <a:rPr lang="en-IN" dirty="0"/>
              <a:t>dynamically re-configurable end-to-end business process realization using interface-based service descriptions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Integration</a:t>
            </a:r>
            <a:endParaRPr lang="en-IN" dirty="0"/>
          </a:p>
        </p:txBody>
      </p:sp>
      <p:graphicFrame>
        <p:nvGraphicFramePr>
          <p:cNvPr id="17410" name="Object 2"/>
          <p:cNvGraphicFramePr>
            <a:graphicFrameLocks noGrp="1" noChangeAspect="1"/>
          </p:cNvGraphicFramePr>
          <p:nvPr>
            <p:ph idx="1"/>
          </p:nvPr>
        </p:nvGraphicFramePr>
        <p:xfrm>
          <a:off x="2353468" y="2856706"/>
          <a:ext cx="4437063" cy="2012950"/>
        </p:xfrm>
        <a:graphic>
          <a:graphicData uri="http://schemas.openxmlformats.org/presentationml/2006/ole">
            <mc:AlternateContent xmlns:mc="http://schemas.openxmlformats.org/markup-compatibility/2006">
              <mc:Choice xmlns:v="urn:schemas-microsoft-com:vml" Requires="v">
                <p:oleObj spid="_x0000_s17414" name="Visio" r:id="rId3" imgW="4436280" imgH="2012400" progId="">
                  <p:embed/>
                </p:oleObj>
              </mc:Choice>
              <mc:Fallback>
                <p:oleObj name="Visio" r:id="rId3" imgW="4436280" imgH="2012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3468" y="2856706"/>
                        <a:ext cx="4437063"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SOA</a:t>
            </a:r>
            <a:endParaRPr lang="en-IN"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1166812" y="1872456"/>
            <a:ext cx="6810375" cy="39814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838</Words>
  <Application>Microsoft Office PowerPoint</Application>
  <PresentationFormat>On-screen Show (4:3)</PresentationFormat>
  <Paragraphs>131</Paragraphs>
  <Slides>25</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9" baseType="lpstr">
      <vt:lpstr>Arial</vt:lpstr>
      <vt:lpstr>Calibri</vt:lpstr>
      <vt:lpstr>Office Theme</vt:lpstr>
      <vt:lpstr>Visio</vt:lpstr>
      <vt:lpstr>Web Services and  Service Oriented Architecture</vt:lpstr>
      <vt:lpstr>SOA</vt:lpstr>
      <vt:lpstr>Web Services and Cloud Computing</vt:lpstr>
      <vt:lpstr>Directions of System Architecture</vt:lpstr>
      <vt:lpstr>Layered view of an Application</vt:lpstr>
      <vt:lpstr>SOA</vt:lpstr>
      <vt:lpstr>Definition</vt:lpstr>
      <vt:lpstr>SOA Integration</vt:lpstr>
      <vt:lpstr>Components of SOA</vt:lpstr>
      <vt:lpstr>What is an Enterprise Service Bus (ESB)?</vt:lpstr>
      <vt:lpstr>Key Characteristics of an ESB</vt:lpstr>
      <vt:lpstr>SOA Arch</vt:lpstr>
      <vt:lpstr>Generic SOA Working</vt:lpstr>
      <vt:lpstr>WebServices</vt:lpstr>
      <vt:lpstr>RMI</vt:lpstr>
      <vt:lpstr>Introduction</vt:lpstr>
      <vt:lpstr>Web Service in General</vt:lpstr>
      <vt:lpstr>Types</vt:lpstr>
      <vt:lpstr>Soap Client</vt:lpstr>
      <vt:lpstr>Rest</vt:lpstr>
      <vt:lpstr>Rest…</vt:lpstr>
      <vt:lpstr>Rest | HTTP methods</vt:lpstr>
      <vt:lpstr>Cont…</vt:lpstr>
      <vt:lpstr>Features of RESTful web services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Oriented Architecture</dc:title>
  <dc:creator>Priya</dc:creator>
  <cp:lastModifiedBy>Saravanan Vijaya Manoharan</cp:lastModifiedBy>
  <cp:revision>29</cp:revision>
  <dcterms:created xsi:type="dcterms:W3CDTF">2006-08-16T00:00:00Z</dcterms:created>
  <dcterms:modified xsi:type="dcterms:W3CDTF">2016-12-17T23:00:23Z</dcterms:modified>
</cp:coreProperties>
</file>