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3" r:id="rId4"/>
    <p:sldId id="265" r:id="rId5"/>
    <p:sldId id="266" r:id="rId6"/>
    <p:sldId id="267" r:id="rId7"/>
    <p:sldId id="268"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4F99E15-79D3-43D2-A1EA-682DE4F9484C}" type="datetimeFigureOut">
              <a:rPr lang="en-IN" smtClean="0"/>
              <a:t>16-12-2016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DFCF0B-7B31-412A-AC66-579DAE3FB6DC}" type="slidenum">
              <a:rPr lang="en-IN" smtClean="0"/>
              <a:t>‹#›</a:t>
            </a:fld>
            <a:endParaRPr lang="en-IN"/>
          </a:p>
        </p:txBody>
      </p:sp>
    </p:spTree>
    <p:extLst>
      <p:ext uri="{BB962C8B-B14F-4D97-AF65-F5344CB8AC3E}">
        <p14:creationId xmlns:p14="http://schemas.microsoft.com/office/powerpoint/2010/main" val="403574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4F99E15-79D3-43D2-A1EA-682DE4F9484C}" type="datetimeFigureOut">
              <a:rPr lang="en-IN" smtClean="0"/>
              <a:t>16-12-2016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DFCF0B-7B31-412A-AC66-579DAE3FB6DC}" type="slidenum">
              <a:rPr lang="en-IN" smtClean="0"/>
              <a:t>‹#›</a:t>
            </a:fld>
            <a:endParaRPr lang="en-IN"/>
          </a:p>
        </p:txBody>
      </p:sp>
    </p:spTree>
    <p:extLst>
      <p:ext uri="{BB962C8B-B14F-4D97-AF65-F5344CB8AC3E}">
        <p14:creationId xmlns:p14="http://schemas.microsoft.com/office/powerpoint/2010/main" val="127167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4F99E15-79D3-43D2-A1EA-682DE4F9484C}" type="datetimeFigureOut">
              <a:rPr lang="en-IN" smtClean="0"/>
              <a:t>16-12-2016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DFCF0B-7B31-412A-AC66-579DAE3FB6DC}" type="slidenum">
              <a:rPr lang="en-IN" smtClean="0"/>
              <a:t>‹#›</a:t>
            </a:fld>
            <a:endParaRPr lang="en-IN"/>
          </a:p>
        </p:txBody>
      </p:sp>
    </p:spTree>
    <p:extLst>
      <p:ext uri="{BB962C8B-B14F-4D97-AF65-F5344CB8AC3E}">
        <p14:creationId xmlns:p14="http://schemas.microsoft.com/office/powerpoint/2010/main" val="2529297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4F99E15-79D3-43D2-A1EA-682DE4F9484C}" type="datetimeFigureOut">
              <a:rPr lang="en-IN" smtClean="0"/>
              <a:t>16-12-2016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DFCF0B-7B31-412A-AC66-579DAE3FB6DC}" type="slidenum">
              <a:rPr lang="en-IN" smtClean="0"/>
              <a:t>‹#›</a:t>
            </a:fld>
            <a:endParaRPr lang="en-IN"/>
          </a:p>
        </p:txBody>
      </p:sp>
    </p:spTree>
    <p:extLst>
      <p:ext uri="{BB962C8B-B14F-4D97-AF65-F5344CB8AC3E}">
        <p14:creationId xmlns:p14="http://schemas.microsoft.com/office/powerpoint/2010/main" val="96717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99E15-79D3-43D2-A1EA-682DE4F9484C}" type="datetimeFigureOut">
              <a:rPr lang="en-IN" smtClean="0"/>
              <a:t>16-12-2016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DFCF0B-7B31-412A-AC66-579DAE3FB6DC}" type="slidenum">
              <a:rPr lang="en-IN" smtClean="0"/>
              <a:t>‹#›</a:t>
            </a:fld>
            <a:endParaRPr lang="en-IN"/>
          </a:p>
        </p:txBody>
      </p:sp>
    </p:spTree>
    <p:extLst>
      <p:ext uri="{BB962C8B-B14F-4D97-AF65-F5344CB8AC3E}">
        <p14:creationId xmlns:p14="http://schemas.microsoft.com/office/powerpoint/2010/main" val="985948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4F99E15-79D3-43D2-A1EA-682DE4F9484C}" type="datetimeFigureOut">
              <a:rPr lang="en-IN" smtClean="0"/>
              <a:t>16-12-2016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DFCF0B-7B31-412A-AC66-579DAE3FB6DC}" type="slidenum">
              <a:rPr lang="en-IN" smtClean="0"/>
              <a:t>‹#›</a:t>
            </a:fld>
            <a:endParaRPr lang="en-IN"/>
          </a:p>
        </p:txBody>
      </p:sp>
    </p:spTree>
    <p:extLst>
      <p:ext uri="{BB962C8B-B14F-4D97-AF65-F5344CB8AC3E}">
        <p14:creationId xmlns:p14="http://schemas.microsoft.com/office/powerpoint/2010/main" val="418257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4F99E15-79D3-43D2-A1EA-682DE4F9484C}" type="datetimeFigureOut">
              <a:rPr lang="en-IN" smtClean="0"/>
              <a:t>16-12-2016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DFCF0B-7B31-412A-AC66-579DAE3FB6DC}" type="slidenum">
              <a:rPr lang="en-IN" smtClean="0"/>
              <a:t>‹#›</a:t>
            </a:fld>
            <a:endParaRPr lang="en-IN"/>
          </a:p>
        </p:txBody>
      </p:sp>
    </p:spTree>
    <p:extLst>
      <p:ext uri="{BB962C8B-B14F-4D97-AF65-F5344CB8AC3E}">
        <p14:creationId xmlns:p14="http://schemas.microsoft.com/office/powerpoint/2010/main" val="3676876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4F99E15-79D3-43D2-A1EA-682DE4F9484C}" type="datetimeFigureOut">
              <a:rPr lang="en-IN" smtClean="0"/>
              <a:t>16-12-2016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DFCF0B-7B31-412A-AC66-579DAE3FB6DC}" type="slidenum">
              <a:rPr lang="en-IN" smtClean="0"/>
              <a:t>‹#›</a:t>
            </a:fld>
            <a:endParaRPr lang="en-IN"/>
          </a:p>
        </p:txBody>
      </p:sp>
    </p:spTree>
    <p:extLst>
      <p:ext uri="{BB962C8B-B14F-4D97-AF65-F5344CB8AC3E}">
        <p14:creationId xmlns:p14="http://schemas.microsoft.com/office/powerpoint/2010/main" val="3176390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99E15-79D3-43D2-A1EA-682DE4F9484C}" type="datetimeFigureOut">
              <a:rPr lang="en-IN" smtClean="0"/>
              <a:t>16-12-2016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DFCF0B-7B31-412A-AC66-579DAE3FB6DC}" type="slidenum">
              <a:rPr lang="en-IN" smtClean="0"/>
              <a:t>‹#›</a:t>
            </a:fld>
            <a:endParaRPr lang="en-IN"/>
          </a:p>
        </p:txBody>
      </p:sp>
    </p:spTree>
    <p:extLst>
      <p:ext uri="{BB962C8B-B14F-4D97-AF65-F5344CB8AC3E}">
        <p14:creationId xmlns:p14="http://schemas.microsoft.com/office/powerpoint/2010/main" val="413853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F99E15-79D3-43D2-A1EA-682DE4F9484C}" type="datetimeFigureOut">
              <a:rPr lang="en-IN" smtClean="0"/>
              <a:t>16-12-2016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DFCF0B-7B31-412A-AC66-579DAE3FB6DC}" type="slidenum">
              <a:rPr lang="en-IN" smtClean="0"/>
              <a:t>‹#›</a:t>
            </a:fld>
            <a:endParaRPr lang="en-IN"/>
          </a:p>
        </p:txBody>
      </p:sp>
    </p:spTree>
    <p:extLst>
      <p:ext uri="{BB962C8B-B14F-4D97-AF65-F5344CB8AC3E}">
        <p14:creationId xmlns:p14="http://schemas.microsoft.com/office/powerpoint/2010/main" val="426843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F99E15-79D3-43D2-A1EA-682DE4F9484C}" type="datetimeFigureOut">
              <a:rPr lang="en-IN" smtClean="0"/>
              <a:t>16-12-2016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DFCF0B-7B31-412A-AC66-579DAE3FB6DC}" type="slidenum">
              <a:rPr lang="en-IN" smtClean="0"/>
              <a:t>‹#›</a:t>
            </a:fld>
            <a:endParaRPr lang="en-IN"/>
          </a:p>
        </p:txBody>
      </p:sp>
    </p:spTree>
    <p:extLst>
      <p:ext uri="{BB962C8B-B14F-4D97-AF65-F5344CB8AC3E}">
        <p14:creationId xmlns:p14="http://schemas.microsoft.com/office/powerpoint/2010/main" val="411921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99E15-79D3-43D2-A1EA-682DE4F9484C}" type="datetimeFigureOut">
              <a:rPr lang="en-IN" smtClean="0"/>
              <a:t>16-12-2016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FCF0B-7B31-412A-AC66-579DAE3FB6DC}" type="slidenum">
              <a:rPr lang="en-IN" smtClean="0"/>
              <a:t>‹#›</a:t>
            </a:fld>
            <a:endParaRPr lang="en-IN"/>
          </a:p>
        </p:txBody>
      </p:sp>
    </p:spTree>
    <p:extLst>
      <p:ext uri="{BB962C8B-B14F-4D97-AF65-F5344CB8AC3E}">
        <p14:creationId xmlns:p14="http://schemas.microsoft.com/office/powerpoint/2010/main" val="329453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Single Sign On</a:t>
            </a:r>
          </a:p>
        </p:txBody>
      </p:sp>
      <p:sp>
        <p:nvSpPr>
          <p:cNvPr id="3" name="Subtitle 2"/>
          <p:cNvSpPr>
            <a:spLocks noGrp="1"/>
          </p:cNvSpPr>
          <p:nvPr>
            <p:ph type="subTitle" idx="1"/>
          </p:nvPr>
        </p:nvSpPr>
        <p:spPr/>
        <p:txBody>
          <a:bodyPr/>
          <a:lstStyle/>
          <a:p>
            <a:r>
              <a:rPr lang="en-IN" dirty="0"/>
              <a:t>SSO solution enables users to authenticate once yet access multiple resources</a:t>
            </a:r>
          </a:p>
          <a:p>
            <a:endParaRPr lang="en-IN" dirty="0"/>
          </a:p>
        </p:txBody>
      </p:sp>
    </p:spTree>
    <p:extLst>
      <p:ext uri="{BB962C8B-B14F-4D97-AF65-F5344CB8AC3E}">
        <p14:creationId xmlns:p14="http://schemas.microsoft.com/office/powerpoint/2010/main" val="378968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8140"/>
            <a:ext cx="10515600" cy="5618823"/>
          </a:xfrm>
        </p:spPr>
        <p:txBody>
          <a:bodyPr>
            <a:noAutofit/>
          </a:bodyPr>
          <a:lstStyle/>
          <a:p>
            <a:r>
              <a:rPr lang="en-IN" sz="1600" dirty="0"/>
              <a:t>Single sign-on (SSO) method of access control of multiple related, but independent software systems.</a:t>
            </a:r>
          </a:p>
          <a:p>
            <a:pPr marL="0" indent="0">
              <a:buNone/>
            </a:pPr>
            <a:r>
              <a:rPr lang="en-IN" sz="1600" dirty="0"/>
              <a:t>example: google accounts once sign in, </a:t>
            </a:r>
            <a:r>
              <a:rPr lang="en-IN" sz="1600" dirty="0" err="1"/>
              <a:t>Mail,Drive,Photos</a:t>
            </a:r>
            <a:r>
              <a:rPr lang="en-IN" sz="1600" dirty="0"/>
              <a:t>...</a:t>
            </a:r>
          </a:p>
          <a:p>
            <a:endParaRPr lang="en-IN" sz="1600" dirty="0"/>
          </a:p>
          <a:p>
            <a:r>
              <a:rPr lang="en-IN" sz="1600" dirty="0"/>
              <a:t>With this property a user logs in with a single ID and password to gain access to a connected system or systems without using different usernames or passwords, or in some configurations seamlessly sign on at each system. </a:t>
            </a:r>
          </a:p>
          <a:p>
            <a:r>
              <a:rPr lang="en-IN" sz="1600" dirty="0"/>
              <a:t>A simple version of single sign-on can be achieved over IP networks using cookies but only if the sites share a common DNS parent domain.</a:t>
            </a:r>
          </a:p>
          <a:p>
            <a:r>
              <a:rPr lang="en-IN" sz="1600" dirty="0"/>
              <a:t>single authentication provides access to multiple applications by passing the authentication token seamlessly to configured applications as Single Sign-On.</a:t>
            </a:r>
          </a:p>
          <a:p>
            <a:r>
              <a:rPr lang="en-IN" sz="1600" dirty="0"/>
              <a:t>Conversely, single sign-off is the property whereby a single action of signing out terminates access to multiple software systems.</a:t>
            </a:r>
          </a:p>
          <a:p>
            <a:r>
              <a:rPr lang="en-IN" sz="1600" dirty="0"/>
              <a:t>As different applications and resources support different authentication mechanisms, single sign-on must internally store the credentials used for initial authentication and translate them to the credentials required for the different mechanisms.</a:t>
            </a:r>
          </a:p>
          <a:p>
            <a:r>
              <a:rPr lang="en-IN" sz="1600" dirty="0"/>
              <a:t>To be precise, OAuth is not strictly an authentication scheme but an authorization protocol: it provides a way for the users to grant access on their own behalf to websites or applications to other websites or applications using some access keys. </a:t>
            </a:r>
          </a:p>
          <a:p>
            <a:r>
              <a:rPr lang="en-IN" sz="1600" dirty="0"/>
              <a:t>The main purpose of the protocol is to exchange the access credentials required for the authentication and not the authentication itself.</a:t>
            </a:r>
          </a:p>
          <a:p>
            <a:r>
              <a:rPr lang="en-IN" sz="1600" dirty="0"/>
              <a:t>Other shared authentication schemes include OAuth, OpenID, OpenID Connect and Facebook Connect. However, these authentication schemes require the user to enter their login credentials each time they access a different site or application so they are not to be confused with SSO.</a:t>
            </a:r>
          </a:p>
          <a:p>
            <a:endParaRPr lang="en-IN" sz="1600" dirty="0"/>
          </a:p>
        </p:txBody>
      </p:sp>
    </p:spTree>
    <p:extLst>
      <p:ext uri="{BB962C8B-B14F-4D97-AF65-F5344CB8AC3E}">
        <p14:creationId xmlns:p14="http://schemas.microsoft.com/office/powerpoint/2010/main" val="114819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Kerberos based</a:t>
            </a:r>
          </a:p>
        </p:txBody>
      </p:sp>
      <p:sp>
        <p:nvSpPr>
          <p:cNvPr id="4" name="Content Placeholder 3"/>
          <p:cNvSpPr>
            <a:spLocks noGrp="1"/>
          </p:cNvSpPr>
          <p:nvPr>
            <p:ph sz="half" idx="1"/>
          </p:nvPr>
        </p:nvSpPr>
        <p:spPr/>
        <p:txBody>
          <a:bodyPr>
            <a:normAutofit fontScale="55000" lnSpcReduction="20000"/>
          </a:bodyPr>
          <a:lstStyle/>
          <a:p>
            <a:endParaRPr lang="en-IN" dirty="0"/>
          </a:p>
          <a:p>
            <a:r>
              <a:rPr lang="en-IN" dirty="0"/>
              <a:t>AS_REQ is the initial user authentication request (i.e. made with kinit) </a:t>
            </a:r>
          </a:p>
          <a:p>
            <a:r>
              <a:rPr lang="en-IN" dirty="0"/>
              <a:t>This message is directed to the KDC component known as Authentication Server (AS);</a:t>
            </a:r>
          </a:p>
          <a:p>
            <a:r>
              <a:rPr lang="en-IN" dirty="0"/>
              <a:t>kinit command obtains or renews a Kerberos ticket-granting ticket</a:t>
            </a:r>
          </a:p>
          <a:p>
            <a:endParaRPr lang="en-IN" dirty="0"/>
          </a:p>
          <a:p>
            <a:r>
              <a:rPr lang="en-IN" dirty="0"/>
              <a:t>AS_REP is the reply of the Authentication Server to the previous request. </a:t>
            </a:r>
          </a:p>
          <a:p>
            <a:r>
              <a:rPr lang="en-IN" dirty="0"/>
              <a:t>Basically it contains the TGT (encrypted using the TGS secret key) and the session key (encrypted using the secret key of the requesting user);</a:t>
            </a:r>
          </a:p>
          <a:p>
            <a:endParaRPr lang="en-IN" dirty="0"/>
          </a:p>
          <a:p>
            <a:r>
              <a:rPr lang="en-IN" dirty="0"/>
              <a:t>TGS_REQ is the request from the client to the Ticket Granting Server (TGS) for a service ticket. </a:t>
            </a:r>
          </a:p>
          <a:p>
            <a:r>
              <a:rPr lang="en-IN" dirty="0"/>
              <a:t>This packet includes the TGT obtained from the previous message and an authenticator generated by the client and encrypted with the session key;</a:t>
            </a:r>
          </a:p>
        </p:txBody>
      </p:sp>
      <p:pic>
        <p:nvPicPr>
          <p:cNvPr id="1026" name="Picture 2" descr="Kerberos Authentication Message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840940"/>
            <a:ext cx="5181600" cy="4320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7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Kerberos based…</a:t>
            </a:r>
          </a:p>
        </p:txBody>
      </p:sp>
      <p:sp>
        <p:nvSpPr>
          <p:cNvPr id="4" name="Content Placeholder 3"/>
          <p:cNvSpPr>
            <a:spLocks noGrp="1"/>
          </p:cNvSpPr>
          <p:nvPr>
            <p:ph sz="half" idx="1"/>
          </p:nvPr>
        </p:nvSpPr>
        <p:spPr/>
        <p:txBody>
          <a:bodyPr>
            <a:normAutofit fontScale="47500" lnSpcReduction="20000"/>
          </a:bodyPr>
          <a:lstStyle/>
          <a:p>
            <a:endParaRPr lang="en-IN" dirty="0"/>
          </a:p>
          <a:p>
            <a:r>
              <a:rPr lang="en-IN" dirty="0"/>
              <a:t>TGS_REP is the reply of the Ticket Granting Server to the previous request. </a:t>
            </a:r>
          </a:p>
          <a:p>
            <a:r>
              <a:rPr lang="en-IN" dirty="0"/>
              <a:t>Located inside is the requested service ticket (encrypted with the secret key of the service) and a service session key generated by TGS and encrypted using the previous session key generated by the AS;</a:t>
            </a:r>
          </a:p>
          <a:p>
            <a:endParaRPr lang="en-IN" dirty="0"/>
          </a:p>
          <a:p>
            <a:r>
              <a:rPr lang="en-IN" dirty="0"/>
              <a:t>AP_REQ is the request that the client sends to an application server to access a service. </a:t>
            </a:r>
          </a:p>
          <a:p>
            <a:r>
              <a:rPr lang="en-IN" dirty="0"/>
              <a:t>The components are the service ticket obtained from TGS with the previous reply and an authenticator again generated by the client, but this time encrypted using the service session key (generated by TGS);</a:t>
            </a:r>
          </a:p>
          <a:p>
            <a:endParaRPr lang="en-IN" dirty="0"/>
          </a:p>
          <a:p>
            <a:r>
              <a:rPr lang="en-IN" dirty="0"/>
              <a:t>AP_REP is the reply that the application server gives to the client to prove it really is the server the client is expecting. </a:t>
            </a:r>
          </a:p>
          <a:p>
            <a:r>
              <a:rPr lang="en-IN" dirty="0"/>
              <a:t>This packet is not always requested. The client requests the server for it only when mutual authentication is necessary.</a:t>
            </a:r>
          </a:p>
          <a:p>
            <a:r>
              <a:rPr lang="en-IN" dirty="0"/>
              <a:t>ref. http://kerberos.org/software/tutorial.html</a:t>
            </a:r>
          </a:p>
        </p:txBody>
      </p:sp>
      <p:pic>
        <p:nvPicPr>
          <p:cNvPr id="1026" name="Picture 2" descr="Kerberos Authentication Message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840940"/>
            <a:ext cx="5181600" cy="4320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473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Smart card based</a:t>
            </a:r>
          </a:p>
        </p:txBody>
      </p:sp>
      <p:sp>
        <p:nvSpPr>
          <p:cNvPr id="6" name="Content Placeholder 5"/>
          <p:cNvSpPr>
            <a:spLocks noGrp="1"/>
          </p:cNvSpPr>
          <p:nvPr>
            <p:ph idx="1"/>
          </p:nvPr>
        </p:nvSpPr>
        <p:spPr/>
        <p:txBody>
          <a:bodyPr/>
          <a:lstStyle/>
          <a:p>
            <a:r>
              <a:rPr lang="en-IN" dirty="0"/>
              <a:t>Initial sign-on prompts the user for the smart card. </a:t>
            </a:r>
          </a:p>
          <a:p>
            <a:r>
              <a:rPr lang="en-IN" dirty="0"/>
              <a:t>Additional software applications also use the smart card, without prompting the user to re-enter credentials. </a:t>
            </a:r>
          </a:p>
          <a:p>
            <a:r>
              <a:rPr lang="en-IN" dirty="0"/>
              <a:t>Smart card-based single sign-on can either use certificates or passwords stored on the smart card</a:t>
            </a:r>
          </a:p>
        </p:txBody>
      </p:sp>
    </p:spTree>
    <p:extLst>
      <p:ext uri="{BB962C8B-B14F-4D97-AF65-F5344CB8AC3E}">
        <p14:creationId xmlns:p14="http://schemas.microsoft.com/office/powerpoint/2010/main" val="69579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Security Assertion </a:t>
            </a:r>
            <a:r>
              <a:rPr lang="en-IN" dirty="0" err="1"/>
              <a:t>Markup</a:t>
            </a:r>
            <a:r>
              <a:rPr lang="en-IN" dirty="0"/>
              <a:t> Language</a:t>
            </a:r>
          </a:p>
        </p:txBody>
      </p:sp>
      <p:sp>
        <p:nvSpPr>
          <p:cNvPr id="3" name="Content Placeholder 2"/>
          <p:cNvSpPr>
            <a:spLocks noGrp="1"/>
          </p:cNvSpPr>
          <p:nvPr>
            <p:ph idx="1"/>
          </p:nvPr>
        </p:nvSpPr>
        <p:spPr/>
        <p:txBody>
          <a:bodyPr>
            <a:normAutofit fontScale="92500" lnSpcReduction="10000"/>
          </a:bodyPr>
          <a:lstStyle/>
          <a:p>
            <a:r>
              <a:rPr lang="en-IN" dirty="0"/>
              <a:t>SAML is a product of the OASIS</a:t>
            </a:r>
          </a:p>
          <a:p>
            <a:r>
              <a:rPr lang="en-IN" dirty="0"/>
              <a:t>open-standard data format for exchanging authentication and authorization data between an identity provider and a service provider</a:t>
            </a:r>
          </a:p>
          <a:p>
            <a:r>
              <a:rPr lang="en-IN" dirty="0"/>
              <a:t>Actors and Actions</a:t>
            </a:r>
          </a:p>
          <a:p>
            <a:pPr lvl="1"/>
            <a:r>
              <a:rPr lang="en-IN" dirty="0"/>
              <a:t>Principal (typically a user)</a:t>
            </a:r>
          </a:p>
          <a:p>
            <a:pPr lvl="2"/>
            <a:r>
              <a:rPr lang="en-IN" dirty="0"/>
              <a:t>the principal requests a service from the service provider</a:t>
            </a:r>
          </a:p>
          <a:p>
            <a:pPr lvl="1"/>
            <a:r>
              <a:rPr lang="en-IN" dirty="0"/>
              <a:t>Service provider (SP) </a:t>
            </a:r>
          </a:p>
          <a:p>
            <a:pPr lvl="2"/>
            <a:r>
              <a:rPr lang="en-IN" dirty="0"/>
              <a:t>The service provider requests and obtains an identity assertion from the identity provider,  it can decide whether to perform some service for the connected principal</a:t>
            </a:r>
          </a:p>
          <a:p>
            <a:pPr lvl="1"/>
            <a:r>
              <a:rPr lang="en-IN" dirty="0"/>
              <a:t>Identity provider (</a:t>
            </a:r>
            <a:r>
              <a:rPr lang="en-IN" dirty="0" err="1"/>
              <a:t>IdP</a:t>
            </a:r>
            <a:r>
              <a:rPr lang="en-IN" dirty="0"/>
              <a:t>) </a:t>
            </a:r>
          </a:p>
          <a:p>
            <a:pPr lvl="2"/>
            <a:r>
              <a:rPr lang="en-IN" dirty="0"/>
              <a:t>Before delivering the identity assertion to the SP, the </a:t>
            </a:r>
            <a:r>
              <a:rPr lang="en-IN" dirty="0" err="1"/>
              <a:t>IdP</a:t>
            </a:r>
            <a:r>
              <a:rPr lang="en-IN" dirty="0"/>
              <a:t> may request some information from the principal – such as a user name and password – in order to authenticate the principal</a:t>
            </a:r>
          </a:p>
        </p:txBody>
      </p:sp>
    </p:spTree>
    <p:extLst>
      <p:ext uri="{BB962C8B-B14F-4D97-AF65-F5344CB8AC3E}">
        <p14:creationId xmlns:p14="http://schemas.microsoft.com/office/powerpoint/2010/main" val="3064238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en/thumb/0/04/Saml2-browser-sso-redirect-post.png/600px-Saml2-browser-sso-redirect-pos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1294" y="712885"/>
            <a:ext cx="8217724" cy="580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170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OKTA</a:t>
            </a:r>
          </a:p>
        </p:txBody>
      </p:sp>
      <p:sp>
        <p:nvSpPr>
          <p:cNvPr id="5" name="Content Placeholder 4"/>
          <p:cNvSpPr>
            <a:spLocks noGrp="1"/>
          </p:cNvSpPr>
          <p:nvPr>
            <p:ph idx="1"/>
          </p:nvPr>
        </p:nvSpPr>
        <p:spPr/>
        <p:txBody>
          <a:bodyPr>
            <a:normAutofit/>
          </a:bodyPr>
          <a:lstStyle/>
          <a:p>
            <a:r>
              <a:rPr lang="en-IN" dirty="0"/>
              <a:t>Add Application</a:t>
            </a:r>
          </a:p>
          <a:p>
            <a:r>
              <a:rPr lang="en-IN" dirty="0"/>
              <a:t>Step 1 “General Settings”, enter “Spring Security SAML” in the “App name” field</a:t>
            </a:r>
          </a:p>
          <a:p>
            <a:r>
              <a:rPr lang="en-IN" dirty="0"/>
              <a:t>Step 2 “Configure SAML”, Paste the URL below into the “Single sign on URL” field:</a:t>
            </a:r>
          </a:p>
          <a:p>
            <a:pPr lvl="1"/>
            <a:r>
              <a:rPr lang="en-IN" dirty="0"/>
              <a:t>http://localhost:8080/spring-security-saml2-sample/saml/SSO</a:t>
            </a:r>
          </a:p>
          <a:p>
            <a:r>
              <a:rPr lang="en-IN" dirty="0"/>
              <a:t>Audience URI (SP Entity ID)” field:</a:t>
            </a:r>
          </a:p>
          <a:p>
            <a:pPr lvl="1"/>
            <a:r>
              <a:rPr lang="en-IN" dirty="0"/>
              <a:t>http://localhost:8080/spring-security-saml2-sample/saml/metadata</a:t>
            </a:r>
          </a:p>
          <a:p>
            <a:endParaRPr lang="en-IN" dirty="0"/>
          </a:p>
        </p:txBody>
      </p:sp>
    </p:spTree>
    <p:extLst>
      <p:ext uri="{BB962C8B-B14F-4D97-AF65-F5344CB8AC3E}">
        <p14:creationId xmlns:p14="http://schemas.microsoft.com/office/powerpoint/2010/main" val="4082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Sample SAML</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5296"/>
            <a:ext cx="10515600" cy="4339524"/>
          </a:xfrm>
        </p:spPr>
      </p:pic>
    </p:spTree>
    <p:extLst>
      <p:ext uri="{BB962C8B-B14F-4D97-AF65-F5344CB8AC3E}">
        <p14:creationId xmlns:p14="http://schemas.microsoft.com/office/powerpoint/2010/main" val="3974929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796</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Single Sign On</vt:lpstr>
      <vt:lpstr>PowerPoint Presentation</vt:lpstr>
      <vt:lpstr>Kerberos based</vt:lpstr>
      <vt:lpstr>Kerberos based…</vt:lpstr>
      <vt:lpstr>Smart card based</vt:lpstr>
      <vt:lpstr>Security Assertion Markup Language</vt:lpstr>
      <vt:lpstr>PowerPoint Presentation</vt:lpstr>
      <vt:lpstr>OKTA</vt:lpstr>
      <vt:lpstr>Sample SAML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Sign On</dc:title>
  <dc:creator>saravanan.manoharan@gtnexus.com</dc:creator>
  <cp:lastModifiedBy>Saravanan Manoharan</cp:lastModifiedBy>
  <cp:revision>14</cp:revision>
  <dcterms:created xsi:type="dcterms:W3CDTF">2014-09-17T07:23:16Z</dcterms:created>
  <dcterms:modified xsi:type="dcterms:W3CDTF">2016-12-16T15:11:34Z</dcterms:modified>
</cp:coreProperties>
</file>