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6" r:id="rId11"/>
    <p:sldId id="25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6E1D-F1FC-4CDE-AEEC-52224747F54E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E031-7795-4C69-8961-38F646D6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Servlets are programs that run on a Web or Application server and act as a middle layer</a:t>
            </a:r>
          </a:p>
          <a:p>
            <a:r>
              <a:rPr lang="en-US" dirty="0"/>
              <a:t>Using Servlets you can create web pages dynamically which includes</a:t>
            </a:r>
          </a:p>
          <a:p>
            <a:pPr lvl="1" fontAlgn="ctr"/>
            <a:r>
              <a:rPr lang="en-US" dirty="0"/>
              <a:t>you can collect input from users through web page forms</a:t>
            </a:r>
          </a:p>
          <a:p>
            <a:pPr lvl="1" fontAlgn="ctr"/>
            <a:r>
              <a:rPr lang="en-US" dirty="0"/>
              <a:t>present records from a database or another source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mage res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49019"/>
            <a:ext cx="5181600" cy="21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9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N" sz="1600" dirty="0"/>
              <a:t>A servlet life cycle can be defined as the entire process from its creation till the destruction. </a:t>
            </a:r>
          </a:p>
          <a:p>
            <a:pPr>
              <a:lnSpc>
                <a:spcPct val="170000"/>
              </a:lnSpc>
            </a:pPr>
            <a:r>
              <a:rPr lang="en-IN" sz="1600" dirty="0"/>
              <a:t>Following are the paths followed by a servlet</a:t>
            </a:r>
          </a:p>
          <a:p>
            <a:pPr lvl="1">
              <a:lnSpc>
                <a:spcPct val="170000"/>
              </a:lnSpc>
            </a:pPr>
            <a:r>
              <a:rPr lang="en-IN" sz="1400" dirty="0"/>
              <a:t>The servlet is initialized by calling the </a:t>
            </a:r>
            <a:r>
              <a:rPr lang="en-IN" sz="1400" dirty="0" err="1"/>
              <a:t>init</a:t>
            </a:r>
            <a:r>
              <a:rPr lang="en-IN" sz="1400" dirty="0"/>
              <a:t> () method.</a:t>
            </a:r>
          </a:p>
          <a:p>
            <a:pPr lvl="1">
              <a:lnSpc>
                <a:spcPct val="170000"/>
              </a:lnSpc>
            </a:pPr>
            <a:r>
              <a:rPr lang="en-IN" sz="1400" dirty="0"/>
              <a:t>The servlet calls service() method to process a client's request.</a:t>
            </a:r>
          </a:p>
          <a:p>
            <a:pPr lvl="1">
              <a:lnSpc>
                <a:spcPct val="170000"/>
              </a:lnSpc>
            </a:pPr>
            <a:r>
              <a:rPr lang="en-IN" sz="1400" dirty="0"/>
              <a:t>The servlet is terminated by calling the destroy() method.</a:t>
            </a:r>
          </a:p>
          <a:p>
            <a:pPr>
              <a:lnSpc>
                <a:spcPct val="170000"/>
              </a:lnSpc>
            </a:pPr>
            <a:r>
              <a:rPr lang="en-IN" sz="1600" dirty="0"/>
              <a:t>Finally, servlet is garbage collected by the garbage collector of the JVM.</a:t>
            </a:r>
            <a:endParaRPr lang="en-US" sz="1600" dirty="0"/>
          </a:p>
        </p:txBody>
      </p:sp>
      <p:pic>
        <p:nvPicPr>
          <p:cNvPr id="2050" name="Picture 2" descr="Image res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59" y="2839143"/>
            <a:ext cx="3718882" cy="23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init</a:t>
            </a:r>
            <a:r>
              <a:rPr lang="en-IN" dirty="0"/>
              <a:t>() method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 method is designed to be called only once when the servlet is first created, and not called again for each user request.</a:t>
            </a:r>
          </a:p>
          <a:p>
            <a:pPr lvl="1"/>
            <a:r>
              <a:rPr lang="en-IN" dirty="0"/>
              <a:t>For each user request a new thread that is handed off to </a:t>
            </a:r>
            <a:r>
              <a:rPr lang="en-IN" dirty="0" err="1"/>
              <a:t>doGet</a:t>
            </a:r>
            <a:r>
              <a:rPr lang="en-IN" dirty="0"/>
              <a:t> or </a:t>
            </a:r>
            <a:r>
              <a:rPr lang="en-IN" dirty="0" err="1"/>
              <a:t>doPost</a:t>
            </a:r>
            <a:r>
              <a:rPr lang="en-IN" dirty="0"/>
              <a:t> as appropriate.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() method simply creates or loads some data that will be used throughout the life of the servlet</a:t>
            </a:r>
          </a:p>
          <a:p>
            <a:endParaRPr lang="en-IN" dirty="0"/>
          </a:p>
          <a:p>
            <a:r>
              <a:rPr lang="en-IN" dirty="0"/>
              <a:t>service() method</a:t>
            </a:r>
          </a:p>
          <a:p>
            <a:pPr lvl="1"/>
            <a:r>
              <a:rPr lang="en-IN" dirty="0"/>
              <a:t>The servlet container (i.e. web server) calls the service() method to handle requests coming from the client( browsers) and to write the formatted response back to the client.</a:t>
            </a:r>
          </a:p>
          <a:p>
            <a:pPr lvl="1"/>
            <a:r>
              <a:rPr lang="en-IN" dirty="0"/>
              <a:t>Each time the server receives a request for a servlet the server spawns a new thread and calls service. </a:t>
            </a:r>
          </a:p>
          <a:p>
            <a:pPr lvl="1"/>
            <a:r>
              <a:rPr lang="en-IN" dirty="0"/>
              <a:t>The service() method checks the HTTP request type (GET, POST, PUT, DELETE, etc.) and calls </a:t>
            </a:r>
            <a:r>
              <a:rPr lang="en-IN" dirty="0" err="1"/>
              <a:t>doGet</a:t>
            </a:r>
            <a:r>
              <a:rPr lang="en-IN" dirty="0"/>
              <a:t>, </a:t>
            </a:r>
            <a:r>
              <a:rPr lang="en-IN" dirty="0" err="1"/>
              <a:t>doPost</a:t>
            </a:r>
            <a:r>
              <a:rPr lang="en-IN" dirty="0"/>
              <a:t>, </a:t>
            </a:r>
            <a:r>
              <a:rPr lang="en-IN" dirty="0" err="1"/>
              <a:t>doPut</a:t>
            </a:r>
            <a:r>
              <a:rPr lang="en-IN" dirty="0"/>
              <a:t>, </a:t>
            </a:r>
            <a:r>
              <a:rPr lang="en-IN" dirty="0" err="1"/>
              <a:t>doDelete</a:t>
            </a:r>
            <a:r>
              <a:rPr lang="en-IN" dirty="0"/>
              <a:t>, etc. methods as appropriate.</a:t>
            </a:r>
          </a:p>
          <a:p>
            <a:endParaRPr lang="en-IN" dirty="0"/>
          </a:p>
          <a:p>
            <a:r>
              <a:rPr lang="en-IN" dirty="0"/>
              <a:t>destroy() method</a:t>
            </a:r>
          </a:p>
          <a:p>
            <a:pPr lvl="1"/>
            <a:r>
              <a:rPr lang="en-IN" dirty="0"/>
              <a:t>The destroy() method is called only once at the end of the life cycle of a servlet. </a:t>
            </a:r>
          </a:p>
          <a:p>
            <a:pPr lvl="1"/>
            <a:r>
              <a:rPr lang="en-IN" dirty="0"/>
              <a:t>This method gives your servlet a chance to close database connections, halt background threads, write cookie lists or hit counts to disk, and perform other such </a:t>
            </a:r>
            <a:r>
              <a:rPr lang="en-IN" dirty="0" err="1"/>
              <a:t>cleanup</a:t>
            </a:r>
            <a:r>
              <a:rPr lang="en-IN" dirty="0"/>
              <a:t> activities.</a:t>
            </a:r>
          </a:p>
          <a:p>
            <a:pPr lvl="1"/>
            <a:r>
              <a:rPr lang="en-IN" dirty="0"/>
              <a:t>After the destroy() method is called, the servlet object is marked for 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1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Architecture-Servlet 2.x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50" y="2106336"/>
            <a:ext cx="4344006" cy="3086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8077" y="4823535"/>
            <a:ext cx="23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Descriptor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8077" y="3339339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to hold, JSP, Resources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077" y="4081437"/>
            <a:ext cx="25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dependent library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8077" y="3710388"/>
            <a:ext cx="448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archive details, build version, POM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077" y="4452486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– compiled files of an application</a:t>
            </a: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2365131" y="5008201"/>
            <a:ext cx="3642946" cy="82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2092569" y="4266103"/>
            <a:ext cx="3915508" cy="648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2365131" y="3895054"/>
            <a:ext cx="3642946" cy="510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 flipV="1">
            <a:off x="2365131" y="3524005"/>
            <a:ext cx="3642946" cy="67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3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2.x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" b="38136"/>
          <a:stretch/>
        </p:blipFill>
        <p:spPr>
          <a:xfrm>
            <a:off x="838201" y="1590017"/>
            <a:ext cx="5377962" cy="801491"/>
          </a:xfr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06" y="2827142"/>
            <a:ext cx="8907118" cy="34866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7" name="Elbow Connector 6"/>
          <p:cNvCxnSpPr/>
          <p:nvPr/>
        </p:nvCxnSpPr>
        <p:spPr>
          <a:xfrm rot="16200000" flipH="1">
            <a:off x="2503262" y="3531962"/>
            <a:ext cx="3530807" cy="448408"/>
          </a:xfrm>
          <a:prstGeom prst="bentConnector3">
            <a:avLst>
              <a:gd name="adj1" fmla="val 888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35214" y="4800600"/>
            <a:ext cx="24022" cy="5802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2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Servlet 2.x</a:t>
            </a:r>
          </a:p>
        </p:txBody>
      </p:sp>
      <p:pic>
        <p:nvPicPr>
          <p:cNvPr id="4" name="Content Placeholder 3" descr="workspace - Java EE - HelloWorldServlet-V2/src/edu/tce/it/helloWorldServletv2/HelloWorldServletV2.java - Eclips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5" r="39356" b="31738"/>
          <a:stretch/>
        </p:blipFill>
        <p:spPr>
          <a:xfrm>
            <a:off x="838200" y="1844385"/>
            <a:ext cx="9050305" cy="3976121"/>
          </a:xfrm>
        </p:spPr>
      </p:pic>
    </p:spTree>
    <p:extLst>
      <p:ext uri="{BB962C8B-B14F-4D97-AF65-F5344CB8AC3E}">
        <p14:creationId xmlns:p14="http://schemas.microsoft.com/office/powerpoint/2010/main" val="35539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3.x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5" y="1274882"/>
            <a:ext cx="8931445" cy="5412190"/>
          </a:xfrm>
        </p:spPr>
      </p:pic>
    </p:spTree>
    <p:extLst>
      <p:ext uri="{BB962C8B-B14F-4D97-AF65-F5344CB8AC3E}">
        <p14:creationId xmlns:p14="http://schemas.microsoft.com/office/powerpoint/2010/main" val="107672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Form Data using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Servlets handles form data parsing automatically using the following methods depending on the situation:</a:t>
            </a:r>
          </a:p>
          <a:p>
            <a:pPr lvl="1"/>
            <a:r>
              <a:rPr lang="en-IN" dirty="0" err="1"/>
              <a:t>getParameter</a:t>
            </a:r>
            <a:r>
              <a:rPr lang="en-IN" dirty="0"/>
              <a:t>(): </a:t>
            </a:r>
          </a:p>
          <a:p>
            <a:pPr lvl="2"/>
            <a:r>
              <a:rPr lang="en-IN" dirty="0" err="1"/>
              <a:t>request.getParameter</a:t>
            </a:r>
            <a:r>
              <a:rPr lang="en-IN" dirty="0"/>
              <a:t>() method to get the value of a form parameter.</a:t>
            </a:r>
          </a:p>
          <a:p>
            <a:pPr lvl="1"/>
            <a:r>
              <a:rPr lang="en-IN" dirty="0" err="1"/>
              <a:t>getParameterValues</a:t>
            </a:r>
            <a:r>
              <a:rPr lang="en-IN" dirty="0"/>
              <a:t>(): </a:t>
            </a:r>
          </a:p>
          <a:p>
            <a:pPr lvl="2"/>
            <a:r>
              <a:rPr lang="en-IN" dirty="0"/>
              <a:t>Use this method if the parameter appears more than once and returns multiple values, for example checkbox.</a:t>
            </a:r>
          </a:p>
          <a:p>
            <a:pPr lvl="1"/>
            <a:r>
              <a:rPr lang="en-IN" dirty="0" err="1"/>
              <a:t>getParameterNames</a:t>
            </a:r>
            <a:r>
              <a:rPr lang="en-IN" dirty="0"/>
              <a:t>(): </a:t>
            </a:r>
          </a:p>
          <a:p>
            <a:pPr lvl="2"/>
            <a:r>
              <a:rPr lang="en-IN" dirty="0"/>
              <a:t>This method will give a complete list of parameters in the current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8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Filters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Servlet Filters are Java classes that can be used in Servlet Programming for the following purposes: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To intercept requests from a client before they access a resource at back end.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To manipulate responses from server before they are sent back to the client.</a:t>
            </a:r>
          </a:p>
          <a:p>
            <a:pPr>
              <a:lnSpc>
                <a:spcPct val="120000"/>
              </a:lnSpc>
            </a:pPr>
            <a:r>
              <a:rPr lang="en-IN" dirty="0"/>
              <a:t>There are various types of filters suggested by the specifications:</a:t>
            </a:r>
          </a:p>
          <a:p>
            <a:pPr lvl="1">
              <a:lnSpc>
                <a:spcPct val="120000"/>
              </a:lnSpc>
            </a:pPr>
            <a:r>
              <a:rPr lang="en-IN" dirty="0" err="1"/>
              <a:t>Clickjack</a:t>
            </a:r>
            <a:r>
              <a:rPr lang="en-IN" dirty="0"/>
              <a:t> Filter.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CSRF Filter.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Encryption Filters.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Encoding Filters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Filters that trigger resource access events.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Tokenizing Filters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XSL/T Filters That Transform XML Content.</a:t>
            </a:r>
          </a:p>
          <a:p>
            <a:pPr>
              <a:lnSpc>
                <a:spcPct val="120000"/>
              </a:lnSpc>
            </a:pPr>
            <a:r>
              <a:rPr lang="en-IN" dirty="0"/>
              <a:t>Filters are deployed in the deployment descriptor file web.xml </a:t>
            </a:r>
          </a:p>
          <a:p>
            <a:pPr>
              <a:lnSpc>
                <a:spcPct val="120000"/>
              </a:lnSpc>
            </a:pPr>
            <a:r>
              <a:rPr lang="en-IN" dirty="0"/>
              <a:t>They are mapped either to servlet names or URL patterns in your application's deployment descriptor.</a:t>
            </a:r>
          </a:p>
          <a:p>
            <a:pPr>
              <a:lnSpc>
                <a:spcPct val="120000"/>
              </a:lnSpc>
            </a:pPr>
            <a:r>
              <a:rPr lang="en-IN" dirty="0"/>
              <a:t>When the web container starts the web application, it creates an instance of each filter that are declared in the deployment descriptor. </a:t>
            </a:r>
          </a:p>
          <a:p>
            <a:pPr>
              <a:lnSpc>
                <a:spcPct val="120000"/>
              </a:lnSpc>
            </a:pPr>
            <a:r>
              <a:rPr lang="en-IN" dirty="0"/>
              <a:t>The filters execute in the order that they are declared in the deployment descriptor.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102" name="Picture 6" descr="Image res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97207"/>
            <a:ext cx="5181600" cy="24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Web Server</a:t>
            </a:r>
          </a:p>
          <a:p>
            <a:pPr lvl="1"/>
            <a:r>
              <a:rPr lang="en-IN" dirty="0"/>
              <a:t>Typically, a Web server refers to an execution infrastructure that handles HTTP requests and responses; </a:t>
            </a:r>
          </a:p>
          <a:p>
            <a:r>
              <a:rPr lang="en-IN" dirty="0"/>
              <a:t>Servlet Container</a:t>
            </a:r>
          </a:p>
          <a:p>
            <a:pPr lvl="1"/>
            <a:r>
              <a:rPr lang="en-IN" dirty="0"/>
              <a:t>A servlet container refers to a component that handles the lifecycle for servlets; </a:t>
            </a:r>
          </a:p>
          <a:p>
            <a:r>
              <a:rPr lang="en-IN" dirty="0"/>
              <a:t>Application Server</a:t>
            </a:r>
          </a:p>
          <a:p>
            <a:pPr lvl="1"/>
            <a:r>
              <a:rPr lang="en-IN" dirty="0"/>
              <a:t>An application server refers to a framework (servlet container, EJB container, JSP engine, MQ container, etc.) for handling Web applications. </a:t>
            </a:r>
          </a:p>
          <a:p>
            <a:pPr lvl="1"/>
            <a:r>
              <a:rPr lang="en-IN" dirty="0"/>
              <a:t>Web container has a couple of meanings depending on the source. </a:t>
            </a:r>
          </a:p>
          <a:p>
            <a:pPr lvl="2"/>
            <a:r>
              <a:rPr lang="en-IN" dirty="0"/>
              <a:t>Most refer to a Web container(also known as a servlet container; and compare "</a:t>
            </a:r>
            <a:r>
              <a:rPr lang="en-IN" dirty="0" err="1"/>
              <a:t>webtainer</a:t>
            </a:r>
            <a:r>
              <a:rPr lang="en-IN" dirty="0"/>
              <a:t>") as the part of an application server that manages servlets, </a:t>
            </a:r>
            <a:r>
              <a:rPr lang="en-IN" dirty="0" err="1"/>
              <a:t>JavaServer</a:t>
            </a:r>
            <a:r>
              <a:rPr lang="en-IN" dirty="0"/>
              <a:t> Pages (JSP) files, and other Web-tier components. </a:t>
            </a:r>
          </a:p>
          <a:p>
            <a:pPr lvl="2"/>
            <a:r>
              <a:rPr lang="en-IN" dirty="0"/>
              <a:t>Some refer to a Web container as the infrastructure for managing the lifecycle for Web services.</a:t>
            </a:r>
          </a:p>
          <a:p>
            <a:pPr lvl="2"/>
            <a:r>
              <a:rPr lang="en-IN" dirty="0"/>
              <a:t>A web container is responsible for managing the lifecycle of servlets, mapping a URL to a particular servlet and ensuring that the URL requester has the correct access-rights.</a:t>
            </a:r>
            <a:endParaRPr lang="en-US" dirty="0"/>
          </a:p>
        </p:txBody>
      </p:sp>
      <p:pic>
        <p:nvPicPr>
          <p:cNvPr id="1028" name="Picture 4" descr="Image res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99" y="2400301"/>
            <a:ext cx="5052633" cy="253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- Filters</a:t>
            </a:r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864"/>
            <a:ext cx="5560820" cy="429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0" y="2664067"/>
            <a:ext cx="5122985" cy="38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42639" y="2140847"/>
            <a:ext cx="297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Click Jacking Attack</a:t>
            </a:r>
          </a:p>
        </p:txBody>
      </p:sp>
    </p:spTree>
    <p:extLst>
      <p:ext uri="{BB962C8B-B14F-4D97-AF65-F5344CB8AC3E}">
        <p14:creationId xmlns:p14="http://schemas.microsoft.com/office/powerpoint/2010/main" val="239196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Life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filter is simply a Java class that implements the </a:t>
            </a:r>
            <a:r>
              <a:rPr lang="en-IN" dirty="0" err="1"/>
              <a:t>javax.servlet.Filter</a:t>
            </a:r>
            <a:r>
              <a:rPr lang="en-IN" dirty="0"/>
              <a:t> interface. </a:t>
            </a:r>
          </a:p>
          <a:p>
            <a:r>
              <a:rPr lang="en-IN" dirty="0"/>
              <a:t>The </a:t>
            </a:r>
            <a:r>
              <a:rPr lang="en-IN" dirty="0" err="1"/>
              <a:t>javax.servlet.Filter</a:t>
            </a:r>
            <a:r>
              <a:rPr lang="en-IN" dirty="0"/>
              <a:t> interface defines three methods:</a:t>
            </a:r>
          </a:p>
          <a:p>
            <a:pPr lvl="1"/>
            <a:r>
              <a:rPr lang="en-IN" dirty="0"/>
              <a:t>public void </a:t>
            </a:r>
            <a:r>
              <a:rPr lang="en-IN" dirty="0" err="1"/>
              <a:t>init</a:t>
            </a:r>
            <a:r>
              <a:rPr lang="en-IN" dirty="0"/>
              <a:t>(</a:t>
            </a:r>
            <a:r>
              <a:rPr lang="en-IN" dirty="0" err="1"/>
              <a:t>FilterConfig</a:t>
            </a:r>
            <a:r>
              <a:rPr lang="en-IN" dirty="0"/>
              <a:t> </a:t>
            </a:r>
            <a:r>
              <a:rPr lang="en-IN" dirty="0" err="1"/>
              <a:t>filterConfig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This method is called by the web container to indicate to a filter that it is being placed into service.</a:t>
            </a:r>
          </a:p>
          <a:p>
            <a:pPr lvl="1"/>
            <a:r>
              <a:rPr lang="en-IN" dirty="0"/>
              <a:t>public void </a:t>
            </a:r>
            <a:r>
              <a:rPr lang="en-IN" dirty="0" err="1"/>
              <a:t>doFilter</a:t>
            </a:r>
            <a:r>
              <a:rPr lang="en-IN" dirty="0"/>
              <a:t> (</a:t>
            </a:r>
            <a:r>
              <a:rPr lang="en-IN" dirty="0" err="1"/>
              <a:t>ServletRequest</a:t>
            </a:r>
            <a:r>
              <a:rPr lang="en-IN" dirty="0"/>
              <a:t>, </a:t>
            </a:r>
            <a:r>
              <a:rPr lang="en-IN" dirty="0" err="1"/>
              <a:t>ServletResponse</a:t>
            </a:r>
            <a:r>
              <a:rPr lang="en-IN" dirty="0"/>
              <a:t>, </a:t>
            </a:r>
            <a:r>
              <a:rPr lang="en-IN" dirty="0" err="1"/>
              <a:t>FilterChain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This method is called by the container each time a request/response pair is passed through the chain due to a client request for a resource at the end of the chain.</a:t>
            </a:r>
          </a:p>
          <a:p>
            <a:pPr lvl="1"/>
            <a:r>
              <a:rPr lang="en-IN" dirty="0"/>
              <a:t>public void destroy()</a:t>
            </a:r>
          </a:p>
          <a:p>
            <a:pPr lvl="2"/>
            <a:r>
              <a:rPr lang="en-IN" dirty="0"/>
              <a:t>This method is called by the web container to indicate to a filter that it is being taken out of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3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Filter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050"/>
            <a:ext cx="4445976" cy="104394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9042"/>
            <a:ext cx="7539026" cy="3766039"/>
          </a:xfrm>
          <a:prstGeom prst="rect">
            <a:avLst/>
          </a:prstGeom>
        </p:spPr>
      </p:pic>
      <p:pic>
        <p:nvPicPr>
          <p:cNvPr id="9" name="Picture 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2020022"/>
            <a:ext cx="5181600" cy="240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Servlet Error –web.xml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99" y="1825625"/>
            <a:ext cx="8300602" cy="4351338"/>
          </a:xfrm>
        </p:spPr>
      </p:pic>
    </p:spTree>
    <p:extLst>
      <p:ext uri="{BB962C8B-B14F-4D97-AF65-F5344CB8AC3E}">
        <p14:creationId xmlns:p14="http://schemas.microsoft.com/office/powerpoint/2010/main" val="162049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–Error Handler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74" y="1825625"/>
            <a:ext cx="7933051" cy="4351338"/>
          </a:xfrm>
        </p:spPr>
      </p:pic>
    </p:spTree>
    <p:extLst>
      <p:ext uri="{BB962C8B-B14F-4D97-AF65-F5344CB8AC3E}">
        <p14:creationId xmlns:p14="http://schemas.microsoft.com/office/powerpoint/2010/main" val="4303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Cookies are text files stored on the client computer for various information and tracking purpose.</a:t>
            </a:r>
          </a:p>
          <a:p>
            <a:r>
              <a:rPr lang="en-IN" dirty="0"/>
              <a:t>Java Servlets transparently supports HTTP cookies.</a:t>
            </a:r>
          </a:p>
          <a:p>
            <a:r>
              <a:rPr lang="en-IN" dirty="0"/>
              <a:t>Cookies are usually set in an HTTP header (although JavaScript can also set a cookie directly on a browser)</a:t>
            </a:r>
          </a:p>
          <a:p>
            <a:r>
              <a:rPr lang="en-US" dirty="0"/>
              <a:t>It’s a name value pair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28347" y="2811438"/>
            <a:ext cx="461665" cy="2893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7279" y="2811438"/>
            <a:ext cx="461665" cy="28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270638" y="3067992"/>
            <a:ext cx="3076641" cy="2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3677" y="2715061"/>
            <a:ext cx="204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a Http Request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39605" y="3607821"/>
            <a:ext cx="3009864" cy="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70638" y="3238488"/>
            <a:ext cx="296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a Response with Cookies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270638" y="3780430"/>
            <a:ext cx="0" cy="777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24381" y="3951023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it in local system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7239605" y="5045646"/>
            <a:ext cx="3009864" cy="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1279" y="467631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the Cookies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300206" y="5595108"/>
            <a:ext cx="3076641" cy="2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4630" y="5242177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a Http Request with cookies</a:t>
            </a:r>
          </a:p>
        </p:txBody>
      </p:sp>
    </p:spTree>
    <p:extLst>
      <p:ext uri="{BB962C8B-B14F-4D97-AF65-F5344CB8AC3E}">
        <p14:creationId xmlns:p14="http://schemas.microsoft.com/office/powerpoint/2010/main" val="411689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Cookie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cookie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a cookie value</a:t>
            </a:r>
          </a:p>
          <a:p>
            <a:endParaRPr lang="en-US" dirty="0"/>
          </a:p>
          <a:p>
            <a:r>
              <a:rPr lang="en-US" dirty="0"/>
              <a:t>Getting values from cookie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4" y="2484796"/>
            <a:ext cx="4572638" cy="81926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60" y="3963231"/>
            <a:ext cx="5010849" cy="36200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60" y="4852803"/>
            <a:ext cx="52013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HTTP is a "stateless" protocol, each time a client retrieves a Web page, the client opens a separate connection to the Web server </a:t>
            </a:r>
          </a:p>
          <a:p>
            <a:r>
              <a:rPr lang="en-IN" dirty="0"/>
              <a:t>And the server does not keep any record of previous client request.</a:t>
            </a:r>
            <a:endParaRPr lang="en-US" dirty="0"/>
          </a:p>
          <a:p>
            <a:r>
              <a:rPr lang="en-US" dirty="0"/>
              <a:t>Ways to maintain session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Cookies</a:t>
            </a:r>
          </a:p>
          <a:p>
            <a:pPr lvl="2"/>
            <a:r>
              <a:rPr lang="en-IN" dirty="0"/>
              <a:t>A webserver can assign a unique session ID as a cookie to each web client.</a:t>
            </a:r>
          </a:p>
          <a:p>
            <a:pPr lvl="2"/>
            <a:r>
              <a:rPr lang="en-IN" dirty="0"/>
              <a:t>For subsequent requests from the client can be recognized using the </a:t>
            </a:r>
            <a:r>
              <a:rPr lang="en-IN" dirty="0" err="1"/>
              <a:t>recieved</a:t>
            </a:r>
            <a:r>
              <a:rPr lang="en-IN" dirty="0"/>
              <a:t> cookie.</a:t>
            </a:r>
          </a:p>
          <a:p>
            <a:pPr lvl="2"/>
            <a:r>
              <a:rPr lang="en-IN" dirty="0"/>
              <a:t>This may not be an effective way because many time browser does not support a cookie.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Hidden Fields</a:t>
            </a:r>
          </a:p>
          <a:p>
            <a:pPr lvl="2"/>
            <a:r>
              <a:rPr lang="en-IN" dirty="0"/>
              <a:t>A hidden HTML form field along with a unique session ID</a:t>
            </a:r>
          </a:p>
          <a:p>
            <a:pPr lvl="2"/>
            <a:r>
              <a:rPr lang="en-IN" dirty="0"/>
              <a:t>When the form is submitted, the specified name and value are automatically included in the GET or POST data. </a:t>
            </a:r>
          </a:p>
          <a:p>
            <a:pPr lvl="2"/>
            <a:r>
              <a:rPr lang="en-IN" dirty="0"/>
              <a:t>Each time when web browser sends request back, then </a:t>
            </a:r>
            <a:r>
              <a:rPr lang="en-IN" dirty="0" err="1"/>
              <a:t>session_id</a:t>
            </a:r>
            <a:r>
              <a:rPr lang="en-IN" dirty="0"/>
              <a:t> value can be used to keep the track of different web browsers.</a:t>
            </a:r>
          </a:p>
          <a:p>
            <a:pPr lvl="2"/>
            <a:r>
              <a:rPr lang="en-IN" dirty="0"/>
              <a:t>This could be an effective way of keeping track of the session but clicking on a regular (&lt;A HREF...&gt;) hypertext link does not result in a form submission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URL Rewriting</a:t>
            </a:r>
          </a:p>
          <a:p>
            <a:pPr lvl="2"/>
            <a:r>
              <a:rPr lang="en-IN" dirty="0"/>
              <a:t>We can append some extra data on the end of each URL that identifies the session</a:t>
            </a:r>
          </a:p>
          <a:p>
            <a:pPr lvl="2"/>
            <a:r>
              <a:rPr lang="en-IN" dirty="0"/>
              <a:t>For example,  http://localhost8080.com/file.htm;sessionid=12345 , the session identifier is attached as </a:t>
            </a:r>
            <a:r>
              <a:rPr lang="en-IN" dirty="0" err="1"/>
              <a:t>sessionid</a:t>
            </a:r>
            <a:r>
              <a:rPr lang="en-IN" dirty="0"/>
              <a:t>=12345 which can be accessed at the web server to identify the client.</a:t>
            </a:r>
          </a:p>
          <a:p>
            <a:pPr lvl="2"/>
            <a:r>
              <a:rPr lang="en-IN" dirty="0"/>
              <a:t>URL rewriting is a better way to maintain sessions and works for the browsers when they don't support cookies but here drawback, you would have generate every URL dynamically to assign a session ID though page is simple static HTML page.</a:t>
            </a:r>
          </a:p>
        </p:txBody>
      </p:sp>
    </p:spTree>
    <p:extLst>
      <p:ext uri="{BB962C8B-B14F-4D97-AF65-F5344CB8AC3E}">
        <p14:creationId xmlns:p14="http://schemas.microsoft.com/office/powerpoint/2010/main" val="211628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HttpSession</a:t>
            </a:r>
            <a:r>
              <a:rPr lang="en-IN" dirty="0"/>
              <a:t> Interface provides a way to identify a user across more than one page request or visits a Web site and store information about that user</a:t>
            </a:r>
          </a:p>
          <a:p>
            <a:r>
              <a:rPr lang="en-IN" dirty="0"/>
              <a:t>The servlet container uses this interface to create a session between an HTTP client and an HTTP server. </a:t>
            </a:r>
          </a:p>
          <a:p>
            <a:r>
              <a:rPr lang="en-IN" dirty="0"/>
              <a:t>The session is persisted for a specified time period, across more than one connection or page request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7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7" y="2111884"/>
            <a:ext cx="6525536" cy="3629532"/>
          </a:xfrm>
        </p:spPr>
      </p:pic>
    </p:spTree>
    <p:extLst>
      <p:ext uri="{BB962C8B-B14F-4D97-AF65-F5344CB8AC3E}">
        <p14:creationId xmlns:p14="http://schemas.microsoft.com/office/powerpoint/2010/main" val="3273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OSI-TCP/IP Networking Layers</a:t>
            </a:r>
          </a:p>
        </p:txBody>
      </p:sp>
      <p:pic>
        <p:nvPicPr>
          <p:cNvPr id="102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4" y="1825625"/>
            <a:ext cx="71958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04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08" y="94639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Deleting Session Data:</a:t>
            </a:r>
          </a:p>
          <a:p>
            <a:r>
              <a:rPr lang="en-IN" dirty="0"/>
              <a:t>public void </a:t>
            </a:r>
            <a:r>
              <a:rPr lang="en-IN" dirty="0" err="1"/>
              <a:t>removeAttribute</a:t>
            </a:r>
            <a:r>
              <a:rPr lang="en-IN" dirty="0"/>
              <a:t>(String name)</a:t>
            </a:r>
          </a:p>
          <a:p>
            <a:pPr lvl="1"/>
            <a:r>
              <a:rPr lang="en-IN" dirty="0"/>
              <a:t>Remove a particular attribute: method deletes the value associated with a particular key.</a:t>
            </a:r>
          </a:p>
          <a:p>
            <a:r>
              <a:rPr lang="en-IN" dirty="0"/>
              <a:t>public void invalidate()</a:t>
            </a:r>
          </a:p>
          <a:p>
            <a:pPr lvl="1"/>
            <a:r>
              <a:rPr lang="en-IN" dirty="0"/>
              <a:t>Delete the whole session: method to discard an entire session.</a:t>
            </a:r>
          </a:p>
          <a:p>
            <a:r>
              <a:rPr lang="en-IN" dirty="0"/>
              <a:t>public void </a:t>
            </a:r>
            <a:r>
              <a:rPr lang="en-IN" dirty="0" err="1"/>
              <a:t>setMaxInactiveInterval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interval)</a:t>
            </a:r>
          </a:p>
          <a:p>
            <a:pPr lvl="1"/>
            <a:r>
              <a:rPr lang="en-IN" dirty="0"/>
              <a:t>Setting Session timeout: method to set the timeout for a session individually.</a:t>
            </a:r>
            <a:endParaRPr lang="en-US" dirty="0"/>
          </a:p>
          <a:p>
            <a:r>
              <a:rPr lang="en-IN" dirty="0"/>
              <a:t>logout</a:t>
            </a:r>
          </a:p>
          <a:p>
            <a:pPr lvl="1"/>
            <a:r>
              <a:rPr lang="en-IN" dirty="0"/>
              <a:t>Log the user out: The servers that support servlets 2.4, call logout to log the client out of the Web server and invalidate all sessions belonging to all the users.</a:t>
            </a:r>
          </a:p>
          <a:p>
            <a:r>
              <a:rPr lang="en-IN" dirty="0"/>
              <a:t>web.xml Configuration: </a:t>
            </a:r>
          </a:p>
          <a:p>
            <a:pPr lvl="1"/>
            <a:r>
              <a:rPr lang="en-IN" dirty="0"/>
              <a:t>If you are using Tomcat, apart from the above mentioned methods, you can configure session time out in web.xml file as follows.</a:t>
            </a:r>
          </a:p>
          <a:p>
            <a:pPr lvl="1"/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08" y="5092915"/>
            <a:ext cx="387721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URI and URL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Examine how POST request is sent to a Application Server</a:t>
            </a:r>
          </a:p>
          <a:p>
            <a:r>
              <a:rPr lang="en-US" dirty="0"/>
              <a:t>What is the max, bytes allowed in a cookie</a:t>
            </a:r>
          </a:p>
          <a:p>
            <a:r>
              <a:rPr lang="en-US" dirty="0"/>
              <a:t>What is the max, life time of a cookie, if not </a:t>
            </a:r>
            <a:r>
              <a:rPr lang="en-US" dirty="0" err="1"/>
              <a:t>specfied</a:t>
            </a:r>
            <a:endParaRPr lang="en-US" dirty="0"/>
          </a:p>
          <a:p>
            <a:r>
              <a:rPr lang="en-US" dirty="0"/>
              <a:t>Can a hidden value be stored in 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HTTP(abstract)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Development of HTTP was initiated by Tim Berners-Lee at CERN in 1989. </a:t>
            </a:r>
          </a:p>
          <a:p>
            <a:r>
              <a:rPr lang="en-IN" dirty="0"/>
              <a:t>Standards development of HTTP was coordinated by the Internet Engineering Task Force (IETF) and the World Wide Web Consortium (W3C)</a:t>
            </a:r>
          </a:p>
          <a:p>
            <a:r>
              <a:rPr lang="en-IN" dirty="0"/>
              <a:t>The first definition of </a:t>
            </a:r>
            <a:r>
              <a:rPr lang="en-IN" dirty="0">
                <a:solidFill>
                  <a:srgbClr val="FF0000"/>
                </a:solidFill>
              </a:rPr>
              <a:t>HTTP/1.1</a:t>
            </a:r>
            <a:r>
              <a:rPr lang="en-IN" dirty="0"/>
              <a:t>(the version of HTTP in common use) occurred in RFC 2068 in 1997, although this was obsoleted by RFC 2616 in 1999</a:t>
            </a:r>
          </a:p>
          <a:p>
            <a:r>
              <a:rPr lang="en-IN" dirty="0"/>
              <a:t>Latest version </a:t>
            </a:r>
            <a:r>
              <a:rPr lang="en-IN" dirty="0">
                <a:solidFill>
                  <a:srgbClr val="FF0000"/>
                </a:solidFill>
              </a:rPr>
              <a:t>HTTP/2</a:t>
            </a:r>
            <a:r>
              <a:rPr lang="en-IN" dirty="0"/>
              <a:t>, was standardized in 2015. And is now supported by major web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 Server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20"/>
          <a:stretch/>
        </p:blipFill>
        <p:spPr>
          <a:xfrm>
            <a:off x="3805048" y="3096293"/>
            <a:ext cx="4591691" cy="17462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359070" y="2215979"/>
            <a:ext cx="3483646" cy="3743703"/>
            <a:chOff x="5058032" y="2215979"/>
            <a:chExt cx="3483646" cy="3743703"/>
          </a:xfrm>
        </p:grpSpPr>
        <p:sp>
          <p:nvSpPr>
            <p:cNvPr id="5" name="TextBox 4"/>
            <p:cNvSpPr txBox="1"/>
            <p:nvPr/>
          </p:nvSpPr>
          <p:spPr>
            <a:xfrm>
              <a:off x="5058033" y="2215979"/>
              <a:ext cx="3151825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Key elements of the request stream: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HTTP method (the action to be performed)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The page to access (a URL)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Form parameters (like arguments to a method)</a:t>
              </a:r>
            </a:p>
            <a:p>
              <a:endParaRPr 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58032" y="5020963"/>
              <a:ext cx="348364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Key elements of the  response stream: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A status code (for whether the request was successful)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Content-type (text, picture, HTML, etc.)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The content (the actual HTML, image, etc.)</a:t>
              </a: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0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Methods: 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IN" dirty="0"/>
              <a:t>GET - Requests data from a specified resource</a:t>
            </a:r>
          </a:p>
          <a:p>
            <a:pPr lvl="1" fontAlgn="ctr"/>
            <a:r>
              <a:rPr lang="en-IN" dirty="0"/>
              <a:t>The query string (name/value pairs) is sent in the URL of a GET request</a:t>
            </a:r>
          </a:p>
          <a:p>
            <a:pPr lvl="1" fontAlgn="ctr"/>
            <a:r>
              <a:rPr lang="en-IN" dirty="0"/>
              <a:t>The GET method has size </a:t>
            </a:r>
            <a:r>
              <a:rPr lang="en-IN" dirty="0" err="1"/>
              <a:t>limtation</a:t>
            </a:r>
            <a:r>
              <a:rPr lang="en-IN" dirty="0"/>
              <a:t>: only 1024 characters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FirstServletProject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hello.jsp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/?name1=value1&amp;name2=value2 HTTP/1.1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Cache-Control: no-cache</a:t>
            </a:r>
          </a:p>
          <a:p>
            <a:pPr lvl="1" fontAlgn="ctr"/>
            <a:endParaRPr lang="en-IN" dirty="0"/>
          </a:p>
          <a:p>
            <a:pPr fontAlgn="ctr"/>
            <a:r>
              <a:rPr lang="en-IN" dirty="0"/>
              <a:t>POST - Submits data to be processed to a specified resource</a:t>
            </a:r>
          </a:p>
          <a:p>
            <a:pPr lvl="1" fontAlgn="ctr"/>
            <a:r>
              <a:rPr lang="en-IN" dirty="0"/>
              <a:t>The query string (name/value pairs) is sent in the HTTP message body of a POST request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FirstServletProject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hello.jsp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localhost:8080</a:t>
            </a:r>
          </a:p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name1=value1&amp;name2=value2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Post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38184" y="1326290"/>
          <a:ext cx="8616777" cy="5280453"/>
        </p:xfrm>
        <a:graphic>
          <a:graphicData uri="http://schemas.openxmlformats.org/drawingml/2006/table">
            <a:tbl>
              <a:tblPr/>
              <a:tblGrid>
                <a:gridCol w="1251505">
                  <a:extLst>
                    <a:ext uri="{9D8B030D-6E8A-4147-A177-3AD203B41FA5}">
                      <a16:colId xmlns:a16="http://schemas.microsoft.com/office/drawing/2014/main" val="2076612685"/>
                    </a:ext>
                  </a:extLst>
                </a:gridCol>
                <a:gridCol w="4147911">
                  <a:extLst>
                    <a:ext uri="{9D8B030D-6E8A-4147-A177-3AD203B41FA5}">
                      <a16:colId xmlns:a16="http://schemas.microsoft.com/office/drawing/2014/main" val="1594753669"/>
                    </a:ext>
                  </a:extLst>
                </a:gridCol>
                <a:gridCol w="3217361">
                  <a:extLst>
                    <a:ext uri="{9D8B030D-6E8A-4147-A177-3AD203B41FA5}">
                      <a16:colId xmlns:a16="http://schemas.microsoft.com/office/drawing/2014/main" val="3463659166"/>
                    </a:ext>
                  </a:extLst>
                </a:gridCol>
              </a:tblGrid>
              <a:tr h="300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72125"/>
                  </a:ext>
                </a:extLst>
              </a:tr>
              <a:tr h="6799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button/Reload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Harmless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10751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Bookmarked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bookmarked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Cannot be bookmarked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54768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cached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cached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1354"/>
                  </a:ext>
                </a:extLst>
              </a:tr>
              <a:tr h="6799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Encoding type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application/x-www-form-urlencoded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application/x-www-form-urlencoded or multipart/form-data. Use multipart encoding for binary data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15786"/>
                  </a:ext>
                </a:extLst>
              </a:tr>
              <a:tr h="4900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 remain in browser history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 are not saved in browser history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21329"/>
                  </a:ext>
                </a:extLst>
              </a:tr>
              <a:tr h="6799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Restrictions on data length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restrictions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855078"/>
                  </a:ext>
                </a:extLst>
              </a:tr>
              <a:tr h="4900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Restrictions on data type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ASCII characters allowed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restrictions. Binary data is also allowed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31081"/>
                  </a:ext>
                </a:extLst>
              </a:tr>
              <a:tr h="105963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is less secure compared to POST because data sent is part of the URL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Never use GET when sending passwords or other sensitive information!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71379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is visible to everyone in the URL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is not displayed in the URL</a:t>
                      </a:r>
                    </a:p>
                  </a:txBody>
                  <a:tcPr marL="48727" marR="48727" marT="48727" marB="487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01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4974"/>
            <a:ext cx="10515600" cy="1012914"/>
          </a:xfrm>
        </p:spPr>
        <p:txBody>
          <a:bodyPr>
            <a:normAutofit/>
          </a:bodyPr>
          <a:lstStyle/>
          <a:p>
            <a:r>
              <a:rPr lang="en-US" sz="3200" dirty="0"/>
              <a:t>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7887"/>
            <a:ext cx="10855817" cy="54091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200 OK</a:t>
            </a:r>
          </a:p>
          <a:p>
            <a:pPr marL="0" indent="0">
              <a:buNone/>
            </a:pPr>
            <a:r>
              <a:rPr lang="en-US" dirty="0"/>
              <a:t>Date: Wed, 07 Aug 2013 19:55:50 GMT</a:t>
            </a:r>
          </a:p>
          <a:p>
            <a:pPr marL="0" indent="0">
              <a:buNone/>
            </a:pPr>
            <a:r>
              <a:rPr lang="en-US" dirty="0"/>
              <a:t>Server: Apache-Coyote/1.1</a:t>
            </a:r>
          </a:p>
          <a:p>
            <a:pPr marL="0" indent="0">
              <a:buNone/>
            </a:pPr>
            <a:r>
              <a:rPr lang="en-US" dirty="0"/>
              <a:t>Content-Length: 309</a:t>
            </a:r>
          </a:p>
          <a:p>
            <a:pPr marL="0" indent="0">
              <a:buNone/>
            </a:pPr>
            <a:r>
              <a:rPr lang="en-US" dirty="0"/>
              <a:t>Content-Type: text/</a:t>
            </a:r>
            <a:r>
              <a:rPr lang="en-US" dirty="0" err="1"/>
              <a:t>html;charset</a:t>
            </a:r>
            <a:r>
              <a:rPr lang="en-US" dirty="0"/>
              <a:t>=US-ASCII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charset=US-ASCII"&gt;</a:t>
            </a:r>
          </a:p>
          <a:p>
            <a:pPr marL="0" indent="0">
              <a:buNone/>
            </a:pPr>
            <a:r>
              <a:rPr lang="en-US" dirty="0"/>
              <a:t>&lt;title&gt;Hello&lt;/title&gt;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&lt;h2&gt;Hi There!&lt;/h2&gt;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&lt;h3&gt;Date=Wed Aug 07 12:57:55 PDT 2013</a:t>
            </a:r>
          </a:p>
          <a:p>
            <a:pPr marL="0" indent="0">
              <a:buNone/>
            </a:pP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669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present in a request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95849" y="2290118"/>
          <a:ext cx="7933037" cy="3402228"/>
        </p:xfrm>
        <a:graphic>
          <a:graphicData uri="http://schemas.openxmlformats.org/drawingml/2006/table">
            <a:tbl>
              <a:tblPr/>
              <a:tblGrid>
                <a:gridCol w="1272410">
                  <a:extLst>
                    <a:ext uri="{9D8B030D-6E8A-4147-A177-3AD203B41FA5}">
                      <a16:colId xmlns:a16="http://schemas.microsoft.com/office/drawing/2014/main" val="819827775"/>
                    </a:ext>
                  </a:extLst>
                </a:gridCol>
                <a:gridCol w="6660627">
                  <a:extLst>
                    <a:ext uri="{9D8B030D-6E8A-4147-A177-3AD203B41FA5}">
                      <a16:colId xmlns:a16="http://schemas.microsoft.com/office/drawing/2014/main" val="1211688694"/>
                    </a:ext>
                  </a:extLst>
                </a:gridCol>
              </a:tblGrid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00453"/>
                  </a:ext>
                </a:extLst>
              </a:tr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GET but returns only HTTP headers and no document body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53794"/>
                  </a:ext>
                </a:extLst>
              </a:tr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Uploads a representation of the specified URI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70671"/>
                  </a:ext>
                </a:extLst>
              </a:tr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Deletes the specified resource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957"/>
                  </a:ext>
                </a:extLst>
              </a:tr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the HTTP methods that the server supports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36545"/>
                  </a:ext>
                </a:extLst>
              </a:tr>
              <a:tr h="5670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Converts the request connection to a transparent TCP/IP tunnel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8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2103</Words>
  <Application>Microsoft Office PowerPoint</Application>
  <PresentationFormat>Widescreen</PresentationFormat>
  <Paragraphs>239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Web Application</vt:lpstr>
      <vt:lpstr>Components of a Web App</vt:lpstr>
      <vt:lpstr>OSI-TCP/IP Networking Layers</vt:lpstr>
      <vt:lpstr>History of HTTP(abstract)</vt:lpstr>
      <vt:lpstr>Web Client Server Interaction</vt:lpstr>
      <vt:lpstr>HTTP Request Methods: GET and POST</vt:lpstr>
      <vt:lpstr>Get and Post</vt:lpstr>
      <vt:lpstr>HTTP Response</vt:lpstr>
      <vt:lpstr>Other methods present in a request</vt:lpstr>
      <vt:lpstr>Servlet</vt:lpstr>
      <vt:lpstr>Why to use a Servlet</vt:lpstr>
      <vt:lpstr>Servlet life cycle</vt:lpstr>
      <vt:lpstr>Servlet life cycle…</vt:lpstr>
      <vt:lpstr>Web App Architecture-Servlet 2.x</vt:lpstr>
      <vt:lpstr>Servlet 2.x</vt:lpstr>
      <vt:lpstr>HelloWorld Servlet 2.x</vt:lpstr>
      <vt:lpstr>Servlet 3.x</vt:lpstr>
      <vt:lpstr>Reading Form Data using Servlet</vt:lpstr>
      <vt:lpstr>Servlet Filters</vt:lpstr>
      <vt:lpstr>Servlet - Filters</vt:lpstr>
      <vt:lpstr>Filter Life Cycle</vt:lpstr>
      <vt:lpstr>Writing a Filter</vt:lpstr>
      <vt:lpstr>Generic Servlet Error –web.xml</vt:lpstr>
      <vt:lpstr>Servlet –Error Handler</vt:lpstr>
      <vt:lpstr>Cookies</vt:lpstr>
      <vt:lpstr>Writing Cookie</vt:lpstr>
      <vt:lpstr>Session Management</vt:lpstr>
      <vt:lpstr>HttpSession</vt:lpstr>
      <vt:lpstr>Session Management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Saravanan Vijaya Manoharan</dc:creator>
  <cp:lastModifiedBy>Saravanan Vijaya Manoharan</cp:lastModifiedBy>
  <cp:revision>34</cp:revision>
  <dcterms:created xsi:type="dcterms:W3CDTF">2016-10-13T21:51:02Z</dcterms:created>
  <dcterms:modified xsi:type="dcterms:W3CDTF">2016-10-16T18:24:21Z</dcterms:modified>
</cp:coreProperties>
</file>