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2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ED4EAE4-83AB-4C28-9DDC-2FD17911576E}" type="datetimeFigureOut">
              <a:rPr lang="en-IN" smtClean="0"/>
              <a:pPr/>
              <a:t>21-09-2014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3682F-5717-4574-AB93-ECD7EECCBAF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D4EAE4-83AB-4C28-9DDC-2FD17911576E}" type="datetimeFigureOut">
              <a:rPr lang="en-IN" smtClean="0"/>
              <a:pPr/>
              <a:t>21-09-2014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3682F-5717-4574-AB93-ECD7EECCBAF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D4EAE4-83AB-4C28-9DDC-2FD17911576E}" type="datetimeFigureOut">
              <a:rPr lang="en-IN" smtClean="0"/>
              <a:pPr/>
              <a:t>21-09-2014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3682F-5717-4574-AB93-ECD7EECCBAF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D4EAE4-83AB-4C28-9DDC-2FD17911576E}" type="datetimeFigureOut">
              <a:rPr lang="en-IN" smtClean="0"/>
              <a:pPr/>
              <a:t>21-09-2014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3682F-5717-4574-AB93-ECD7EECCBAF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4EAE4-83AB-4C28-9DDC-2FD17911576E}" type="datetimeFigureOut">
              <a:rPr lang="en-IN" smtClean="0"/>
              <a:pPr/>
              <a:t>21-09-2014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3682F-5717-4574-AB93-ECD7EECCBAF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ED4EAE4-83AB-4C28-9DDC-2FD17911576E}" type="datetimeFigureOut">
              <a:rPr lang="en-IN" smtClean="0"/>
              <a:pPr/>
              <a:t>21-09-2014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3682F-5717-4574-AB93-ECD7EECCBAF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ED4EAE4-83AB-4C28-9DDC-2FD17911576E}" type="datetimeFigureOut">
              <a:rPr lang="en-IN" smtClean="0"/>
              <a:pPr/>
              <a:t>21-09-2014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E3682F-5717-4574-AB93-ECD7EECCBAF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ED4EAE4-83AB-4C28-9DDC-2FD17911576E}" type="datetimeFigureOut">
              <a:rPr lang="en-IN" smtClean="0"/>
              <a:pPr/>
              <a:t>21-09-2014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E3682F-5717-4574-AB93-ECD7EECCBAF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4EAE4-83AB-4C28-9DDC-2FD17911576E}" type="datetimeFigureOut">
              <a:rPr lang="en-IN" smtClean="0"/>
              <a:pPr/>
              <a:t>21-09-2014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E3682F-5717-4574-AB93-ECD7EECCBAF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4EAE4-83AB-4C28-9DDC-2FD17911576E}" type="datetimeFigureOut">
              <a:rPr lang="en-IN" smtClean="0"/>
              <a:pPr/>
              <a:t>21-09-2014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3682F-5717-4574-AB93-ECD7EECCBAF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4EAE4-83AB-4C28-9DDC-2FD17911576E}" type="datetimeFigureOut">
              <a:rPr lang="en-IN" smtClean="0"/>
              <a:pPr/>
              <a:t>21-09-2014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3682F-5717-4574-AB93-ECD7EECCBAF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4EAE4-83AB-4C28-9DDC-2FD17911576E}" type="datetimeFigureOut">
              <a:rPr lang="en-IN" smtClean="0"/>
              <a:pPr/>
              <a:t>21-09-2014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3682F-5717-4574-AB93-ECD7EECCBAF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WebServices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fontScale="70000" lnSpcReduction="20000"/>
          </a:bodyPr>
          <a:lstStyle/>
          <a:p>
            <a:r>
              <a:rPr lang="en-IN" dirty="0"/>
              <a:t>Web services are application programming interfaces (API) or Web APIs that are accessed via Hypertext Transfer Protocol (HTTP). Web service is way to expose business logic of a system </a:t>
            </a:r>
            <a:r>
              <a:rPr lang="en-IN" dirty="0" smtClean="0"/>
              <a:t>over </a:t>
            </a:r>
            <a:r>
              <a:rPr lang="en-IN" dirty="0"/>
              <a:t>web. </a:t>
            </a:r>
            <a:endParaRPr lang="en-IN" dirty="0" smtClean="0"/>
          </a:p>
          <a:p>
            <a:endParaRPr lang="en-IN" dirty="0" smtClean="0"/>
          </a:p>
          <a:p>
            <a:r>
              <a:rPr lang="en-IN" dirty="0" smtClean="0"/>
              <a:t>For </a:t>
            </a:r>
            <a:r>
              <a:rPr lang="en-IN" dirty="0"/>
              <a:t>example, </a:t>
            </a:r>
            <a:endParaRPr lang="en-IN" dirty="0" smtClean="0"/>
          </a:p>
          <a:p>
            <a:pPr lvl="1"/>
            <a:r>
              <a:rPr lang="en-IN" dirty="0" smtClean="0"/>
              <a:t>today </a:t>
            </a:r>
            <a:r>
              <a:rPr lang="en-IN" dirty="0"/>
              <a:t>we use </a:t>
            </a:r>
            <a:r>
              <a:rPr lang="en-IN" dirty="0" err="1"/>
              <a:t>Facebook</a:t>
            </a:r>
            <a:r>
              <a:rPr lang="en-IN" dirty="0"/>
              <a:t> APIs or Google APIs to retrieve required data from respective server but practically can we directly access their data store? </a:t>
            </a:r>
            <a:endParaRPr lang="en-IN" dirty="0" smtClean="0"/>
          </a:p>
          <a:p>
            <a:pPr lvl="1"/>
            <a:r>
              <a:rPr lang="en-IN" dirty="0" smtClean="0"/>
              <a:t>No </a:t>
            </a:r>
            <a:r>
              <a:rPr lang="en-IN" dirty="0"/>
              <a:t>we can’t. Web services makes it easy for </a:t>
            </a:r>
            <a:r>
              <a:rPr lang="en-IN" dirty="0" err="1"/>
              <a:t>Facebook</a:t>
            </a:r>
            <a:r>
              <a:rPr lang="en-IN" dirty="0"/>
              <a:t> or Google to provide specific data rather than giving access to their database.</a:t>
            </a:r>
            <a:r>
              <a:rPr lang="en-IN" dirty="0" smtClean="0"/>
              <a:t/>
            </a:r>
            <a:br>
              <a:rPr lang="en-IN" dirty="0" smtClean="0"/>
            </a:br>
            <a:r>
              <a:rPr lang="en-IN" dirty="0" smtClean="0"/>
              <a:t>		</a:t>
            </a:r>
          </a:p>
          <a:p>
            <a:r>
              <a:rPr lang="en-IN" dirty="0" smtClean="0"/>
              <a:t>Web </a:t>
            </a:r>
            <a:r>
              <a:rPr lang="en-IN" dirty="0"/>
              <a:t>services are nothing but </a:t>
            </a:r>
            <a:r>
              <a:rPr lang="en-IN" dirty="0" smtClean="0"/>
              <a:t>java/any language program running </a:t>
            </a:r>
            <a:r>
              <a:rPr lang="en-IN" dirty="0"/>
              <a:t>on the web which acts as a communicator between server and client.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Service in General</a:t>
            </a:r>
            <a:endParaRPr lang="en-IN" dirty="0"/>
          </a:p>
        </p:txBody>
      </p:sp>
      <p:sp>
        <p:nvSpPr>
          <p:cNvPr id="5" name="Content Placeholder 4"/>
          <p:cNvSpPr>
            <a:spLocks noGrp="1"/>
          </p:cNvSpPr>
          <p:nvPr>
            <p:ph sz="half" idx="1"/>
          </p:nvPr>
        </p:nvSpPr>
        <p:spPr/>
        <p:txBody>
          <a:bodyPr>
            <a:normAutofit fontScale="92500" lnSpcReduction="10000"/>
          </a:bodyPr>
          <a:lstStyle/>
          <a:p>
            <a:r>
              <a:rPr lang="en-US" dirty="0" smtClean="0"/>
              <a:t>SOAP</a:t>
            </a:r>
          </a:p>
          <a:p>
            <a:pPr lvl="1"/>
            <a:r>
              <a:rPr lang="en-US" dirty="0" smtClean="0"/>
              <a:t>Simple Object Access Protocol</a:t>
            </a:r>
          </a:p>
          <a:p>
            <a:r>
              <a:rPr lang="en-US" dirty="0" smtClean="0"/>
              <a:t>WSDL</a:t>
            </a:r>
          </a:p>
          <a:p>
            <a:pPr lvl="1"/>
            <a:r>
              <a:rPr lang="en-US" dirty="0" smtClean="0"/>
              <a:t>Web service description language</a:t>
            </a:r>
          </a:p>
          <a:p>
            <a:r>
              <a:rPr lang="en-US" dirty="0" smtClean="0"/>
              <a:t>UDDI</a:t>
            </a:r>
          </a:p>
          <a:p>
            <a:pPr lvl="1"/>
            <a:r>
              <a:rPr lang="en-US" dirty="0" smtClean="0"/>
              <a:t>Universal Definition, Description &amp; </a:t>
            </a:r>
            <a:r>
              <a:rPr lang="en-US" dirty="0" err="1" smtClean="0"/>
              <a:t>Integeration</a:t>
            </a:r>
            <a:endParaRPr lang="en-US" dirty="0" smtClean="0"/>
          </a:p>
          <a:p>
            <a:r>
              <a:rPr lang="en-US" dirty="0" smtClean="0"/>
              <a:t>SEI</a:t>
            </a:r>
          </a:p>
          <a:p>
            <a:pPr lvl="1"/>
            <a:r>
              <a:rPr lang="en-US" dirty="0" smtClean="0"/>
              <a:t>Service End point Interface</a:t>
            </a:r>
            <a:endParaRPr lang="en-IN" dirty="0"/>
          </a:p>
        </p:txBody>
      </p:sp>
      <p:pic>
        <p:nvPicPr>
          <p:cNvPr id="10242" name="Picture 2" descr="File:Webservices.png"/>
          <p:cNvPicPr>
            <a:picLocks noGrp="1" noChangeAspect="1" noChangeArrowheads="1"/>
          </p:cNvPicPr>
          <p:nvPr>
            <p:ph sz="half" idx="2"/>
          </p:nvPr>
        </p:nvPicPr>
        <p:blipFill>
          <a:blip r:embed="rId2" cstate="print"/>
          <a:srcRect/>
          <a:stretch>
            <a:fillRect/>
          </a:stretch>
        </p:blipFill>
        <p:spPr bwMode="auto">
          <a:xfrm>
            <a:off x="5524500" y="2824956"/>
            <a:ext cx="2286000" cy="20764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IN" dirty="0"/>
          </a:p>
        </p:txBody>
      </p:sp>
      <p:sp>
        <p:nvSpPr>
          <p:cNvPr id="3" name="Content Placeholder 2"/>
          <p:cNvSpPr>
            <a:spLocks noGrp="1"/>
          </p:cNvSpPr>
          <p:nvPr>
            <p:ph idx="1"/>
          </p:nvPr>
        </p:nvSpPr>
        <p:spPr/>
        <p:txBody>
          <a:bodyPr/>
          <a:lstStyle/>
          <a:p>
            <a:r>
              <a:rPr lang="en-US" dirty="0" smtClean="0"/>
              <a:t>JAX-WS</a:t>
            </a:r>
          </a:p>
          <a:p>
            <a:pPr lvl="1"/>
            <a:r>
              <a:rPr lang="en-US" dirty="0" smtClean="0"/>
              <a:t>SOAP</a:t>
            </a:r>
          </a:p>
          <a:p>
            <a:r>
              <a:rPr lang="en-US" dirty="0" smtClean="0"/>
              <a:t>JAX-RS</a:t>
            </a:r>
          </a:p>
          <a:p>
            <a:pPr lvl="1"/>
            <a:r>
              <a:rPr lang="en-US" dirty="0" smtClean="0"/>
              <a:t>REST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RMI</a:t>
            </a:r>
            <a:endParaRPr lang="en-IN" dirty="0"/>
          </a:p>
        </p:txBody>
      </p:sp>
      <p:sp>
        <p:nvSpPr>
          <p:cNvPr id="4" name="Content Placeholder 3"/>
          <p:cNvSpPr>
            <a:spLocks noGrp="1"/>
          </p:cNvSpPr>
          <p:nvPr>
            <p:ph sz="half" idx="1"/>
          </p:nvPr>
        </p:nvSpPr>
        <p:spPr>
          <a:xfrm>
            <a:off x="457200" y="836712"/>
            <a:ext cx="4038600" cy="5289451"/>
          </a:xfrm>
        </p:spPr>
        <p:txBody>
          <a:bodyPr>
            <a:normAutofit fontScale="55000" lnSpcReduction="20000"/>
          </a:bodyPr>
          <a:lstStyle/>
          <a:p>
            <a:r>
              <a:rPr lang="en-IN" b="1" dirty="0" smtClean="0"/>
              <a:t>stub</a:t>
            </a:r>
          </a:p>
          <a:p>
            <a:r>
              <a:rPr lang="en-IN" dirty="0" smtClean="0"/>
              <a:t>The stub object, acts as a gateway for the client side. All the outgoing requests are routed through it. It resides at the client side and represents the remote object. When the caller invokes method on the stub object, it does the following tasks:</a:t>
            </a:r>
          </a:p>
          <a:p>
            <a:pPr lvl="1"/>
            <a:r>
              <a:rPr lang="en-IN" dirty="0" smtClean="0"/>
              <a:t>It initiates a connection with remote Virtual Machine (JVM),</a:t>
            </a:r>
          </a:p>
          <a:p>
            <a:pPr lvl="1"/>
            <a:r>
              <a:rPr lang="en-IN" dirty="0" smtClean="0"/>
              <a:t>It writes and transmits (marshals) the parameters to the remote Virtual Machine (JVM),</a:t>
            </a:r>
          </a:p>
          <a:p>
            <a:pPr lvl="1"/>
            <a:r>
              <a:rPr lang="en-IN" dirty="0" smtClean="0"/>
              <a:t>It waits for the result</a:t>
            </a:r>
          </a:p>
          <a:p>
            <a:pPr lvl="1"/>
            <a:r>
              <a:rPr lang="en-IN" dirty="0" smtClean="0"/>
              <a:t>It reads (</a:t>
            </a:r>
            <a:r>
              <a:rPr lang="en-IN" dirty="0" err="1" smtClean="0"/>
              <a:t>unmarshals</a:t>
            </a:r>
            <a:r>
              <a:rPr lang="en-IN" dirty="0" smtClean="0"/>
              <a:t>) the return value or exception, and</a:t>
            </a:r>
          </a:p>
          <a:p>
            <a:pPr lvl="1"/>
            <a:r>
              <a:rPr lang="en-IN" dirty="0" smtClean="0"/>
              <a:t>It finally, returns the value to the caller.</a:t>
            </a:r>
          </a:p>
          <a:p>
            <a:r>
              <a:rPr lang="en-IN" b="1" dirty="0" smtClean="0"/>
              <a:t>Skeleton</a:t>
            </a:r>
          </a:p>
          <a:p>
            <a:r>
              <a:rPr lang="en-IN" dirty="0" smtClean="0"/>
              <a:t>The skeleton is an object, acts as a gateway for the server side object. All the incoming requests are routed through it. When the skeleton receives the incoming request, it does the following tasks:</a:t>
            </a:r>
          </a:p>
          <a:p>
            <a:pPr lvl="1"/>
            <a:r>
              <a:rPr lang="en-IN" dirty="0" smtClean="0"/>
              <a:t>It reads the parameter for the remote method</a:t>
            </a:r>
          </a:p>
          <a:p>
            <a:pPr lvl="1"/>
            <a:r>
              <a:rPr lang="en-IN" dirty="0" smtClean="0"/>
              <a:t>It invokes the method on the actual remote object</a:t>
            </a:r>
          </a:p>
          <a:p>
            <a:pPr lvl="1"/>
            <a:r>
              <a:rPr lang="en-IN" dirty="0" smtClean="0"/>
              <a:t>It writes and transmits (marshals) the result to the caller.</a:t>
            </a:r>
            <a:endParaRPr lang="en-IN" dirty="0"/>
          </a:p>
        </p:txBody>
      </p:sp>
      <p:pic>
        <p:nvPicPr>
          <p:cNvPr id="17410" name="Picture 2" descr="http://www.javatpoint.com/images/rmi/stubandskeleton.jpg"/>
          <p:cNvPicPr>
            <a:picLocks noGrp="1" noChangeAspect="1" noChangeArrowheads="1"/>
          </p:cNvPicPr>
          <p:nvPr>
            <p:ph sz="half" idx="2"/>
          </p:nvPr>
        </p:nvPicPr>
        <p:blipFill>
          <a:blip r:embed="rId2" cstate="print"/>
          <a:srcRect/>
          <a:stretch>
            <a:fillRect/>
          </a:stretch>
        </p:blipFill>
        <p:spPr bwMode="auto">
          <a:xfrm>
            <a:off x="4648200" y="2592481"/>
            <a:ext cx="4038600" cy="2541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Client</a:t>
            </a:r>
            <a:endParaRPr lang="en-IN" dirty="0"/>
          </a:p>
        </p:txBody>
      </p:sp>
      <p:sp>
        <p:nvSpPr>
          <p:cNvPr id="3" name="Content Placeholder 2"/>
          <p:cNvSpPr>
            <a:spLocks noGrp="1"/>
          </p:cNvSpPr>
          <p:nvPr>
            <p:ph sz="half" idx="1"/>
          </p:nvPr>
        </p:nvSpPr>
        <p:spPr/>
        <p:txBody>
          <a:bodyPr/>
          <a:lstStyle/>
          <a:p>
            <a:r>
              <a:rPr lang="en-US" dirty="0" err="1"/>
              <a:t>w</a:t>
            </a:r>
            <a:r>
              <a:rPr lang="en-US" dirty="0" err="1" smtClean="0"/>
              <a:t>simport</a:t>
            </a:r>
            <a:r>
              <a:rPr lang="en-US" dirty="0" smtClean="0"/>
              <a:t> –keep &lt;URL&gt;</a:t>
            </a:r>
          </a:p>
          <a:p>
            <a:r>
              <a:rPr lang="en-US" dirty="0" smtClean="0"/>
              <a:t>Import resultant into your project</a:t>
            </a:r>
          </a:p>
          <a:p>
            <a:r>
              <a:rPr lang="en-US" dirty="0" smtClean="0"/>
              <a:t>In the </a:t>
            </a:r>
            <a:r>
              <a:rPr lang="en-US" dirty="0" err="1" smtClean="0"/>
              <a:t>wsdl</a:t>
            </a:r>
            <a:r>
              <a:rPr lang="en-US" dirty="0" smtClean="0"/>
              <a:t> file look for </a:t>
            </a:r>
          </a:p>
          <a:p>
            <a:pPr lvl="1"/>
            <a:r>
              <a:rPr lang="en-IN" dirty="0" err="1" smtClean="0"/>
              <a:t>wsdl:service</a:t>
            </a:r>
            <a:endParaRPr lang="en-IN" dirty="0" smtClean="0"/>
          </a:p>
          <a:p>
            <a:pPr lvl="1"/>
            <a:r>
              <a:rPr lang="en-US" dirty="0" smtClean="0"/>
              <a:t>And then </a:t>
            </a:r>
            <a:r>
              <a:rPr lang="en-IN" dirty="0" err="1"/>
              <a:t>wsdl:port</a:t>
            </a:r>
            <a:r>
              <a:rPr lang="en-IN" dirty="0"/>
              <a:t> </a:t>
            </a:r>
            <a:endParaRPr lang="en-IN" dirty="0" smtClean="0"/>
          </a:p>
          <a:p>
            <a:r>
              <a:rPr lang="en-US" dirty="0" smtClean="0"/>
              <a:t>Invoke the Contract into your code</a:t>
            </a:r>
            <a:endParaRPr lang="en-IN" dirty="0"/>
          </a:p>
        </p:txBody>
      </p:sp>
      <p:pic>
        <p:nvPicPr>
          <p:cNvPr id="18434" name="Picture 2"/>
          <p:cNvPicPr>
            <a:picLocks noGrp="1" noChangeAspect="1" noChangeArrowheads="1"/>
          </p:cNvPicPr>
          <p:nvPr>
            <p:ph sz="half" idx="2"/>
          </p:nvPr>
        </p:nvPicPr>
        <p:blipFill>
          <a:blip r:embed="rId2" cstate="print"/>
          <a:srcRect/>
          <a:stretch>
            <a:fillRect/>
          </a:stretch>
        </p:blipFill>
        <p:spPr bwMode="auto">
          <a:xfrm>
            <a:off x="4499992" y="3284984"/>
            <a:ext cx="4186808" cy="22322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996952"/>
            <a:ext cx="8229600" cy="1143000"/>
          </a:xfrm>
        </p:spPr>
        <p:txBody>
          <a:bodyPr/>
          <a:lstStyle/>
          <a:p>
            <a:r>
              <a:rPr lang="en-US" dirty="0" smtClean="0"/>
              <a:t>DEMO</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276</Words>
  <Application>Microsoft Office PowerPoint</Application>
  <PresentationFormat>On-screen Show (4:3)</PresentationFormat>
  <Paragraphs>43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WebServices</vt:lpstr>
      <vt:lpstr>Introduction</vt:lpstr>
      <vt:lpstr>Web Service in General</vt:lpstr>
      <vt:lpstr>Types</vt:lpstr>
      <vt:lpstr>RMI</vt:lpstr>
      <vt:lpstr>Soap Client</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WebServices</dc:title>
  <dc:creator>Priya</dc:creator>
  <cp:lastModifiedBy>Priya</cp:lastModifiedBy>
  <cp:revision>11</cp:revision>
  <dcterms:created xsi:type="dcterms:W3CDTF">2014-09-21T01:23:31Z</dcterms:created>
  <dcterms:modified xsi:type="dcterms:W3CDTF">2014-09-21T09:06:48Z</dcterms:modified>
</cp:coreProperties>
</file>