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7" r:id="rId12"/>
    <p:sldId id="270" r:id="rId13"/>
    <p:sldId id="271" r:id="rId14"/>
    <p:sldId id="272" r:id="rId15"/>
    <p:sldId id="273" r:id="rId16"/>
    <p:sldId id="289" r:id="rId17"/>
    <p:sldId id="347" r:id="rId18"/>
    <p:sldId id="290" r:id="rId19"/>
    <p:sldId id="275" r:id="rId20"/>
    <p:sldId id="278" r:id="rId21"/>
    <p:sldId id="279" r:id="rId22"/>
    <p:sldId id="277" r:id="rId23"/>
    <p:sldId id="300" r:id="rId24"/>
    <p:sldId id="303" r:id="rId25"/>
    <p:sldId id="306" r:id="rId26"/>
    <p:sldId id="282" r:id="rId27"/>
    <p:sldId id="312" r:id="rId28"/>
    <p:sldId id="316" r:id="rId29"/>
    <p:sldId id="321" r:id="rId30"/>
    <p:sldId id="326" r:id="rId31"/>
    <p:sldId id="331" r:id="rId32"/>
    <p:sldId id="335" r:id="rId33"/>
    <p:sldId id="336" r:id="rId34"/>
    <p:sldId id="343" r:id="rId35"/>
    <p:sldId id="345" r:id="rId36"/>
    <p:sldId id="34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C4B00-220B-4100-B681-5D2BBFFBFD14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D51F5-0474-412D-95A0-D3915F5825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10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51F5-0474-412D-95A0-D3915F5825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826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5B6C-87EC-4D57-9575-703CCCEE578E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F63C-61C8-4134-96A7-2216516CCC85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7891-432F-44A4-AD87-084F6883F256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95F68-4302-4909-8471-B98887A4420E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9CC3-E968-443B-843A-D9C710D08ED9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CAF1-57A4-4835-A1F6-F27056D57D44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F371-F05E-4D49-850F-862549EFA464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53ED-AA89-499C-BB9D-4A22593186F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8433-70F3-40A8-8989-5614C5134E78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54D5-A175-4374-95EA-92E007C42A5B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627D-8CE7-4F27-B395-C68A57EE98CB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97560-E80C-432E-9F7F-8983EB067FFB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DC094-1CED-4BAD-8137-8F9482A0DFD5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BE47-0206-4BDE-861C-4CBADD9CCE69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1207-6134-4D10-B89A-5A88F0B5577C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75B9-9FE6-4535-8E9B-1FA997660E11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091A-9DE1-4B34-8467-58F617D6C043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3ABADE-8877-44BC-A23E-5F8109EE29B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347367" cy="2971801"/>
          </a:xfrm>
        </p:spPr>
        <p:txBody>
          <a:bodyPr/>
          <a:lstStyle/>
          <a:p>
            <a:r>
              <a:rPr lang="fr-FR" dirty="0" smtClean="0"/>
              <a:t>Projet 2 : Analysez des données de systèmes éducatifs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4501591"/>
            <a:ext cx="6400800" cy="1947333"/>
          </a:xfrm>
        </p:spPr>
        <p:txBody>
          <a:bodyPr/>
          <a:lstStyle/>
          <a:p>
            <a:r>
              <a:rPr lang="fr-FR" dirty="0" smtClean="0"/>
              <a:t>Présenté par : Gilles TAKAM CHENO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fr-FR" sz="2400" dirty="0" smtClean="0"/>
              <a:t>Réduction du tableau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68967" y="286871"/>
            <a:ext cx="11823034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2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Sélection des indicateurs pertinents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" y="694765"/>
            <a:ext cx="5838825" cy="4572000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5923990" y="694765"/>
            <a:ext cx="5820054" cy="4571999"/>
            <a:chOff x="5923990" y="694765"/>
            <a:chExt cx="5820054" cy="457199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3990" y="887505"/>
              <a:ext cx="5820054" cy="437925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23990" y="694765"/>
              <a:ext cx="5820054" cy="228600"/>
            </a:xfrm>
            <a:prstGeom prst="rect">
              <a:avLst/>
            </a:prstGeom>
          </p:spPr>
        </p:pic>
      </p:grp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3972277" y="5932695"/>
            <a:ext cx="4745958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Tableau de 8600 lignes x 73 colonnes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4815552" y="5575556"/>
            <a:ext cx="2662726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40 indicateurs retenus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46" y="923365"/>
            <a:ext cx="5838825" cy="4419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905219" y="878296"/>
            <a:ext cx="5838825" cy="40220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905219" y="1311991"/>
            <a:ext cx="5838825" cy="40220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914604" y="1752218"/>
            <a:ext cx="5838825" cy="151989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923990" y="3281326"/>
            <a:ext cx="5838825" cy="20616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8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6" grpId="1" animBg="1"/>
      <p:bldP spid="17" grpId="0" animBg="1"/>
      <p:bldP spid="17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fr-FR" sz="2400" dirty="0" smtClean="0"/>
              <a:t>Réduction du tableau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68967" y="286871"/>
            <a:ext cx="11823034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3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Valeurs manquantes par année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280086" y="840983"/>
            <a:ext cx="11109321" cy="4005747"/>
            <a:chOff x="280086" y="618562"/>
            <a:chExt cx="11109321" cy="4005747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3"/>
            <a:srcRect t="2794"/>
            <a:stretch/>
          </p:blipFill>
          <p:spPr>
            <a:xfrm rot="16200000">
              <a:off x="896902" y="1748"/>
              <a:ext cx="3997396" cy="5231028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226660" y="-93655"/>
              <a:ext cx="3997645" cy="5428734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9161755" y="2396658"/>
              <a:ext cx="4005747" cy="449556"/>
            </a:xfrm>
            <a:prstGeom prst="rect">
              <a:avLst/>
            </a:prstGeom>
          </p:spPr>
        </p:pic>
      </p:grpSp>
      <p:sp>
        <p:nvSpPr>
          <p:cNvPr id="11" name="ZoneTexte 10"/>
          <p:cNvSpPr txBox="1"/>
          <p:nvPr/>
        </p:nvSpPr>
        <p:spPr>
          <a:xfrm>
            <a:off x="3222933" y="4841506"/>
            <a:ext cx="4477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</a:rPr>
              <a:t>Pourcentage de valeurs manquantes par année</a:t>
            </a:r>
            <a:endParaRPr lang="fr-FR" sz="1400" b="1" dirty="0">
              <a:solidFill>
                <a:schemeClr val="bg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 flipH="1">
            <a:off x="3484605" y="733168"/>
            <a:ext cx="1" cy="421535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6516129" y="723798"/>
            <a:ext cx="16477" cy="4122933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201297" y="999402"/>
            <a:ext cx="159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[1998 ; 2015]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513438" y="1383957"/>
            <a:ext cx="3010930" cy="0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3398534" y="5881145"/>
            <a:ext cx="4745958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Tableau de 8600 lignes x </a:t>
            </a:r>
            <a:r>
              <a:rPr lang="fr-FR" sz="1800" dirty="0" smtClean="0">
                <a:solidFill>
                  <a:srgbClr val="FFFF00"/>
                </a:solidFill>
              </a:rPr>
              <a:t>26</a:t>
            </a:r>
            <a:r>
              <a:rPr lang="fr-FR" sz="1800" dirty="0" smtClean="0">
                <a:solidFill>
                  <a:srgbClr val="FFFF00"/>
                </a:solidFill>
              </a:rPr>
              <a:t> </a:t>
            </a:r>
            <a:r>
              <a:rPr lang="fr-FR" sz="1800" dirty="0" smtClean="0">
                <a:solidFill>
                  <a:srgbClr val="FFFF00"/>
                </a:solidFill>
              </a:rPr>
              <a:t>colonnes</a:t>
            </a:r>
            <a:endParaRPr lang="fr-FR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8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fr-FR" sz="2400" dirty="0" smtClean="0"/>
              <a:t>Réduction du tableau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68967" y="286871"/>
            <a:ext cx="11823034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4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Suppression des lignes avec peu de mesures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5" y="1170566"/>
            <a:ext cx="7580547" cy="4434470"/>
          </a:xfrm>
          <a:prstGeom prst="rect">
            <a:avLst/>
          </a:prstGeom>
        </p:spPr>
      </p:pic>
      <p:sp>
        <p:nvSpPr>
          <p:cNvPr id="18" name="Titre 1"/>
          <p:cNvSpPr txBox="1">
            <a:spLocks/>
          </p:cNvSpPr>
          <p:nvPr/>
        </p:nvSpPr>
        <p:spPr>
          <a:xfrm>
            <a:off x="2650848" y="730623"/>
            <a:ext cx="4128893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minimal de mesures fixé à 6 </a:t>
            </a:r>
            <a:endParaRPr lang="fr-FR" sz="18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itre 1"/>
          <p:cNvSpPr txBox="1">
            <a:spLocks/>
          </p:cNvSpPr>
          <p:nvPr/>
        </p:nvSpPr>
        <p:spPr>
          <a:xfrm>
            <a:off x="7740592" y="1735639"/>
            <a:ext cx="4105419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cap="none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800" cap="none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8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mesures = 2 </a:t>
            </a:r>
            <a:r>
              <a:rPr lang="fr-FR" sz="18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ligne à supprimer</a:t>
            </a:r>
            <a:r>
              <a:rPr lang="fr-FR" sz="18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800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7740591" y="2574511"/>
            <a:ext cx="4344317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cap="none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800" cap="none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800" cap="none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mesures = 8 </a:t>
            </a:r>
            <a:r>
              <a:rPr lang="fr-FR" sz="1800" cap="none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ligne à conserver</a:t>
            </a:r>
            <a:endParaRPr lang="fr-FR" sz="1800" cap="none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7740591" y="3384596"/>
            <a:ext cx="4286652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cap="none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800" cap="none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8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mesures = 0 </a:t>
            </a:r>
            <a:r>
              <a:rPr lang="fr-FR" sz="18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ligne à supprimer</a:t>
            </a:r>
            <a:r>
              <a:rPr lang="fr-FR" sz="18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800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7740590" y="4135338"/>
            <a:ext cx="4451410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cap="none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800" cap="none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8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mesures = 2 </a:t>
            </a:r>
            <a:r>
              <a:rPr lang="fr-FR" sz="18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ligne à supprimer</a:t>
            </a:r>
            <a:r>
              <a:rPr lang="fr-FR" sz="18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800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7740589" y="4962751"/>
            <a:ext cx="4344319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cap="none" dirty="0" err="1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800" cap="none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800" cap="none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mesures = 7 </a:t>
            </a:r>
            <a:r>
              <a:rPr lang="fr-FR" sz="1800" cap="none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ligne à conserver</a:t>
            </a:r>
            <a:endParaRPr lang="fr-FR" sz="1800" cap="none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60045" y="1869989"/>
            <a:ext cx="7580544" cy="8238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160045" y="3507688"/>
            <a:ext cx="7580544" cy="8238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160045" y="4340120"/>
            <a:ext cx="7580544" cy="8238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u contenu 2"/>
          <p:cNvSpPr txBox="1">
            <a:spLocks/>
          </p:cNvSpPr>
          <p:nvPr/>
        </p:nvSpPr>
        <p:spPr>
          <a:xfrm>
            <a:off x="5747288" y="5782535"/>
            <a:ext cx="4745958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Tableau de 5702 lignes x 26 colonnes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/>
      <p:bldP spid="26" grpId="0"/>
      <p:bldP spid="28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rmAutofit fontScale="90000"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fr-FR" sz="2700" dirty="0" smtClean="0"/>
              <a:t>Réduction du tableau</a:t>
            </a:r>
            <a:endParaRPr lang="fr-FR" sz="32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68967" y="286871"/>
            <a:ext cx="11823034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5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Suppression des pays avec peu de renseignements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72" y="618564"/>
            <a:ext cx="5076523" cy="5965096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1861751" y="5231027"/>
            <a:ext cx="5914768" cy="8238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 flipV="1">
            <a:off x="5692346" y="807308"/>
            <a:ext cx="8238" cy="4431958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667633" y="2883998"/>
            <a:ext cx="224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Pays supprimés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>
          <a:xfrm>
            <a:off x="7662374" y="5414981"/>
            <a:ext cx="4745958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Tableau de 5326 lignes x 26 colonnes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98" y="712079"/>
            <a:ext cx="6641021" cy="562038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68967" y="286871"/>
            <a:ext cx="11823034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6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Suppression des indicateurs concernant peu de pays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35498" y="2185650"/>
            <a:ext cx="6715161" cy="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5667633" y="911603"/>
            <a:ext cx="0" cy="1265809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667632" y="1373543"/>
            <a:ext cx="40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Indicateurs supprimés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738574" y="5316369"/>
            <a:ext cx="4301026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Tableau de 5174 lignes x 26 colonnes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368967" y="1"/>
            <a:ext cx="11823034" cy="33169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romanUcPeriod" startAt="2"/>
            </a:pPr>
            <a:r>
              <a:rPr lang="fr-FR" sz="2400" dirty="0" smtClean="0"/>
              <a:t>Réduction du tableau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fr-FR" sz="2400" dirty="0" smtClean="0"/>
              <a:t>Réduction du tableau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68967" y="286871"/>
            <a:ext cx="11823034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7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Taux de valeurs manquantes par année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65" y="850683"/>
            <a:ext cx="8210550" cy="3524250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H="1">
            <a:off x="1927654" y="823784"/>
            <a:ext cx="16476" cy="3682313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8633253" y="829840"/>
            <a:ext cx="16476" cy="3682313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935892" y="1977083"/>
            <a:ext cx="6705599" cy="0"/>
          </a:xfrm>
          <a:prstGeom prst="straightConnector1">
            <a:avLst/>
          </a:prstGeom>
          <a:ln w="19050">
            <a:solidFill>
              <a:srgbClr val="FF0000">
                <a:alpha val="60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510216" y="1607751"/>
            <a:ext cx="15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[1999 ; 2013]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263863" y="5169435"/>
            <a:ext cx="804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bg1"/>
                </a:solidFill>
              </a:rPr>
              <a:t>On supprime à nouveau les lignes avec moins de 5 mesures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3302936" y="4476752"/>
            <a:ext cx="4301026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Tableau de 5174 lignes x 23 colonnes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3302936" y="5562460"/>
            <a:ext cx="4301026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Tableau de 5154 lignes x 23 colonnes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fr-FR" sz="2400" dirty="0" smtClean="0"/>
              <a:t>Réduction du tableau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68967" y="286871"/>
            <a:ext cx="11823034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8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Taux de valeurs manquantes par pays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773" y="691190"/>
            <a:ext cx="5139777" cy="5976310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1135498" y="2195175"/>
            <a:ext cx="6715161" cy="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 flipV="1">
            <a:off x="6429375" y="895350"/>
            <a:ext cx="9783" cy="1291588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6620133" y="1383068"/>
            <a:ext cx="20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Pays supprimés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7067550" y="5371960"/>
            <a:ext cx="4301026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Tableau de 4931 lignes x 23 colonnes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3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24" name="Titre 1"/>
          <p:cNvSpPr txBox="1">
            <a:spLocks/>
          </p:cNvSpPr>
          <p:nvPr/>
        </p:nvSpPr>
        <p:spPr>
          <a:xfrm>
            <a:off x="368966" y="286871"/>
            <a:ext cx="5546059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9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Critère de population minimale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8967" y="735106"/>
            <a:ext cx="874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FF00"/>
                </a:solidFill>
              </a:rPr>
              <a:t>Suppression des pays dont le nombre d’étudiants </a:t>
            </a:r>
            <a:r>
              <a:rPr lang="fr-FR" sz="1600" b="1" dirty="0">
                <a:solidFill>
                  <a:srgbClr val="FFFF00"/>
                </a:solidFill>
              </a:rPr>
              <a:t>en </a:t>
            </a:r>
            <a:r>
              <a:rPr lang="fr-FR" sz="1600" b="1" dirty="0" smtClean="0">
                <a:solidFill>
                  <a:srgbClr val="FFFF00"/>
                </a:solidFill>
              </a:rPr>
              <a:t>2013 </a:t>
            </a:r>
            <a:r>
              <a:rPr lang="fr-FR" sz="1600" b="1" dirty="0" smtClean="0">
                <a:solidFill>
                  <a:srgbClr val="FFFF00"/>
                </a:solidFill>
              </a:rPr>
              <a:t>est </a:t>
            </a:r>
            <a:r>
              <a:rPr lang="fr-FR" sz="1600" b="1" dirty="0" smtClean="0">
                <a:solidFill>
                  <a:srgbClr val="FFFF00"/>
                </a:solidFill>
              </a:rPr>
              <a:t>inférieur à </a:t>
            </a:r>
            <a:r>
              <a:rPr lang="fr-FR" sz="1600" b="1" dirty="0" smtClean="0">
                <a:solidFill>
                  <a:srgbClr val="FFFF00"/>
                </a:solidFill>
              </a:rPr>
              <a:t>100.000</a:t>
            </a:r>
            <a:endParaRPr lang="fr-FR" sz="1600" b="1" dirty="0">
              <a:solidFill>
                <a:srgbClr val="FFFF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1094913"/>
            <a:ext cx="2247900" cy="569595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fr-FR" sz="2400" dirty="0" smtClean="0"/>
              <a:t>Réduction du tableau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122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6" y="819150"/>
            <a:ext cx="6141434" cy="49793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55" y="819150"/>
            <a:ext cx="5746869" cy="4979372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363200" y="5972922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2400" dirty="0" smtClean="0"/>
              <a:t>Valeurs manquantes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4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2400" dirty="0" smtClean="0"/>
              <a:t>Valeurs manquantes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78491" y="748553"/>
            <a:ext cx="5098383" cy="2991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variables annuelles à calculer : </a:t>
            </a:r>
            <a:endParaRPr lang="fr-FR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197642" y="1104902"/>
            <a:ext cx="7546308" cy="33337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d’étudiants : nombre de clients potentiels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1197641" y="1578910"/>
            <a:ext cx="10680033" cy="392765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 jeunes utilisant internet : connectivité du pays, qualité du réseau internet</a:t>
            </a: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1197640" y="2052060"/>
            <a:ext cx="10994360" cy="64295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 jeunes disposant d’un ordinateur personnel : moyens techniques pour suivre des cours en ligne </a:t>
            </a: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197640" y="2775402"/>
            <a:ext cx="10994360" cy="45667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d’étudiants par professeur : qualité des cours donnés à l’école </a:t>
            </a: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1197640" y="3279667"/>
            <a:ext cx="10994360" cy="39332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PIB par </a:t>
            </a:r>
            <a:r>
              <a:rPr lang="fr-FR" sz="20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habitant : pouvoir d’achat des étudiants</a:t>
            </a:r>
            <a:endParaRPr lang="fr-FR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1197640" y="3794017"/>
            <a:ext cx="10994360" cy="39332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Dépenses du gouvernement par </a:t>
            </a:r>
            <a:r>
              <a:rPr lang="fr-FR" sz="20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étudiant : aides du gouvernement au financement des études</a:t>
            </a:r>
            <a:endParaRPr lang="fr-FR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4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2571" y="0"/>
            <a:ext cx="8534400" cy="1507067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7416" y="1507067"/>
            <a:ext cx="8534400" cy="45413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Problématique et présentation </a:t>
            </a:r>
            <a:r>
              <a:rPr lang="fr-FR" sz="2400" dirty="0"/>
              <a:t>du jeu de </a:t>
            </a:r>
            <a:r>
              <a:rPr lang="fr-FR" sz="2400" dirty="0" smtClean="0"/>
              <a:t>données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Réduction du tableau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Valeurs manquantes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Calcul des variables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Calcul des scores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400" dirty="0" smtClean="0"/>
              <a:t>Conclusion</a:t>
            </a:r>
          </a:p>
          <a:p>
            <a:pPr marL="514350" indent="-514350">
              <a:buFont typeface="+mj-lt"/>
              <a:buAutoNum type="romanUcPeriod"/>
            </a:pP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712807" y="1116108"/>
            <a:ext cx="4149244" cy="36587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cap="none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fr-FR" sz="16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ndicateur « croissance de la population »</a:t>
            </a:r>
            <a:endParaRPr lang="fr-FR" sz="1600" b="1" cap="none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b="1" cap="none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fr-FR" sz="1600" cap="none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68967" y="286871"/>
            <a:ext cx="4936458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Nombre d’étudiants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>
          <a:xfrm>
            <a:off x="1875595" y="1481979"/>
            <a:ext cx="7815252" cy="36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croissance population [année=n] =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croissance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 population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année=médiane 1999-2013]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b="1" cap="none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itre 1"/>
          <p:cNvSpPr txBox="1">
            <a:spLocks/>
          </p:cNvSpPr>
          <p:nvPr/>
        </p:nvSpPr>
        <p:spPr>
          <a:xfrm>
            <a:off x="3820376" y="2580435"/>
            <a:ext cx="3952023" cy="35074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 </a:t>
            </a:r>
            <a:r>
              <a:rPr lang="fr-FR" sz="16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 </a:t>
            </a:r>
            <a:r>
              <a:rPr lang="fr-FR" sz="16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</a:t>
            </a:r>
            <a:r>
              <a:rPr lang="fr-FR" sz="16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scolarisation </a:t>
            </a:r>
            <a:r>
              <a:rPr lang="fr-FR" sz="16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brut » </a:t>
            </a:r>
            <a:endParaRPr lang="fr-FR" sz="1600" b="1" cap="none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fr-FR" sz="1600" cap="none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1762976" y="2994768"/>
            <a:ext cx="8024243" cy="365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scolarisation brut [année=n] =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scolarisation brut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[année=médiane 1999-2013]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b="1" cap="none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2354086" y="3683369"/>
            <a:ext cx="6393784" cy="36587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Problème : </a:t>
            </a:r>
            <a:r>
              <a:rPr lang="fr-FR" sz="1600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certains pays, aucune mesure réalisée entre 1999 et 2013 </a:t>
            </a:r>
          </a:p>
          <a:p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2400" dirty="0" smtClean="0"/>
              <a:t>Valeurs manquantes</a:t>
            </a:r>
            <a:endParaRPr lang="fr-FR" sz="2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25551" y="4053993"/>
            <a:ext cx="11771174" cy="551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scolarisation 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[année=n] =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scolarisation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médian, de l’année n, des pays de la même région géographique et du même groupe économique </a:t>
            </a:r>
            <a:endParaRPr lang="fr-FR" sz="1600" b="1" cap="none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25551" y="4695825"/>
            <a:ext cx="849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</a:rPr>
              <a:t>Exemple : Azerbaïdjan</a:t>
            </a:r>
            <a:r>
              <a:rPr lang="fr-FR" sz="1400" dirty="0" smtClean="0">
                <a:solidFill>
                  <a:schemeClr val="bg1"/>
                </a:solidFill>
              </a:rPr>
              <a:t> – aucune mesure sur le taux de scolarisation au lycée entre 1999 et 2013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43744" y="5050195"/>
            <a:ext cx="4382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bg1"/>
                </a:solidFill>
              </a:rPr>
              <a:t>Région</a:t>
            </a:r>
            <a:r>
              <a:rPr lang="fr-FR" sz="1400" dirty="0" smtClean="0">
                <a:solidFill>
                  <a:schemeClr val="bg1"/>
                </a:solidFill>
              </a:rPr>
              <a:t> = Europe &amp; Central Asia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smtClean="0">
                <a:solidFill>
                  <a:schemeClr val="bg1"/>
                </a:solidFill>
              </a:rPr>
              <a:t>Groupe économique </a:t>
            </a:r>
            <a:r>
              <a:rPr lang="fr-FR" sz="1400" dirty="0">
                <a:solidFill>
                  <a:schemeClr val="bg1"/>
                </a:solidFill>
              </a:rPr>
              <a:t>=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err="1" smtClean="0">
                <a:solidFill>
                  <a:schemeClr val="bg1"/>
                </a:solidFill>
              </a:rPr>
              <a:t>Upper</a:t>
            </a:r>
            <a:r>
              <a:rPr lang="fr-FR" sz="1400" dirty="0" smtClean="0">
                <a:solidFill>
                  <a:schemeClr val="bg1"/>
                </a:solidFill>
              </a:rPr>
              <a:t> middle </a:t>
            </a:r>
            <a:r>
              <a:rPr lang="fr-FR" sz="1400" dirty="0" err="1" smtClean="0">
                <a:solidFill>
                  <a:schemeClr val="bg1"/>
                </a:solidFill>
              </a:rPr>
              <a:t>income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4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4" grpId="0" animBg="1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68967" y="286871"/>
            <a:ext cx="4936458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Nombre d’étudiants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9" y="618564"/>
            <a:ext cx="7343015" cy="60364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2925" y="4400550"/>
            <a:ext cx="7229475" cy="3143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64847" y="1952625"/>
            <a:ext cx="3669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Tableau :</a:t>
            </a:r>
            <a:r>
              <a:rPr lang="fr-FR" sz="1600" dirty="0" smtClean="0"/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Taux de </a:t>
            </a:r>
            <a:r>
              <a:rPr lang="fr-FR" sz="1600" dirty="0" smtClean="0">
                <a:solidFill>
                  <a:schemeClr val="bg1"/>
                </a:solidFill>
              </a:rPr>
              <a:t>scolarisation </a:t>
            </a:r>
            <a:r>
              <a:rPr lang="fr-FR" sz="1600" dirty="0" smtClean="0">
                <a:solidFill>
                  <a:schemeClr val="bg1"/>
                </a:solidFill>
              </a:rPr>
              <a:t>médian au lycée par région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dirty="0" smtClean="0">
                <a:solidFill>
                  <a:schemeClr val="bg1"/>
                </a:solidFill>
              </a:rPr>
              <a:t>et groupe économique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2400" dirty="0" smtClean="0"/>
              <a:t>Valeurs manquantes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44524" y="5990852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2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68967" y="286871"/>
            <a:ext cx="4936458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Nombre d’étudiants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67257" y="1033181"/>
            <a:ext cx="11586593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600" b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scolarisation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[année=n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x population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l’âge officiel pour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niveau [année=n]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67257" y="1661831"/>
            <a:ext cx="11586593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600" b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+ 0,01 x croissance population [année=n])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fr-FR" sz="16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6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[année=n-1]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67256" y="2290481"/>
            <a:ext cx="11586594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600" b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6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[année=n+1] /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+ 0,01 x croissance population [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année=n+1])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167256" y="2921775"/>
            <a:ext cx="11586594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4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400" b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4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</a:t>
            </a:r>
            <a:r>
              <a:rPr lang="fr-FR" sz="14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scolarisation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[année=médiane 1999-2013] x </a:t>
            </a:r>
            <a:r>
              <a:rPr lang="fr-FR" sz="1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à l’âge officiel pour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fr-FR" sz="1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niveau [année=n]</a:t>
            </a:r>
          </a:p>
          <a:p>
            <a:pPr algn="ctr"/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4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167255" y="3562893"/>
            <a:ext cx="11586595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4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400" b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4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</a:t>
            </a:r>
            <a:r>
              <a:rPr lang="fr-FR" sz="14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scolarisation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[année=médiane 1999-2013] x </a:t>
            </a:r>
            <a:r>
              <a:rPr lang="fr-FR" sz="1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à l’âge officiel pour ce niveau [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année=médiane 1999-2013]</a:t>
            </a:r>
            <a:endParaRPr lang="fr-FR" sz="14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67254" y="4204011"/>
            <a:ext cx="11586595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600" b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scolarisation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[année=n] x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estimée à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l’âge officiel pour ce niveau [année=n]</a:t>
            </a:r>
          </a:p>
          <a:p>
            <a:pPr algn="ctr"/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167255" y="4862196"/>
            <a:ext cx="11586594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4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400" b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4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</a:t>
            </a:r>
            <a:r>
              <a:rPr lang="fr-FR" sz="14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scolarisation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[année= médiane 1999-2013] x </a:t>
            </a:r>
            <a:r>
              <a:rPr lang="fr-FR" sz="1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estimée à </a:t>
            </a:r>
            <a:r>
              <a:rPr lang="fr-FR" sz="1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l’âge officiel pour ce niveau [année=n]</a:t>
            </a:r>
          </a:p>
          <a:p>
            <a:pPr algn="ctr"/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itre 1"/>
          <p:cNvSpPr txBox="1">
            <a:spLocks/>
          </p:cNvSpPr>
          <p:nvPr/>
        </p:nvSpPr>
        <p:spPr>
          <a:xfrm>
            <a:off x="167255" y="5474049"/>
            <a:ext cx="11586594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4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400" b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4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</a:t>
            </a:r>
            <a:r>
              <a:rPr lang="fr-FR" sz="14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4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nbre</a:t>
            </a:r>
            <a:r>
              <a:rPr lang="fr-FR" sz="14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</a:t>
            </a:r>
            <a:r>
              <a:rPr lang="fr-FR" sz="14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année=médiane 1999-2013]</a:t>
            </a:r>
            <a:endParaRPr lang="fr-FR" sz="14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2400" dirty="0" smtClean="0"/>
              <a:t>Valeurs manquantes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125201" y="624186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4361616" y="651604"/>
            <a:ext cx="3670760" cy="31379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 « Nombre d’étudiants »</a:t>
            </a:r>
            <a:endParaRPr lang="fr-FR" sz="1800" b="1" cap="none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68966" y="286871"/>
            <a:ext cx="11708733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2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Nombre de jeunes utilisant internet et nombre de jeunes disposant d’un </a:t>
            </a: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2400" dirty="0" smtClean="0"/>
              <a:t>Valeurs manquantes</a:t>
            </a:r>
            <a:endParaRPr lang="fr-FR" sz="2400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485507" y="584385"/>
            <a:ext cx="10719819" cy="37931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Taux de valeurs manquantes annuel de l’indicateur « Ratio(sur </a:t>
            </a:r>
            <a:r>
              <a:rPr lang="fr-FR" sz="18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pers) du nombre </a:t>
            </a:r>
            <a:r>
              <a:rPr lang="fr-FR" sz="18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d’ordinateur personnel » 			     </a:t>
            </a:r>
            <a:r>
              <a:rPr lang="fr-FR" sz="18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8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  <a:endParaRPr lang="fr-FR" sz="18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1027018"/>
            <a:ext cx="2266950" cy="24669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62375" y="2350993"/>
            <a:ext cx="2403807" cy="1143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619500" y="2350993"/>
            <a:ext cx="2660984" cy="114300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638550" y="2360518"/>
            <a:ext cx="2660984" cy="1143000"/>
          </a:xfrm>
          <a:prstGeom prst="lin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67256" y="3987732"/>
            <a:ext cx="11586593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+ 0,01 x croissance population [année=n])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 [année=n-1]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167256" y="4575349"/>
            <a:ext cx="11586594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6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[année=n+1] /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+ 0,01 x indicateur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[année=n+1])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167256" y="5168977"/>
            <a:ext cx="11586594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indicateur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[année=médiane 1999-2013]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2228019" y="3526051"/>
            <a:ext cx="7328360" cy="31379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 « Ratio d’utilisateurs internet » et « Ratio de détenteurs de PC » </a:t>
            </a:r>
            <a:endParaRPr lang="fr-FR" sz="1800" b="1" cap="none" dirty="0" smtClean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			     </a:t>
            </a:r>
            <a:r>
              <a:rPr lang="fr-FR" sz="1800" b="1" cap="none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  <a:endParaRPr lang="fr-FR" sz="1800" b="1" cap="none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167256" y="5769330"/>
            <a:ext cx="11586593" cy="562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Indicateur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valeur médiane de l’indicateur,  à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l’année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n,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 pays de la même région géographique et du même groupe économique </a:t>
            </a:r>
            <a:endParaRPr lang="fr-FR" sz="1600" b="1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14" grpId="0" animBg="1"/>
      <p:bldP spid="15" grpId="0" animBg="1"/>
      <p:bldP spid="17" grpId="0" animBg="1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2400" dirty="0" smtClean="0"/>
              <a:t>Valeurs manquantes</a:t>
            </a:r>
            <a:endParaRPr lang="fr-FR" sz="2400" dirty="0"/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368966" y="286871"/>
            <a:ext cx="4688809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3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Nombre d’étudiants par professeur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0694894" y="6098430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750903" y="584197"/>
            <a:ext cx="4828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FF00"/>
                </a:solidFill>
              </a:rPr>
              <a:t>I</a:t>
            </a:r>
            <a:r>
              <a:rPr lang="fr-FR" sz="1600" b="1" dirty="0" smtClean="0">
                <a:solidFill>
                  <a:srgbClr val="FFFF00"/>
                </a:solidFill>
              </a:rPr>
              <a:t>ndicateur « ratio </a:t>
            </a:r>
            <a:r>
              <a:rPr lang="fr-FR" sz="1600" b="1" dirty="0" smtClean="0">
                <a:solidFill>
                  <a:srgbClr val="FFFF00"/>
                </a:solidFill>
              </a:rPr>
              <a:t>étudiants par </a:t>
            </a:r>
            <a:r>
              <a:rPr lang="fr-FR" sz="1600" b="1" dirty="0" smtClean="0">
                <a:solidFill>
                  <a:srgbClr val="FFFF00"/>
                </a:solidFill>
              </a:rPr>
              <a:t>professeur »</a:t>
            </a:r>
            <a:endParaRPr lang="fr-FR" sz="1600" b="1" dirty="0" smtClean="0">
              <a:solidFill>
                <a:srgbClr val="FFFF00"/>
              </a:solidFill>
            </a:endParaRPr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167256" y="1000233"/>
            <a:ext cx="11586594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étudiants par prof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ratio étudiants par prof [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année=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médiane 1999-2013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itre 1"/>
          <p:cNvSpPr txBox="1">
            <a:spLocks/>
          </p:cNvSpPr>
          <p:nvPr/>
        </p:nvSpPr>
        <p:spPr>
          <a:xfrm>
            <a:off x="167255" y="1641351"/>
            <a:ext cx="11586595" cy="695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étudiants par 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valeur médiane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 ratio étudiants par professeur, 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l’année n, des pays de la même région géographique et du même groupe économique </a:t>
            </a:r>
            <a:endParaRPr lang="fr-FR" sz="1600" b="1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216224" y="2868596"/>
            <a:ext cx="384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FF00"/>
                </a:solidFill>
              </a:rPr>
              <a:t>Indicateur « nombre de professeur »</a:t>
            </a:r>
            <a:endParaRPr lang="fr-FR" sz="1600" b="1" dirty="0" smtClean="0">
              <a:solidFill>
                <a:srgbClr val="FFFF00"/>
              </a:solidFill>
            </a:endParaRP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167257" y="3359526"/>
            <a:ext cx="11586593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600" b="1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profs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nbre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x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étudiants par profs [année=n]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167257" y="3988176"/>
            <a:ext cx="11586593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nbre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profs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nbre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d’étudiants [année=n] x ratio étudiants par profs [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année=médiane 1999-2013]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167256" y="4616826"/>
            <a:ext cx="11586594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nbre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profs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16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profs [année=n-1]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+ 0,01 x croissance population [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année=n])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167256" y="5248120"/>
            <a:ext cx="11586594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nbre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profs [année=n]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nbre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profs [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année=n+1]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+ 0,01 x croissance population [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année=n+1])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itre 1"/>
          <p:cNvSpPr txBox="1">
            <a:spLocks/>
          </p:cNvSpPr>
          <p:nvPr/>
        </p:nvSpPr>
        <p:spPr>
          <a:xfrm>
            <a:off x="167255" y="5889238"/>
            <a:ext cx="11586595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nbre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profs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nbre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profs [année=médiane 1999-2013]</a:t>
            </a:r>
            <a:endParaRPr lang="fr-FR" sz="18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3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fr-FR" sz="2400" dirty="0" smtClean="0"/>
              <a:t>Valeurs manquantes</a:t>
            </a:r>
            <a:endParaRPr lang="fr-FR" sz="2400" dirty="0"/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368966" y="286871"/>
            <a:ext cx="4688809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4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PIB par habitant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1975184" y="943830"/>
            <a:ext cx="8515350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PIB par habitant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PIB par habitant [année=médiane 1999-2013]</a:t>
            </a:r>
            <a:endParaRPr lang="fr-FR" sz="18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46069" y="574498"/>
            <a:ext cx="3229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FF00"/>
                </a:solidFill>
              </a:rPr>
              <a:t>Indicateur « PIB par habitant »</a:t>
            </a:r>
            <a:endParaRPr lang="fr-FR" sz="1600" b="1" dirty="0">
              <a:solidFill>
                <a:srgbClr val="FFFF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68966" y="2034991"/>
            <a:ext cx="5546059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5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Dépenses du gouvernement par étudiant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4782398" y="2442029"/>
            <a:ext cx="1905273" cy="34122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cap="none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ndicateur </a:t>
            </a:r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 PIB »</a:t>
            </a:r>
            <a:endParaRPr lang="fr-FR" sz="1800" b="1" cap="none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365584" y="2877931"/>
            <a:ext cx="8515350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PIB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PIB [année=médiane 1999-2013]</a:t>
            </a:r>
            <a:endParaRPr lang="fr-FR" sz="18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3176032" y="3832378"/>
            <a:ext cx="5268719" cy="34122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cap="none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ndicateur </a:t>
            </a:r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fr-FR" sz="1800" b="1" cap="none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pourcentage du PIB alloué à </a:t>
            </a:r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l’éducation»</a:t>
            </a:r>
            <a:endParaRPr lang="fr-FR" sz="1800" b="1" cap="none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1279858" y="4290436"/>
            <a:ext cx="8683291" cy="385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du PIB alloué à l’éducation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% du PIB alloué à l’éducation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[année=médiane 1999-2013]</a:t>
            </a:r>
            <a:endParaRPr lang="fr-FR" sz="18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re 1"/>
          <p:cNvSpPr txBox="1">
            <a:spLocks/>
          </p:cNvSpPr>
          <p:nvPr/>
        </p:nvSpPr>
        <p:spPr>
          <a:xfrm>
            <a:off x="85725" y="4928611"/>
            <a:ext cx="11906250" cy="623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du PIB alloué à l’éducation [année=n</a:t>
            </a:r>
            <a:r>
              <a:rPr lang="fr-FR" sz="16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valeur médiane du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du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PIB alloué à l’éducation, 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l’année n, des pays de la même région géographique et du même groupe économique </a:t>
            </a:r>
            <a:endParaRPr lang="fr-FR" sz="1600" b="1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/>
      <p:bldP spid="12" grpId="0"/>
      <p:bldP spid="13" grpId="0"/>
      <p:bldP spid="14" grpId="0" animBg="1"/>
      <p:bldP spid="15" grpId="0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68967" y="286871"/>
            <a:ext cx="4936458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Nombre d’étudiants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fr-FR" sz="2400" dirty="0" smtClean="0"/>
              <a:t>Calcul des variables</a:t>
            </a:r>
            <a:endParaRPr lang="fr-FR" sz="240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4" y="1628490"/>
            <a:ext cx="4997116" cy="3013886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614" y="1958882"/>
            <a:ext cx="4755750" cy="2390775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646" y="856127"/>
            <a:ext cx="12184355" cy="67067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d’étudiants =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Nombre d’étudiants au lycée  + Nombre d’étudiants à l’université  + Nombre d’étudiants en formation post-secondaire non universitaire</a:t>
            </a:r>
          </a:p>
          <a:p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68966" y="286871"/>
            <a:ext cx="9898983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2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Nombres d’utilisateurs internet chez les 15-24 ans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fr-FR" sz="2400" dirty="0" smtClean="0"/>
              <a:t>Calcul des variables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1" y="1551257"/>
            <a:ext cx="5359304" cy="2919791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44519" y="5748804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396" y="1964757"/>
            <a:ext cx="5529079" cy="2190263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69571" y="1033183"/>
            <a:ext cx="11746203" cy="34429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 jeunes utilisant internet </a:t>
            </a:r>
            <a:r>
              <a:rPr lang="fr-FR" sz="1800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d’utilisateurs internet  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 population 15-24ans</a:t>
            </a:r>
          </a:p>
          <a:p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			     </a:t>
            </a:r>
            <a:r>
              <a:rPr lang="fr-FR" sz="1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  <a:endParaRPr lang="fr-FR" sz="18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68966" y="286871"/>
            <a:ext cx="9898983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3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Nombres de détenteurs </a:t>
            </a: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de PC chez </a:t>
            </a: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les 15-24 ans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fr-FR" sz="2400" dirty="0" smtClean="0"/>
              <a:t>Calcul des variables</a:t>
            </a: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" y="1499232"/>
            <a:ext cx="5251123" cy="28656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958" y="1685367"/>
            <a:ext cx="5648325" cy="2400300"/>
          </a:xfrm>
          <a:prstGeom prst="rect">
            <a:avLst/>
          </a:prstGeom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122431" y="850239"/>
            <a:ext cx="11926132" cy="34122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 jeunes disposant d’un </a:t>
            </a:r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  <a:r>
              <a:rPr lang="fr-FR" sz="1800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Ratio </a:t>
            </a:r>
            <a:r>
              <a:rPr lang="fr-FR" sz="1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 nombre 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détenteurs de PC  x  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 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15-24 ans</a:t>
            </a:r>
            <a:endParaRPr lang="fr-FR" sz="18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68966" y="286871"/>
            <a:ext cx="9898983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4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Nombres d’étudiants par professeur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fr-FR" sz="2400" dirty="0" smtClean="0"/>
              <a:t>Calcul des variables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6" y="2234697"/>
            <a:ext cx="5052766" cy="297694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829366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484" y="2594458"/>
            <a:ext cx="4933950" cy="2257425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357881" y="711286"/>
            <a:ext cx="8566047" cy="34122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d’étudiants par professeur </a:t>
            </a:r>
            <a:r>
              <a:rPr lang="fr-FR" sz="1800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d’étudiants </a:t>
            </a:r>
            <a:r>
              <a:rPr lang="fr-FR" sz="1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nombre de professeurs</a:t>
            </a:r>
            <a:endParaRPr lang="fr-FR" sz="18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646" y="1104884"/>
            <a:ext cx="12184355" cy="32050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d’étudiants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Nombre d’étudiants au lycée  + Nombre d’étudiants à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l’université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0" y="1510823"/>
            <a:ext cx="12184355" cy="33590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de professeurs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Nombre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professeurs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 lycée  + Nombre </a:t>
            </a:r>
            <a:r>
              <a:rPr lang="fr-FR" sz="16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professeurs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6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à l’université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898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 et présentation du jeu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6529" y="2244011"/>
            <a:ext cx="11267910" cy="646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Problématique : </a:t>
            </a:r>
            <a:r>
              <a:rPr lang="fr-FR" sz="2400" b="1" dirty="0" smtClean="0"/>
              <a:t>Dans quels pays s’implanter ? </a:t>
            </a:r>
            <a:endParaRPr lang="fr-FR" sz="24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57" y="2890598"/>
            <a:ext cx="3619753" cy="3098390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646529" y="1021792"/>
            <a:ext cx="11267910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400" dirty="0" smtClean="0"/>
              <a:t>Entreprise : </a:t>
            </a:r>
            <a:r>
              <a:rPr lang="fr-FR" sz="2400" b="1" dirty="0" smtClean="0"/>
              <a:t>ACADEMY</a:t>
            </a:r>
            <a:endParaRPr lang="fr-FR" sz="2400" b="1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646529" y="1621700"/>
            <a:ext cx="11267910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400" dirty="0" smtClean="0"/>
              <a:t>Secteur d’activités : </a:t>
            </a:r>
            <a:r>
              <a:rPr lang="fr-FR" sz="2400" b="1" dirty="0" smtClean="0"/>
              <a:t>Cours en ligne, niveau lycée et université </a:t>
            </a:r>
            <a:endParaRPr lang="fr-FR" sz="24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46" y="2890598"/>
            <a:ext cx="6099957" cy="309839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343" y="2843919"/>
            <a:ext cx="4880812" cy="3531194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5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68966" y="286871"/>
            <a:ext cx="9898983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5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PIB par habitant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fr-FR" sz="2400" dirty="0" smtClean="0"/>
              <a:t>Calcul des variables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8" y="995084"/>
            <a:ext cx="4939122" cy="285626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080378" y="5999818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024" y="1158774"/>
            <a:ext cx="4921363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368966" y="286871"/>
            <a:ext cx="9898983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 startAt="6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Dépenses du gouvernement par étudiant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fr-FR" sz="2400" dirty="0" smtClean="0"/>
              <a:t>Calcul des variables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1" y="1395779"/>
            <a:ext cx="5334591" cy="281167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062448" y="6152217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057" y="1700675"/>
            <a:ext cx="5070078" cy="2189765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646" y="711286"/>
            <a:ext cx="12184353" cy="34122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Dépenses du </a:t>
            </a:r>
            <a:r>
              <a:rPr lang="fr-FR" sz="1800" b="1" cap="none" dirty="0" err="1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gouv</a:t>
            </a:r>
            <a:r>
              <a:rPr lang="fr-FR" sz="1800" b="1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 étudiant </a:t>
            </a:r>
            <a:r>
              <a:rPr lang="fr-FR" sz="1800" cap="none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dépenses du </a:t>
            </a:r>
            <a:r>
              <a:rPr lang="fr-FR" sz="1800" cap="non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gouv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dans l’éducation  x  PIB  /  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</a:t>
            </a:r>
            <a:r>
              <a:rPr lang="fr-FR" sz="1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d’étudiants</a:t>
            </a:r>
            <a:endParaRPr lang="fr-FR" sz="18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5"/>
            </a:pPr>
            <a:r>
              <a:rPr lang="fr-FR" sz="2400" dirty="0" smtClean="0"/>
              <a:t>Calcul des scores</a:t>
            </a: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368967" y="533400"/>
            <a:ext cx="11584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FFFF00"/>
                </a:solidFill>
              </a:rPr>
              <a:t>Score 1 - 20 points - Nombre d'étudiants</a:t>
            </a:r>
            <a:r>
              <a:rPr lang="fr-FR" dirty="0">
                <a:solidFill>
                  <a:schemeClr val="bg1"/>
                </a:solidFill>
              </a:rPr>
              <a:t> : égal à 20 * (nombre par pays / nombre maximum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FFFF00"/>
                </a:solidFill>
              </a:rPr>
              <a:t>Score </a:t>
            </a:r>
            <a:r>
              <a:rPr lang="fr-FR" b="1" dirty="0">
                <a:solidFill>
                  <a:srgbClr val="FFFF00"/>
                </a:solidFill>
              </a:rPr>
              <a:t>2 - 25 points - Nombre de jeunes utilisateurs d'internet</a:t>
            </a:r>
            <a:r>
              <a:rPr lang="fr-FR" dirty="0">
                <a:solidFill>
                  <a:schemeClr val="bg1"/>
                </a:solidFill>
              </a:rPr>
              <a:t> : égal à </a:t>
            </a:r>
            <a:r>
              <a:rPr lang="fr-FR" dirty="0" smtClean="0">
                <a:solidFill>
                  <a:schemeClr val="bg1"/>
                </a:solidFill>
              </a:rPr>
              <a:t>25 </a:t>
            </a:r>
            <a:r>
              <a:rPr lang="fr-FR" dirty="0">
                <a:solidFill>
                  <a:schemeClr val="bg1"/>
                </a:solidFill>
              </a:rPr>
              <a:t>* (nombre par pays / nombre maximum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FFFF00"/>
                </a:solidFill>
              </a:rPr>
              <a:t>Score </a:t>
            </a:r>
            <a:r>
              <a:rPr lang="fr-FR" b="1" dirty="0">
                <a:solidFill>
                  <a:srgbClr val="FFFF00"/>
                </a:solidFill>
              </a:rPr>
              <a:t>3 - 20 points - Nombre de jeunes possédant un ordinateur personnel</a:t>
            </a:r>
            <a:r>
              <a:rPr lang="fr-FR" dirty="0">
                <a:solidFill>
                  <a:schemeClr val="bg1"/>
                </a:solidFill>
              </a:rPr>
              <a:t> : égal à 20 * (nombre par pays / nombre maximum)</a:t>
            </a:r>
          </a:p>
          <a:p>
            <a:endParaRPr lang="fr-FR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FFFF00"/>
                </a:solidFill>
              </a:rPr>
              <a:t>Score </a:t>
            </a:r>
            <a:r>
              <a:rPr lang="fr-FR" b="1" dirty="0">
                <a:solidFill>
                  <a:srgbClr val="FFFF00"/>
                </a:solidFill>
              </a:rPr>
              <a:t>4 - 5 points - Nombre d'étudiants par professeur</a:t>
            </a:r>
            <a:r>
              <a:rPr lang="fr-FR" dirty="0">
                <a:solidFill>
                  <a:schemeClr val="bg1"/>
                </a:solidFill>
              </a:rPr>
              <a:t> : égal à 5 * (ratio minimum / ratio par pays)</a:t>
            </a:r>
          </a:p>
          <a:p>
            <a:endParaRPr lang="fr-FR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FFFF00"/>
                </a:solidFill>
              </a:rPr>
              <a:t>Score </a:t>
            </a:r>
            <a:r>
              <a:rPr lang="fr-FR" b="1" dirty="0">
                <a:solidFill>
                  <a:srgbClr val="FFFF00"/>
                </a:solidFill>
              </a:rPr>
              <a:t>5 - 20 points - PIB par habitant</a:t>
            </a:r>
            <a:r>
              <a:rPr lang="fr-FR" dirty="0">
                <a:solidFill>
                  <a:schemeClr val="bg1"/>
                </a:solidFill>
              </a:rPr>
              <a:t> : égal à 15 * (PIB par habitant par pays / PIB par habitant maximum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rgbClr val="FFFF00"/>
                </a:solidFill>
              </a:rPr>
              <a:t>Score </a:t>
            </a:r>
            <a:r>
              <a:rPr lang="fr-FR" b="1" dirty="0">
                <a:solidFill>
                  <a:srgbClr val="FFFF00"/>
                </a:solidFill>
              </a:rPr>
              <a:t>6 - 10 points - Dépenses du gouvernement par étudiant</a:t>
            </a:r>
            <a:r>
              <a:rPr lang="fr-FR" dirty="0">
                <a:solidFill>
                  <a:schemeClr val="bg1"/>
                </a:solidFill>
              </a:rPr>
              <a:t> : égal à 10 * (dépenses par étudiant par pays / dépenses par étudiant maximum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5"/>
            </a:pPr>
            <a:r>
              <a:rPr lang="fr-FR" sz="2400" dirty="0" smtClean="0"/>
              <a:t>Calcul des scores</a:t>
            </a: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6" y="434803"/>
            <a:ext cx="3534621" cy="3103570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1030468" y="6089223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975" y="434803"/>
            <a:ext cx="3737246" cy="31035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997" y="3611685"/>
            <a:ext cx="3572895" cy="275154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62" y="3673964"/>
            <a:ext cx="3458962" cy="2649755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3917576" y="2886633"/>
            <a:ext cx="3191436" cy="1004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7833877" y="6408200"/>
            <a:ext cx="2739837" cy="41016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600" b="1" cap="none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 de score 3 après 2006</a:t>
            </a:r>
            <a:endParaRPr lang="fr-FR" sz="16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5"/>
            </a:pPr>
            <a:r>
              <a:rPr lang="fr-FR" sz="2400" dirty="0" smtClean="0"/>
              <a:t>Calcul des scores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553" y="331694"/>
            <a:ext cx="8496300" cy="646747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6"/>
            </a:pPr>
            <a:r>
              <a:rPr lang="fr-FR" sz="2400" dirty="0" smtClean="0"/>
              <a:t>Conclusion</a:t>
            </a: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885826" y="676275"/>
            <a:ext cx="648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5 pays les plus propices à notre implantation :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47826" y="1205522"/>
            <a:ext cx="171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00"/>
                </a:solidFill>
              </a:rPr>
              <a:t>1. Chine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47826" y="1734769"/>
            <a:ext cx="171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2</a:t>
            </a:r>
            <a:r>
              <a:rPr lang="fr-FR" dirty="0" smtClean="0">
                <a:solidFill>
                  <a:srgbClr val="FFFF00"/>
                </a:solidFill>
              </a:rPr>
              <a:t>. Inde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647825" y="2264016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00"/>
                </a:solidFill>
              </a:rPr>
              <a:t>3. Etats-Unis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647825" y="2793263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4</a:t>
            </a:r>
            <a:r>
              <a:rPr lang="fr-FR" dirty="0" smtClean="0">
                <a:solidFill>
                  <a:srgbClr val="FFFF00"/>
                </a:solidFill>
              </a:rPr>
              <a:t>. Norvège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47825" y="3322510"/>
            <a:ext cx="264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00"/>
                </a:solidFill>
              </a:rPr>
              <a:t>5. Suisse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85825" y="4029075"/>
            <a:ext cx="882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La région la plus propice à notre implantation :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647826" y="4558322"/>
            <a:ext cx="598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00"/>
                </a:solidFill>
              </a:rPr>
              <a:t>Europe et Asie Centrale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1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6"/>
            </a:pPr>
            <a:r>
              <a:rPr lang="fr-FR" sz="2400" dirty="0" smtClean="0"/>
              <a:t>Conclusion</a:t>
            </a:r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885826" y="2752209"/>
            <a:ext cx="558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Améliorations possibles sur le jeu de données 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647826" y="3281456"/>
            <a:ext cx="425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Données plus récentes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647826" y="3745897"/>
            <a:ext cx="8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Absence d’indicateur sur l’utilisation des cours en ligne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895350" y="4733497"/>
            <a:ext cx="676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Qu’aurait pu t-on faire de mieux 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647826" y="5261820"/>
            <a:ext cx="83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Etudier la corrélation entre les variables au lieu de les supposer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647826" y="5790143"/>
            <a:ext cx="84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Avoir une réunion avec le client pour critiquer les variables et les scores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895350" y="580630"/>
            <a:ext cx="414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Profil des pays avec fort potentiel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657350" y="1109877"/>
            <a:ext cx="316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Très grande population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657350" y="1574318"/>
            <a:ext cx="241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FF00"/>
                </a:solidFill>
              </a:rPr>
              <a:t>Pays très riches </a:t>
            </a:r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898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 et présentation du jeu de données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46529" y="1021792"/>
            <a:ext cx="11267910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400" b="1" dirty="0" smtClean="0"/>
              <a:t>Fichier 1 </a:t>
            </a:r>
            <a:r>
              <a:rPr lang="fr-FR" sz="2400" dirty="0" smtClean="0"/>
              <a:t>: décrit des pays et de leurs caractéristiques économiques</a:t>
            </a:r>
            <a:endParaRPr lang="fr-FR" sz="24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2081302" y="1558728"/>
            <a:ext cx="7774456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241 lignes x 32 colonnes</a:t>
            </a: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68" y="2205315"/>
            <a:ext cx="7118124" cy="45142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63905" y="2205315"/>
            <a:ext cx="959223" cy="4383744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773271" y="2205315"/>
            <a:ext cx="986117" cy="4383744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898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 et présentation du jeu de données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122" y="1785654"/>
            <a:ext cx="5762625" cy="1619250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529" y="672168"/>
            <a:ext cx="11267910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400" b="1" dirty="0" smtClean="0"/>
              <a:t>Fichier 2 </a:t>
            </a:r>
            <a:r>
              <a:rPr lang="fr-FR" sz="2400" dirty="0" smtClean="0"/>
              <a:t>: renseigne la source </a:t>
            </a:r>
            <a:r>
              <a:rPr lang="fr-FR" sz="2400" dirty="0" smtClean="0"/>
              <a:t>des </a:t>
            </a:r>
            <a:r>
              <a:rPr lang="fr-FR" sz="2400" dirty="0" smtClean="0"/>
              <a:t>indicateurs</a:t>
            </a:r>
            <a:endParaRPr lang="fr-FR" sz="2400" b="1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081302" y="1128421"/>
            <a:ext cx="7774456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6</a:t>
            </a:r>
            <a:r>
              <a:rPr lang="fr-FR" sz="2400" dirty="0" smtClean="0"/>
              <a:t>41 lignes x 32 colonnes</a:t>
            </a:r>
            <a:endParaRPr lang="fr-FR" sz="24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2259106" y="1703291"/>
            <a:ext cx="6427694" cy="1783977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2259106" y="1640539"/>
            <a:ext cx="6490447" cy="1846729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646529" y="3494554"/>
            <a:ext cx="11267910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400" b="1" dirty="0" smtClean="0"/>
              <a:t>Fichier 3 </a:t>
            </a:r>
            <a:r>
              <a:rPr lang="fr-FR" sz="2400" dirty="0" smtClean="0"/>
              <a:t>: renseigne comment chaque indicateur a été évalué</a:t>
            </a:r>
            <a:endParaRPr lang="fr-FR" sz="2400" b="1" dirty="0"/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2081302" y="3932877"/>
            <a:ext cx="7774456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643638 lignes x 5 colonnes</a:t>
            </a:r>
            <a:endParaRPr lang="fr-FR" sz="2400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044" y="4646700"/>
            <a:ext cx="4562475" cy="1571625"/>
          </a:xfrm>
          <a:prstGeom prst="rect">
            <a:avLst/>
          </a:prstGeom>
        </p:spPr>
      </p:pic>
      <p:cxnSp>
        <p:nvCxnSpPr>
          <p:cNvPr id="23" name="Connecteur droit 22"/>
          <p:cNvCxnSpPr/>
          <p:nvPr/>
        </p:nvCxnSpPr>
        <p:spPr>
          <a:xfrm>
            <a:off x="2259106" y="4476382"/>
            <a:ext cx="6427694" cy="1783977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2259106" y="4413630"/>
            <a:ext cx="6490447" cy="1846729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3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898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 et présentation du jeu de données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529" y="743886"/>
            <a:ext cx="11267910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400" b="1" dirty="0" smtClean="0"/>
              <a:t>Fichier 4 </a:t>
            </a:r>
            <a:r>
              <a:rPr lang="fr-FR" sz="2400" dirty="0" smtClean="0"/>
              <a:t>: contient les mesures des indicateurs</a:t>
            </a:r>
            <a:endParaRPr lang="fr-FR" sz="2400" b="1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081302" y="1200137"/>
            <a:ext cx="7774456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886930 lignes x 70 colonnes</a:t>
            </a: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301" y="2856904"/>
            <a:ext cx="7509107" cy="3938343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2081301" y="1743068"/>
            <a:ext cx="7774456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242 pays,  3665 indicateurs / pays</a:t>
            </a:r>
            <a:endParaRPr lang="fr-FR" sz="24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081301" y="2283156"/>
            <a:ext cx="7774456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Mesures réalisées de 1970 jusqu’en 2100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898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 et présentation du jeu de données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646529" y="743886"/>
            <a:ext cx="11267910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2400" b="1" dirty="0" smtClean="0"/>
              <a:t>Fichier 5 </a:t>
            </a:r>
            <a:r>
              <a:rPr lang="fr-FR" sz="2400" dirty="0" smtClean="0"/>
              <a:t>: donne les caractéristiques des indicateurs </a:t>
            </a:r>
            <a:endParaRPr lang="fr-FR" sz="2400" b="1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2081302" y="1235997"/>
            <a:ext cx="7774456" cy="64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3665 lignes x 21 colonnes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30" y="1799544"/>
            <a:ext cx="9477375" cy="4886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35455" y="1799544"/>
            <a:ext cx="2698663" cy="4879162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779966" y="1806707"/>
            <a:ext cx="688926" cy="4879162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8983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3200" dirty="0"/>
              <a:t>Problématique et présentation du jeu de données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368967" y="1086787"/>
            <a:ext cx="3679158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/>
              <a:t>On fusionne les fichiers 1, 4 et 5</a:t>
            </a:r>
            <a:endParaRPr lang="fr-FR" sz="1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67" y="1560677"/>
            <a:ext cx="7804708" cy="4664075"/>
          </a:xfrm>
          <a:prstGeom prst="rect">
            <a:avLst/>
          </a:prstGeom>
        </p:spPr>
      </p:pic>
      <p:sp>
        <p:nvSpPr>
          <p:cNvPr id="4" name="Flèche droite 3"/>
          <p:cNvSpPr/>
          <p:nvPr/>
        </p:nvSpPr>
        <p:spPr>
          <a:xfrm>
            <a:off x="4229100" y="1086643"/>
            <a:ext cx="134302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5760117" y="1086787"/>
            <a:ext cx="4745958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Tableau de 886930 lignes x 73 colonnes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95500" y="6267450"/>
            <a:ext cx="782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Nécessité de réduire les dimensions du tableau!!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967" y="1"/>
            <a:ext cx="11823034" cy="331693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fr-FR" sz="2400" dirty="0" smtClean="0"/>
              <a:t>Réduction du tableau</a:t>
            </a:r>
            <a:endParaRPr lang="fr-FR" sz="24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" y="6443908"/>
            <a:ext cx="502511" cy="430133"/>
          </a:xfrm>
          <a:prstGeom prst="rect">
            <a:avLst/>
          </a:prstGeom>
        </p:spPr>
      </p:pic>
      <p:sp>
        <p:nvSpPr>
          <p:cNvPr id="13" name="Titre 1"/>
          <p:cNvSpPr txBox="1">
            <a:spLocks/>
          </p:cNvSpPr>
          <p:nvPr/>
        </p:nvSpPr>
        <p:spPr>
          <a:xfrm>
            <a:off x="368967" y="286871"/>
            <a:ext cx="11823034" cy="3137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+mj-lt"/>
              <a:buAutoNum type="arabicPeriod"/>
            </a:pPr>
            <a:r>
              <a:rPr lang="fr-FR" sz="20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Suppression des pays n’existant pas</a:t>
            </a:r>
            <a:endParaRPr lang="fr-FR" sz="2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39" y="723563"/>
            <a:ext cx="4267079" cy="5935411"/>
          </a:xfrm>
          <a:prstGeom prst="rect">
            <a:avLst/>
          </a:prstGeom>
        </p:spPr>
      </p:pic>
      <p:sp>
        <p:nvSpPr>
          <p:cNvPr id="15" name="Flèche droite 14"/>
          <p:cNvSpPr/>
          <p:nvPr/>
        </p:nvSpPr>
        <p:spPr>
          <a:xfrm>
            <a:off x="6010275" y="3467893"/>
            <a:ext cx="134302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7407942" y="3468037"/>
            <a:ext cx="4745958" cy="361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fr-FR" sz="1800" dirty="0" smtClean="0">
                <a:solidFill>
                  <a:srgbClr val="FFFF00"/>
                </a:solidFill>
              </a:rPr>
              <a:t>Tableau de 787975 lignes x 73 colonnes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2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5162</TotalTime>
  <Words>1517</Words>
  <Application>Microsoft Office PowerPoint</Application>
  <PresentationFormat>Grand écran</PresentationFormat>
  <Paragraphs>245</Paragraphs>
  <Slides>36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Wingdings</vt:lpstr>
      <vt:lpstr>Wingdings 3</vt:lpstr>
      <vt:lpstr>Secteur</vt:lpstr>
      <vt:lpstr>Projet 2 : Analysez des données de systèmes éducatifs</vt:lpstr>
      <vt:lpstr>sommaire</vt:lpstr>
      <vt:lpstr>Problématique et présentation du jeu de données</vt:lpstr>
      <vt:lpstr>Problématique et présentation du jeu de données</vt:lpstr>
      <vt:lpstr>Problématique et présentation du jeu de données</vt:lpstr>
      <vt:lpstr>Problématique et présentation du jeu de données</vt:lpstr>
      <vt:lpstr>Problématique et présentation du jeu de données</vt:lpstr>
      <vt:lpstr>Problématique et présentation du jeu de données</vt:lpstr>
      <vt:lpstr>Réduction du tableau</vt:lpstr>
      <vt:lpstr>Réduction du tableau</vt:lpstr>
      <vt:lpstr>Réduction du tableau</vt:lpstr>
      <vt:lpstr>Réduction du tableau</vt:lpstr>
      <vt:lpstr>Réduction du tableau</vt:lpstr>
      <vt:lpstr>Présentation PowerPoint</vt:lpstr>
      <vt:lpstr>Réduction du tableau</vt:lpstr>
      <vt:lpstr>Réduction du tableau</vt:lpstr>
      <vt:lpstr>Réduction du tableau</vt:lpstr>
      <vt:lpstr>Valeurs manquantes</vt:lpstr>
      <vt:lpstr>Valeurs manquantes</vt:lpstr>
      <vt:lpstr>Valeurs manquantes</vt:lpstr>
      <vt:lpstr>Valeurs manquantes</vt:lpstr>
      <vt:lpstr>Valeurs manquantes</vt:lpstr>
      <vt:lpstr>Valeurs manquantes</vt:lpstr>
      <vt:lpstr>Valeurs manquantes</vt:lpstr>
      <vt:lpstr>Valeurs manquantes</vt:lpstr>
      <vt:lpstr>Calcul des variables</vt:lpstr>
      <vt:lpstr>Calcul des variables</vt:lpstr>
      <vt:lpstr>Calcul des variables</vt:lpstr>
      <vt:lpstr>Calcul des variables</vt:lpstr>
      <vt:lpstr>Calcul des variables</vt:lpstr>
      <vt:lpstr>Calcul des variables</vt:lpstr>
      <vt:lpstr>Calcul des scores</vt:lpstr>
      <vt:lpstr>Calcul des scores</vt:lpstr>
      <vt:lpstr>Calcul des scores</vt:lpstr>
      <vt:lpstr>Conclusion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169</cp:revision>
  <dcterms:created xsi:type="dcterms:W3CDTF">2022-10-09T07:02:37Z</dcterms:created>
  <dcterms:modified xsi:type="dcterms:W3CDTF">2022-10-14T08:58:17Z</dcterms:modified>
</cp:coreProperties>
</file>