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23"/>
  </p:notesMasterIdLst>
  <p:sldIdLst>
    <p:sldId id="256" r:id="rId2"/>
    <p:sldId id="259" r:id="rId3"/>
    <p:sldId id="26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6" r:id="rId19"/>
    <p:sldId id="335" r:id="rId20"/>
    <p:sldId id="337" r:id="rId21"/>
    <p:sldId id="320" r:id="rId22"/>
  </p:sldIdLst>
  <p:sldSz cx="9144000" cy="5143500" type="screen16x9"/>
  <p:notesSz cx="6858000" cy="9144000"/>
  <p:embeddedFontLst>
    <p:embeddedFont>
      <p:font typeface="Merriweather Light" panose="020B0604020202020204" pitchFamily="2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Vidaloka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C83535-5F7B-4ABD-A4A1-75B7A7A6EFD1}">
  <a:tblStyle styleId="{DCC83535-5F7B-4ABD-A4A1-75B7A7A6E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9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82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es TAKAM" userId="2e573f71b1b9510f" providerId="LiveId" clId="{D197AE68-F688-4453-B8AE-D0E47A2CADC6}"/>
    <pc:docChg chg="modSld">
      <pc:chgData name="Gilles TAKAM" userId="2e573f71b1b9510f" providerId="LiveId" clId="{D197AE68-F688-4453-B8AE-D0E47A2CADC6}" dt="2023-02-15T09:30:48.936" v="2"/>
      <pc:docMkLst>
        <pc:docMk/>
      </pc:docMkLst>
      <pc:sldChg chg="modAnim">
        <pc:chgData name="Gilles TAKAM" userId="2e573f71b1b9510f" providerId="LiveId" clId="{D197AE68-F688-4453-B8AE-D0E47A2CADC6}" dt="2023-02-15T09:27:31.823" v="1"/>
        <pc:sldMkLst>
          <pc:docMk/>
          <pc:sldMk cId="0" sldId="256"/>
        </pc:sldMkLst>
      </pc:sldChg>
      <pc:sldChg chg="modAnim">
        <pc:chgData name="Gilles TAKAM" userId="2e573f71b1b9510f" providerId="LiveId" clId="{D197AE68-F688-4453-B8AE-D0E47A2CADC6}" dt="2023-02-15T09:30:48.936" v="2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7298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64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65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76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68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7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98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3" r:id="rId9"/>
    <p:sldLayoutId id="2147483670" r:id="rId10"/>
    <p:sldLayoutId id="2147483671" r:id="rId11"/>
    <p:sldLayoutId id="2147483678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0" dirty="0"/>
              <a:t>Segmentez des clients d'un site e-commerce</a:t>
            </a:r>
            <a:br>
              <a:rPr lang="fr-FR" sz="5000" dirty="0"/>
            </a:br>
            <a:endParaRPr sz="5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Gilles Takam Cheno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25" y="294811"/>
            <a:ext cx="7717500" cy="572700"/>
          </a:xfrm>
        </p:spPr>
        <p:txBody>
          <a:bodyPr/>
          <a:lstStyle/>
          <a:p>
            <a:pPr algn="ctr"/>
            <a:r>
              <a:rPr lang="fr-FR" dirty="0"/>
              <a:t>Analyse exploratoire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436847" y="867511"/>
            <a:ext cx="42702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/>
              <a:t>Notes de satisfaction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12" y="1301843"/>
            <a:ext cx="4516775" cy="35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0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25" y="294811"/>
            <a:ext cx="7717500" cy="572700"/>
          </a:xfrm>
        </p:spPr>
        <p:txBody>
          <a:bodyPr/>
          <a:lstStyle/>
          <a:p>
            <a:pPr algn="ctr"/>
            <a:r>
              <a:rPr lang="fr-FR" dirty="0"/>
              <a:t>Analyse exploratoire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7313" y="1323165"/>
            <a:ext cx="42702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/>
              <a:t>Montant dépensé par catégorie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6" y="1895865"/>
            <a:ext cx="4247491" cy="2682626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767868" y="1323165"/>
            <a:ext cx="42702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/>
              <a:t>Nb de commandes par catégorie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61" y="1895866"/>
            <a:ext cx="4366471" cy="26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9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413915" y="2373045"/>
            <a:ext cx="431617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Modélisations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27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Modèle</a:t>
            </a:r>
            <a:r>
              <a:rPr lang="fr-FR" dirty="0"/>
              <a:t> : K-</a:t>
            </a:r>
            <a:r>
              <a:rPr lang="fr-FR" dirty="0" err="1"/>
              <a:t>Means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Nombre de clusters testés </a:t>
            </a:r>
            <a:r>
              <a:rPr lang="fr-FR" dirty="0"/>
              <a:t>: 3 à 5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Nombre de segmentations </a:t>
            </a:r>
            <a:r>
              <a:rPr lang="fr-FR" dirty="0"/>
              <a:t>: 4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</a:t>
            </a:r>
          </a:p>
        </p:txBody>
      </p:sp>
    </p:spTree>
    <p:extLst>
      <p:ext uri="{BB962C8B-B14F-4D97-AF65-F5344CB8AC3E}">
        <p14:creationId xmlns:p14="http://schemas.microsoft.com/office/powerpoint/2010/main" val="93014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52271" y="1017725"/>
            <a:ext cx="3847200" cy="1130795"/>
          </a:xfrm>
        </p:spPr>
        <p:txBody>
          <a:bodyPr/>
          <a:lstStyle/>
          <a:p>
            <a:r>
              <a:rPr lang="fr-FR" b="1" dirty="0"/>
              <a:t>Variables</a:t>
            </a:r>
          </a:p>
          <a:p>
            <a:pPr lvl="1" algn="l"/>
            <a:r>
              <a:rPr lang="fr-FR" sz="1000" dirty="0" err="1"/>
              <a:t>most-recent-purchase</a:t>
            </a:r>
            <a:endParaRPr lang="fr-FR" sz="1000" dirty="0"/>
          </a:p>
          <a:p>
            <a:pPr lvl="1" algn="l"/>
            <a:r>
              <a:rPr lang="fr-FR" sz="1000" dirty="0"/>
              <a:t>nb-</a:t>
            </a:r>
            <a:r>
              <a:rPr lang="fr-FR" sz="1000" dirty="0" err="1"/>
              <a:t>orders</a:t>
            </a:r>
            <a:endParaRPr lang="fr-FR" sz="1000" dirty="0"/>
          </a:p>
          <a:p>
            <a:pPr lvl="1" algn="l"/>
            <a:r>
              <a:rPr lang="fr-FR" sz="1000" dirty="0" err="1"/>
              <a:t>amount-spent</a:t>
            </a:r>
            <a:endParaRPr lang="fr-FR" sz="1000" dirty="0"/>
          </a:p>
          <a:p>
            <a:endParaRPr lang="fr-FR" dirty="0"/>
          </a:p>
          <a:p>
            <a:r>
              <a:rPr lang="fr-FR" b="1" dirty="0"/>
              <a:t>Nombre de clusters retenus </a:t>
            </a:r>
            <a:r>
              <a:rPr lang="fr-FR" dirty="0"/>
              <a:t>: 3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398719"/>
            <a:ext cx="3990109" cy="572700"/>
          </a:xfrm>
        </p:spPr>
        <p:txBody>
          <a:bodyPr/>
          <a:lstStyle/>
          <a:p>
            <a:pPr algn="l"/>
            <a:r>
              <a:rPr lang="fr-FR" dirty="0"/>
              <a:t>Segmentation 1 (RFM)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3687" r="1421" b="15016"/>
          <a:stretch/>
        </p:blipFill>
        <p:spPr>
          <a:xfrm>
            <a:off x="3626904" y="1110337"/>
            <a:ext cx="5389208" cy="32217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7" y="2423479"/>
            <a:ext cx="2694793" cy="11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52271" y="1017725"/>
            <a:ext cx="3847200" cy="1130795"/>
          </a:xfrm>
        </p:spPr>
        <p:txBody>
          <a:bodyPr/>
          <a:lstStyle/>
          <a:p>
            <a:r>
              <a:rPr lang="fr-FR" b="1" dirty="0"/>
              <a:t>Variables</a:t>
            </a:r>
          </a:p>
          <a:p>
            <a:pPr lvl="1" algn="l"/>
            <a:r>
              <a:rPr lang="fr-FR" sz="1000" dirty="0" err="1"/>
              <a:t>most-recent-purchase</a:t>
            </a:r>
            <a:endParaRPr lang="fr-FR" sz="1000" dirty="0"/>
          </a:p>
          <a:p>
            <a:pPr lvl="1" algn="l"/>
            <a:r>
              <a:rPr lang="fr-FR" sz="1000" dirty="0"/>
              <a:t>nb-</a:t>
            </a:r>
            <a:r>
              <a:rPr lang="fr-FR" sz="1000" dirty="0" err="1"/>
              <a:t>orders</a:t>
            </a:r>
            <a:endParaRPr lang="fr-FR" sz="1000" dirty="0"/>
          </a:p>
          <a:p>
            <a:pPr lvl="1" algn="l"/>
            <a:r>
              <a:rPr lang="fr-FR" sz="1000" dirty="0" err="1"/>
              <a:t>amount-spent</a:t>
            </a:r>
            <a:endParaRPr lang="fr-FR" sz="1000" dirty="0"/>
          </a:p>
          <a:p>
            <a:pPr lvl="1" algn="l"/>
            <a:r>
              <a:rPr lang="fr-FR" sz="1000" dirty="0" err="1">
                <a:solidFill>
                  <a:srgbClr val="00B0F0"/>
                </a:solidFill>
              </a:rPr>
              <a:t>review</a:t>
            </a:r>
            <a:endParaRPr lang="fr-FR" sz="1000" dirty="0">
              <a:solidFill>
                <a:srgbClr val="00B0F0"/>
              </a:solidFill>
            </a:endParaRPr>
          </a:p>
          <a:p>
            <a:endParaRPr lang="fr-FR" dirty="0"/>
          </a:p>
          <a:p>
            <a:r>
              <a:rPr lang="fr-FR" b="1" dirty="0"/>
              <a:t>Nombre de clusters retenus </a:t>
            </a:r>
            <a:r>
              <a:rPr lang="fr-FR" dirty="0"/>
              <a:t>: 4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8" t="4934" r="1609" b="11398"/>
          <a:stretch/>
        </p:blipFill>
        <p:spPr>
          <a:xfrm>
            <a:off x="3523071" y="1115333"/>
            <a:ext cx="5574111" cy="32117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5" y="2518116"/>
            <a:ext cx="2815743" cy="1168799"/>
          </a:xfrm>
          <a:prstGeom prst="rect">
            <a:avLst/>
          </a:prstGeom>
        </p:spPr>
      </p:pic>
      <p:sp>
        <p:nvSpPr>
          <p:cNvPr id="9" name="Titre 2"/>
          <p:cNvSpPr>
            <a:spLocks noGrp="1"/>
          </p:cNvSpPr>
          <p:nvPr>
            <p:ph type="title"/>
          </p:nvPr>
        </p:nvSpPr>
        <p:spPr>
          <a:xfrm>
            <a:off x="0" y="398719"/>
            <a:ext cx="3990109" cy="572700"/>
          </a:xfrm>
        </p:spPr>
        <p:txBody>
          <a:bodyPr/>
          <a:lstStyle/>
          <a:p>
            <a:pPr algn="l"/>
            <a:r>
              <a:rPr lang="fr-FR" dirty="0"/>
              <a:t>Segmentation 2</a:t>
            </a:r>
          </a:p>
        </p:txBody>
      </p:sp>
    </p:spTree>
    <p:extLst>
      <p:ext uri="{BB962C8B-B14F-4D97-AF65-F5344CB8AC3E}">
        <p14:creationId xmlns:p14="http://schemas.microsoft.com/office/powerpoint/2010/main" val="271880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52271" y="1017725"/>
            <a:ext cx="3847200" cy="1130795"/>
          </a:xfrm>
        </p:spPr>
        <p:txBody>
          <a:bodyPr/>
          <a:lstStyle/>
          <a:p>
            <a:r>
              <a:rPr lang="fr-FR" b="1" dirty="0"/>
              <a:t>Variables</a:t>
            </a:r>
          </a:p>
          <a:p>
            <a:pPr lvl="1" algn="l"/>
            <a:r>
              <a:rPr lang="fr-FR" sz="1000" dirty="0" err="1"/>
              <a:t>most-recent-purchase</a:t>
            </a:r>
            <a:endParaRPr lang="fr-FR" sz="1000" dirty="0"/>
          </a:p>
          <a:p>
            <a:pPr lvl="1" algn="l"/>
            <a:r>
              <a:rPr lang="fr-FR" sz="1000" dirty="0"/>
              <a:t>nb-</a:t>
            </a:r>
            <a:r>
              <a:rPr lang="fr-FR" sz="1000" dirty="0" err="1"/>
              <a:t>orders</a:t>
            </a:r>
            <a:endParaRPr lang="fr-FR" sz="1000" dirty="0"/>
          </a:p>
          <a:p>
            <a:pPr lvl="1" algn="l"/>
            <a:r>
              <a:rPr lang="fr-FR" sz="1000" dirty="0" err="1"/>
              <a:t>amount-spent</a:t>
            </a:r>
            <a:endParaRPr lang="fr-FR" sz="1000" dirty="0"/>
          </a:p>
          <a:p>
            <a:pPr lvl="1" algn="l"/>
            <a:r>
              <a:rPr lang="fr-FR" sz="1000" dirty="0" err="1"/>
              <a:t>review</a:t>
            </a:r>
            <a:endParaRPr lang="fr-FR" sz="1000" dirty="0"/>
          </a:p>
          <a:p>
            <a:pPr lvl="1" algn="l"/>
            <a:r>
              <a:rPr lang="fr-FR" sz="1000" dirty="0">
                <a:solidFill>
                  <a:srgbClr val="00B0F0"/>
                </a:solidFill>
              </a:rPr>
              <a:t>nb-items</a:t>
            </a:r>
          </a:p>
          <a:p>
            <a:endParaRPr lang="fr-FR" dirty="0"/>
          </a:p>
          <a:p>
            <a:r>
              <a:rPr lang="fr-FR" b="1" dirty="0"/>
              <a:t>Nombre de clusters retenus </a:t>
            </a:r>
            <a:r>
              <a:rPr lang="fr-FR" dirty="0"/>
              <a:t>: 5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6" t="4148" r="1537" b="12838"/>
          <a:stretch/>
        </p:blipFill>
        <p:spPr>
          <a:xfrm>
            <a:off x="3559502" y="1119422"/>
            <a:ext cx="5522011" cy="33059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7" y="2721220"/>
            <a:ext cx="2724432" cy="1116700"/>
          </a:xfrm>
          <a:prstGeom prst="rect">
            <a:avLst/>
          </a:prstGeom>
        </p:spPr>
      </p:pic>
      <p:sp>
        <p:nvSpPr>
          <p:cNvPr id="9" name="Titre 2"/>
          <p:cNvSpPr>
            <a:spLocks noGrp="1"/>
          </p:cNvSpPr>
          <p:nvPr>
            <p:ph type="title"/>
          </p:nvPr>
        </p:nvSpPr>
        <p:spPr>
          <a:xfrm>
            <a:off x="0" y="398719"/>
            <a:ext cx="3990109" cy="572700"/>
          </a:xfrm>
        </p:spPr>
        <p:txBody>
          <a:bodyPr/>
          <a:lstStyle/>
          <a:p>
            <a:pPr algn="l"/>
            <a:r>
              <a:rPr lang="fr-FR" dirty="0"/>
              <a:t>Segmentation 3</a:t>
            </a:r>
          </a:p>
        </p:txBody>
      </p:sp>
    </p:spTree>
    <p:extLst>
      <p:ext uri="{BB962C8B-B14F-4D97-AF65-F5344CB8AC3E}">
        <p14:creationId xmlns:p14="http://schemas.microsoft.com/office/powerpoint/2010/main" val="196590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52271" y="1017725"/>
            <a:ext cx="3215270" cy="3835629"/>
          </a:xfrm>
        </p:spPr>
        <p:txBody>
          <a:bodyPr/>
          <a:lstStyle/>
          <a:p>
            <a:r>
              <a:rPr lang="fr-FR" b="1" dirty="0"/>
              <a:t>Variables</a:t>
            </a:r>
          </a:p>
          <a:p>
            <a:pPr lvl="1" algn="l"/>
            <a:r>
              <a:rPr lang="fr-FR" sz="1000" dirty="0" err="1"/>
              <a:t>most-recent-purchase</a:t>
            </a:r>
            <a:endParaRPr lang="fr-FR" sz="1000" dirty="0"/>
          </a:p>
          <a:p>
            <a:pPr lvl="1" algn="l"/>
            <a:r>
              <a:rPr lang="fr-FR" sz="1000" dirty="0"/>
              <a:t>nb-</a:t>
            </a:r>
            <a:r>
              <a:rPr lang="fr-FR" sz="1000" dirty="0" err="1"/>
              <a:t>orders</a:t>
            </a:r>
            <a:endParaRPr lang="fr-FR" sz="1000" dirty="0"/>
          </a:p>
          <a:p>
            <a:pPr lvl="1" algn="l"/>
            <a:r>
              <a:rPr lang="fr-FR" sz="1000" dirty="0" err="1"/>
              <a:t>amount-spent</a:t>
            </a:r>
            <a:endParaRPr lang="fr-FR" sz="1000" dirty="0"/>
          </a:p>
          <a:p>
            <a:pPr lvl="1" algn="l"/>
            <a:r>
              <a:rPr lang="fr-FR" sz="1000" dirty="0" err="1"/>
              <a:t>review</a:t>
            </a:r>
            <a:endParaRPr lang="fr-FR" sz="1000" dirty="0"/>
          </a:p>
          <a:p>
            <a:pPr lvl="1" algn="l"/>
            <a:r>
              <a:rPr lang="fr-FR" sz="1000" dirty="0"/>
              <a:t>nb-items</a:t>
            </a:r>
            <a:endParaRPr lang="en-US" sz="1000" dirty="0"/>
          </a:p>
          <a:p>
            <a:pPr lvl="1" algn="l"/>
            <a:r>
              <a:rPr lang="en-US" sz="1000" dirty="0">
                <a:solidFill>
                  <a:srgbClr val="00B0F0"/>
                </a:solidFill>
              </a:rPr>
              <a:t>distance</a:t>
            </a:r>
          </a:p>
          <a:p>
            <a:pPr lvl="1" algn="l"/>
            <a:r>
              <a:rPr lang="en-US" sz="1000" dirty="0">
                <a:solidFill>
                  <a:srgbClr val="00B0F0"/>
                </a:solidFill>
              </a:rPr>
              <a:t>delivery-time</a:t>
            </a:r>
          </a:p>
          <a:p>
            <a:pPr lvl="1" algn="l"/>
            <a:r>
              <a:rPr lang="en-US" sz="1000" dirty="0">
                <a:solidFill>
                  <a:srgbClr val="00B0F0"/>
                </a:solidFill>
              </a:rPr>
              <a:t>fav-month-of-purchase</a:t>
            </a:r>
          </a:p>
          <a:p>
            <a:pPr lvl="1" algn="l"/>
            <a:r>
              <a:rPr lang="en-US" sz="1000" dirty="0" err="1">
                <a:solidFill>
                  <a:srgbClr val="00B0F0"/>
                </a:solidFill>
              </a:rPr>
              <a:t>nb</a:t>
            </a:r>
            <a:r>
              <a:rPr lang="en-US" sz="1000" dirty="0">
                <a:solidFill>
                  <a:srgbClr val="00B0F0"/>
                </a:solidFill>
              </a:rPr>
              <a:t>-payment-method</a:t>
            </a:r>
          </a:p>
          <a:p>
            <a:pPr lvl="1" algn="l"/>
            <a:r>
              <a:rPr lang="en-US" sz="1000" dirty="0" err="1">
                <a:solidFill>
                  <a:srgbClr val="00B0F0"/>
                </a:solidFill>
              </a:rPr>
              <a:t>nb</a:t>
            </a:r>
            <a:r>
              <a:rPr lang="en-US" sz="1000" dirty="0">
                <a:solidFill>
                  <a:srgbClr val="00B0F0"/>
                </a:solidFill>
              </a:rPr>
              <a:t>-installments</a:t>
            </a:r>
          </a:p>
          <a:p>
            <a:pPr lvl="1" algn="l"/>
            <a:r>
              <a:rPr lang="en-US" sz="1000" dirty="0">
                <a:solidFill>
                  <a:srgbClr val="00B0F0"/>
                </a:solidFill>
              </a:rPr>
              <a:t>freight-ratio</a:t>
            </a:r>
          </a:p>
          <a:p>
            <a:pPr lvl="1" algn="l"/>
            <a:r>
              <a:rPr lang="en-US" sz="1000" dirty="0" err="1">
                <a:solidFill>
                  <a:srgbClr val="00B0F0"/>
                </a:solidFill>
              </a:rPr>
              <a:t>brico</a:t>
            </a:r>
            <a:r>
              <a:rPr lang="en-US" sz="1000" dirty="0">
                <a:solidFill>
                  <a:srgbClr val="00B0F0"/>
                </a:solidFill>
              </a:rPr>
              <a:t>-</a:t>
            </a:r>
            <a:r>
              <a:rPr lang="en-US" sz="1000" dirty="0" err="1">
                <a:solidFill>
                  <a:srgbClr val="00B0F0"/>
                </a:solidFill>
              </a:rPr>
              <a:t>jardin</a:t>
            </a:r>
            <a:r>
              <a:rPr lang="en-US" sz="1000" dirty="0">
                <a:solidFill>
                  <a:srgbClr val="00B0F0"/>
                </a:solidFill>
              </a:rPr>
              <a:t>-</a:t>
            </a:r>
            <a:r>
              <a:rPr lang="en-US" sz="1000" dirty="0" err="1">
                <a:solidFill>
                  <a:srgbClr val="00B0F0"/>
                </a:solidFill>
              </a:rPr>
              <a:t>animaux</a:t>
            </a:r>
            <a:r>
              <a:rPr lang="en-US" sz="1000" dirty="0">
                <a:solidFill>
                  <a:srgbClr val="00B0F0"/>
                </a:solidFill>
              </a:rPr>
              <a:t>-spent</a:t>
            </a:r>
          </a:p>
          <a:p>
            <a:pPr lvl="1" algn="l"/>
            <a:r>
              <a:rPr lang="en-US" sz="1000" dirty="0" err="1">
                <a:solidFill>
                  <a:srgbClr val="00B0F0"/>
                </a:solidFill>
              </a:rPr>
              <a:t>maison</a:t>
            </a:r>
            <a:r>
              <a:rPr lang="en-US" sz="1000" dirty="0">
                <a:solidFill>
                  <a:srgbClr val="00B0F0"/>
                </a:solidFill>
              </a:rPr>
              <a:t>-</a:t>
            </a:r>
            <a:r>
              <a:rPr lang="en-US" sz="1000" dirty="0" err="1">
                <a:solidFill>
                  <a:srgbClr val="00B0F0"/>
                </a:solidFill>
              </a:rPr>
              <a:t>déco</a:t>
            </a:r>
            <a:r>
              <a:rPr lang="en-US" sz="1000" dirty="0">
                <a:solidFill>
                  <a:srgbClr val="00B0F0"/>
                </a:solidFill>
              </a:rPr>
              <a:t>-spent</a:t>
            </a:r>
          </a:p>
          <a:p>
            <a:pPr lvl="1" algn="l"/>
            <a:r>
              <a:rPr lang="en-US" sz="1000" dirty="0" err="1">
                <a:solidFill>
                  <a:srgbClr val="00B0F0"/>
                </a:solidFill>
              </a:rPr>
              <a:t>beauté</a:t>
            </a:r>
            <a:r>
              <a:rPr lang="en-US" sz="1000" dirty="0">
                <a:solidFill>
                  <a:srgbClr val="00B0F0"/>
                </a:solidFill>
              </a:rPr>
              <a:t>-santé-spent</a:t>
            </a:r>
          </a:p>
          <a:p>
            <a:pPr lvl="1" algn="l"/>
            <a:r>
              <a:rPr lang="en-US" sz="1000" dirty="0" err="1">
                <a:solidFill>
                  <a:srgbClr val="00B0F0"/>
                </a:solidFill>
              </a:rPr>
              <a:t>loisirs</a:t>
            </a:r>
            <a:r>
              <a:rPr lang="en-US" sz="1000" dirty="0">
                <a:solidFill>
                  <a:srgbClr val="00B0F0"/>
                </a:solidFill>
              </a:rPr>
              <a:t>-spent</a:t>
            </a:r>
          </a:p>
          <a:p>
            <a:pPr lvl="1" algn="l"/>
            <a:r>
              <a:rPr lang="en-US" sz="1000" dirty="0">
                <a:solidFill>
                  <a:srgbClr val="00B0F0"/>
                </a:solidFill>
              </a:rPr>
              <a:t>fashion-</a:t>
            </a:r>
            <a:r>
              <a:rPr lang="en-US" sz="1000" dirty="0" err="1">
                <a:solidFill>
                  <a:srgbClr val="00B0F0"/>
                </a:solidFill>
              </a:rPr>
              <a:t>accessoires</a:t>
            </a:r>
            <a:r>
              <a:rPr lang="en-US" sz="1000" dirty="0">
                <a:solidFill>
                  <a:srgbClr val="00B0F0"/>
                </a:solidFill>
              </a:rPr>
              <a:t>-spent</a:t>
            </a:r>
          </a:p>
          <a:p>
            <a:pPr lvl="1" algn="l"/>
            <a:r>
              <a:rPr lang="en-US" sz="1000" dirty="0">
                <a:solidFill>
                  <a:srgbClr val="00B0F0"/>
                </a:solidFill>
              </a:rPr>
              <a:t>aliments-</a:t>
            </a:r>
            <a:r>
              <a:rPr lang="en-US" sz="1000" dirty="0" err="1">
                <a:solidFill>
                  <a:srgbClr val="00B0F0"/>
                </a:solidFill>
              </a:rPr>
              <a:t>autres</a:t>
            </a:r>
            <a:r>
              <a:rPr lang="en-US" sz="1000" dirty="0">
                <a:solidFill>
                  <a:srgbClr val="00B0F0"/>
                </a:solidFill>
              </a:rPr>
              <a:t>-spent</a:t>
            </a:r>
          </a:p>
          <a:p>
            <a:pPr lvl="1" algn="l"/>
            <a:r>
              <a:rPr lang="en-US" sz="1000" dirty="0">
                <a:solidFill>
                  <a:srgbClr val="00B0F0"/>
                </a:solidFill>
              </a:rPr>
              <a:t>auto-</a:t>
            </a:r>
            <a:r>
              <a:rPr lang="en-US" sz="1000" dirty="0" err="1">
                <a:solidFill>
                  <a:srgbClr val="00B0F0"/>
                </a:solidFill>
              </a:rPr>
              <a:t>industrie</a:t>
            </a:r>
            <a:r>
              <a:rPr lang="en-US" sz="1000" dirty="0">
                <a:solidFill>
                  <a:srgbClr val="00B0F0"/>
                </a:solidFill>
              </a:rPr>
              <a:t>-spent</a:t>
            </a:r>
          </a:p>
          <a:p>
            <a:pPr lvl="1" algn="l"/>
            <a:r>
              <a:rPr lang="en-US" sz="1000" dirty="0" err="1">
                <a:solidFill>
                  <a:srgbClr val="00B0F0"/>
                </a:solidFill>
              </a:rPr>
              <a:t>informatique</a:t>
            </a:r>
            <a:r>
              <a:rPr lang="en-US" sz="1000" dirty="0">
                <a:solidFill>
                  <a:srgbClr val="00B0F0"/>
                </a:solidFill>
              </a:rPr>
              <a:t>-bureau-spent</a:t>
            </a:r>
          </a:p>
          <a:p>
            <a:pPr lvl="1" algn="l"/>
            <a:r>
              <a:rPr lang="en-US" sz="1000" dirty="0" err="1">
                <a:solidFill>
                  <a:srgbClr val="00B0F0"/>
                </a:solidFill>
              </a:rPr>
              <a:t>jouets</a:t>
            </a:r>
            <a:r>
              <a:rPr lang="en-US" sz="1000" dirty="0">
                <a:solidFill>
                  <a:srgbClr val="00B0F0"/>
                </a:solidFill>
              </a:rPr>
              <a:t>-</a:t>
            </a:r>
            <a:r>
              <a:rPr lang="en-US" sz="1000" dirty="0" err="1">
                <a:solidFill>
                  <a:srgbClr val="00B0F0"/>
                </a:solidFill>
              </a:rPr>
              <a:t>bébé</a:t>
            </a:r>
            <a:r>
              <a:rPr lang="en-US" sz="1000" dirty="0">
                <a:solidFill>
                  <a:srgbClr val="00B0F0"/>
                </a:solidFill>
              </a:rPr>
              <a:t>-spent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6" t="4410" r="1538" b="11267"/>
          <a:stretch/>
        </p:blipFill>
        <p:spPr>
          <a:xfrm>
            <a:off x="3267541" y="1755772"/>
            <a:ext cx="5687940" cy="30373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83" y="455918"/>
            <a:ext cx="2765204" cy="1123614"/>
          </a:xfrm>
          <a:prstGeom prst="rect">
            <a:avLst/>
          </a:prstGeom>
        </p:spPr>
      </p:pic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0" y="398719"/>
            <a:ext cx="3990109" cy="572700"/>
          </a:xfrm>
        </p:spPr>
        <p:txBody>
          <a:bodyPr/>
          <a:lstStyle/>
          <a:p>
            <a:pPr algn="l"/>
            <a:r>
              <a:rPr lang="fr-FR" dirty="0"/>
              <a:t>Segmentation 4</a:t>
            </a:r>
          </a:p>
        </p:txBody>
      </p:sp>
    </p:spTree>
    <p:extLst>
      <p:ext uri="{BB962C8B-B14F-4D97-AF65-F5344CB8AC3E}">
        <p14:creationId xmlns:p14="http://schemas.microsoft.com/office/powerpoint/2010/main" val="354687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1381800"/>
            <a:ext cx="3847200" cy="2379900"/>
          </a:xfrm>
        </p:spPr>
        <p:txBody>
          <a:bodyPr/>
          <a:lstStyle/>
          <a:p>
            <a:r>
              <a:rPr lang="fr-FR" b="1" dirty="0"/>
              <a:t>Modèle</a:t>
            </a:r>
            <a:r>
              <a:rPr lang="fr-FR" dirty="0"/>
              <a:t> : Segmentation 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Nombre de clusters testés </a:t>
            </a:r>
            <a:r>
              <a:rPr lang="fr-FR" dirty="0"/>
              <a:t>: 5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Variables</a:t>
            </a:r>
          </a:p>
          <a:p>
            <a:pPr lvl="1" algn="l"/>
            <a:r>
              <a:rPr lang="en-US" dirty="0"/>
              <a:t>most-recent-purchase</a:t>
            </a:r>
          </a:p>
          <a:p>
            <a:pPr lvl="1" algn="l"/>
            <a:r>
              <a:rPr lang="en-US" dirty="0" err="1"/>
              <a:t>nb</a:t>
            </a:r>
            <a:r>
              <a:rPr lang="en-US" dirty="0"/>
              <a:t>-orders</a:t>
            </a:r>
          </a:p>
          <a:p>
            <a:pPr lvl="1" algn="l"/>
            <a:r>
              <a:rPr lang="en-US" dirty="0"/>
              <a:t>amount-spent</a:t>
            </a:r>
          </a:p>
          <a:p>
            <a:pPr lvl="1" algn="l"/>
            <a:r>
              <a:rPr lang="en-US" dirty="0"/>
              <a:t>review</a:t>
            </a:r>
          </a:p>
          <a:p>
            <a:pPr lvl="1" algn="l"/>
            <a:r>
              <a:rPr lang="en-US" dirty="0" err="1"/>
              <a:t>nb</a:t>
            </a:r>
            <a:r>
              <a:rPr lang="en-US" dirty="0"/>
              <a:t>-items</a:t>
            </a:r>
          </a:p>
          <a:p>
            <a:pPr lvl="1" algn="l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6241" y="431821"/>
            <a:ext cx="2366764" cy="572700"/>
          </a:xfrm>
        </p:spPr>
        <p:txBody>
          <a:bodyPr/>
          <a:lstStyle/>
          <a:p>
            <a:pPr algn="l"/>
            <a:r>
              <a:rPr lang="fr-FR" dirty="0"/>
              <a:t>Modèle final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6" t="4148" r="1537" b="12838"/>
          <a:stretch/>
        </p:blipFill>
        <p:spPr>
          <a:xfrm>
            <a:off x="3559502" y="1119422"/>
            <a:ext cx="5522011" cy="33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413915" y="2373045"/>
            <a:ext cx="431617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Simulations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3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13226" y="25717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59626" y="19898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75826" y="19898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397026" y="25717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Modélisations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0826" y="25717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Simulations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43426" y="19898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1381800"/>
            <a:ext cx="4022082" cy="2979185"/>
          </a:xfrm>
        </p:spPr>
        <p:txBody>
          <a:bodyPr/>
          <a:lstStyle/>
          <a:p>
            <a:r>
              <a:rPr lang="fr-FR" b="1" dirty="0"/>
              <a:t>Modèle M0:</a:t>
            </a:r>
          </a:p>
          <a:p>
            <a:pPr lvl="1" algn="l"/>
            <a:r>
              <a:rPr lang="fr-FR" sz="1200" dirty="0" err="1"/>
              <a:t>start</a:t>
            </a:r>
            <a:r>
              <a:rPr lang="fr-FR" sz="1200" dirty="0"/>
              <a:t> = 0 jour</a:t>
            </a:r>
          </a:p>
          <a:p>
            <a:pPr lvl="1" algn="l"/>
            <a:r>
              <a:rPr lang="fr-FR" sz="1200" dirty="0"/>
              <a:t>stop = 500 jours</a:t>
            </a:r>
          </a:p>
          <a:p>
            <a:pPr lvl="1" algn="l"/>
            <a:r>
              <a:rPr lang="fr-FR" sz="1200" dirty="0"/>
              <a:t>entrainé sur clients C0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b="1" dirty="0"/>
              <a:t>Modèle M1:</a:t>
            </a:r>
            <a:endParaRPr lang="fr-FR" dirty="0"/>
          </a:p>
          <a:p>
            <a:pPr lvl="1" algn="l"/>
            <a:r>
              <a:rPr lang="fr-FR" sz="1200" dirty="0" err="1"/>
              <a:t>start</a:t>
            </a:r>
            <a:r>
              <a:rPr lang="fr-FR" sz="1200" dirty="0"/>
              <a:t> = 0</a:t>
            </a:r>
          </a:p>
          <a:p>
            <a:pPr lvl="1" algn="l"/>
            <a:r>
              <a:rPr lang="fr-FR" sz="1200" dirty="0"/>
              <a:t>stop = 515, 530, ... , 705, 720 jours</a:t>
            </a:r>
          </a:p>
          <a:p>
            <a:pPr lvl="1" algn="l"/>
            <a:r>
              <a:rPr lang="fr-FR" sz="1200" dirty="0"/>
              <a:t>entrainé sur Clients C1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b="1" dirty="0"/>
              <a:t>Comparaisons (score ARI):</a:t>
            </a:r>
          </a:p>
          <a:p>
            <a:pPr lvl="1" algn="l"/>
            <a:r>
              <a:rPr lang="en-US" dirty="0"/>
              <a:t>clusters M1[C0]</a:t>
            </a:r>
          </a:p>
          <a:p>
            <a:pPr lvl="1" algn="l"/>
            <a:r>
              <a:rPr lang="en-US" dirty="0"/>
              <a:t>clusters M0[C0]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394" y="1017725"/>
            <a:ext cx="4627617" cy="3771882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 flipV="1">
            <a:off x="4661522" y="1995055"/>
            <a:ext cx="920794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582316" y="1995055"/>
            <a:ext cx="0" cy="248102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582316" y="4245885"/>
            <a:ext cx="388128" cy="3261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6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1570" name="Google Shape;1570;p123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1571" name="Google Shape;1571;p12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2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2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2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23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1576" name="Google Shape;1576;p12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2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123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1579" name="Google Shape;1579;p12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2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2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123"/>
          <p:cNvSpPr txBox="1">
            <a:spLocks noGrp="1"/>
          </p:cNvSpPr>
          <p:nvPr>
            <p:ph type="subTitle" idx="4294967295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413915" y="2373045"/>
            <a:ext cx="431617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98053" y="1017725"/>
            <a:ext cx="8263439" cy="2379900"/>
          </a:xfrm>
        </p:spPr>
        <p:txBody>
          <a:bodyPr/>
          <a:lstStyle/>
          <a:p>
            <a:r>
              <a:rPr lang="fr-FR" dirty="0"/>
              <a:t>Segmenter les clients de </a:t>
            </a:r>
            <a:r>
              <a:rPr lang="fr-FR" dirty="0" err="1"/>
              <a:t>Olist</a:t>
            </a:r>
            <a:endParaRPr lang="fr-FR" dirty="0"/>
          </a:p>
          <a:p>
            <a:endParaRPr lang="fr-FR" dirty="0"/>
          </a:p>
          <a:p>
            <a:r>
              <a:rPr lang="fr-FR" dirty="0"/>
              <a:t>Jeu de données : commandes du 15-09-2016 au 29-08-2018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48" y="1843828"/>
            <a:ext cx="4972503" cy="29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3414050" y="2124122"/>
            <a:ext cx="2316000" cy="437700"/>
          </a:xfrm>
        </p:spPr>
        <p:txBody>
          <a:bodyPr/>
          <a:lstStyle/>
          <a:p>
            <a:r>
              <a:rPr lang="fr-FR" err="1"/>
              <a:t>orders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2"/>
          </p:nvPr>
        </p:nvSpPr>
        <p:spPr>
          <a:xfrm>
            <a:off x="3564199" y="2533815"/>
            <a:ext cx="3276867" cy="572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00B0F0"/>
                </a:solidFill>
              </a:rPr>
              <a:t>order</a:t>
            </a:r>
            <a:r>
              <a:rPr lang="fr-FR" sz="1000" b="1" dirty="0">
                <a:solidFill>
                  <a:srgbClr val="00B0F0"/>
                </a:solidFill>
              </a:rPr>
              <a:t>-id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92D050"/>
                </a:solidFill>
              </a:rPr>
              <a:t>customer</a:t>
            </a:r>
            <a:r>
              <a:rPr lang="fr-FR" sz="1000" b="1" dirty="0">
                <a:solidFill>
                  <a:srgbClr val="92D050"/>
                </a:solidFill>
              </a:rPr>
              <a:t>-id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order-purchase-timestamp</a:t>
            </a:r>
            <a:endParaRPr lang="fr-FR" sz="1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order</a:t>
            </a:r>
            <a:r>
              <a:rPr lang="fr-FR" sz="1000" dirty="0"/>
              <a:t>-</a:t>
            </a:r>
            <a:r>
              <a:rPr lang="fr-FR" sz="1000" dirty="0" err="1"/>
              <a:t>delivered</a:t>
            </a:r>
            <a:r>
              <a:rPr lang="fr-FR" sz="1000" dirty="0"/>
              <a:t>-</a:t>
            </a:r>
            <a:r>
              <a:rPr lang="fr-FR" sz="1000" dirty="0" err="1"/>
              <a:t>customer</a:t>
            </a:r>
            <a:r>
              <a:rPr lang="fr-FR" sz="1000" dirty="0"/>
              <a:t>-date</a:t>
            </a:r>
          </a:p>
          <a:p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3"/>
          </p:nvPr>
        </p:nvSpPr>
        <p:spPr>
          <a:xfrm>
            <a:off x="3414050" y="1104705"/>
            <a:ext cx="2316000" cy="437700"/>
          </a:xfrm>
        </p:spPr>
        <p:txBody>
          <a:bodyPr/>
          <a:lstStyle/>
          <a:p>
            <a:r>
              <a:rPr lang="fr-FR" dirty="0" err="1"/>
              <a:t>order-reviews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4"/>
          </p:nvPr>
        </p:nvSpPr>
        <p:spPr>
          <a:xfrm>
            <a:off x="3564200" y="1542405"/>
            <a:ext cx="1841049" cy="572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00B0F0"/>
                </a:solidFill>
              </a:rPr>
              <a:t>order</a:t>
            </a:r>
            <a:r>
              <a:rPr lang="fr-FR" sz="1000" b="1" dirty="0">
                <a:solidFill>
                  <a:srgbClr val="00B0F0"/>
                </a:solidFill>
              </a:rPr>
              <a:t>-id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review</a:t>
            </a:r>
            <a:r>
              <a:rPr lang="fr-FR" sz="1000" dirty="0"/>
              <a:t>-score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5"/>
          </p:nvPr>
        </p:nvSpPr>
        <p:spPr>
          <a:xfrm>
            <a:off x="6394025" y="2115105"/>
            <a:ext cx="2316000" cy="437700"/>
          </a:xfrm>
        </p:spPr>
        <p:txBody>
          <a:bodyPr/>
          <a:lstStyle/>
          <a:p>
            <a:r>
              <a:rPr lang="fr-FR" err="1"/>
              <a:t>order</a:t>
            </a:r>
            <a:r>
              <a:rPr lang="fr-FR"/>
              <a:t>-items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6"/>
          </p:nvPr>
        </p:nvSpPr>
        <p:spPr>
          <a:xfrm>
            <a:off x="6544175" y="2524798"/>
            <a:ext cx="2015700" cy="572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00B0F0"/>
                </a:solidFill>
              </a:rPr>
              <a:t>order</a:t>
            </a:r>
            <a:r>
              <a:rPr lang="fr-FR" sz="1000" b="1" dirty="0">
                <a:solidFill>
                  <a:srgbClr val="00B0F0"/>
                </a:solidFill>
              </a:rPr>
              <a:t>-id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FFC000"/>
                </a:solidFill>
              </a:rPr>
              <a:t>product</a:t>
            </a:r>
            <a:r>
              <a:rPr lang="fr-FR" sz="1000" b="1" dirty="0">
                <a:solidFill>
                  <a:srgbClr val="FFC000"/>
                </a:solidFill>
              </a:rPr>
              <a:t>-id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/>
              <a:t>nb-items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price</a:t>
            </a:r>
            <a:endParaRPr lang="fr-FR" sz="1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freight</a:t>
            </a:r>
            <a:r>
              <a:rPr lang="fr-FR" sz="1000" dirty="0"/>
              <a:t>-value</a:t>
            </a:r>
          </a:p>
        </p:txBody>
      </p:sp>
      <p:sp>
        <p:nvSpPr>
          <p:cNvPr id="8" name="Sous-titre 7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fr-FR" dirty="0" err="1"/>
              <a:t>customers</a:t>
            </a:r>
            <a:endParaRPr lang="fr-FR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8"/>
          </p:nvPr>
        </p:nvSpPr>
        <p:spPr>
          <a:xfrm>
            <a:off x="3564199" y="3869536"/>
            <a:ext cx="2484388" cy="572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92D050"/>
                </a:solidFill>
              </a:rPr>
              <a:t>customer</a:t>
            </a:r>
            <a:r>
              <a:rPr lang="fr-FR" sz="1000" b="1" dirty="0">
                <a:solidFill>
                  <a:srgbClr val="92D050"/>
                </a:solidFill>
              </a:rPr>
              <a:t>-id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FF0000"/>
                </a:solidFill>
              </a:rPr>
              <a:t>customer</a:t>
            </a:r>
            <a:r>
              <a:rPr lang="fr-FR" sz="1000" b="1" dirty="0">
                <a:solidFill>
                  <a:srgbClr val="FF0000"/>
                </a:solidFill>
              </a:rPr>
              <a:t>-zip-code-</a:t>
            </a:r>
            <a:r>
              <a:rPr lang="fr-FR" sz="1000" b="1" dirty="0" err="1">
                <a:solidFill>
                  <a:srgbClr val="FF0000"/>
                </a:solidFill>
              </a:rPr>
              <a:t>prefix</a:t>
            </a:r>
            <a:endParaRPr lang="fr-FR" sz="1000" b="1" dirty="0">
              <a:solidFill>
                <a:srgbClr val="FF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customer</a:t>
            </a:r>
            <a:r>
              <a:rPr lang="fr-FR" sz="1000" dirty="0"/>
              <a:t>-unique-id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customer</a:t>
            </a:r>
            <a:r>
              <a:rPr lang="fr-FR" sz="1000" dirty="0"/>
              <a:t>-state</a:t>
            </a:r>
          </a:p>
        </p:txBody>
      </p:sp>
      <p:sp>
        <p:nvSpPr>
          <p:cNvPr id="10" name="Sous-titre 9"/>
          <p:cNvSpPr>
            <a:spLocks noGrp="1"/>
          </p:cNvSpPr>
          <p:nvPr>
            <p:ph type="subTitle" idx="9"/>
          </p:nvPr>
        </p:nvSpPr>
        <p:spPr>
          <a:xfrm>
            <a:off x="380611" y="2124122"/>
            <a:ext cx="2558175" cy="437700"/>
          </a:xfrm>
        </p:spPr>
        <p:txBody>
          <a:bodyPr/>
          <a:lstStyle/>
          <a:p>
            <a:r>
              <a:rPr lang="fr-FR" dirty="0" err="1"/>
              <a:t>order-payments</a:t>
            </a:r>
            <a:endParaRPr lang="fr-FR" dirty="0"/>
          </a:p>
        </p:txBody>
      </p:sp>
      <p:sp>
        <p:nvSpPr>
          <p:cNvPr id="11" name="Sous-titre 10"/>
          <p:cNvSpPr>
            <a:spLocks noGrp="1"/>
          </p:cNvSpPr>
          <p:nvPr>
            <p:ph type="subTitle" idx="13"/>
          </p:nvPr>
        </p:nvSpPr>
        <p:spPr>
          <a:xfrm>
            <a:off x="530762" y="2540332"/>
            <a:ext cx="2165850" cy="572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00B0F0"/>
                </a:solidFill>
              </a:rPr>
              <a:t>order</a:t>
            </a:r>
            <a:r>
              <a:rPr lang="fr-FR" sz="1000" b="1" dirty="0">
                <a:solidFill>
                  <a:srgbClr val="00B0F0"/>
                </a:solidFill>
              </a:rPr>
              <a:t>-id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/>
              <a:t>nb-</a:t>
            </a:r>
            <a:r>
              <a:rPr lang="fr-FR" sz="1000" dirty="0" err="1"/>
              <a:t>payment</a:t>
            </a:r>
            <a:r>
              <a:rPr lang="fr-FR" sz="1000" dirty="0"/>
              <a:t>-</a:t>
            </a:r>
            <a:r>
              <a:rPr lang="fr-FR" sz="1000" dirty="0" err="1"/>
              <a:t>method</a:t>
            </a:r>
            <a:endParaRPr lang="fr-FR" sz="1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/>
              <a:t>nb-</a:t>
            </a:r>
            <a:r>
              <a:rPr lang="fr-FR" sz="1000" dirty="0" err="1"/>
              <a:t>installments</a:t>
            </a:r>
            <a:endParaRPr lang="fr-FR" sz="1000" dirty="0"/>
          </a:p>
        </p:txBody>
      </p:sp>
      <p:sp>
        <p:nvSpPr>
          <p:cNvPr id="12" name="Sous-titre 11"/>
          <p:cNvSpPr>
            <a:spLocks noGrp="1"/>
          </p:cNvSpPr>
          <p:nvPr>
            <p:ph type="subTitle" idx="14"/>
          </p:nvPr>
        </p:nvSpPr>
        <p:spPr>
          <a:xfrm>
            <a:off x="6394025" y="3453326"/>
            <a:ext cx="2316000" cy="437700"/>
          </a:xfrm>
        </p:spPr>
        <p:txBody>
          <a:bodyPr/>
          <a:lstStyle/>
          <a:p>
            <a:r>
              <a:rPr lang="fr-FR" dirty="0" err="1"/>
              <a:t>products</a:t>
            </a:r>
            <a:endParaRPr lang="fr-FR" dirty="0"/>
          </a:p>
        </p:txBody>
      </p:sp>
      <p:sp>
        <p:nvSpPr>
          <p:cNvPr id="13" name="Sous-titre 12"/>
          <p:cNvSpPr>
            <a:spLocks noGrp="1"/>
          </p:cNvSpPr>
          <p:nvPr>
            <p:ph type="subTitle" idx="15"/>
          </p:nvPr>
        </p:nvSpPr>
        <p:spPr>
          <a:xfrm>
            <a:off x="6544174" y="3869536"/>
            <a:ext cx="2343205" cy="572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FFC000"/>
                </a:solidFill>
              </a:rPr>
              <a:t>product</a:t>
            </a:r>
            <a:r>
              <a:rPr lang="fr-FR" sz="1000" b="1" dirty="0">
                <a:solidFill>
                  <a:srgbClr val="FFC000"/>
                </a:solidFill>
              </a:rPr>
              <a:t>-id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product</a:t>
            </a:r>
            <a:r>
              <a:rPr lang="fr-FR" sz="1000" dirty="0"/>
              <a:t> </a:t>
            </a:r>
            <a:r>
              <a:rPr lang="fr-FR" sz="1000" dirty="0" err="1"/>
              <a:t>category-name</a:t>
            </a:r>
            <a:endParaRPr lang="fr-FR" sz="1000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1531650" y="477127"/>
            <a:ext cx="6080700" cy="572700"/>
          </a:xfrm>
        </p:spPr>
        <p:txBody>
          <a:bodyPr/>
          <a:lstStyle/>
          <a:p>
            <a:pPr algn="ctr"/>
            <a:r>
              <a:rPr lang="fr-FR" dirty="0"/>
              <a:t>Fichier de commandes</a:t>
            </a:r>
          </a:p>
        </p:txBody>
      </p:sp>
      <p:sp>
        <p:nvSpPr>
          <p:cNvPr id="15" name="Sous-titre 7"/>
          <p:cNvSpPr txBox="1">
            <a:spLocks/>
          </p:cNvSpPr>
          <p:nvPr/>
        </p:nvSpPr>
        <p:spPr>
          <a:xfrm>
            <a:off x="360200" y="3440853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fr-FR" dirty="0" err="1"/>
              <a:t>geolocation</a:t>
            </a:r>
            <a:endParaRPr lang="fr-FR" dirty="0"/>
          </a:p>
        </p:txBody>
      </p:sp>
      <p:sp>
        <p:nvSpPr>
          <p:cNvPr id="16" name="Sous-titre 8"/>
          <p:cNvSpPr txBox="1">
            <a:spLocks/>
          </p:cNvSpPr>
          <p:nvPr/>
        </p:nvSpPr>
        <p:spPr>
          <a:xfrm>
            <a:off x="510349" y="3857063"/>
            <a:ext cx="24843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fr-FR" sz="1000" b="1" dirty="0" err="1">
                <a:solidFill>
                  <a:srgbClr val="FF0000"/>
                </a:solidFill>
              </a:rPr>
              <a:t>geolocation</a:t>
            </a:r>
            <a:r>
              <a:rPr lang="fr-FR" sz="1000" b="1" dirty="0">
                <a:solidFill>
                  <a:srgbClr val="FF0000"/>
                </a:solidFill>
              </a:rPr>
              <a:t>-zip-code-</a:t>
            </a:r>
            <a:r>
              <a:rPr lang="fr-FR" sz="1000" b="1" dirty="0" err="1">
                <a:solidFill>
                  <a:srgbClr val="FF0000"/>
                </a:solidFill>
              </a:rPr>
              <a:t>prefix</a:t>
            </a:r>
            <a:endParaRPr lang="fr-FR" sz="1000" b="1" dirty="0">
              <a:solidFill>
                <a:srgbClr val="FF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geolocation-lat</a:t>
            </a:r>
            <a:endParaRPr lang="fr-FR" sz="1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000" dirty="0" err="1"/>
              <a:t>geolocation-lng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8421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724799" y="1017724"/>
            <a:ext cx="7701227" cy="3717561"/>
          </a:xfrm>
        </p:spPr>
        <p:txBody>
          <a:bodyPr/>
          <a:lstStyle/>
          <a:p>
            <a:r>
              <a:rPr lang="fr-FR" dirty="0"/>
              <a:t>Commandes livrées uniquement</a:t>
            </a:r>
          </a:p>
          <a:p>
            <a:endParaRPr lang="fr-FR" dirty="0"/>
          </a:p>
          <a:p>
            <a:r>
              <a:rPr lang="fr-FR" b="1" dirty="0" err="1"/>
              <a:t>delivery</a:t>
            </a:r>
            <a:r>
              <a:rPr lang="fr-FR" b="1" dirty="0"/>
              <a:t>-time</a:t>
            </a:r>
            <a:r>
              <a:rPr lang="fr-FR" dirty="0"/>
              <a:t> = </a:t>
            </a:r>
            <a:r>
              <a:rPr lang="fr-FR" dirty="0" err="1"/>
              <a:t>order</a:t>
            </a:r>
            <a:r>
              <a:rPr lang="fr-FR" dirty="0"/>
              <a:t>-</a:t>
            </a:r>
            <a:r>
              <a:rPr lang="fr-FR" dirty="0" err="1"/>
              <a:t>delivered</a:t>
            </a:r>
            <a:r>
              <a:rPr lang="fr-FR" dirty="0"/>
              <a:t>-</a:t>
            </a:r>
            <a:r>
              <a:rPr lang="fr-FR" dirty="0" err="1"/>
              <a:t>customer</a:t>
            </a:r>
            <a:r>
              <a:rPr lang="fr-FR" dirty="0"/>
              <a:t>-date - </a:t>
            </a:r>
            <a:r>
              <a:rPr lang="fr-FR" dirty="0" err="1"/>
              <a:t>order-purchase-timestamp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distance</a:t>
            </a:r>
            <a:r>
              <a:rPr lang="fr-FR" dirty="0"/>
              <a:t> = f(</a:t>
            </a:r>
            <a:r>
              <a:rPr lang="fr-FR" dirty="0" err="1"/>
              <a:t>geolocation-lat</a:t>
            </a:r>
            <a:r>
              <a:rPr lang="fr-FR" dirty="0"/>
              <a:t>, </a:t>
            </a:r>
            <a:r>
              <a:rPr lang="fr-FR" dirty="0" err="1"/>
              <a:t>geolocation-lng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b="1" dirty="0" err="1"/>
              <a:t>freight</a:t>
            </a:r>
            <a:r>
              <a:rPr lang="fr-FR" b="1" dirty="0"/>
              <a:t>-ratio</a:t>
            </a:r>
            <a:r>
              <a:rPr lang="fr-FR" dirty="0"/>
              <a:t> = </a:t>
            </a:r>
            <a:r>
              <a:rPr lang="fr-FR" dirty="0" err="1"/>
              <a:t>freight</a:t>
            </a:r>
            <a:r>
              <a:rPr lang="fr-FR" dirty="0"/>
              <a:t>-value / (</a:t>
            </a:r>
            <a:r>
              <a:rPr lang="fr-FR" dirty="0" err="1"/>
              <a:t>freight</a:t>
            </a:r>
            <a:r>
              <a:rPr lang="fr-FR" dirty="0"/>
              <a:t>-value + </a:t>
            </a:r>
            <a:r>
              <a:rPr lang="fr-FR" dirty="0" err="1"/>
              <a:t>price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b="1" dirty="0"/>
              <a:t>Catégories</a:t>
            </a:r>
            <a:r>
              <a:rPr lang="fr-FR" dirty="0"/>
              <a:t> : regroupement des 64 modalités en 10 modalités</a:t>
            </a:r>
          </a:p>
          <a:p>
            <a:pPr lvl="1" algn="l"/>
            <a:r>
              <a:rPr lang="fr-FR" sz="1000" dirty="0" err="1"/>
              <a:t>Hightech</a:t>
            </a:r>
            <a:endParaRPr lang="fr-FR" sz="1000" dirty="0"/>
          </a:p>
          <a:p>
            <a:pPr lvl="1" algn="l"/>
            <a:r>
              <a:rPr lang="fr-FR" sz="1000" dirty="0"/>
              <a:t>Maison - décorations</a:t>
            </a:r>
          </a:p>
          <a:p>
            <a:pPr lvl="1" algn="l"/>
            <a:r>
              <a:rPr lang="fr-FR" sz="1000" dirty="0"/>
              <a:t>Loisirs</a:t>
            </a:r>
          </a:p>
          <a:p>
            <a:pPr lvl="1" algn="l"/>
            <a:r>
              <a:rPr lang="fr-FR" sz="1000" dirty="0"/>
              <a:t>Informatique – bureau</a:t>
            </a:r>
          </a:p>
          <a:p>
            <a:pPr lvl="1" algn="l"/>
            <a:r>
              <a:rPr lang="fr-FR" sz="1000" dirty="0"/>
              <a:t>Jouets – bébés</a:t>
            </a:r>
          </a:p>
          <a:p>
            <a:pPr lvl="1" algn="l"/>
            <a:r>
              <a:rPr lang="fr-FR" sz="1000" dirty="0"/>
              <a:t>Bricolage – jardin – animalerie</a:t>
            </a:r>
          </a:p>
          <a:p>
            <a:pPr lvl="1" algn="l"/>
            <a:r>
              <a:rPr lang="fr-FR" sz="1000" dirty="0"/>
              <a:t>Beauté – santé – bien-être</a:t>
            </a:r>
          </a:p>
          <a:p>
            <a:pPr lvl="1" algn="l"/>
            <a:r>
              <a:rPr lang="fr-FR" sz="1000" dirty="0"/>
              <a:t>Vêtements – chaussures – bijoux – accessoires</a:t>
            </a:r>
          </a:p>
          <a:p>
            <a:pPr lvl="1" algn="l"/>
            <a:r>
              <a:rPr lang="fr-FR" sz="1000" dirty="0"/>
              <a:t>Automobile - industrie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4" name="Sous-titre 1"/>
          <p:cNvSpPr txBox="1">
            <a:spLocks/>
          </p:cNvSpPr>
          <p:nvPr/>
        </p:nvSpPr>
        <p:spPr>
          <a:xfrm>
            <a:off x="6262354" y="3923441"/>
            <a:ext cx="2881646" cy="105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ctr">
              <a:buNone/>
            </a:pPr>
            <a:r>
              <a:rPr lang="fr-FR" sz="1600" b="1" dirty="0"/>
              <a:t>96478 commandes</a:t>
            </a:r>
          </a:p>
          <a:p>
            <a:pPr marL="114300" indent="0" algn="ctr">
              <a:buNone/>
            </a:pPr>
            <a:endParaRPr lang="fr-FR" sz="1600" b="1" dirty="0"/>
          </a:p>
          <a:p>
            <a:pPr marL="114300" indent="0" algn="ctr">
              <a:buNone/>
            </a:pPr>
            <a:r>
              <a:rPr lang="fr-FR" sz="1600" b="1" dirty="0"/>
              <a:t>23 </a:t>
            </a:r>
            <a:r>
              <a:rPr lang="fr-FR" sz="1600" b="1" dirty="0" err="1"/>
              <a:t>features</a:t>
            </a:r>
            <a:endParaRPr lang="fr-FR" sz="1600" b="1" dirty="0"/>
          </a:p>
          <a:p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81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3672618" y="1017725"/>
            <a:ext cx="2881646" cy="3717561"/>
          </a:xfrm>
        </p:spPr>
        <p:txBody>
          <a:bodyPr/>
          <a:lstStyle/>
          <a:p>
            <a:r>
              <a:rPr lang="fr-FR" sz="1200" dirty="0"/>
              <a:t>nb-</a:t>
            </a:r>
            <a:r>
              <a:rPr lang="fr-FR" sz="1200" dirty="0" err="1"/>
              <a:t>orders</a:t>
            </a:r>
            <a:r>
              <a:rPr lang="fr-FR" sz="1200" dirty="0"/>
              <a:t> </a:t>
            </a:r>
          </a:p>
          <a:p>
            <a:endParaRPr lang="fr-FR" sz="1200" b="1" dirty="0"/>
          </a:p>
          <a:p>
            <a:r>
              <a:rPr lang="fr-FR" sz="1200" dirty="0"/>
              <a:t>distance</a:t>
            </a:r>
          </a:p>
          <a:p>
            <a:endParaRPr lang="fr-FR" sz="1200" b="1" dirty="0"/>
          </a:p>
          <a:p>
            <a:r>
              <a:rPr lang="fr-FR" sz="1200" dirty="0" err="1"/>
              <a:t>delivery</a:t>
            </a:r>
            <a:r>
              <a:rPr lang="fr-FR" sz="1200" dirty="0"/>
              <a:t>-time</a:t>
            </a:r>
          </a:p>
          <a:p>
            <a:endParaRPr lang="fr-FR" sz="1200" b="1" dirty="0"/>
          </a:p>
          <a:p>
            <a:r>
              <a:rPr lang="fr-FR" sz="1200" dirty="0" err="1"/>
              <a:t>fav</a:t>
            </a:r>
            <a:r>
              <a:rPr lang="fr-FR" sz="1200" dirty="0"/>
              <a:t>-</a:t>
            </a:r>
            <a:r>
              <a:rPr lang="fr-FR" sz="1200" dirty="0" err="1"/>
              <a:t>month</a:t>
            </a:r>
            <a:r>
              <a:rPr lang="fr-FR" sz="1200" dirty="0"/>
              <a:t>-of-</a:t>
            </a:r>
            <a:r>
              <a:rPr lang="fr-FR" sz="1200" dirty="0" err="1"/>
              <a:t>purchase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 err="1"/>
              <a:t>most-recent-purchase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nb-</a:t>
            </a:r>
            <a:r>
              <a:rPr lang="fr-FR" sz="1200" dirty="0" err="1"/>
              <a:t>payment</a:t>
            </a:r>
            <a:r>
              <a:rPr lang="fr-FR" sz="1200" dirty="0"/>
              <a:t>-</a:t>
            </a:r>
            <a:r>
              <a:rPr lang="fr-FR" sz="1200" dirty="0" err="1"/>
              <a:t>method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nb-</a:t>
            </a:r>
            <a:r>
              <a:rPr lang="fr-FR" sz="1200" dirty="0" err="1"/>
              <a:t>installments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nb-items</a:t>
            </a:r>
          </a:p>
          <a:p>
            <a:endParaRPr lang="fr-FR" sz="1200" dirty="0"/>
          </a:p>
          <a:p>
            <a:r>
              <a:rPr lang="fr-FR" sz="1200" dirty="0" err="1"/>
              <a:t>review</a:t>
            </a:r>
            <a:r>
              <a:rPr lang="fr-FR" sz="1200" dirty="0"/>
              <a:t>-score</a:t>
            </a:r>
          </a:p>
          <a:p>
            <a:endParaRPr lang="fr-FR" sz="1200" dirty="0"/>
          </a:p>
          <a:p>
            <a:r>
              <a:rPr lang="fr-FR" sz="1200" dirty="0" err="1"/>
              <a:t>amount-spent</a:t>
            </a:r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clients</a:t>
            </a:r>
          </a:p>
        </p:txBody>
      </p:sp>
      <p:sp>
        <p:nvSpPr>
          <p:cNvPr id="4" name="Sous-titre 1"/>
          <p:cNvSpPr txBox="1">
            <a:spLocks/>
          </p:cNvSpPr>
          <p:nvPr/>
        </p:nvSpPr>
        <p:spPr>
          <a:xfrm>
            <a:off x="6204802" y="1017725"/>
            <a:ext cx="2779335" cy="37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200" dirty="0" err="1"/>
              <a:t>freight</a:t>
            </a:r>
            <a:r>
              <a:rPr lang="fr-FR" sz="1200" dirty="0"/>
              <a:t>-ratio</a:t>
            </a:r>
          </a:p>
          <a:p>
            <a:endParaRPr lang="fr-FR" sz="1200" b="1" dirty="0"/>
          </a:p>
          <a:p>
            <a:r>
              <a:rPr lang="fr-FR" sz="1200" dirty="0" err="1"/>
              <a:t>brico</a:t>
            </a:r>
            <a:r>
              <a:rPr lang="fr-FR" sz="1200" dirty="0"/>
              <a:t>-jardin-animaux-</a:t>
            </a:r>
            <a:r>
              <a:rPr lang="fr-FR" sz="1200" dirty="0" err="1"/>
              <a:t>spent</a:t>
            </a:r>
            <a:endParaRPr lang="fr-FR" sz="1200" dirty="0"/>
          </a:p>
          <a:p>
            <a:endParaRPr lang="fr-FR" sz="1200" b="1" dirty="0"/>
          </a:p>
          <a:p>
            <a:r>
              <a:rPr lang="fr-FR" sz="1200" dirty="0"/>
              <a:t>maison-déco-</a:t>
            </a:r>
            <a:r>
              <a:rPr lang="fr-FR" sz="1200" dirty="0" err="1"/>
              <a:t>spent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beauté-santé-</a:t>
            </a:r>
            <a:r>
              <a:rPr lang="fr-FR" sz="1200" dirty="0" err="1"/>
              <a:t>spent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loisirs-</a:t>
            </a:r>
            <a:r>
              <a:rPr lang="fr-FR" sz="1200" dirty="0" err="1"/>
              <a:t>spent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 err="1"/>
              <a:t>fashion</a:t>
            </a:r>
            <a:r>
              <a:rPr lang="fr-FR" sz="1200" dirty="0"/>
              <a:t>-accessoires-</a:t>
            </a:r>
            <a:r>
              <a:rPr lang="fr-FR" sz="1200" dirty="0" err="1"/>
              <a:t>spent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aliments-autres-</a:t>
            </a:r>
            <a:r>
              <a:rPr lang="fr-FR" sz="1200" dirty="0" err="1"/>
              <a:t>spent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auto-industrie-</a:t>
            </a:r>
            <a:r>
              <a:rPr lang="fr-FR" sz="1200" dirty="0" err="1"/>
              <a:t>spent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informatique-bureau-</a:t>
            </a:r>
            <a:r>
              <a:rPr lang="fr-FR" sz="1200" dirty="0" err="1"/>
              <a:t>spent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jouets-bébé-</a:t>
            </a:r>
            <a:r>
              <a:rPr lang="fr-FR" sz="1200" dirty="0" err="1"/>
              <a:t>spent</a:t>
            </a:r>
            <a:endParaRPr lang="fr-FR" sz="1200" dirty="0"/>
          </a:p>
        </p:txBody>
      </p:sp>
      <p:sp>
        <p:nvSpPr>
          <p:cNvPr id="5" name="Sous-titre 1"/>
          <p:cNvSpPr txBox="1">
            <a:spLocks/>
          </p:cNvSpPr>
          <p:nvPr/>
        </p:nvSpPr>
        <p:spPr>
          <a:xfrm>
            <a:off x="291227" y="2174098"/>
            <a:ext cx="2881646" cy="105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ctr">
              <a:buNone/>
            </a:pPr>
            <a:r>
              <a:rPr lang="fr-FR" sz="1600" b="1" dirty="0"/>
              <a:t>93358 clients</a:t>
            </a:r>
          </a:p>
          <a:p>
            <a:pPr marL="114300" indent="0" algn="ctr">
              <a:buNone/>
            </a:pPr>
            <a:endParaRPr lang="fr-FR" sz="1600" b="1" dirty="0"/>
          </a:p>
          <a:p>
            <a:pPr marL="114300" indent="0" algn="ctr">
              <a:buNone/>
            </a:pPr>
            <a:r>
              <a:rPr lang="fr-FR" sz="1600" b="1" dirty="0"/>
              <a:t>21 </a:t>
            </a:r>
            <a:r>
              <a:rPr lang="fr-FR" sz="1600" b="1" dirty="0" err="1"/>
              <a:t>features</a:t>
            </a:r>
            <a:endParaRPr lang="fr-FR" sz="1600" b="1" dirty="0"/>
          </a:p>
          <a:p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8009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25" y="294811"/>
            <a:ext cx="7717500" cy="572700"/>
          </a:xfrm>
        </p:spPr>
        <p:txBody>
          <a:bodyPr/>
          <a:lstStyle/>
          <a:p>
            <a:pPr algn="ctr"/>
            <a:r>
              <a:rPr lang="fr-FR" dirty="0"/>
              <a:t>Analyse exploratoire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436847" y="867511"/>
            <a:ext cx="42702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/>
              <a:t>Nombre de commandes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03" y="1300345"/>
            <a:ext cx="4424499" cy="34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2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25" y="294811"/>
            <a:ext cx="7717500" cy="572700"/>
          </a:xfrm>
        </p:spPr>
        <p:txBody>
          <a:bodyPr/>
          <a:lstStyle/>
          <a:p>
            <a:pPr algn="ctr"/>
            <a:r>
              <a:rPr lang="fr-FR" dirty="0"/>
              <a:t>Analyse exploratoire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436847" y="867511"/>
            <a:ext cx="42702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/>
              <a:t>Dépenses par État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47" y="1323642"/>
            <a:ext cx="4664945" cy="35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6916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355</Words>
  <Application>Microsoft Office PowerPoint</Application>
  <PresentationFormat>Affichage à l'écran (16:9)</PresentationFormat>
  <Paragraphs>206</Paragraphs>
  <Slides>21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Vidaloka</vt:lpstr>
      <vt:lpstr>Arial</vt:lpstr>
      <vt:lpstr>Montserrat</vt:lpstr>
      <vt:lpstr>Merriweather Light</vt:lpstr>
      <vt:lpstr>Open Sans</vt:lpstr>
      <vt:lpstr>Minimalist Business Slides XL by Slidesgo</vt:lpstr>
      <vt:lpstr>Segmentez des clients d'un site e-commerce </vt:lpstr>
      <vt:lpstr>Problématique</vt:lpstr>
      <vt:lpstr>Problématique</vt:lpstr>
      <vt:lpstr>Problématique</vt:lpstr>
      <vt:lpstr>Fichier de commandes</vt:lpstr>
      <vt:lpstr>Feature engineering</vt:lpstr>
      <vt:lpstr>Fichier clients</vt:lpstr>
      <vt:lpstr>Analyse exploratoire</vt:lpstr>
      <vt:lpstr>Analyse exploratoire</vt:lpstr>
      <vt:lpstr>Analyse exploratoire</vt:lpstr>
      <vt:lpstr>Analyse exploratoire</vt:lpstr>
      <vt:lpstr>Modélisations</vt:lpstr>
      <vt:lpstr>Paramètres</vt:lpstr>
      <vt:lpstr>Segmentation 1 (RFM)</vt:lpstr>
      <vt:lpstr>Segmentation 2</vt:lpstr>
      <vt:lpstr>Segmentation 3</vt:lpstr>
      <vt:lpstr>Segmentation 4</vt:lpstr>
      <vt:lpstr>Modèle final</vt:lpstr>
      <vt:lpstr>Simulations</vt:lpstr>
      <vt:lpstr>Simulations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Gilles TAKAM</dc:creator>
  <cp:lastModifiedBy>Gilles TAKAM</cp:lastModifiedBy>
  <cp:revision>43</cp:revision>
  <dcterms:modified xsi:type="dcterms:W3CDTF">2023-02-15T09:31:27Z</dcterms:modified>
</cp:coreProperties>
</file>