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28D8E">
              <a:alpha val="20000"/>
            </a:srgbClr>
          </a:solidFill>
        </a:fill>
      </a:tcStyle>
    </a:band2H>
    <a:firstCol>
      <a:tcTxStyle b="off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381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firstCol>
    <a:lastRow>
      <a:tcTxStyle b="off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381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lastRow>
    <a:firstRow>
      <a:tcTxStyle b="off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381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solidFill>
            <a:srgbClr val="E5E1C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solidFill>
            <a:srgbClr val="B0C09A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solidFill>
            <a:srgbClr val="B0C09A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44444"/>
              </a:solidFill>
              <a:prstDash val="solid"/>
              <a:miter lim="400000"/>
            </a:ln>
          </a:top>
          <a:bottom>
            <a:ln w="12700" cap="flat">
              <a:solidFill>
                <a:srgbClr val="444444"/>
              </a:solidFill>
              <a:prstDash val="solid"/>
              <a:miter lim="400000"/>
            </a:ln>
          </a:bottom>
          <a:insideH>
            <a:ln w="12700" cap="flat">
              <a:solidFill>
                <a:srgbClr val="444444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AB0B5">
              <a:alpha val="1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>
                  <a:satOff val="-7715"/>
                  <a:lumOff val="-221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44444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ADBD7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44444"/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7715"/>
                  <a:lumOff val="-221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B0B5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7715"/>
                  <a:lumOff val="-221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44444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B0B5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949E9F"/>
              </a:solidFill>
              <a:prstDash val="solid"/>
              <a:miter lim="400000"/>
            </a:ln>
          </a:left>
          <a:right>
            <a:ln w="12700" cap="flat">
              <a:solidFill>
                <a:srgbClr val="949E9F"/>
              </a:solidFill>
              <a:prstDash val="solid"/>
              <a:miter lim="400000"/>
            </a:ln>
          </a:right>
          <a:top>
            <a:ln w="12700" cap="flat">
              <a:solidFill>
                <a:srgbClr val="949E9F"/>
              </a:solidFill>
              <a:prstDash val="solid"/>
              <a:miter lim="400000"/>
            </a:ln>
          </a:top>
          <a:bottom>
            <a:ln w="12700" cap="flat">
              <a:solidFill>
                <a:srgbClr val="949E9F"/>
              </a:solidFill>
              <a:prstDash val="solid"/>
              <a:miter lim="400000"/>
            </a:ln>
          </a:bottom>
          <a:insideH>
            <a:ln w="12700" cap="flat">
              <a:solidFill>
                <a:srgbClr val="949E9F"/>
              </a:solidFill>
              <a:prstDash val="solid"/>
              <a:miter lim="400000"/>
            </a:ln>
          </a:insideH>
          <a:insideV>
            <a:ln w="12700" cap="flat">
              <a:solidFill>
                <a:srgbClr val="949E9F"/>
              </a:solidFill>
              <a:prstDash val="solid"/>
              <a:miter lim="400000"/>
            </a:ln>
          </a:insideV>
        </a:tcBdr>
        <a:fill>
          <a:solidFill>
            <a:srgbClr val="E2E0D9"/>
          </a:solidFill>
        </a:fill>
      </a:tcStyle>
    </a:wholeTbl>
    <a:band2H>
      <a:tcTxStyle b="def" i="def"/>
      <a:tcStyle>
        <a:tcBdr/>
        <a:fill>
          <a:solidFill>
            <a:srgbClr val="EFECE5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4">
                  <a:satOff val="-11517"/>
                  <a:lumOff val="-24324"/>
                </a:schemeClr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352922"/>
              </a:solidFill>
              <a:prstDash val="solid"/>
              <a:miter lim="400000"/>
            </a:ln>
          </a:top>
          <a:bottom>
            <a:ln w="12700" cap="flat">
              <a:solidFill>
                <a:srgbClr val="352922"/>
              </a:solidFill>
              <a:prstDash val="solid"/>
              <a:miter lim="400000"/>
            </a:ln>
          </a:bottom>
          <a:insideH>
            <a:ln w="12700" cap="flat">
              <a:solidFill>
                <a:srgbClr val="352922"/>
              </a:solidFill>
              <a:prstDash val="solid"/>
              <a:miter lim="400000"/>
            </a:ln>
          </a:insideH>
          <a:insideV>
            <a:ln w="12700" cap="flat">
              <a:solidFill>
                <a:srgbClr val="352922"/>
              </a:solidFill>
              <a:prstDash val="solid"/>
              <a:miter lim="400000"/>
            </a:ln>
          </a:insideV>
        </a:tcBdr>
        <a:fill>
          <a:solidFill>
            <a:srgbClr val="4F4036"/>
          </a:solidFill>
        </a:fill>
      </a:tcStyle>
    </a:firstCol>
    <a:lastRow>
      <a:tcTxStyle b="off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6D5D4B"/>
              </a:solidFill>
              <a:prstDash val="solid"/>
              <a:miter lim="400000"/>
            </a:ln>
          </a:left>
          <a:right>
            <a:ln w="12700" cap="flat">
              <a:solidFill>
                <a:srgbClr val="6D5D4B"/>
              </a:solidFill>
              <a:prstDash val="solid"/>
              <a:miter lim="400000"/>
            </a:ln>
          </a:right>
          <a:top>
            <a:ln w="25400" cap="flat">
              <a:solidFill>
                <a:srgbClr val="352922"/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satOff val="-11517"/>
                  <a:lumOff val="-24324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6D5D4B"/>
              </a:solidFill>
              <a:prstDash val="solid"/>
              <a:miter lim="400000"/>
            </a:ln>
          </a:insideH>
          <a:insideV>
            <a:ln w="12700" cap="flat">
              <a:solidFill>
                <a:srgbClr val="6D5D4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52922"/>
              </a:solidFill>
              <a:prstDash val="solid"/>
              <a:miter lim="400000"/>
            </a:ln>
          </a:left>
          <a:right>
            <a:ln w="12700" cap="flat">
              <a:solidFill>
                <a:srgbClr val="352922"/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satOff val="-11517"/>
                  <a:lumOff val="-24324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352922"/>
              </a:solidFill>
              <a:prstDash val="solid"/>
              <a:miter lim="400000"/>
            </a:ln>
          </a:bottom>
          <a:insideH>
            <a:ln w="12700" cap="flat">
              <a:solidFill>
                <a:srgbClr val="352922"/>
              </a:solidFill>
              <a:prstDash val="solid"/>
              <a:miter lim="400000"/>
            </a:ln>
          </a:insideH>
          <a:insideV>
            <a:ln w="12700" cap="flat">
              <a:solidFill>
                <a:srgbClr val="352922"/>
              </a:solidFill>
              <a:prstDash val="solid"/>
              <a:miter lim="400000"/>
            </a:ln>
          </a:insideV>
        </a:tcBdr>
        <a:fill>
          <a:solidFill>
            <a:srgbClr val="4F403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3">
              <a:alpha val="38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39393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A5A8A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5A8A3"/>
              </a:solidFill>
              <a:prstDash val="solid"/>
              <a:miter lim="400000"/>
            </a:ln>
          </a:left>
          <a:right>
            <a:ln w="12700" cap="flat">
              <a:solidFill>
                <a:srgbClr val="A5A8A3"/>
              </a:solidFill>
              <a:prstDash val="solid"/>
              <a:miter lim="400000"/>
            </a:ln>
          </a:right>
          <a:top>
            <a:ln w="127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5A8A3"/>
              </a:solidFill>
              <a:prstDash val="solid"/>
              <a:miter lim="400000"/>
            </a:ln>
          </a:insideV>
        </a:tcBdr>
        <a:fill>
          <a:solidFill>
            <a:srgbClr val="6D6D6D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5A8A3"/>
              </a:solidFill>
              <a:prstDash val="solid"/>
              <a:miter lim="400000"/>
            </a:ln>
          </a:left>
          <a:right>
            <a:ln w="12700" cap="flat">
              <a:solidFill>
                <a:srgbClr val="A5A8A3"/>
              </a:solidFill>
              <a:prstDash val="solid"/>
              <a:miter lim="400000"/>
            </a:ln>
          </a:right>
          <a:top>
            <a:ln w="127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5A8A3"/>
              </a:solidFill>
              <a:prstDash val="solid"/>
              <a:miter lim="400000"/>
            </a:ln>
          </a:insideV>
        </a:tcBdr>
        <a:fill>
          <a:solidFill>
            <a:srgbClr val="6D6D6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DCB">
              <a:alpha val="21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3939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Avenir Next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Avenir Next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Avenir Next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Avenir Next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Avenir Next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Avenir Next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Avenir Next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Avenir Next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Avenir Nex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079500" y="2438400"/>
            <a:ext cx="11176000" cy="2921000"/>
          </a:xfrm>
          <a:prstGeom prst="rect">
            <a:avLst/>
          </a:prstGeom>
        </p:spPr>
        <p:txBody>
          <a:bodyPr anchor="b"/>
          <a:lstStyle>
            <a:lvl1pPr>
              <a:defRPr cap="all" spc="232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079500" y="5346700"/>
            <a:ext cx="11176000" cy="1397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兩張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影像"/>
          <p:cNvSpPr/>
          <p:nvPr>
            <p:ph type="pic" sz="half" idx="13"/>
          </p:nvPr>
        </p:nvSpPr>
        <p:spPr>
          <a:xfrm>
            <a:off x="1015999" y="1176019"/>
            <a:ext cx="5261430" cy="7366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影像"/>
          <p:cNvSpPr/>
          <p:nvPr>
            <p:ph type="pic" sz="half" idx="14"/>
          </p:nvPr>
        </p:nvSpPr>
        <p:spPr>
          <a:xfrm>
            <a:off x="6743700" y="1181100"/>
            <a:ext cx="5257800" cy="736092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影像"/>
          <p:cNvSpPr/>
          <p:nvPr>
            <p:ph type="pic" sz="quarter" idx="13"/>
          </p:nvPr>
        </p:nvSpPr>
        <p:spPr>
          <a:xfrm>
            <a:off x="6743700" y="5207000"/>
            <a:ext cx="5257800" cy="34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影像"/>
          <p:cNvSpPr/>
          <p:nvPr>
            <p:ph type="pic" sz="quarter" idx="14"/>
          </p:nvPr>
        </p:nvSpPr>
        <p:spPr>
          <a:xfrm>
            <a:off x="6743700" y="1282700"/>
            <a:ext cx="5257800" cy="342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影像"/>
          <p:cNvSpPr/>
          <p:nvPr>
            <p:ph type="pic" sz="half" idx="15"/>
          </p:nvPr>
        </p:nvSpPr>
        <p:spPr>
          <a:xfrm>
            <a:off x="1011464" y="1277619"/>
            <a:ext cx="5270501" cy="7378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王大明"/>
          <p:cNvSpPr txBox="1"/>
          <p:nvPr>
            <p:ph type="body" sz="quarter" idx="13"/>
          </p:nvPr>
        </p:nvSpPr>
        <p:spPr>
          <a:xfrm>
            <a:off x="1270000" y="6362700"/>
            <a:ext cx="10464800" cy="6836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–王大明</a:t>
            </a:r>
          </a:p>
        </p:txBody>
      </p:sp>
      <p:sp>
        <p:nvSpPr>
          <p:cNvPr id="112" name="「在此輸入名言語錄。」"/>
          <p:cNvSpPr txBox="1"/>
          <p:nvPr>
            <p:ph type="body" sz="quarter" idx="14"/>
          </p:nvPr>
        </p:nvSpPr>
        <p:spPr>
          <a:xfrm>
            <a:off x="1270000" y="3841750"/>
            <a:ext cx="104648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影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sz="half" idx="13"/>
          </p:nvPr>
        </p:nvSpPr>
        <p:spPr>
          <a:xfrm>
            <a:off x="1854200" y="1441449"/>
            <a:ext cx="9612313" cy="4889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079500" y="6515100"/>
            <a:ext cx="11176000" cy="1625600"/>
          </a:xfrm>
          <a:prstGeom prst="rect">
            <a:avLst/>
          </a:prstGeom>
        </p:spPr>
        <p:txBody>
          <a:bodyPr anchor="b"/>
          <a:lstStyle>
            <a:lvl1pPr>
              <a:defRPr cap="all" spc="232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079500" y="8166100"/>
            <a:ext cx="11176000" cy="130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079500" y="3416300"/>
            <a:ext cx="11176000" cy="2921000"/>
          </a:xfrm>
          <a:prstGeom prst="rect">
            <a:avLst/>
          </a:prstGeom>
        </p:spPr>
        <p:txBody>
          <a:bodyPr/>
          <a:lstStyle>
            <a:lvl1pPr>
              <a:defRPr cap="all" spc="232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half" idx="13"/>
          </p:nvPr>
        </p:nvSpPr>
        <p:spPr>
          <a:xfrm>
            <a:off x="6743700" y="1193800"/>
            <a:ext cx="5257800" cy="736092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914400" y="1193800"/>
            <a:ext cx="5270500" cy="39116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914400" y="5219700"/>
            <a:ext cx="5270500" cy="3378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13"/>
          </p:nvPr>
        </p:nvSpPr>
        <p:spPr>
          <a:xfrm>
            <a:off x="6743700" y="2997200"/>
            <a:ext cx="5270201" cy="5397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914400" y="2705100"/>
            <a:ext cx="5118100" cy="6019800"/>
          </a:xfrm>
          <a:prstGeom prst="rect">
            <a:avLst/>
          </a:prstGeom>
        </p:spPr>
        <p:txBody>
          <a:bodyPr/>
          <a:lstStyle>
            <a:lvl1pPr marL="342900" indent="-342900">
              <a:defRPr sz="3400"/>
            </a:lvl1pPr>
            <a:lvl2pPr marL="685800" indent="-342900">
              <a:defRPr sz="3400"/>
            </a:lvl2pPr>
            <a:lvl3pPr marL="1028700" indent="-342900">
              <a:defRPr sz="3400"/>
            </a:lvl3pPr>
            <a:lvl4pPr marL="1371600" indent="-342900">
              <a:defRPr sz="3400"/>
            </a:lvl4pPr>
            <a:lvl5pPr marL="1714500" indent="-342900">
              <a:defRPr sz="3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914400" y="685800"/>
            <a:ext cx="11176000" cy="83820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說明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idx="13"/>
          </p:nvPr>
        </p:nvSpPr>
        <p:spPr>
          <a:xfrm>
            <a:off x="1016000" y="1219200"/>
            <a:ext cx="109855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內文層級一…"/>
          <p:cNvSpPr txBox="1"/>
          <p:nvPr>
            <p:ph type="body" sz="quarter" idx="1"/>
          </p:nvPr>
        </p:nvSpPr>
        <p:spPr>
          <a:xfrm>
            <a:off x="1016000" y="7200900"/>
            <a:ext cx="5207000" cy="660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b="1" sz="2400">
                <a:solidFill>
                  <a:srgbClr val="515151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b="1" sz="2400">
                <a:solidFill>
                  <a:srgbClr val="515151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b="1" sz="2400">
                <a:solidFill>
                  <a:srgbClr val="515151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b="1" sz="2400">
                <a:solidFill>
                  <a:srgbClr val="515151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b="1" sz="2400">
                <a:solidFill>
                  <a:srgbClr val="515151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914400" y="3175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914400" y="2717800"/>
            <a:ext cx="111760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06312" y="9086849"/>
            <a:ext cx="379477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434343"/>
                </a:solidFill>
                <a:effectLst>
                  <a:outerShdw sx="100000" sy="100000" kx="0" ky="0" algn="b" rotWithShape="0" blurRad="25400" dist="23648" dir="16200000">
                    <a:srgbClr val="000000">
                      <a:alpha val="20689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n-lt"/>
          <a:ea typeface="+mn-ea"/>
          <a:cs typeface="+mn-cs"/>
          <a:sym typeface="Avenir Next"/>
        </a:defRPr>
      </a:lvl1pPr>
      <a:lvl2pPr marL="8382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n-lt"/>
          <a:ea typeface="+mn-ea"/>
          <a:cs typeface="+mn-cs"/>
          <a:sym typeface="Avenir Next"/>
        </a:defRPr>
      </a:lvl2pPr>
      <a:lvl3pPr marL="12573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n-lt"/>
          <a:ea typeface="+mn-ea"/>
          <a:cs typeface="+mn-cs"/>
          <a:sym typeface="Avenir Next"/>
        </a:defRPr>
      </a:lvl3pPr>
      <a:lvl4pPr marL="16764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n-lt"/>
          <a:ea typeface="+mn-ea"/>
          <a:cs typeface="+mn-cs"/>
          <a:sym typeface="Avenir Next"/>
        </a:defRPr>
      </a:lvl4pPr>
      <a:lvl5pPr marL="20955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n-lt"/>
          <a:ea typeface="+mn-ea"/>
          <a:cs typeface="+mn-cs"/>
          <a:sym typeface="Avenir Next"/>
        </a:defRPr>
      </a:lvl5pPr>
      <a:lvl6pPr marL="25146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n-lt"/>
          <a:ea typeface="+mn-ea"/>
          <a:cs typeface="+mn-cs"/>
          <a:sym typeface="Avenir Next"/>
        </a:defRPr>
      </a:lvl6pPr>
      <a:lvl7pPr marL="29337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n-lt"/>
          <a:ea typeface="+mn-ea"/>
          <a:cs typeface="+mn-cs"/>
          <a:sym typeface="Avenir Next"/>
        </a:defRPr>
      </a:lvl7pPr>
      <a:lvl8pPr marL="33528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n-lt"/>
          <a:ea typeface="+mn-ea"/>
          <a:cs typeface="+mn-cs"/>
          <a:sym typeface="Avenir Next"/>
        </a:defRPr>
      </a:lvl8pPr>
      <a:lvl9pPr marL="37719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4.jpeg"/><Relationship Id="rId4" Type="http://schemas.openxmlformats.org/officeDocument/2006/relationships/image" Target="../media/image2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IXNET Hackthon"/>
          <p:cNvSpPr txBox="1"/>
          <p:nvPr>
            <p:ph type="ctrTitle"/>
          </p:nvPr>
        </p:nvSpPr>
        <p:spPr>
          <a:xfrm>
            <a:off x="1079500" y="4223866"/>
            <a:ext cx="11176000" cy="1305868"/>
          </a:xfrm>
          <a:prstGeom prst="rect">
            <a:avLst/>
          </a:prstGeom>
        </p:spPr>
        <p:txBody>
          <a:bodyPr/>
          <a:lstStyle/>
          <a:p>
            <a:pPr/>
            <a:r>
              <a:t>PIXNET Hackthon</a:t>
            </a:r>
          </a:p>
        </p:txBody>
      </p:sp>
      <p:sp>
        <p:nvSpPr>
          <p:cNvPr id="138" name="Team: MY_SK_ll"/>
          <p:cNvSpPr txBox="1"/>
          <p:nvPr>
            <p:ph type="subTitle" sz="quarter" idx="1"/>
          </p:nvPr>
        </p:nvSpPr>
        <p:spPr>
          <a:xfrm>
            <a:off x="1079500" y="8458200"/>
            <a:ext cx="11176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Team: MY_SK_ll</a:t>
            </a:r>
          </a:p>
        </p:txBody>
      </p:sp>
      <p:sp>
        <p:nvSpPr>
          <p:cNvPr id="139" name="問: 為何如此美味好吃， 讓我坐下蒲團也要把持不住， 顏面多有損失!!…"/>
          <p:cNvSpPr txBox="1"/>
          <p:nvPr/>
        </p:nvSpPr>
        <p:spPr>
          <a:xfrm>
            <a:off x="1307674" y="5935346"/>
            <a:ext cx="10501631" cy="1032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cap="all" spc="100" sz="2500">
                <a:solidFill>
                  <a:srgbClr val="FF2F92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t>問: 為何如此美味好吃， 讓我坐下蒲團也要把持不住， 顏面多有損失!!</a:t>
            </a:r>
          </a:p>
          <a:p>
            <a:pPr algn="l">
              <a:defRPr cap="all" spc="100" sz="2500">
                <a:solidFill>
                  <a:srgbClr val="FF2F92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t>GAN: 因為所有留白， 都已填滿YUMMY色彩！何不速速跳牆過來？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he Architecture"/>
          <p:cNvSpPr txBox="1"/>
          <p:nvPr/>
        </p:nvSpPr>
        <p:spPr>
          <a:xfrm>
            <a:off x="914400" y="2413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The Architecture </a:t>
            </a:r>
          </a:p>
        </p:txBody>
      </p:sp>
      <p:pic>
        <p:nvPicPr>
          <p:cNvPr id="214" name="螢幕快照 2018-08-14 上午10.31.34.png" descr="螢幕快照 2018-08-14 上午10.31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2054" y="1517607"/>
            <a:ext cx="9173570" cy="4780099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把背景 用 3 x 3 抓patches 出來， 然後一堆 3 x 3 變成filter…"/>
          <p:cNvSpPr txBox="1"/>
          <p:nvPr>
            <p:ph type="body" sz="half" idx="4294967295"/>
          </p:nvPr>
        </p:nvSpPr>
        <p:spPr>
          <a:xfrm>
            <a:off x="800100" y="6354663"/>
            <a:ext cx="11176000" cy="3945037"/>
          </a:xfrm>
          <a:prstGeom prst="rect">
            <a:avLst/>
          </a:prstGeom>
        </p:spPr>
        <p:txBody>
          <a:bodyPr/>
          <a:lstStyle/>
          <a:p>
            <a:pPr marL="251460" indent="-251460" defTabSz="350520">
              <a:spcBef>
                <a:spcPts val="2200"/>
              </a:spcBef>
              <a:defRPr sz="2400">
                <a:solidFill>
                  <a:srgbClr val="FF2F92"/>
                </a:solidFill>
              </a:defRPr>
            </a:pPr>
            <a:r>
              <a:t>把背景 用 3 x 3 抓patches 出來， 然後一堆 3 x 3 變成filter </a:t>
            </a:r>
          </a:p>
          <a:p>
            <a:pPr marL="251460" indent="-251460" defTabSz="350520">
              <a:spcBef>
                <a:spcPts val="2200"/>
              </a:spcBef>
              <a:defRPr sz="2400">
                <a:solidFill>
                  <a:srgbClr val="FF2F92"/>
                </a:solidFill>
              </a:defRPr>
            </a:pPr>
            <a:r>
              <a:t>把這些filter 與 前景(masked area) 做convolution (size still = 前景, masked area)</a:t>
            </a:r>
          </a:p>
          <a:p>
            <a:pPr marL="251460" indent="-251460" defTabSz="350520">
              <a:spcBef>
                <a:spcPts val="2200"/>
              </a:spcBef>
              <a:defRPr sz="2400">
                <a:solidFill>
                  <a:srgbClr val="FF2F92"/>
                </a:solidFill>
              </a:defRPr>
            </a:pPr>
            <a:r>
              <a:t>做channel wise softmax  (with constant)</a:t>
            </a:r>
          </a:p>
          <a:p>
            <a:pPr marL="251460" indent="-251460" defTabSz="350520">
              <a:spcBef>
                <a:spcPts val="2200"/>
              </a:spcBef>
              <a:defRPr sz="2400">
                <a:solidFill>
                  <a:srgbClr val="FF2F92"/>
                </a:solidFill>
              </a:defRPr>
            </a:pPr>
            <a:r>
              <a:t>(注意， 這時候， 每個 前景pixel 值 就是 weight)</a:t>
            </a:r>
          </a:p>
          <a:p>
            <a:pPr marL="251460" indent="-251460" defTabSz="350520">
              <a:spcBef>
                <a:spcPts val="2200"/>
              </a:spcBef>
              <a:defRPr sz="2400">
                <a:solidFill>
                  <a:srgbClr val="FF2F92"/>
                </a:solidFill>
              </a:defRPr>
            </a:pPr>
            <a:r>
              <a:t>* 用 filter 做 deconvolution （意思就是 weight * filter = reconstruct value) (size still = 前景, masked area)</a:t>
            </a:r>
          </a:p>
        </p:txBody>
      </p:sp>
      <p:sp>
        <p:nvSpPr>
          <p:cNvPr id="216" name="線條"/>
          <p:cNvSpPr/>
          <p:nvPr/>
        </p:nvSpPr>
        <p:spPr>
          <a:xfrm>
            <a:off x="3202682" y="2815629"/>
            <a:ext cx="922514" cy="1"/>
          </a:xfrm>
          <a:prstGeom prst="line">
            <a:avLst/>
          </a:prstGeom>
          <a:ln w="50800">
            <a:solidFill>
              <a:srgbClr val="FF2F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217" name="線條"/>
          <p:cNvSpPr/>
          <p:nvPr/>
        </p:nvSpPr>
        <p:spPr>
          <a:xfrm>
            <a:off x="5056882" y="3806229"/>
            <a:ext cx="922514" cy="1"/>
          </a:xfrm>
          <a:prstGeom prst="line">
            <a:avLst/>
          </a:prstGeom>
          <a:ln w="50800">
            <a:solidFill>
              <a:srgbClr val="FF2F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218" name="線條"/>
          <p:cNvSpPr/>
          <p:nvPr/>
        </p:nvSpPr>
        <p:spPr>
          <a:xfrm>
            <a:off x="2897881" y="3629919"/>
            <a:ext cx="573436" cy="573435"/>
          </a:xfrm>
          <a:prstGeom prst="line">
            <a:avLst/>
          </a:prstGeom>
          <a:ln w="50800">
            <a:solidFill>
              <a:srgbClr val="FF2F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219" name="線條"/>
          <p:cNvSpPr/>
          <p:nvPr/>
        </p:nvSpPr>
        <p:spPr>
          <a:xfrm>
            <a:off x="3888482" y="5103119"/>
            <a:ext cx="922514" cy="1"/>
          </a:xfrm>
          <a:prstGeom prst="line">
            <a:avLst/>
          </a:prstGeom>
          <a:ln w="50800">
            <a:solidFill>
              <a:srgbClr val="FF2F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220" name="線條"/>
          <p:cNvSpPr/>
          <p:nvPr/>
        </p:nvSpPr>
        <p:spPr>
          <a:xfrm>
            <a:off x="5628382" y="5103119"/>
            <a:ext cx="1748036" cy="1"/>
          </a:xfrm>
          <a:prstGeom prst="line">
            <a:avLst/>
          </a:prstGeom>
          <a:ln w="50800">
            <a:solidFill>
              <a:srgbClr val="FF2F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螢幕快照 2018-08-14 上午11.20.37.png" descr="螢幕快照 2018-08-14 上午11.20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20825" y="6004276"/>
            <a:ext cx="13004801" cy="3546765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Integrated NN Architecture"/>
          <p:cNvSpPr txBox="1"/>
          <p:nvPr/>
        </p:nvSpPr>
        <p:spPr>
          <a:xfrm>
            <a:off x="914400" y="2413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Integrated NN Architecture</a:t>
            </a:r>
          </a:p>
        </p:txBody>
      </p:sp>
      <p:pic>
        <p:nvPicPr>
          <p:cNvPr id="224" name="螢幕快照 2018-08-14 上午11.00.12.png" descr="螢幕快照 2018-08-14 上午11.00.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3041" y="3801864"/>
            <a:ext cx="6832601" cy="4038601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矩形"/>
          <p:cNvSpPr/>
          <p:nvPr/>
        </p:nvSpPr>
        <p:spPr>
          <a:xfrm>
            <a:off x="6400204" y="4914900"/>
            <a:ext cx="2566592" cy="2027635"/>
          </a:xfrm>
          <a:prstGeom prst="rect">
            <a:avLst/>
          </a:prstGeom>
          <a:ln w="50800" cap="rnd">
            <a:solidFill>
              <a:srgbClr val="FF2600"/>
            </a:solidFill>
            <a:custDash>
              <a:ds d="100000" sp="200000"/>
            </a:custDash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線條"/>
          <p:cNvSpPr/>
          <p:nvPr/>
        </p:nvSpPr>
        <p:spPr>
          <a:xfrm flipH="1">
            <a:off x="6510387" y="7008564"/>
            <a:ext cx="711300" cy="711300"/>
          </a:xfrm>
          <a:prstGeom prst="line">
            <a:avLst/>
          </a:prstGeom>
          <a:ln w="50800">
            <a:solidFill>
              <a:srgbClr val="8EFA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227" name="矩形"/>
          <p:cNvSpPr/>
          <p:nvPr/>
        </p:nvSpPr>
        <p:spPr>
          <a:xfrm>
            <a:off x="5511204" y="7859365"/>
            <a:ext cx="1982392" cy="814789"/>
          </a:xfrm>
          <a:prstGeom prst="rect">
            <a:avLst/>
          </a:prstGeom>
          <a:ln w="50800" cap="rnd">
            <a:solidFill>
              <a:srgbClr val="FF2600"/>
            </a:solidFill>
            <a:custDash>
              <a:ds d="100000" sp="200000"/>
            </a:custDash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8" name="Two encoders"/>
          <p:cNvSpPr txBox="1"/>
          <p:nvPr/>
        </p:nvSpPr>
        <p:spPr>
          <a:xfrm>
            <a:off x="6943610" y="7140599"/>
            <a:ext cx="18099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solidFill>
                  <a:srgbClr val="FF2600"/>
                </a:solidFill>
              </a:defRPr>
            </a:lvl1pPr>
          </a:lstStyle>
          <a:p>
            <a:pPr/>
            <a:r>
              <a:t>Two encoders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ost-thesis Fine Tune"/>
          <p:cNvSpPr txBox="1"/>
          <p:nvPr/>
        </p:nvSpPr>
        <p:spPr>
          <a:xfrm>
            <a:off x="914400" y="2413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Post-thesis Fine Tune </a:t>
            </a:r>
          </a:p>
        </p:txBody>
      </p:sp>
      <p:sp>
        <p:nvSpPr>
          <p:cNvPr id="231" name="Repeated Inferencing…"/>
          <p:cNvSpPr txBox="1"/>
          <p:nvPr>
            <p:ph type="body" sz="half" idx="4294967295"/>
          </p:nvPr>
        </p:nvSpPr>
        <p:spPr>
          <a:xfrm>
            <a:off x="914400" y="3205509"/>
            <a:ext cx="11176000" cy="450339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2F92"/>
                </a:solidFill>
              </a:defRPr>
            </a:pPr>
            <a:r>
              <a:t>Repeated Inferencing </a:t>
            </a:r>
          </a:p>
          <a:p>
            <a:pPr>
              <a:defRPr>
                <a:solidFill>
                  <a:srgbClr val="FF2F92"/>
                </a:solidFill>
              </a:defRPr>
            </a:pPr>
            <a:r>
              <a:t>ReTrain on Food Data</a:t>
            </a:r>
          </a:p>
          <a:p>
            <a:pPr>
              <a:defRPr>
                <a:solidFill>
                  <a:srgbClr val="FF2F92"/>
                </a:solidFill>
              </a:defRPr>
            </a:pPr>
            <a:r>
              <a:t>Add on NN (Not completed)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output335.png" descr="output3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788" y="6269384"/>
            <a:ext cx="2403824" cy="2403824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Repetitive Inferencing"/>
          <p:cNvSpPr txBox="1"/>
          <p:nvPr/>
        </p:nvSpPr>
        <p:spPr>
          <a:xfrm>
            <a:off x="914400" y="2413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Repetitive Inferencing </a:t>
            </a:r>
          </a:p>
        </p:txBody>
      </p:sp>
      <p:pic>
        <p:nvPicPr>
          <p:cNvPr id="235" name="masked_img335.jpg" descr="masked_img33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7361" y="1724049"/>
            <a:ext cx="2403823" cy="2403824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箭頭"/>
          <p:cNvSpPr/>
          <p:nvPr/>
        </p:nvSpPr>
        <p:spPr>
          <a:xfrm>
            <a:off x="4095402" y="2585491"/>
            <a:ext cx="950815" cy="907009"/>
          </a:xfrm>
          <a:prstGeom prst="rightArrow">
            <a:avLst>
              <a:gd name="adj1" fmla="val 32000"/>
              <a:gd name="adj2" fmla="val 67091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7" name="output335.png" descr="output3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0488" y="1837084"/>
            <a:ext cx="2403824" cy="240382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矩形"/>
          <p:cNvSpPr/>
          <p:nvPr/>
        </p:nvSpPr>
        <p:spPr>
          <a:xfrm>
            <a:off x="1505210" y="6824609"/>
            <a:ext cx="357585" cy="4760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9" name="線條"/>
          <p:cNvSpPr/>
          <p:nvPr/>
        </p:nvSpPr>
        <p:spPr>
          <a:xfrm>
            <a:off x="1428642" y="5205672"/>
            <a:ext cx="5575516" cy="1"/>
          </a:xfrm>
          <a:prstGeom prst="line">
            <a:avLst/>
          </a:prstGeom>
          <a:ln w="50800">
            <a:solidFill>
              <a:srgbClr val="FF2F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240" name="線條"/>
          <p:cNvSpPr/>
          <p:nvPr/>
        </p:nvSpPr>
        <p:spPr>
          <a:xfrm flipV="1">
            <a:off x="7003942" y="4554283"/>
            <a:ext cx="1" cy="645034"/>
          </a:xfrm>
          <a:prstGeom prst="line">
            <a:avLst/>
          </a:prstGeom>
          <a:ln w="50800">
            <a:solidFill>
              <a:srgbClr val="FF2F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241" name="線條"/>
          <p:cNvSpPr/>
          <p:nvPr/>
        </p:nvSpPr>
        <p:spPr>
          <a:xfrm flipV="1">
            <a:off x="1428642" y="5231308"/>
            <a:ext cx="1" cy="781202"/>
          </a:xfrm>
          <a:prstGeom prst="line">
            <a:avLst/>
          </a:prstGeom>
          <a:ln w="50800">
            <a:solidFill>
              <a:srgbClr val="FF2F92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pic>
        <p:nvPicPr>
          <p:cNvPr id="242" name="output335.png" descr="output3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8688" y="6269384"/>
            <a:ext cx="2403824" cy="2403824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矩形"/>
          <p:cNvSpPr/>
          <p:nvPr/>
        </p:nvSpPr>
        <p:spPr>
          <a:xfrm>
            <a:off x="4883410" y="6824609"/>
            <a:ext cx="357585" cy="4760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44" name="output335.png" descr="output3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8588" y="6269384"/>
            <a:ext cx="2403824" cy="2403824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矩形"/>
          <p:cNvSpPr/>
          <p:nvPr/>
        </p:nvSpPr>
        <p:spPr>
          <a:xfrm>
            <a:off x="7346199" y="7233291"/>
            <a:ext cx="357586" cy="4760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46" name="output335.png" descr="output3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08988" y="6269384"/>
            <a:ext cx="2403824" cy="2403824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矩形"/>
          <p:cNvSpPr/>
          <p:nvPr/>
        </p:nvSpPr>
        <p:spPr>
          <a:xfrm>
            <a:off x="11233410" y="7332609"/>
            <a:ext cx="357585" cy="4760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8" name="1"/>
          <p:cNvSpPr txBox="1"/>
          <p:nvPr/>
        </p:nvSpPr>
        <p:spPr>
          <a:xfrm>
            <a:off x="1542143" y="6814963"/>
            <a:ext cx="28371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2F9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9" name="2"/>
          <p:cNvSpPr txBox="1"/>
          <p:nvPr/>
        </p:nvSpPr>
        <p:spPr>
          <a:xfrm>
            <a:off x="4920343" y="6814963"/>
            <a:ext cx="28371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2F92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0" name="3"/>
          <p:cNvSpPr txBox="1"/>
          <p:nvPr/>
        </p:nvSpPr>
        <p:spPr>
          <a:xfrm>
            <a:off x="7364666" y="7223645"/>
            <a:ext cx="28371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2F92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1" name="4"/>
          <p:cNvSpPr txBox="1"/>
          <p:nvPr/>
        </p:nvSpPr>
        <p:spPr>
          <a:xfrm>
            <a:off x="11270343" y="7322963"/>
            <a:ext cx="28371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2F92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2" name="矩形"/>
          <p:cNvSpPr/>
          <p:nvPr/>
        </p:nvSpPr>
        <p:spPr>
          <a:xfrm>
            <a:off x="9191327" y="2893665"/>
            <a:ext cx="707034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3" name="3"/>
          <p:cNvSpPr txBox="1"/>
          <p:nvPr/>
        </p:nvSpPr>
        <p:spPr>
          <a:xfrm>
            <a:off x="9206166" y="3616845"/>
            <a:ext cx="28371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2F92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4" name="1"/>
          <p:cNvSpPr txBox="1"/>
          <p:nvPr/>
        </p:nvSpPr>
        <p:spPr>
          <a:xfrm>
            <a:off x="9206166" y="2969145"/>
            <a:ext cx="28371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2F92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5" name="2"/>
          <p:cNvSpPr txBox="1"/>
          <p:nvPr/>
        </p:nvSpPr>
        <p:spPr>
          <a:xfrm>
            <a:off x="9549066" y="2969145"/>
            <a:ext cx="28371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2F92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6" name="4"/>
          <p:cNvSpPr txBox="1"/>
          <p:nvPr/>
        </p:nvSpPr>
        <p:spPr>
          <a:xfrm>
            <a:off x="9549066" y="3616845"/>
            <a:ext cx="283719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2F92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7" name="線條"/>
          <p:cNvSpPr/>
          <p:nvPr/>
        </p:nvSpPr>
        <p:spPr>
          <a:xfrm>
            <a:off x="9215518" y="3540645"/>
            <a:ext cx="658651" cy="1"/>
          </a:xfrm>
          <a:prstGeom prst="line">
            <a:avLst/>
          </a:prstGeom>
          <a:ln w="50800">
            <a:solidFill>
              <a:srgbClr val="51515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258" name="線條"/>
          <p:cNvSpPr/>
          <p:nvPr/>
        </p:nvSpPr>
        <p:spPr>
          <a:xfrm flipV="1">
            <a:off x="9544843" y="2915291"/>
            <a:ext cx="1" cy="1226748"/>
          </a:xfrm>
          <a:prstGeom prst="line">
            <a:avLst/>
          </a:prstGeom>
          <a:ln w="50800">
            <a:solidFill>
              <a:srgbClr val="51515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259" name="divide mask into 4 smaller masks…"/>
          <p:cNvSpPr txBox="1"/>
          <p:nvPr/>
        </p:nvSpPr>
        <p:spPr>
          <a:xfrm>
            <a:off x="7734141" y="4264545"/>
            <a:ext cx="502878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100">
                <a:solidFill>
                  <a:srgbClr val="FF2F92"/>
                </a:solidFill>
              </a:defRPr>
            </a:pPr>
            <a:r>
              <a:t>divide mask into 4 smaller masks </a:t>
            </a:r>
          </a:p>
          <a:p>
            <a:pPr algn="l">
              <a:defRPr sz="2100">
                <a:solidFill>
                  <a:srgbClr val="FF2F92"/>
                </a:solidFill>
              </a:defRPr>
            </a:pPr>
            <a:r>
              <a:t>Iteratively send to model for inferencing </a:t>
            </a:r>
          </a:p>
        </p:txBody>
      </p:sp>
      <p:sp>
        <p:nvSpPr>
          <p:cNvPr id="260" name="線條"/>
          <p:cNvSpPr/>
          <p:nvPr/>
        </p:nvSpPr>
        <p:spPr>
          <a:xfrm>
            <a:off x="3063056" y="7471295"/>
            <a:ext cx="465188" cy="1"/>
          </a:xfrm>
          <a:prstGeom prst="line">
            <a:avLst/>
          </a:prstGeom>
          <a:ln w="50800">
            <a:solidFill>
              <a:srgbClr val="FF2F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261" name="線條"/>
          <p:cNvSpPr/>
          <p:nvPr/>
        </p:nvSpPr>
        <p:spPr>
          <a:xfrm>
            <a:off x="6072956" y="7471295"/>
            <a:ext cx="465188" cy="1"/>
          </a:xfrm>
          <a:prstGeom prst="line">
            <a:avLst/>
          </a:prstGeom>
          <a:ln w="50800">
            <a:solidFill>
              <a:srgbClr val="FF2F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262" name="線條"/>
          <p:cNvSpPr/>
          <p:nvPr/>
        </p:nvSpPr>
        <p:spPr>
          <a:xfrm>
            <a:off x="9208303" y="7471295"/>
            <a:ext cx="465189" cy="1"/>
          </a:xfrm>
          <a:prstGeom prst="line">
            <a:avLst/>
          </a:prstGeom>
          <a:ln w="50800">
            <a:solidFill>
              <a:srgbClr val="FF2F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view of Failure Samples"/>
          <p:cNvSpPr txBox="1"/>
          <p:nvPr/>
        </p:nvSpPr>
        <p:spPr>
          <a:xfrm>
            <a:off x="914400" y="2413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Review of Failure Samples</a:t>
            </a:r>
          </a:p>
        </p:txBody>
      </p:sp>
      <p:sp>
        <p:nvSpPr>
          <p:cNvPr id="265" name="背景太複雜…"/>
          <p:cNvSpPr txBox="1"/>
          <p:nvPr>
            <p:ph type="body" sz="half" idx="4294967295"/>
          </p:nvPr>
        </p:nvSpPr>
        <p:spPr>
          <a:xfrm>
            <a:off x="800100" y="3015009"/>
            <a:ext cx="11176000" cy="450339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2F92"/>
                </a:solidFill>
              </a:defRPr>
            </a:pPr>
            <a:r>
              <a:t>背景太複雜</a:t>
            </a:r>
          </a:p>
          <a:p>
            <a:pPr>
              <a:defRPr>
                <a:solidFill>
                  <a:srgbClr val="FF2F92"/>
                </a:solidFill>
              </a:defRPr>
            </a:pPr>
            <a:r>
              <a:t>Non_Coherence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睡醒以後的工作"/>
          <p:cNvSpPr txBox="1"/>
          <p:nvPr/>
        </p:nvSpPr>
        <p:spPr>
          <a:xfrm>
            <a:off x="914400" y="2413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睡醒以後的工作</a:t>
            </a:r>
          </a:p>
        </p:txBody>
      </p:sp>
      <p:sp>
        <p:nvSpPr>
          <p:cNvPr id="268" name="革命尚未成功， 阿宅仍須努力"/>
          <p:cNvSpPr txBox="1"/>
          <p:nvPr/>
        </p:nvSpPr>
        <p:spPr>
          <a:xfrm>
            <a:off x="3213099" y="7835900"/>
            <a:ext cx="6172201" cy="74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F92"/>
                </a:solidFill>
              </a:defRPr>
            </a:lvl1pPr>
          </a:lstStyle>
          <a:p>
            <a:pPr/>
            <a:r>
              <a:t>革命尚未成功， 阿宅仍須努力</a:t>
            </a:r>
          </a:p>
        </p:txBody>
      </p:sp>
      <p:pic>
        <p:nvPicPr>
          <p:cNvPr id="269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0450" y="4457700"/>
            <a:ext cx="2857500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Whole Data Retrain ….(愛心GPU hours 貢獻)…"/>
          <p:cNvSpPr txBox="1"/>
          <p:nvPr/>
        </p:nvSpPr>
        <p:spPr>
          <a:xfrm>
            <a:off x="430276" y="2133930"/>
            <a:ext cx="12144249" cy="1306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FF2F92"/>
                </a:solidFill>
              </a:defRPr>
            </a:pPr>
            <a:r>
              <a:t>Whole Data Retrain ….(愛心GPU hours 貢獻)</a:t>
            </a:r>
          </a:p>
          <a:p>
            <a:pPr algn="l">
              <a:defRPr sz="3400">
                <a:solidFill>
                  <a:srgbClr val="FF2F92"/>
                </a:solidFill>
              </a:defRPr>
            </a:pPr>
            <a:r>
              <a:t>Add on Network: Shape Free SAGAN with Style/Content Loss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view"/>
          <p:cNvSpPr txBox="1"/>
          <p:nvPr/>
        </p:nvSpPr>
        <p:spPr>
          <a:xfrm>
            <a:off x="914400" y="3175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800">
                <a:solidFill>
                  <a:srgbClr val="817463"/>
                </a:solidFill>
              </a:defRPr>
            </a:lvl1pPr>
          </a:lstStyle>
          <a:p>
            <a:pPr/>
            <a: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MY_SK_ll ....who we are"/>
          <p:cNvSpPr txBox="1"/>
          <p:nvPr/>
        </p:nvSpPr>
        <p:spPr>
          <a:xfrm>
            <a:off x="914400" y="2413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MY_SK_ll ....who we are</a:t>
            </a:r>
          </a:p>
        </p:txBody>
      </p:sp>
      <p:sp>
        <p:nvSpPr>
          <p:cNvPr id="142" name="圓形"/>
          <p:cNvSpPr/>
          <p:nvPr/>
        </p:nvSpPr>
        <p:spPr>
          <a:xfrm>
            <a:off x="7797800" y="2160537"/>
            <a:ext cx="1270000" cy="127000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圓形"/>
          <p:cNvSpPr/>
          <p:nvPr/>
        </p:nvSpPr>
        <p:spPr>
          <a:xfrm>
            <a:off x="4991100" y="2160537"/>
            <a:ext cx="1270000" cy="127000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圓形"/>
          <p:cNvSpPr/>
          <p:nvPr/>
        </p:nvSpPr>
        <p:spPr>
          <a:xfrm>
            <a:off x="3581400" y="4521200"/>
            <a:ext cx="1270000" cy="1270000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圓形"/>
          <p:cNvSpPr/>
          <p:nvPr/>
        </p:nvSpPr>
        <p:spPr>
          <a:xfrm>
            <a:off x="9093200" y="4813300"/>
            <a:ext cx="1270000" cy="1270000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圓形"/>
          <p:cNvSpPr/>
          <p:nvPr/>
        </p:nvSpPr>
        <p:spPr>
          <a:xfrm>
            <a:off x="4902200" y="7061200"/>
            <a:ext cx="1270000" cy="1270000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圓形"/>
          <p:cNvSpPr/>
          <p:nvPr/>
        </p:nvSpPr>
        <p:spPr>
          <a:xfrm>
            <a:off x="8204200" y="7188200"/>
            <a:ext cx="1270000" cy="1270000"/>
          </a:xfrm>
          <a:prstGeom prst="ellipse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Mickey"/>
          <p:cNvSpPr txBox="1"/>
          <p:nvPr/>
        </p:nvSpPr>
        <p:spPr>
          <a:xfrm>
            <a:off x="9094673" y="2787650"/>
            <a:ext cx="157185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Mickey</a:t>
            </a:r>
          </a:p>
        </p:txBody>
      </p:sp>
      <p:sp>
        <p:nvSpPr>
          <p:cNvPr id="149" name="Yvong"/>
          <p:cNvSpPr txBox="1"/>
          <p:nvPr/>
        </p:nvSpPr>
        <p:spPr>
          <a:xfrm>
            <a:off x="10227868" y="5861050"/>
            <a:ext cx="1413664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Yvong</a:t>
            </a:r>
          </a:p>
        </p:txBody>
      </p:sp>
      <p:sp>
        <p:nvSpPr>
          <p:cNvPr id="150" name="Schwartz"/>
          <p:cNvSpPr txBox="1"/>
          <p:nvPr/>
        </p:nvSpPr>
        <p:spPr>
          <a:xfrm>
            <a:off x="9383877" y="8096250"/>
            <a:ext cx="195864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Schwartz</a:t>
            </a:r>
          </a:p>
        </p:txBody>
      </p:sp>
      <p:sp>
        <p:nvSpPr>
          <p:cNvPr id="151" name="Katy"/>
          <p:cNvSpPr txBox="1"/>
          <p:nvPr/>
        </p:nvSpPr>
        <p:spPr>
          <a:xfrm>
            <a:off x="3435223" y="8007350"/>
            <a:ext cx="100355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Katy</a:t>
            </a:r>
          </a:p>
        </p:txBody>
      </p:sp>
      <p:sp>
        <p:nvSpPr>
          <p:cNvPr id="152" name="Larry, Young"/>
          <p:cNvSpPr txBox="1"/>
          <p:nvPr/>
        </p:nvSpPr>
        <p:spPr>
          <a:xfrm>
            <a:off x="1243304" y="5086350"/>
            <a:ext cx="266959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Larry, Young</a:t>
            </a:r>
          </a:p>
        </p:txBody>
      </p:sp>
      <p:sp>
        <p:nvSpPr>
          <p:cNvPr id="153" name="Larry, LKK"/>
          <p:cNvSpPr txBox="1"/>
          <p:nvPr/>
        </p:nvSpPr>
        <p:spPr>
          <a:xfrm>
            <a:off x="2237536" y="2433587"/>
            <a:ext cx="215432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Larry, LKK</a:t>
            </a:r>
          </a:p>
        </p:txBody>
      </p:sp>
      <p:pic>
        <p:nvPicPr>
          <p:cNvPr id="154" name="影像" descr="影像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057900" y="4265433"/>
            <a:ext cx="2154327" cy="2365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he Problem"/>
          <p:cNvSpPr txBox="1"/>
          <p:nvPr/>
        </p:nvSpPr>
        <p:spPr>
          <a:xfrm>
            <a:off x="914400" y="2413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The Problem</a:t>
            </a:r>
          </a:p>
        </p:txBody>
      </p:sp>
      <p:pic>
        <p:nvPicPr>
          <p:cNvPr id="157" name="masked_img335.jpg" descr="masked_img33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3200" y="3933626"/>
            <a:ext cx="2009974" cy="2009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335.jpg" descr="33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8845" y="4049613"/>
            <a:ext cx="2009974" cy="2009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335.jpg" descr="33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27554" y="3871813"/>
            <a:ext cx="2009975" cy="2009974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箭頭"/>
          <p:cNvSpPr/>
          <p:nvPr/>
        </p:nvSpPr>
        <p:spPr>
          <a:xfrm>
            <a:off x="3790602" y="4795291"/>
            <a:ext cx="950815" cy="907009"/>
          </a:xfrm>
          <a:prstGeom prst="rightArrow">
            <a:avLst>
              <a:gd name="adj1" fmla="val 32000"/>
              <a:gd name="adj2" fmla="val 67091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箭頭"/>
          <p:cNvSpPr/>
          <p:nvPr/>
        </p:nvSpPr>
        <p:spPr>
          <a:xfrm>
            <a:off x="7854602" y="4795291"/>
            <a:ext cx="950815" cy="907009"/>
          </a:xfrm>
          <a:prstGeom prst="rightArrow">
            <a:avLst>
              <a:gd name="adj1" fmla="val 32000"/>
              <a:gd name="adj2" fmla="val 67091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矩形"/>
          <p:cNvSpPr/>
          <p:nvPr/>
        </p:nvSpPr>
        <p:spPr>
          <a:xfrm>
            <a:off x="5994077" y="7331075"/>
            <a:ext cx="588219" cy="8826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What to fill?"/>
          <p:cNvSpPr txBox="1"/>
          <p:nvPr/>
        </p:nvSpPr>
        <p:spPr>
          <a:xfrm>
            <a:off x="3111934" y="7410450"/>
            <a:ext cx="256215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What to fill?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irst thing first..Cleaning"/>
          <p:cNvSpPr txBox="1"/>
          <p:nvPr/>
        </p:nvSpPr>
        <p:spPr>
          <a:xfrm>
            <a:off x="914400" y="2413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First thing first..Cleaning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Base Network"/>
          <p:cNvSpPr txBox="1"/>
          <p:nvPr/>
        </p:nvSpPr>
        <p:spPr>
          <a:xfrm>
            <a:off x="914400" y="2413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Base Network</a:t>
            </a:r>
          </a:p>
        </p:txBody>
      </p:sp>
      <p:pic>
        <p:nvPicPr>
          <p:cNvPr id="168" name="螢幕快照 2018-08-14 下午12.03.15.png" descr="螢幕快照 2018-08-14 下午12.03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700" y="2261244"/>
            <a:ext cx="11531600" cy="384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LCIC"/>
          <p:cNvSpPr txBox="1"/>
          <p:nvPr/>
        </p:nvSpPr>
        <p:spPr>
          <a:xfrm>
            <a:off x="5600700" y="6224289"/>
            <a:ext cx="146715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>
                <a:solidFill>
                  <a:srgbClr val="D783FF"/>
                </a:solidFill>
              </a:defRPr>
            </a:lvl1pPr>
          </a:lstStyle>
          <a:p>
            <a:pPr/>
            <a:r>
              <a:t>GLCIC</a:t>
            </a:r>
          </a:p>
        </p:txBody>
      </p:sp>
      <p:sp>
        <p:nvSpPr>
          <p:cNvPr id="170" name="Dilated Convolution, Global Discriminator,…"/>
          <p:cNvSpPr txBox="1"/>
          <p:nvPr/>
        </p:nvSpPr>
        <p:spPr>
          <a:xfrm>
            <a:off x="1770507" y="7437139"/>
            <a:ext cx="912754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>
                <a:solidFill>
                  <a:srgbClr val="FFFFFF"/>
                </a:solidFill>
              </a:defRPr>
            </a:pPr>
            <a:r>
              <a:t>Dilated Convolution, Global Discriminator, </a:t>
            </a:r>
          </a:p>
          <a:p>
            <a:pPr algn="just">
              <a:defRPr>
                <a:solidFill>
                  <a:srgbClr val="FFFFFF"/>
                </a:solidFill>
              </a:defRPr>
            </a:pPr>
            <a:r>
              <a:t>Local Discriminator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ssues"/>
          <p:cNvSpPr txBox="1"/>
          <p:nvPr/>
        </p:nvSpPr>
        <p:spPr>
          <a:xfrm>
            <a:off x="914400" y="2413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Issues</a:t>
            </a:r>
          </a:p>
        </p:txBody>
      </p:sp>
      <p:sp>
        <p:nvSpPr>
          <p:cNvPr id="173" name="Need to Add Attention Mechanism"/>
          <p:cNvSpPr txBox="1"/>
          <p:nvPr/>
        </p:nvSpPr>
        <p:spPr>
          <a:xfrm>
            <a:off x="2590266" y="7748289"/>
            <a:ext cx="748802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>
                <a:solidFill>
                  <a:srgbClr val="FF2F92"/>
                </a:solidFill>
              </a:defRPr>
            </a:lvl1pPr>
          </a:lstStyle>
          <a:p>
            <a:pPr/>
            <a:r>
              <a:t>Need to Add Attention Mechanism </a:t>
            </a:r>
          </a:p>
        </p:txBody>
      </p:sp>
      <p:sp>
        <p:nvSpPr>
          <p:cNvPr id="174" name="What are the issues of Base Model?"/>
          <p:cNvSpPr txBox="1"/>
          <p:nvPr/>
        </p:nvSpPr>
        <p:spPr>
          <a:xfrm>
            <a:off x="2928289" y="4344689"/>
            <a:ext cx="7478422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What are the issues of Base Model?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ontextual Attention"/>
          <p:cNvSpPr txBox="1"/>
          <p:nvPr/>
        </p:nvSpPr>
        <p:spPr>
          <a:xfrm>
            <a:off x="914400" y="2413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Contextual Attention</a:t>
            </a:r>
          </a:p>
        </p:txBody>
      </p:sp>
      <p:sp>
        <p:nvSpPr>
          <p:cNvPr id="177" name="Improvement…"/>
          <p:cNvSpPr txBox="1"/>
          <p:nvPr>
            <p:ph type="body" idx="4294967295"/>
          </p:nvPr>
        </p:nvSpPr>
        <p:spPr>
          <a:xfrm>
            <a:off x="914400" y="5588000"/>
            <a:ext cx="11176000" cy="6350000"/>
          </a:xfrm>
          <a:prstGeom prst="rect">
            <a:avLst/>
          </a:prstGeom>
        </p:spPr>
        <p:txBody>
          <a:bodyPr/>
          <a:lstStyle/>
          <a:p>
            <a:pPr marL="356235" indent="-356235" defTabSz="496570">
              <a:spcBef>
                <a:spcPts val="3200"/>
              </a:spcBef>
              <a:defRPr sz="3400">
                <a:solidFill>
                  <a:srgbClr val="FF2F92"/>
                </a:solidFill>
              </a:defRPr>
            </a:pPr>
            <a:r>
              <a:t>Improvement </a:t>
            </a:r>
          </a:p>
          <a:p>
            <a:pPr marL="356235" indent="-356235" defTabSz="496570">
              <a:spcBef>
                <a:spcPts val="3200"/>
              </a:spcBef>
              <a:defRPr sz="3400">
                <a:solidFill>
                  <a:srgbClr val="FF2F92"/>
                </a:solidFill>
              </a:defRPr>
            </a:pPr>
            <a:r>
              <a:t>Two Networks:</a:t>
            </a:r>
          </a:p>
          <a:p>
            <a:pPr lvl="1" marL="712470" indent="-356235" defTabSz="496570">
              <a:spcBef>
                <a:spcPts val="3200"/>
              </a:spcBef>
              <a:defRPr sz="3400">
                <a:solidFill>
                  <a:srgbClr val="FF2F92"/>
                </a:solidFill>
              </a:defRPr>
            </a:pPr>
            <a:r>
              <a:t>Coarse Network (Reconstruction Loss)</a:t>
            </a:r>
          </a:p>
          <a:p>
            <a:pPr lvl="1" marL="712470" indent="-356235" defTabSz="496570">
              <a:spcBef>
                <a:spcPts val="3200"/>
              </a:spcBef>
              <a:defRPr sz="3400">
                <a:solidFill>
                  <a:srgbClr val="FF2F92"/>
                </a:solidFill>
              </a:defRPr>
            </a:pPr>
            <a:r>
              <a:t>Refinement Network (Reconstruction +GAN)</a:t>
            </a:r>
          </a:p>
          <a:p>
            <a:pPr marL="356235" indent="-356235" defTabSz="496570">
              <a:spcBef>
                <a:spcPts val="3200"/>
              </a:spcBef>
              <a:defRPr sz="3400">
                <a:solidFill>
                  <a:srgbClr val="FF2F92"/>
                </a:solidFill>
              </a:defRPr>
            </a:pPr>
            <a:r>
              <a:t>ELU + Clip Value</a:t>
            </a:r>
          </a:p>
          <a:p>
            <a:pPr lvl="1" marL="712470" indent="-356235" defTabSz="496570">
              <a:spcBef>
                <a:spcPts val="3200"/>
              </a:spcBef>
              <a:buSzPct val="35000"/>
              <a:buBlip>
                <a:blip r:embed="rId2"/>
              </a:buBlip>
              <a:defRPr sz="3400">
                <a:solidFill>
                  <a:srgbClr val="FF2F92"/>
                </a:solidFill>
              </a:defRPr>
            </a:pPr>
            <a:br/>
          </a:p>
        </p:txBody>
      </p:sp>
      <p:pic>
        <p:nvPicPr>
          <p:cNvPr id="178" name="螢幕快照 2018-08-14 上午11.20.37.png" descr="螢幕快照 2018-08-14 上午11.20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755" y="2052281"/>
            <a:ext cx="11979290" cy="326708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線條"/>
          <p:cNvSpPr/>
          <p:nvPr/>
        </p:nvSpPr>
        <p:spPr>
          <a:xfrm flipV="1">
            <a:off x="1480492" y="3266744"/>
            <a:ext cx="1" cy="385846"/>
          </a:xfrm>
          <a:prstGeom prst="line">
            <a:avLst/>
          </a:prstGeom>
          <a:ln w="50800">
            <a:solidFill>
              <a:srgbClr val="51515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180" name="線條"/>
          <p:cNvSpPr/>
          <p:nvPr/>
        </p:nvSpPr>
        <p:spPr>
          <a:xfrm flipV="1">
            <a:off x="6204892" y="3266744"/>
            <a:ext cx="1" cy="385846"/>
          </a:xfrm>
          <a:prstGeom prst="line">
            <a:avLst/>
          </a:prstGeom>
          <a:ln w="50800">
            <a:solidFill>
              <a:srgbClr val="51515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181" name="線條"/>
          <p:cNvSpPr/>
          <p:nvPr/>
        </p:nvSpPr>
        <p:spPr>
          <a:xfrm>
            <a:off x="1516242" y="3292144"/>
            <a:ext cx="4652900" cy="1"/>
          </a:xfrm>
          <a:prstGeom prst="line">
            <a:avLst/>
          </a:prstGeom>
          <a:ln w="50800">
            <a:solidFill>
              <a:srgbClr val="51515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182" name="reconstruction loss"/>
          <p:cNvSpPr txBox="1"/>
          <p:nvPr/>
        </p:nvSpPr>
        <p:spPr>
          <a:xfrm>
            <a:off x="3098241" y="3269166"/>
            <a:ext cx="185531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2600"/>
                </a:solidFill>
              </a:defRPr>
            </a:lvl1pPr>
          </a:lstStyle>
          <a:p>
            <a:pPr/>
            <a:r>
              <a:t>reconstruction loss</a:t>
            </a:r>
          </a:p>
        </p:txBody>
      </p:sp>
      <p:sp>
        <p:nvSpPr>
          <p:cNvPr id="183" name="線條"/>
          <p:cNvSpPr/>
          <p:nvPr/>
        </p:nvSpPr>
        <p:spPr>
          <a:xfrm flipV="1">
            <a:off x="1366192" y="2931698"/>
            <a:ext cx="1" cy="720892"/>
          </a:xfrm>
          <a:prstGeom prst="line">
            <a:avLst/>
          </a:prstGeom>
          <a:ln w="508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184" name="線條"/>
          <p:cNvSpPr/>
          <p:nvPr/>
        </p:nvSpPr>
        <p:spPr>
          <a:xfrm>
            <a:off x="1376542" y="2987344"/>
            <a:ext cx="3464218" cy="1"/>
          </a:xfrm>
          <a:prstGeom prst="line">
            <a:avLst/>
          </a:prstGeom>
          <a:ln w="508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185" name="線條"/>
          <p:cNvSpPr/>
          <p:nvPr/>
        </p:nvSpPr>
        <p:spPr>
          <a:xfrm>
            <a:off x="7078843" y="2987344"/>
            <a:ext cx="2756139" cy="1"/>
          </a:xfrm>
          <a:prstGeom prst="line">
            <a:avLst/>
          </a:prstGeom>
          <a:ln w="508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186" name="線條"/>
          <p:cNvSpPr/>
          <p:nvPr/>
        </p:nvSpPr>
        <p:spPr>
          <a:xfrm flipV="1">
            <a:off x="9824392" y="2931698"/>
            <a:ext cx="1" cy="720892"/>
          </a:xfrm>
          <a:prstGeom prst="line">
            <a:avLst/>
          </a:prstGeom>
          <a:ln w="508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187" name="Spatially Discounted loss(L1)"/>
          <p:cNvSpPr txBox="1"/>
          <p:nvPr/>
        </p:nvSpPr>
        <p:spPr>
          <a:xfrm>
            <a:off x="4133138" y="2326944"/>
            <a:ext cx="275732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2600"/>
                </a:solidFill>
              </a:defRPr>
            </a:lvl1pPr>
          </a:lstStyle>
          <a:p>
            <a:pPr/>
            <a:r>
              <a:t>Spatially Discounted loss(L1)</a:t>
            </a:r>
          </a:p>
        </p:txBody>
      </p:sp>
      <p:sp>
        <p:nvSpPr>
          <p:cNvPr id="188" name="線條"/>
          <p:cNvSpPr/>
          <p:nvPr/>
        </p:nvSpPr>
        <p:spPr>
          <a:xfrm flipV="1">
            <a:off x="10370492" y="3284704"/>
            <a:ext cx="462539" cy="349925"/>
          </a:xfrm>
          <a:prstGeom prst="line">
            <a:avLst/>
          </a:prstGeom>
          <a:ln w="50800">
            <a:solidFill>
              <a:srgbClr val="0096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189" name="線條"/>
          <p:cNvSpPr/>
          <p:nvPr/>
        </p:nvSpPr>
        <p:spPr>
          <a:xfrm>
            <a:off x="9875193" y="4358529"/>
            <a:ext cx="1071047" cy="326096"/>
          </a:xfrm>
          <a:prstGeom prst="line">
            <a:avLst/>
          </a:prstGeom>
          <a:ln w="50800">
            <a:solidFill>
              <a:srgbClr val="0096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190" name="Global GAN loss WGAN-GP"/>
          <p:cNvSpPr txBox="1"/>
          <p:nvPr/>
        </p:nvSpPr>
        <p:spPr>
          <a:xfrm>
            <a:off x="9537344" y="2219715"/>
            <a:ext cx="269311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2600"/>
                </a:solidFill>
              </a:defRPr>
            </a:lvl1pPr>
          </a:lstStyle>
          <a:p>
            <a:pPr/>
            <a:r>
              <a:t>Global GAN loss WGAN-GP</a:t>
            </a:r>
          </a:p>
        </p:txBody>
      </p:sp>
      <p:sp>
        <p:nvSpPr>
          <p:cNvPr id="191" name="Local GAN loss"/>
          <p:cNvSpPr txBox="1"/>
          <p:nvPr/>
        </p:nvSpPr>
        <p:spPr>
          <a:xfrm>
            <a:off x="9845298" y="4965767"/>
            <a:ext cx="151292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rgbClr val="FF2600"/>
                </a:solidFill>
              </a:defRPr>
            </a:lvl1pPr>
          </a:lstStyle>
          <a:p>
            <a:pPr/>
            <a:r>
              <a:t>Local GAN loss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Weighted Reconstruction Loss"/>
          <p:cNvSpPr txBox="1"/>
          <p:nvPr/>
        </p:nvSpPr>
        <p:spPr>
          <a:xfrm>
            <a:off x="914400" y="2413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Weighted Reconstruction Loss</a:t>
            </a:r>
          </a:p>
        </p:txBody>
      </p:sp>
      <p:sp>
        <p:nvSpPr>
          <p:cNvPr id="194" name="Weight =…"/>
          <p:cNvSpPr txBox="1"/>
          <p:nvPr>
            <p:ph type="body" sz="half" idx="4294967295"/>
          </p:nvPr>
        </p:nvSpPr>
        <p:spPr>
          <a:xfrm>
            <a:off x="812800" y="5295701"/>
            <a:ext cx="11176000" cy="304819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2F92"/>
                </a:solidFill>
              </a:defRPr>
            </a:pPr>
            <a:r>
              <a:t>Weight = </a:t>
            </a:r>
          </a:p>
          <a:p>
            <a:pPr>
              <a:defRPr>
                <a:solidFill>
                  <a:srgbClr val="FF2F92"/>
                </a:solidFill>
              </a:defRPr>
            </a:pPr>
            <a:r>
              <a:t>Less ‘hallucination’ for pixels near Boundaries</a:t>
            </a:r>
          </a:p>
        </p:txBody>
      </p:sp>
      <p:sp>
        <p:nvSpPr>
          <p:cNvPr id="195" name="矩形"/>
          <p:cNvSpPr/>
          <p:nvPr/>
        </p:nvSpPr>
        <p:spPr>
          <a:xfrm>
            <a:off x="3914378" y="2385417"/>
            <a:ext cx="3298131" cy="283482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矩形"/>
          <p:cNvSpPr/>
          <p:nvPr/>
        </p:nvSpPr>
        <p:spPr>
          <a:xfrm>
            <a:off x="4738737" y="2971155"/>
            <a:ext cx="1130201" cy="1372692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橢圓形"/>
          <p:cNvSpPr/>
          <p:nvPr/>
        </p:nvSpPr>
        <p:spPr>
          <a:xfrm>
            <a:off x="5247654" y="3764111"/>
            <a:ext cx="112367" cy="15374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線條"/>
          <p:cNvSpPr/>
          <p:nvPr/>
        </p:nvSpPr>
        <p:spPr>
          <a:xfrm>
            <a:off x="5394374" y="3840981"/>
            <a:ext cx="535327" cy="1"/>
          </a:xfrm>
          <a:prstGeom prst="line">
            <a:avLst/>
          </a:prstGeom>
          <a:ln w="25400">
            <a:solidFill>
              <a:srgbClr val="51515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434343"/>
                </a:solidFill>
              </a:defRPr>
            </a:pPr>
          </a:p>
        </p:txBody>
      </p:sp>
      <p:sp>
        <p:nvSpPr>
          <p:cNvPr id="199" name="橢圓形"/>
          <p:cNvSpPr/>
          <p:nvPr/>
        </p:nvSpPr>
        <p:spPr>
          <a:xfrm>
            <a:off x="5882654" y="3764111"/>
            <a:ext cx="112367" cy="153740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Mask"/>
          <p:cNvSpPr txBox="1"/>
          <p:nvPr/>
        </p:nvSpPr>
        <p:spPr>
          <a:xfrm>
            <a:off x="4884889" y="2927350"/>
            <a:ext cx="83789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Mask</a:t>
            </a:r>
          </a:p>
        </p:txBody>
      </p:sp>
      <p:sp>
        <p:nvSpPr>
          <p:cNvPr id="201" name="p"/>
          <p:cNvSpPr txBox="1"/>
          <p:nvPr/>
        </p:nvSpPr>
        <p:spPr>
          <a:xfrm>
            <a:off x="5149913" y="3823146"/>
            <a:ext cx="30784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p</a:t>
            </a:r>
          </a:p>
        </p:txBody>
      </p:sp>
      <p:sp>
        <p:nvSpPr>
          <p:cNvPr id="202" name="p’"/>
          <p:cNvSpPr txBox="1"/>
          <p:nvPr/>
        </p:nvSpPr>
        <p:spPr>
          <a:xfrm>
            <a:off x="5801880" y="3823146"/>
            <a:ext cx="37551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p’</a:t>
            </a:r>
          </a:p>
        </p:txBody>
      </p:sp>
      <p:pic>
        <p:nvPicPr>
          <p:cNvPr id="203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1839" y="5975250"/>
            <a:ext cx="1917701" cy="52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影像" descr="影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4887" y="3492400"/>
            <a:ext cx="114301" cy="33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ontextual Attention Layer"/>
          <p:cNvSpPr txBox="1"/>
          <p:nvPr/>
        </p:nvSpPr>
        <p:spPr>
          <a:xfrm>
            <a:off x="914400" y="2413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5800">
                <a:solidFill>
                  <a:srgbClr val="FFFFFF"/>
                </a:solidFill>
              </a:defRPr>
            </a:lvl1pPr>
          </a:lstStyle>
          <a:p>
            <a:pPr/>
            <a:r>
              <a:t>Contextual Attention Layer</a:t>
            </a:r>
          </a:p>
        </p:txBody>
      </p:sp>
      <p:sp>
        <p:nvSpPr>
          <p:cNvPr id="207" name="Learns where to Borrow/Copy info from Background…"/>
          <p:cNvSpPr txBox="1"/>
          <p:nvPr>
            <p:ph type="body" idx="4294967295"/>
          </p:nvPr>
        </p:nvSpPr>
        <p:spPr>
          <a:xfrm>
            <a:off x="800100" y="3949700"/>
            <a:ext cx="11176000" cy="63500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2F92"/>
                </a:solidFill>
              </a:defRPr>
            </a:pPr>
            <a:r>
              <a:t>Learns where to Borrow/Copy info from Background</a:t>
            </a:r>
          </a:p>
          <a:p>
            <a:pPr>
              <a:defRPr>
                <a:solidFill>
                  <a:srgbClr val="FF2F92"/>
                </a:solidFill>
              </a:defRPr>
            </a:pPr>
            <a:r>
              <a:t>Differentiable, could be trained as deep model.</a:t>
            </a:r>
          </a:p>
          <a:p>
            <a:pPr>
              <a:defRPr>
                <a:solidFill>
                  <a:srgbClr val="FF2F92"/>
                </a:solidFill>
              </a:defRPr>
            </a:pPr>
            <a:r>
              <a:t>Shape free the inferencing via Fully Convolution</a:t>
            </a:r>
            <a:br/>
          </a:p>
        </p:txBody>
      </p:sp>
      <p:pic>
        <p:nvPicPr>
          <p:cNvPr id="208" name="masked_img335.jpg" descr="masked_img33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21900" y="2181026"/>
            <a:ext cx="2009974" cy="2009974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橢圓形"/>
          <p:cNvSpPr/>
          <p:nvPr/>
        </p:nvSpPr>
        <p:spPr>
          <a:xfrm>
            <a:off x="11678642" y="3307903"/>
            <a:ext cx="381844" cy="416372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連接線"/>
          <p:cNvSpPr/>
          <p:nvPr/>
        </p:nvSpPr>
        <p:spPr>
          <a:xfrm>
            <a:off x="11126886" y="2972581"/>
            <a:ext cx="728594" cy="5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13" h="16727" fill="norm" stroke="1" extrusionOk="0">
                <a:moveTo>
                  <a:pt x="0" y="6961"/>
                </a:moveTo>
                <a:cubicBezTo>
                  <a:pt x="15188" y="-4873"/>
                  <a:pt x="21600" y="-1618"/>
                  <a:pt x="19236" y="16727"/>
                </a:cubicBezTo>
              </a:path>
            </a:pathLst>
          </a:custGeom>
          <a:ln w="50800">
            <a:solidFill>
              <a:srgbClr val="FF2F92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hotoPortfolio">
  <a:themeElements>
    <a:clrScheme name="PhotoPortfolio">
      <a:dk1>
        <a:srgbClr val="72675A"/>
      </a:dk1>
      <a:lt1>
        <a:srgbClr val="184472"/>
      </a:lt1>
      <a:dk2>
        <a:srgbClr val="626262"/>
      </a:dk2>
      <a:lt2>
        <a:srgbClr val="C1C1C1"/>
      </a:lt2>
      <a:accent1>
        <a:srgbClr val="95ABBF"/>
      </a:accent1>
      <a:accent2>
        <a:srgbClr val="8FAC7A"/>
      </a:accent2>
      <a:accent3>
        <a:srgbClr val="C6C190"/>
      </a:accent3>
      <a:accent4>
        <a:srgbClr val="C2B18B"/>
      </a:accent4>
      <a:accent5>
        <a:srgbClr val="D9A774"/>
      </a:accent5>
      <a:accent6>
        <a:srgbClr val="B78367"/>
      </a:accent6>
      <a:hlink>
        <a:srgbClr val="0000FF"/>
      </a:hlink>
      <a:folHlink>
        <a:srgbClr val="FF00FF"/>
      </a:folHlink>
    </a:clrScheme>
    <a:fontScheme name="PhotoPortfolio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Photo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381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51515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2675A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hotoPortfolio">
  <a:themeElements>
    <a:clrScheme name="PhotoPortfolio">
      <a:dk1>
        <a:srgbClr val="000000"/>
      </a:dk1>
      <a:lt1>
        <a:srgbClr val="FFFFFF"/>
      </a:lt1>
      <a:dk2>
        <a:srgbClr val="626262"/>
      </a:dk2>
      <a:lt2>
        <a:srgbClr val="C1C1C1"/>
      </a:lt2>
      <a:accent1>
        <a:srgbClr val="95ABBF"/>
      </a:accent1>
      <a:accent2>
        <a:srgbClr val="8FAC7A"/>
      </a:accent2>
      <a:accent3>
        <a:srgbClr val="C6C190"/>
      </a:accent3>
      <a:accent4>
        <a:srgbClr val="C2B18B"/>
      </a:accent4>
      <a:accent5>
        <a:srgbClr val="D9A774"/>
      </a:accent5>
      <a:accent6>
        <a:srgbClr val="B78367"/>
      </a:accent6>
      <a:hlink>
        <a:srgbClr val="0000FF"/>
      </a:hlink>
      <a:folHlink>
        <a:srgbClr val="FF00FF"/>
      </a:folHlink>
    </a:clrScheme>
    <a:fontScheme name="PhotoPortfolio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Photo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381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51515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2675A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