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Encode Sans SemiBold"/>
      <p:regular r:id="rId41"/>
      <p:bold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Cutiv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j6r5+r3CIz8o9PQ8RicQhxCzPY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EncodeSansSemiBold-bold.fntdata"/><Relationship Id="rId41" Type="http://schemas.openxmlformats.org/officeDocument/2006/relationships/font" Target="fonts/EncodeSansSemiBold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Cutive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ab4268e5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ab4268e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ab4268e5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aab4268e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ab4268e5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ab4268e5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ab4268e5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aab4268e5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ab4268e5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ab4268e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ab4268e5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aab4268e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ab4268e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ab4268e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aab4268e5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aab4268e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aab4268e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aab4268e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aab4268e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aab4268e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aab4268e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aab4268e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aab4268e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aab4268e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ab4268e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aab4268e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f8b9b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f8b9b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aab4268e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aab4268e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ab4268e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ab4268e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26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27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18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19" name="Google Shape;1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9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9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0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0"/>
          <p:cNvSpPr txBox="1"/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0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20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1"/>
          <p:cNvSpPr txBox="1"/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21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2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2"/>
          <p:cNvSpPr txBox="1"/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22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3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24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25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538975" y="1378450"/>
            <a:ext cx="49743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Tchalins JEUDY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727950" y="3694050"/>
            <a:ext cx="7688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Encode Sans SemiBold"/>
                <a:ea typeface="Encode Sans SemiBold"/>
                <a:cs typeface="Encode Sans SemiBold"/>
                <a:sym typeface="Encode Sans SemiBold"/>
              </a:rPr>
              <a:t>Customer Churn Analysis 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descr="A screenshot of a cell phone  Description automatically generated" id="106" name="Google Shape;106;p1"/>
          <p:cNvPicPr preferRelativeResize="0"/>
          <p:nvPr/>
        </p:nvPicPr>
        <p:blipFill rotWithShape="1">
          <a:blip r:embed="rId3">
            <a:alphaModFix/>
          </a:blip>
          <a:srcRect b="24481" l="4072" r="9629" t="2563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  Description automatically generated" id="108" name="Google Shape;108;p1"/>
          <p:cNvPicPr preferRelativeResize="0"/>
          <p:nvPr/>
        </p:nvPicPr>
        <p:blipFill rotWithShape="1">
          <a:blip r:embed="rId3">
            <a:alphaModFix/>
          </a:blip>
          <a:srcRect b="24481" l="4072" r="9629" t="2563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ab4268e5_1_10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Explain churn by gender</a:t>
            </a:r>
            <a:endParaRPr sz="2900"/>
          </a:p>
        </p:txBody>
      </p:sp>
      <p:sp>
        <p:nvSpPr>
          <p:cNvPr id="165" name="Google Shape;165;g8aab4268e5_1_106"/>
          <p:cNvSpPr txBox="1"/>
          <p:nvPr>
            <p:ph idx="1" type="body"/>
          </p:nvPr>
        </p:nvSpPr>
        <p:spPr>
          <a:xfrm>
            <a:off x="727650" y="1979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gender of the clients which is binary, i.e. Male and Female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not significant for churners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it is approximately equal for churners and loyal clients.</a:t>
            </a:r>
            <a:endParaRPr/>
          </a:p>
        </p:txBody>
      </p:sp>
      <p:pic>
        <p:nvPicPr>
          <p:cNvPr id="166" name="Google Shape;166;g8aab4268e5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425" y="1390855"/>
            <a:ext cx="3487150" cy="23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ab4268e5_1_112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Explain churn by Senior Citizen</a:t>
            </a:r>
            <a:endParaRPr/>
          </a:p>
        </p:txBody>
      </p:sp>
      <p:sp>
        <p:nvSpPr>
          <p:cNvPr id="172" name="Google Shape;172;g8aab4268e5_1_112"/>
          <p:cNvSpPr txBox="1"/>
          <p:nvPr>
            <p:ph idx="1" type="body"/>
          </p:nvPr>
        </p:nvSpPr>
        <p:spPr>
          <a:xfrm>
            <a:off x="727650" y="1665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Senior Citizen is binary and really </a:t>
            </a:r>
            <a:r>
              <a:rPr lang="en-US"/>
              <a:t>significant</a:t>
            </a:r>
            <a:r>
              <a:rPr lang="en-US"/>
              <a:t>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Minor are proportionally more loyal than senior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in relation to our database of </a:t>
            </a:r>
            <a:r>
              <a:rPr lang="en-US">
                <a:solidFill>
                  <a:srgbClr val="0000FF"/>
                </a:solidFill>
              </a:rPr>
              <a:t>7000 clients,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we have a rate of </a:t>
            </a:r>
            <a:r>
              <a:rPr lang="en-US">
                <a:solidFill>
                  <a:srgbClr val="FF0000"/>
                </a:solidFill>
              </a:rPr>
              <a:t>19.8%</a:t>
            </a:r>
            <a:r>
              <a:rPr lang="en-US"/>
              <a:t> minor churn for </a:t>
            </a:r>
            <a:r>
              <a:rPr lang="en-US">
                <a:solidFill>
                  <a:srgbClr val="00FF00"/>
                </a:solidFill>
              </a:rPr>
              <a:t>64%</a:t>
            </a:r>
            <a:r>
              <a:rPr lang="en-US"/>
              <a:t>minor no-churn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versus </a:t>
            </a:r>
            <a:r>
              <a:rPr lang="en-US">
                <a:solidFill>
                  <a:srgbClr val="FF0000"/>
                </a:solidFill>
              </a:rPr>
              <a:t>6.8%</a:t>
            </a:r>
            <a:r>
              <a:rPr lang="en-US"/>
              <a:t> senior churn for </a:t>
            </a:r>
            <a:r>
              <a:rPr lang="en-US">
                <a:solidFill>
                  <a:srgbClr val="FF0000"/>
                </a:solidFill>
              </a:rPr>
              <a:t>9.5%</a:t>
            </a:r>
            <a:r>
              <a:rPr lang="en-US"/>
              <a:t> senior no-churn.</a:t>
            </a:r>
            <a:endParaRPr/>
          </a:p>
        </p:txBody>
      </p:sp>
      <p:pic>
        <p:nvPicPr>
          <p:cNvPr id="173" name="Google Shape;173;g8aab4268e5_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50" y="1184575"/>
            <a:ext cx="3451250" cy="24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ab4268e5_1_11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aab4268e5_1_118"/>
          <p:cNvSpPr txBox="1"/>
          <p:nvPr>
            <p:ph idx="1" type="body"/>
          </p:nvPr>
        </p:nvSpPr>
        <p:spPr>
          <a:xfrm>
            <a:off x="727650" y="1882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partner </a:t>
            </a:r>
            <a:r>
              <a:rPr lang="en-US"/>
              <a:t> is also binary, i.e.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not significant for churners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it is also  approximately equal for churners and loyal clients.</a:t>
            </a:r>
            <a:endParaRPr/>
          </a:p>
        </p:txBody>
      </p:sp>
      <p:pic>
        <p:nvPicPr>
          <p:cNvPr id="180" name="Google Shape;180;g8aab4268e5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400" y="1320442"/>
            <a:ext cx="3434175" cy="23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ab4268e5_1_12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Explain churn by Dependents</a:t>
            </a:r>
            <a:endParaRPr/>
          </a:p>
        </p:txBody>
      </p:sp>
      <p:sp>
        <p:nvSpPr>
          <p:cNvPr id="186" name="Google Shape;186;g8aab4268e5_1_124"/>
          <p:cNvSpPr txBox="1"/>
          <p:nvPr>
            <p:ph idx="1" type="body"/>
          </p:nvPr>
        </p:nvSpPr>
        <p:spPr>
          <a:xfrm>
            <a:off x="669250" y="1115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Being dependent is binary and </a:t>
            </a:r>
            <a:r>
              <a:rPr lang="en-US"/>
              <a:t>significant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Dependent customers are more loyal than non-dependent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we have a higher probability for dependents to be more loyal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also by analyzing the proportions in our database of 7000 customers,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a rate of </a:t>
            </a:r>
            <a:r>
              <a:rPr lang="en-US">
                <a:solidFill>
                  <a:srgbClr val="FF0000"/>
                </a:solidFill>
              </a:rPr>
              <a:t>4.6% </a:t>
            </a:r>
            <a:r>
              <a:rPr lang="en-US"/>
              <a:t>churn for </a:t>
            </a:r>
            <a:r>
              <a:rPr lang="en-US">
                <a:solidFill>
                  <a:srgbClr val="00FF00"/>
                </a:solidFill>
              </a:rPr>
              <a:t>25.2%</a:t>
            </a:r>
            <a:r>
              <a:rPr lang="en-US"/>
              <a:t> of no-churn dependents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versus </a:t>
            </a:r>
            <a:r>
              <a:rPr lang="en-US">
                <a:solidFill>
                  <a:srgbClr val="FF0000"/>
                </a:solidFill>
              </a:rPr>
              <a:t>21.9%</a:t>
            </a:r>
            <a:r>
              <a:rPr lang="en-US"/>
              <a:t> of churn for </a:t>
            </a:r>
            <a:r>
              <a:rPr lang="en-US">
                <a:solidFill>
                  <a:srgbClr val="00FF00"/>
                </a:solidFill>
              </a:rPr>
              <a:t>48.2%</a:t>
            </a:r>
            <a:r>
              <a:rPr lang="en-US"/>
              <a:t> of </a:t>
            </a:r>
            <a:r>
              <a:rPr lang="en-US"/>
              <a:t>no-churn of n</a:t>
            </a:r>
            <a:r>
              <a:rPr lang="en-US"/>
              <a:t>o-dependent. </a:t>
            </a:r>
            <a:endParaRPr/>
          </a:p>
        </p:txBody>
      </p:sp>
      <p:pic>
        <p:nvPicPr>
          <p:cNvPr id="187" name="Google Shape;187;g8aab4268e5_1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50" y="2145699"/>
            <a:ext cx="3969075" cy="26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ab4268e5_1_134"/>
          <p:cNvSpPr txBox="1"/>
          <p:nvPr>
            <p:ph type="title"/>
          </p:nvPr>
        </p:nvSpPr>
        <p:spPr>
          <a:xfrm>
            <a:off x="2268600" y="1937575"/>
            <a:ext cx="460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2.-Explain churn by the below categories.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aab4268e5_1_134"/>
          <p:cNvSpPr txBox="1"/>
          <p:nvPr>
            <p:ph idx="1" type="body"/>
          </p:nvPr>
        </p:nvSpPr>
        <p:spPr>
          <a:xfrm>
            <a:off x="934225" y="265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The unsubscriber seems to be greatly influenced by what type of service for all types of services.</a:t>
            </a:r>
            <a:endParaRPr/>
          </a:p>
        </p:txBody>
      </p:sp>
      <p:sp>
        <p:nvSpPr>
          <p:cNvPr id="194" name="Google Shape;194;g8aab4268e5_1_134"/>
          <p:cNvSpPr txBox="1"/>
          <p:nvPr/>
        </p:nvSpPr>
        <p:spPr>
          <a:xfrm>
            <a:off x="3625750" y="2342850"/>
            <a:ext cx="1722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(Service Used)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2.-Explain churn by the below categories.(Service Used 1)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727650" y="1255438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75" y="1533800"/>
            <a:ext cx="2517550" cy="1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350" y="1533800"/>
            <a:ext cx="2777625" cy="15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725" y="1533799"/>
            <a:ext cx="285485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8425" y="3129725"/>
            <a:ext cx="3024984" cy="1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8625" y="3129725"/>
            <a:ext cx="3024975" cy="170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aab4268e5_1_14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aab4268e5_1_141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2.-Explain churn by the below categories.(Service Used 2)</a:t>
            </a:r>
            <a:endParaRPr/>
          </a:p>
        </p:txBody>
      </p: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946275" y="11527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The unsubscriber seems to be greatly influenced by what type of service for all types of services.</a:t>
            </a:r>
            <a:endParaRPr/>
          </a:p>
        </p:txBody>
      </p:sp>
      <p:pic>
        <p:nvPicPr>
          <p:cNvPr id="218" name="Google Shape;21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13" y="1487350"/>
            <a:ext cx="2907500" cy="16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738" y="1464150"/>
            <a:ext cx="2907500" cy="163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625" y="3102350"/>
            <a:ext cx="2907487" cy="16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3350" y="3157800"/>
            <a:ext cx="2976272" cy="1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2.-Explain churn by the below categories.(Billing Information)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849900" y="11841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The unsubscriber seems to be greatly influenced by billing information.</a:t>
            </a:r>
            <a:endParaRPr/>
          </a:p>
        </p:txBody>
      </p:sp>
      <p:pic>
        <p:nvPicPr>
          <p:cNvPr id="228" name="Google Shape;2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00" y="1488088"/>
            <a:ext cx="3101075" cy="18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325" y="1411888"/>
            <a:ext cx="2666940" cy="18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4275" y="3036875"/>
            <a:ext cx="3438771" cy="18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801725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3.1- Services are typically purchased by customers who churned</a:t>
            </a:r>
            <a:endParaRPr sz="3500"/>
          </a:p>
        </p:txBody>
      </p:sp>
      <p:sp>
        <p:nvSpPr>
          <p:cNvPr id="236" name="Google Shape;236;p12"/>
          <p:cNvSpPr txBox="1"/>
          <p:nvPr>
            <p:ph idx="1" type="body"/>
          </p:nvPr>
        </p:nvSpPr>
        <p:spPr>
          <a:xfrm>
            <a:off x="2228225" y="2701850"/>
            <a:ext cx="4835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Services most used by churn customers are Internet and Phone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42702" y="1574425"/>
            <a:ext cx="6864045" cy="2958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the business problem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Unsubscribing is a crucial problem for the Telco company, a large part of the clientele leaves us for other companies..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the stakeholders impacted by the problem?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The company is the main deficit in this problem.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ab4268e5_1_9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Internet Service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 typically purchased by customers who churned</a:t>
            </a:r>
            <a:endParaRPr/>
          </a:p>
        </p:txBody>
      </p:sp>
      <p:sp>
        <p:nvSpPr>
          <p:cNvPr id="242" name="Google Shape;242;g8aab4268e5_1_96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internet service is one of the services that churners buy the most,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it has two types: DSL and the Fiber optic service,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Fiber optic service is a service that does not work well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on our database of 7000 customers,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20  % did not have the internet service and stayed,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1.6% did not have it and left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25.6% had fiber optic and remained loyal against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18. 4%</a:t>
            </a:r>
            <a:r>
              <a:rPr lang="en-US"/>
              <a:t> who had it and are gone,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27.8% had the DNL and stayed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6.5% had it and are gone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8aab4268e5_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575" y="1545475"/>
            <a:ext cx="4057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aab4268e5_1_9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Phone Service is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typically purchased by customers who churned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aab4268e5_1_91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Backup is also  one of the services that churners buy the most,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has one of the highest churn rates and the most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compared to our database of almost</a:t>
            </a:r>
            <a:r>
              <a:rPr lang="en-US">
                <a:solidFill>
                  <a:srgbClr val="0000FF"/>
                </a:solidFill>
              </a:rPr>
              <a:t> 7000 customers</a:t>
            </a:r>
            <a:r>
              <a:rPr lang="en-US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7.3% did not have this service and stayed,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2.4% did not have it and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and  </a:t>
            </a:r>
            <a:r>
              <a:rPr lang="en-US">
                <a:solidFill>
                  <a:srgbClr val="00FF00"/>
                </a:solidFill>
              </a:rPr>
              <a:t>66.2%</a:t>
            </a:r>
            <a:r>
              <a:rPr lang="en-US">
                <a:solidFill>
                  <a:srgbClr val="1155CC"/>
                </a:solidFill>
              </a:rPr>
              <a:t> got it and stayed loyal compared to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but </a:t>
            </a:r>
            <a:r>
              <a:rPr lang="en-US">
                <a:solidFill>
                  <a:srgbClr val="FF0000"/>
                </a:solidFill>
              </a:rPr>
              <a:t>24.2%</a:t>
            </a:r>
            <a:r>
              <a:rPr lang="en-US">
                <a:solidFill>
                  <a:srgbClr val="1155CC"/>
                </a:solidFill>
              </a:rPr>
              <a:t> who got it and left.</a:t>
            </a:r>
            <a:endParaRPr/>
          </a:p>
        </p:txBody>
      </p:sp>
      <p:pic>
        <p:nvPicPr>
          <p:cNvPr id="250" name="Google Shape;250;g8aab4268e5_1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825" y="1428250"/>
            <a:ext cx="36861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aab4268e5_1_59"/>
          <p:cNvSpPr txBox="1"/>
          <p:nvPr>
            <p:ph idx="1" type="body"/>
          </p:nvPr>
        </p:nvSpPr>
        <p:spPr>
          <a:xfrm>
            <a:off x="1582050" y="2463350"/>
            <a:ext cx="597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Online Support, online security, online protection and tech support fidelize client.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8aab4268e5_1_59"/>
          <p:cNvSpPr txBox="1"/>
          <p:nvPr>
            <p:ph type="title"/>
          </p:nvPr>
        </p:nvSpPr>
        <p:spPr>
          <a:xfrm>
            <a:off x="1582050" y="2134375"/>
            <a:ext cx="5979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3.2-  Services especially helpful in retaining customers</a:t>
            </a:r>
            <a:endParaRPr sz="3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ab4268e5_1_6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Fidelize Client with Tech Support</a:t>
            </a:r>
            <a:endParaRPr/>
          </a:p>
        </p:txBody>
      </p:sp>
      <p:sp>
        <p:nvSpPr>
          <p:cNvPr id="262" name="Google Shape;262;g8aab4268e5_1_65"/>
          <p:cNvSpPr txBox="1"/>
          <p:nvPr>
            <p:ph idx="1" type="body"/>
          </p:nvPr>
        </p:nvSpPr>
        <p:spPr>
          <a:xfrm>
            <a:off x="127175" y="167003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support is a service derived from internet 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but internet service is one of the services that churners buy the most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or technical support has on our database of nearly 7000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28.8% have not had this service and stayed,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20.6%</a:t>
            </a:r>
            <a:r>
              <a:rPr lang="en-US"/>
              <a:t> did not have it and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but </a:t>
            </a:r>
            <a:r>
              <a:rPr lang="en-US">
                <a:solidFill>
                  <a:srgbClr val="00FF00"/>
                </a:solidFill>
              </a:rPr>
              <a:t>24.6% </a:t>
            </a:r>
            <a:r>
              <a:rPr lang="en-US"/>
              <a:t>had it and remained faithful against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only </a:t>
            </a:r>
            <a:r>
              <a:rPr lang="en-US">
                <a:solidFill>
                  <a:srgbClr val="00FF00"/>
                </a:solidFill>
              </a:rPr>
              <a:t>4.4%</a:t>
            </a:r>
            <a:r>
              <a:rPr lang="en-US"/>
              <a:t> who had it and left.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263" name="Google Shape;263;g8aab4268e5_1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0050"/>
            <a:ext cx="4602725" cy="25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aab4268e5_1_72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Fidelize Client with Online Backup</a:t>
            </a:r>
            <a:endParaRPr/>
          </a:p>
        </p:txBody>
      </p:sp>
      <p:sp>
        <p:nvSpPr>
          <p:cNvPr id="269" name="Google Shape;269;g8aab4268e5_1_72"/>
          <p:cNvSpPr txBox="1"/>
          <p:nvPr>
            <p:ph idx="1" type="body"/>
          </p:nvPr>
        </p:nvSpPr>
        <p:spPr>
          <a:xfrm>
            <a:off x="727650" y="1880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Backup</a:t>
            </a:r>
            <a:r>
              <a:rPr lang="en-US"/>
              <a:t> is also  a service derived from internet 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 is  very important and helps to retain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on our database of almost</a:t>
            </a:r>
            <a:r>
              <a:rPr lang="en-US">
                <a:solidFill>
                  <a:srgbClr val="0000FF"/>
                </a:solidFill>
              </a:rPr>
              <a:t> 7000 customers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26.4% did not have this service and stayed,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17.5% did not have it and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but </a:t>
            </a:r>
            <a:r>
              <a:rPr lang="en-US">
                <a:solidFill>
                  <a:srgbClr val="00FF00"/>
                </a:solidFill>
              </a:rPr>
              <a:t>27%</a:t>
            </a:r>
            <a:r>
              <a:rPr lang="en-US">
                <a:solidFill>
                  <a:srgbClr val="1155CC"/>
                </a:solidFill>
              </a:rPr>
              <a:t> got it and stayed loyal compared to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only </a:t>
            </a:r>
            <a:r>
              <a:rPr lang="en-US">
                <a:solidFill>
                  <a:srgbClr val="00FF00"/>
                </a:solidFill>
              </a:rPr>
              <a:t>7.4</a:t>
            </a:r>
            <a:r>
              <a:rPr lang="en-US">
                <a:solidFill>
                  <a:srgbClr val="1155CC"/>
                </a:solidFill>
              </a:rPr>
              <a:t>% who got it and left.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g8aab4268e5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225" y="1774350"/>
            <a:ext cx="4200775" cy="236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aab4268e5_1_7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Fidelize Client with Online Security</a:t>
            </a:r>
            <a:endParaRPr/>
          </a:p>
        </p:txBody>
      </p:sp>
      <p:sp>
        <p:nvSpPr>
          <p:cNvPr id="276" name="Google Shape;276;g8aab4268e5_1_78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Security </a:t>
            </a:r>
            <a:r>
              <a:rPr lang="en-US"/>
              <a:t>is also  a service derived from internet 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 is  very important and helps to retain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on our database of almost</a:t>
            </a:r>
            <a:r>
              <a:rPr lang="en-US">
                <a:solidFill>
                  <a:srgbClr val="0000FF"/>
                </a:solidFill>
              </a:rPr>
              <a:t> 7000 customers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29 % did not have this service and stayed,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20.5% did not have it and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but </a:t>
            </a:r>
            <a:r>
              <a:rPr lang="en-US">
                <a:solidFill>
                  <a:srgbClr val="00FF00"/>
                </a:solidFill>
              </a:rPr>
              <a:t>24.5%</a:t>
            </a:r>
            <a:r>
              <a:rPr lang="en-US">
                <a:solidFill>
                  <a:srgbClr val="1155CC"/>
                </a:solidFill>
              </a:rPr>
              <a:t> got it and stayed loyal compared to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only </a:t>
            </a:r>
            <a:r>
              <a:rPr lang="en-US">
                <a:solidFill>
                  <a:srgbClr val="00FF00"/>
                </a:solidFill>
              </a:rPr>
              <a:t>4.2</a:t>
            </a:r>
            <a:r>
              <a:rPr lang="en-US">
                <a:solidFill>
                  <a:srgbClr val="1155CC"/>
                </a:solidFill>
              </a:rPr>
              <a:t>% who got it and left.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g8aab4268e5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50" y="1461225"/>
            <a:ext cx="4312150" cy="2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aab4268e5_1_8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Fidelize Client with Device Protection</a:t>
            </a:r>
            <a:endParaRPr/>
          </a:p>
        </p:txBody>
      </p:sp>
      <p:sp>
        <p:nvSpPr>
          <p:cNvPr id="283" name="Google Shape;283;g8aab4268e5_1_84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Device Protection</a:t>
            </a:r>
            <a:r>
              <a:rPr lang="en-US"/>
              <a:t> is also  a service derived from internet 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 is  very important and helps to retain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on our database of almost</a:t>
            </a:r>
            <a:r>
              <a:rPr lang="en-US">
                <a:solidFill>
                  <a:srgbClr val="0000FF"/>
                </a:solidFill>
              </a:rPr>
              <a:t> 7000 customers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26.8% did not have this service and stayed,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17.2% did not have it and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but </a:t>
            </a:r>
            <a:r>
              <a:rPr lang="en-US">
                <a:solidFill>
                  <a:srgbClr val="00FF00"/>
                </a:solidFill>
              </a:rPr>
              <a:t>26.6%</a:t>
            </a:r>
            <a:r>
              <a:rPr lang="en-US">
                <a:solidFill>
                  <a:srgbClr val="1155CC"/>
                </a:solidFill>
              </a:rPr>
              <a:t> got it and stayed loyal compared to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only </a:t>
            </a:r>
            <a:r>
              <a:rPr lang="en-US">
                <a:solidFill>
                  <a:srgbClr val="00FF00"/>
                </a:solidFill>
              </a:rPr>
              <a:t>7.8</a:t>
            </a:r>
            <a:r>
              <a:rPr lang="en-US">
                <a:solidFill>
                  <a:srgbClr val="1155CC"/>
                </a:solidFill>
              </a:rPr>
              <a:t>% who got it and left.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g8aab4268e5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825" y="1545475"/>
            <a:ext cx="4313175" cy="243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9f8b9ba19_0_0"/>
          <p:cNvSpPr txBox="1"/>
          <p:nvPr>
            <p:ph type="title"/>
          </p:nvPr>
        </p:nvSpPr>
        <p:spPr>
          <a:xfrm>
            <a:off x="1148400" y="2304150"/>
            <a:ext cx="684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Types of people who churn at higher rates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aab4268e5_1_44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g8aab4268e5_1_44"/>
          <p:cNvPicPr preferRelativeResize="0"/>
          <p:nvPr/>
        </p:nvPicPr>
        <p:blipFill rotWithShape="1">
          <a:blip r:embed="rId3">
            <a:alphaModFix/>
          </a:blip>
          <a:srcRect b="51341" l="52065" r="3998" t="6213"/>
          <a:stretch/>
        </p:blipFill>
        <p:spPr>
          <a:xfrm>
            <a:off x="139200" y="0"/>
            <a:ext cx="5245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Discussion &amp; Recommendations</a:t>
            </a:r>
            <a:endParaRPr/>
          </a:p>
        </p:txBody>
      </p:sp>
      <p:sp>
        <p:nvSpPr>
          <p:cNvPr id="301" name="Google Shape;301;p14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Communicate your recommendations to your audience. Based on your results, how might you propose solving the business problem? (</a:t>
            </a:r>
            <a:r>
              <a:rPr lang="en-US" sz="160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What is your proposed solution?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What are strengths of the organization that you have leveraged in your solution?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What are weaknesses of the organization that could undermine your solution?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/>
              <a:t>What are challenges that you might encounter? How can you mitigate them?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600"/>
              <a:t>Why is this problem important to the organization?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Rep: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   it is a big problem for the business if customers start unsubscribing it will cause it to go bankrupt which could cause damage to the business.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/>
              <a:t>         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References &amp; Appendices</a:t>
            </a:r>
            <a:endParaRPr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Provide citations for your work and provide resources for your audience to learn more about the technical aspects of your project. Share links to your GitHub repository or accompanying spreadsheets.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384894" y="1445316"/>
            <a:ext cx="7688700" cy="267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We performed a univariate analysis of the Churn variable, and a bivariate analysis of the latter by each of the other variables.using python language tools for data Scientist which does statistical analysis and visualization.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729450" y="1545475"/>
            <a:ext cx="76887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/>
              <a:t>1.1-</a:t>
            </a:r>
            <a:r>
              <a:rPr b="1" lang="en-US" sz="1100"/>
              <a:t>How much is churn affecting the business? </a:t>
            </a:r>
            <a:endParaRPr b="1"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-US" sz="1100"/>
              <a:t>1.2-How big is churn compared to the existing customer base?</a:t>
            </a:r>
            <a:endParaRPr b="1"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-US" sz="1100"/>
              <a:t>2.-Explain churn by the below categories. Are there any factors that combine to be especially impactful?</a:t>
            </a:r>
            <a:endParaRPr b="1"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-US" sz="1100"/>
              <a:t>Customer demographics like age and gender</a:t>
            </a:r>
            <a:endParaRPr b="1"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-US" sz="1100"/>
              <a:t>Services used</a:t>
            </a:r>
            <a:endParaRPr b="1"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-US" sz="1100"/>
              <a:t>Billing information.</a:t>
            </a:r>
            <a:endParaRPr b="1"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-US" sz="1100"/>
              <a:t>3.1-What services are typically purchased by customers who churned?</a:t>
            </a:r>
            <a:endParaRPr b="1"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-US" sz="1100"/>
              <a:t>3.2- Are any services especially helpful in retaining customers?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ab4268e5_1_49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8" name="Google Shape;138;g8aab4268e5_1_49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4.    Are there types of people who churn at higher rates?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5.    A case study for one of a customer profiles. How much additional revenue we could make by increasing sales by 10% in that profile.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1.1-How much is churn affecting the business? </a:t>
            </a:r>
            <a:endParaRPr sz="3500"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729450" y="20634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/>
              <a:t>The business is affected by a 30.5% loss of incomes this month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400"/>
              <a:t>based on the proportion of total charges represented by the churners.</a:t>
            </a:r>
            <a:endParaRPr sz="1400"/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600" y="1723725"/>
            <a:ext cx="2945050" cy="1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1.2-How big is churn compared to the existing customer base?</a:t>
            </a:r>
            <a:endParaRPr sz="3400"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729450" y="22663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Compared to the existing consumer base, churners represent 26.5%,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8050" y="1507025"/>
            <a:ext cx="3392000" cy="2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2256600" y="1701850"/>
            <a:ext cx="4630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2.-Explain churn by the below categories.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083900" y="2579875"/>
            <a:ext cx="71286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/>
              <a:t>The unsubscriber appears not to be greatly influenced by gender 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/>
              <a:t>and </a:t>
            </a:r>
            <a:r>
              <a:rPr lang="en-US" sz="1400"/>
              <a:t>don't have a partner</a:t>
            </a:r>
            <a:r>
              <a:rPr lang="en-US" sz="1400"/>
              <a:t> but more with</a:t>
            </a:r>
            <a:r>
              <a:rPr lang="en-US" sz="1400"/>
              <a:t> to be a senior citizen</a:t>
            </a:r>
            <a:r>
              <a:rPr lang="en-US" sz="1400"/>
              <a:t> and be dependent.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159" name="Google Shape;159;p8"/>
          <p:cNvSpPr txBox="1"/>
          <p:nvPr/>
        </p:nvSpPr>
        <p:spPr>
          <a:xfrm>
            <a:off x="3620400" y="2282700"/>
            <a:ext cx="1903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(Demographics)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2020-06-09T22:49:39Z</dcterms:created>
  <dc:creator>bootcamp</dc:creator>
</cp:coreProperties>
</file>