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aleway"/>
      <p:regular r:id="rId52"/>
      <p:bold r:id="rId53"/>
      <p:italic r:id="rId54"/>
      <p:boldItalic r:id="rId55"/>
    </p:embeddedFont>
    <p:embeddedFont>
      <p:font typeface="Encode Sans SemiBold"/>
      <p:regular r:id="rId56"/>
      <p:bold r:id="rId57"/>
    </p:embeddedFont>
    <p:embeddedFont>
      <p:font typeface="Lato"/>
      <p:regular r:id="rId58"/>
      <p:bold r:id="rId59"/>
      <p:italic r:id="rId60"/>
      <p:boldItalic r:id="rId61"/>
    </p:embeddedFont>
    <p:embeddedFont>
      <p:font typeface="Cutive"/>
      <p:regular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63" roundtripDataSignature="AMtx7mjHdXuMgvPi4KLclBK9JKWQmA3Z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utive-regular.fntdata"/><Relationship Id="rId61" Type="http://schemas.openxmlformats.org/officeDocument/2006/relationships/font" Target="fonts/Lato-boldItalic.fntdata"/><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6.xml"/><Relationship Id="rId55" Type="http://schemas.openxmlformats.org/officeDocument/2006/relationships/font" Target="fonts/Raleway-boldItalic.fntdata"/><Relationship Id="rId10" Type="http://schemas.openxmlformats.org/officeDocument/2006/relationships/slide" Target="slides/slide5.xml"/><Relationship Id="rId54" Type="http://schemas.openxmlformats.org/officeDocument/2006/relationships/font" Target="fonts/Raleway-italic.fntdata"/><Relationship Id="rId13" Type="http://schemas.openxmlformats.org/officeDocument/2006/relationships/slide" Target="slides/slide8.xml"/><Relationship Id="rId57" Type="http://schemas.openxmlformats.org/officeDocument/2006/relationships/font" Target="fonts/EncodeSansSemiBold-bold.fntdata"/><Relationship Id="rId12" Type="http://schemas.openxmlformats.org/officeDocument/2006/relationships/slide" Target="slides/slide7.xml"/><Relationship Id="rId56" Type="http://schemas.openxmlformats.org/officeDocument/2006/relationships/font" Target="fonts/EncodeSansSemiBold-regular.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aab4268e5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aab4268e5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aab4268e5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aab4268e5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aab4268e5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aab4268e5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aab4268e5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aab4268e5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aab4268e5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aab4268e5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aab4268e5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aab4268e5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aab4268e5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aab4268e5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aab4268e5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aab4268e5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aab4268e5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aab4268e5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aab4268e5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aab4268e5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aab4268e5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aab4268e5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aab4268e5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aab4268e5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aab4268e5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aab4268e5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aab4268e5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aab4268e5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aab4268e5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aab4268e5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aab4268e5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aab4268e5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aab4268e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aab4268e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aab4268e5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aab4268e5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aab4268e5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aab4268e5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aab4268e5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aab4268e5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aab4268e5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aab4268e5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89f8b9ba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9f8b9ba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8aab4268e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aab4268e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8aab4268e5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aab4268e5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8aab4268e5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aab4268e5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8aab4268e5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aab4268e5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8a1a5e82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a1a5e82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8a1a5e82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a1a5e82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8a1a5e82d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a1a5e82d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a1a5e82d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a1a5e82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8a1a5e82d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8a1a5e82d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aab4268e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aab4268e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17"/>
          <p:cNvGrpSpPr/>
          <p:nvPr/>
        </p:nvGrpSpPr>
        <p:grpSpPr>
          <a:xfrm>
            <a:off x="830392" y="1191256"/>
            <a:ext cx="745763" cy="45826"/>
            <a:chOff x="4580561" y="2589004"/>
            <a:chExt cx="1064464" cy="25200"/>
          </a:xfrm>
        </p:grpSpPr>
        <p:sp>
          <p:nvSpPr>
            <p:cNvPr id="11" name="Google Shape;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1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4" name="Google Shape;14;p1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5" name="Google Shape;15;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_NUMBER">
  <p:cSld name="BIG_NUMBER">
    <p:bg>
      <p:bgPr>
        <a:solidFill>
          <a:schemeClr val="dk1"/>
        </a:solidFill>
      </p:bgPr>
    </p:bg>
    <p:spTree>
      <p:nvGrpSpPr>
        <p:cNvPr id="82" name="Shape 82"/>
        <p:cNvGrpSpPr/>
        <p:nvPr/>
      </p:nvGrpSpPr>
      <p:grpSpPr>
        <a:xfrm>
          <a:off x="0" y="0"/>
          <a:ext cx="0" cy="0"/>
          <a:chOff x="0" y="0"/>
          <a:chExt cx="0" cy="0"/>
        </a:xfrm>
      </p:grpSpPr>
      <p:sp>
        <p:nvSpPr>
          <p:cNvPr id="83" name="Google Shape;83;p26"/>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 name="Google Shape;84;p26"/>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grpSp>
        <p:nvGrpSpPr>
          <p:cNvPr id="85" name="Google Shape;85;p26"/>
          <p:cNvGrpSpPr/>
          <p:nvPr/>
        </p:nvGrpSpPr>
        <p:grpSpPr>
          <a:xfrm>
            <a:off x="830392" y="4169130"/>
            <a:ext cx="745763" cy="45826"/>
            <a:chOff x="4580561" y="2589004"/>
            <a:chExt cx="1064464" cy="25200"/>
          </a:xfrm>
        </p:grpSpPr>
        <p:sp>
          <p:nvSpPr>
            <p:cNvPr id="86" name="Google Shape;86;p2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2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2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90" name="Google Shape;90;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1" name="Shape 91"/>
        <p:cNvGrpSpPr/>
        <p:nvPr/>
      </p:nvGrpSpPr>
      <p:grpSpPr>
        <a:xfrm>
          <a:off x="0" y="0"/>
          <a:ext cx="0" cy="0"/>
          <a:chOff x="0" y="0"/>
          <a:chExt cx="0" cy="0"/>
        </a:xfrm>
      </p:grpSpPr>
      <p:sp>
        <p:nvSpPr>
          <p:cNvPr id="92" name="Google Shape;92;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pic>
        <p:nvPicPr>
          <p:cNvPr id="93" name="Google Shape;93;p27"/>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94" name="Shape 94"/>
        <p:cNvGrpSpPr/>
        <p:nvPr/>
      </p:nvGrpSpPr>
      <p:grpSpPr>
        <a:xfrm>
          <a:off x="0" y="0"/>
          <a:ext cx="0" cy="0"/>
          <a:chOff x="0" y="0"/>
          <a:chExt cx="0" cy="0"/>
        </a:xfrm>
      </p:grpSpPr>
      <p:sp>
        <p:nvSpPr>
          <p:cNvPr id="95" name="Google Shape;95;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97" name="Google Shape;97;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8" name="Google Shape;98;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9" name="Google Shape;99;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 type="tx">
  <p:cSld name="TITLE_AND_BODY">
    <p:spTree>
      <p:nvGrpSpPr>
        <p:cNvPr id="16" name="Shape 16"/>
        <p:cNvGrpSpPr/>
        <p:nvPr/>
      </p:nvGrpSpPr>
      <p:grpSpPr>
        <a:xfrm>
          <a:off x="0" y="0"/>
          <a:ext cx="0" cy="0"/>
          <a:chOff x="0" y="0"/>
          <a:chExt cx="0" cy="0"/>
        </a:xfrm>
      </p:grpSpPr>
      <p:sp>
        <p:nvSpPr>
          <p:cNvPr id="17" name="Google Shape;17;p18"/>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18"/>
          <p:cNvGrpSpPr/>
          <p:nvPr/>
        </p:nvGrpSpPr>
        <p:grpSpPr>
          <a:xfrm>
            <a:off x="830392" y="657856"/>
            <a:ext cx="745763" cy="45826"/>
            <a:chOff x="4580561" y="2589004"/>
            <a:chExt cx="1064464" cy="25200"/>
          </a:xfrm>
        </p:grpSpPr>
        <p:sp>
          <p:nvSpPr>
            <p:cNvPr id="19" name="Google Shape;1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8"/>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2" name="Google Shape;22;p18"/>
          <p:cNvSpPr txBox="1"/>
          <p:nvPr>
            <p:ph idx="1" type="body"/>
          </p:nvPr>
        </p:nvSpPr>
        <p:spPr>
          <a:xfrm>
            <a:off x="729450" y="15454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3" name="Google Shape;23;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pic>
        <p:nvPicPr>
          <p:cNvPr id="24" name="Google Shape;24;p18"/>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9"/>
          <p:cNvGrpSpPr/>
          <p:nvPr/>
        </p:nvGrpSpPr>
        <p:grpSpPr>
          <a:xfrm>
            <a:off x="830392" y="1191256"/>
            <a:ext cx="745763" cy="45826"/>
            <a:chOff x="4580561" y="2589004"/>
            <a:chExt cx="1064464" cy="25200"/>
          </a:xfrm>
        </p:grpSpPr>
        <p:sp>
          <p:nvSpPr>
            <p:cNvPr id="27" name="Google Shape;27;p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9"/>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19"/>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
        <p:nvSpPr>
          <p:cNvPr id="32" name="Google Shape;32;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TWO_COLUMNS" type="twoColTx">
  <p:cSld name="TITLE_AND_TWO_COLUMNS">
    <p:spTree>
      <p:nvGrpSpPr>
        <p:cNvPr id="33" name="Shape 33"/>
        <p:cNvGrpSpPr/>
        <p:nvPr/>
      </p:nvGrpSpPr>
      <p:grpSpPr>
        <a:xfrm>
          <a:off x="0" y="0"/>
          <a:ext cx="0" cy="0"/>
          <a:chOff x="0" y="0"/>
          <a:chExt cx="0" cy="0"/>
        </a:xfrm>
      </p:grpSpPr>
      <p:grpSp>
        <p:nvGrpSpPr>
          <p:cNvPr id="34" name="Google Shape;34;p20"/>
          <p:cNvGrpSpPr/>
          <p:nvPr/>
        </p:nvGrpSpPr>
        <p:grpSpPr>
          <a:xfrm>
            <a:off x="830392" y="719639"/>
            <a:ext cx="745763" cy="45826"/>
            <a:chOff x="4580561" y="2589004"/>
            <a:chExt cx="1064464" cy="25200"/>
          </a:xfrm>
        </p:grpSpPr>
        <p:sp>
          <p:nvSpPr>
            <p:cNvPr id="35" name="Google Shape;35;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20"/>
          <p:cNvSpPr txBox="1"/>
          <p:nvPr>
            <p:ph type="title"/>
          </p:nvPr>
        </p:nvSpPr>
        <p:spPr>
          <a:xfrm>
            <a:off x="729450" y="847034"/>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8" name="Google Shape;38;p20"/>
          <p:cNvSpPr txBox="1"/>
          <p:nvPr>
            <p:ph idx="1" type="body"/>
          </p:nvPr>
        </p:nvSpPr>
        <p:spPr>
          <a:xfrm>
            <a:off x="729325" y="1607259"/>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20"/>
          <p:cNvSpPr txBox="1"/>
          <p:nvPr>
            <p:ph idx="2" type="body"/>
          </p:nvPr>
        </p:nvSpPr>
        <p:spPr>
          <a:xfrm>
            <a:off x="4643604" y="1607259"/>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0" name="Google Shape;40;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0"/>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 name="Google Shape;42;p20"/>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43" name="Shape 43"/>
        <p:cNvGrpSpPr/>
        <p:nvPr/>
      </p:nvGrpSpPr>
      <p:grpSpPr>
        <a:xfrm>
          <a:off x="0" y="0"/>
          <a:ext cx="0" cy="0"/>
          <a:chOff x="0" y="0"/>
          <a:chExt cx="0" cy="0"/>
        </a:xfrm>
      </p:grpSpPr>
      <p:grpSp>
        <p:nvGrpSpPr>
          <p:cNvPr id="44" name="Google Shape;44;p21"/>
          <p:cNvGrpSpPr/>
          <p:nvPr/>
        </p:nvGrpSpPr>
        <p:grpSpPr>
          <a:xfrm>
            <a:off x="830392" y="1191256"/>
            <a:ext cx="745763" cy="45826"/>
            <a:chOff x="4580561" y="2589004"/>
            <a:chExt cx="1064464" cy="25200"/>
          </a:xfrm>
        </p:grpSpPr>
        <p:sp>
          <p:nvSpPr>
            <p:cNvPr id="45" name="Google Shape;45;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21"/>
          <p:cNvSpPr txBox="1"/>
          <p:nvPr>
            <p:ph type="title"/>
          </p:nvPr>
        </p:nvSpPr>
        <p:spPr>
          <a:xfrm>
            <a:off x="729450" y="12424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8" name="Google Shape;48;p21"/>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pic>
        <p:nvPicPr>
          <p:cNvPr id="50" name="Google Shape;50;p21"/>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_COLUMN_TEXT">
  <p:cSld name="ONE_COLUMN_TEXT">
    <p:spTree>
      <p:nvGrpSpPr>
        <p:cNvPr id="51" name="Shape 51"/>
        <p:cNvGrpSpPr/>
        <p:nvPr/>
      </p:nvGrpSpPr>
      <p:grpSpPr>
        <a:xfrm>
          <a:off x="0" y="0"/>
          <a:ext cx="0" cy="0"/>
          <a:chOff x="0" y="0"/>
          <a:chExt cx="0" cy="0"/>
        </a:xfrm>
      </p:grpSpPr>
      <p:sp>
        <p:nvSpPr>
          <p:cNvPr id="52" name="Google Shape;52;p22"/>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22"/>
          <p:cNvGrpSpPr/>
          <p:nvPr/>
        </p:nvGrpSpPr>
        <p:grpSpPr>
          <a:xfrm>
            <a:off x="802942" y="655806"/>
            <a:ext cx="745763" cy="45826"/>
            <a:chOff x="4580561" y="2589004"/>
            <a:chExt cx="1064464" cy="25200"/>
          </a:xfrm>
        </p:grpSpPr>
        <p:sp>
          <p:nvSpPr>
            <p:cNvPr id="54" name="Google Shape;54;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22"/>
          <p:cNvSpPr txBox="1"/>
          <p:nvPr>
            <p:ph type="title"/>
          </p:nvPr>
        </p:nvSpPr>
        <p:spPr>
          <a:xfrm>
            <a:off x="702550" y="78320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7" name="Google Shape;57;p22"/>
          <p:cNvSpPr txBox="1"/>
          <p:nvPr>
            <p:ph idx="1" type="body"/>
          </p:nvPr>
        </p:nvSpPr>
        <p:spPr>
          <a:xfrm>
            <a:off x="693775" y="224627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8" name="Google Shape;58;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pic>
        <p:nvPicPr>
          <p:cNvPr id="59" name="Google Shape;59;p22"/>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_POINT">
  <p:cSld name="MAIN_POINT">
    <p:bg>
      <p:bgPr>
        <a:solidFill>
          <a:schemeClr val="accent3"/>
        </a:solidFill>
      </p:bgPr>
    </p:bg>
    <p:spTree>
      <p:nvGrpSpPr>
        <p:cNvPr id="60" name="Shape 60"/>
        <p:cNvGrpSpPr/>
        <p:nvPr/>
      </p:nvGrpSpPr>
      <p:grpSpPr>
        <a:xfrm>
          <a:off x="0" y="0"/>
          <a:ext cx="0" cy="0"/>
          <a:chOff x="0" y="0"/>
          <a:chExt cx="0" cy="0"/>
        </a:xfrm>
      </p:grpSpPr>
      <p:sp>
        <p:nvSpPr>
          <p:cNvPr id="61" name="Google Shape;61;p23"/>
          <p:cNvSpPr/>
          <p:nvPr/>
        </p:nvSpPr>
        <p:spPr>
          <a:xfrm>
            <a:off x="0" y="4749850"/>
            <a:ext cx="9144000" cy="3936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23"/>
          <p:cNvGrpSpPr/>
          <p:nvPr/>
        </p:nvGrpSpPr>
        <p:grpSpPr>
          <a:xfrm>
            <a:off x="830392" y="4169130"/>
            <a:ext cx="745763" cy="45826"/>
            <a:chOff x="4580561" y="2589004"/>
            <a:chExt cx="1064464" cy="25200"/>
          </a:xfrm>
        </p:grpSpPr>
        <p:sp>
          <p:nvSpPr>
            <p:cNvPr id="63" name="Google Shape;63;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2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6" name="Google Shape;66;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pic>
        <p:nvPicPr>
          <p:cNvPr id="67" name="Google Shape;67;p23"/>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TITLE_AND_DESCRIPTION">
  <p:cSld name="SECTION_TITLE_AND_DESCRIPTION">
    <p:spTree>
      <p:nvGrpSpPr>
        <p:cNvPr id="68" name="Shape 68"/>
        <p:cNvGrpSpPr/>
        <p:nvPr/>
      </p:nvGrpSpPr>
      <p:grpSpPr>
        <a:xfrm>
          <a:off x="0" y="0"/>
          <a:ext cx="0" cy="0"/>
          <a:chOff x="0" y="0"/>
          <a:chExt cx="0" cy="0"/>
        </a:xfrm>
      </p:grpSpPr>
      <p:sp>
        <p:nvSpPr>
          <p:cNvPr id="69" name="Google Shape;69;p24"/>
          <p:cNvSpPr/>
          <p:nvPr/>
        </p:nvSpPr>
        <p:spPr>
          <a:xfrm>
            <a:off x="4575425"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24"/>
          <p:cNvGrpSpPr/>
          <p:nvPr/>
        </p:nvGrpSpPr>
        <p:grpSpPr>
          <a:xfrm>
            <a:off x="830392" y="1191256"/>
            <a:ext cx="745763" cy="45826"/>
            <a:chOff x="4580561" y="2589004"/>
            <a:chExt cx="1064464" cy="25200"/>
          </a:xfrm>
        </p:grpSpPr>
        <p:sp>
          <p:nvSpPr>
            <p:cNvPr id="71" name="Google Shape;71;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2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4" name="Google Shape;74;p2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5" name="Google Shape;75;p2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pic>
        <p:nvPicPr>
          <p:cNvPr id="77" name="Google Shape;77;p24"/>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_ONLY">
  <p:cSld name="CAPTION_ONLY">
    <p:spTree>
      <p:nvGrpSpPr>
        <p:cNvPr id="78" name="Shape 78"/>
        <p:cNvGrpSpPr/>
        <p:nvPr/>
      </p:nvGrpSpPr>
      <p:grpSpPr>
        <a:xfrm>
          <a:off x="0" y="0"/>
          <a:ext cx="0" cy="0"/>
          <a:chOff x="0" y="0"/>
          <a:chExt cx="0" cy="0"/>
        </a:xfrm>
      </p:grpSpPr>
      <p:sp>
        <p:nvSpPr>
          <p:cNvPr id="79" name="Google Shape;79;p25"/>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80" name="Google Shape;80;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p25"/>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www.kaggle.com/blastchar/telco-customer-churn/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538975" y="1378450"/>
            <a:ext cx="4974300" cy="201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US"/>
              <a:t>Tchalins JEUDY</a:t>
            </a:r>
            <a:endParaRPr/>
          </a:p>
          <a:p>
            <a:pPr indent="0" lvl="0" marL="0" rtl="0" algn="l">
              <a:lnSpc>
                <a:spcPct val="100000"/>
              </a:lnSpc>
              <a:spcBef>
                <a:spcPts val="0"/>
              </a:spcBef>
              <a:spcAft>
                <a:spcPts val="0"/>
              </a:spcAft>
              <a:buSzPts val="4200"/>
              <a:buNone/>
            </a:pPr>
            <a:r>
              <a:t/>
            </a:r>
            <a:endParaRPr>
              <a:latin typeface="Cutive"/>
              <a:ea typeface="Cutive"/>
              <a:cs typeface="Cutive"/>
              <a:sym typeface="Cutive"/>
            </a:endParaRPr>
          </a:p>
        </p:txBody>
      </p:sp>
      <p:sp>
        <p:nvSpPr>
          <p:cNvPr id="105" name="Google Shape;105;p1"/>
          <p:cNvSpPr txBox="1"/>
          <p:nvPr>
            <p:ph idx="1" type="subTitle"/>
          </p:nvPr>
        </p:nvSpPr>
        <p:spPr>
          <a:xfrm>
            <a:off x="727950" y="3694050"/>
            <a:ext cx="7688100" cy="7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a:latin typeface="Encode Sans SemiBold"/>
                <a:ea typeface="Encode Sans SemiBold"/>
                <a:cs typeface="Encode Sans SemiBold"/>
                <a:sym typeface="Encode Sans SemiBold"/>
              </a:rPr>
              <a:t>Customer Churn Analysis </a:t>
            </a:r>
            <a:endParaRPr>
              <a:latin typeface="Encode Sans SemiBold"/>
              <a:ea typeface="Encode Sans SemiBold"/>
              <a:cs typeface="Encode Sans SemiBold"/>
              <a:sym typeface="Encode Sans SemiBold"/>
            </a:endParaRPr>
          </a:p>
        </p:txBody>
      </p:sp>
      <p:pic>
        <p:nvPicPr>
          <p:cNvPr descr="A screenshot of a cell phone  Description automatically generated" id="106" name="Google Shape;106;p1"/>
          <p:cNvPicPr preferRelativeResize="0"/>
          <p:nvPr/>
        </p:nvPicPr>
        <p:blipFill rotWithShape="1">
          <a:blip r:embed="rId3">
            <a:alphaModFix/>
          </a:blip>
          <a:srcRect b="24481" l="4072" r="9629" t="25632"/>
          <a:stretch/>
        </p:blipFill>
        <p:spPr>
          <a:xfrm>
            <a:off x="10788026" y="8728450"/>
            <a:ext cx="2216774" cy="1025150"/>
          </a:xfrm>
          <a:prstGeom prst="rect">
            <a:avLst/>
          </a:prstGeom>
          <a:noFill/>
          <a:ln>
            <a:noFill/>
          </a:ln>
        </p:spPr>
      </p:pic>
      <p:sp>
        <p:nvSpPr>
          <p:cNvPr id="107" name="Google Shape;107;p1"/>
          <p:cNvSpPr/>
          <p:nvPr/>
        </p:nvSpPr>
        <p:spPr>
          <a:xfrm>
            <a:off x="4997825" y="0"/>
            <a:ext cx="41463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screenshot of a cell phone  Description automatically generated" id="108" name="Google Shape;108;p1"/>
          <p:cNvPicPr preferRelativeResize="0"/>
          <p:nvPr/>
        </p:nvPicPr>
        <p:blipFill rotWithShape="1">
          <a:blip r:embed="rId3">
            <a:alphaModFix/>
          </a:blip>
          <a:srcRect b="24481" l="4072" r="9629" t="2563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g8aab4268e5_1_106"/>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Clr>
                <a:srgbClr val="000000"/>
              </a:buClr>
              <a:buSzPts val="2600"/>
              <a:buFont typeface="Arial"/>
              <a:buNone/>
            </a:pPr>
            <a:r>
              <a:rPr lang="en-US" sz="2200">
                <a:solidFill>
                  <a:schemeClr val="accent1"/>
                </a:solidFill>
                <a:latin typeface="Lato"/>
                <a:ea typeface="Lato"/>
                <a:cs typeface="Lato"/>
                <a:sym typeface="Lato"/>
              </a:rPr>
              <a:t>Explain churn by gender</a:t>
            </a:r>
            <a:endParaRPr sz="2900"/>
          </a:p>
        </p:txBody>
      </p:sp>
      <p:sp>
        <p:nvSpPr>
          <p:cNvPr id="165" name="Google Shape;165;g8aab4268e5_1_106"/>
          <p:cNvSpPr txBox="1"/>
          <p:nvPr>
            <p:ph idx="1" type="body"/>
          </p:nvPr>
        </p:nvSpPr>
        <p:spPr>
          <a:xfrm>
            <a:off x="729450" y="11627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gender of the clients which is binary, i.e. Male and Female </a:t>
            </a:r>
            <a:endParaRPr/>
          </a:p>
          <a:p>
            <a:pPr indent="0" lvl="0" marL="0" rtl="0" algn="l">
              <a:spcBef>
                <a:spcPts val="0"/>
              </a:spcBef>
              <a:spcAft>
                <a:spcPts val="0"/>
              </a:spcAft>
              <a:buNone/>
            </a:pPr>
            <a:r>
              <a:rPr lang="en-US"/>
              <a:t>is not significant for churners</a:t>
            </a:r>
            <a:endParaRPr/>
          </a:p>
          <a:p>
            <a:pPr indent="0" lvl="0" marL="0" rtl="0" algn="l">
              <a:spcBef>
                <a:spcPts val="0"/>
              </a:spcBef>
              <a:spcAft>
                <a:spcPts val="0"/>
              </a:spcAft>
              <a:buNone/>
            </a:pPr>
            <a:r>
              <a:rPr lang="en-US"/>
              <a:t>as it is approximately equal for churners and loyal clients.</a:t>
            </a:r>
            <a:endParaRPr/>
          </a:p>
        </p:txBody>
      </p:sp>
      <p:pic>
        <p:nvPicPr>
          <p:cNvPr id="166" name="Google Shape;166;g8aab4268e5_1_106"/>
          <p:cNvPicPr preferRelativeResize="0"/>
          <p:nvPr/>
        </p:nvPicPr>
        <p:blipFill>
          <a:blip r:embed="rId3">
            <a:alphaModFix/>
          </a:blip>
          <a:stretch>
            <a:fillRect/>
          </a:stretch>
        </p:blipFill>
        <p:spPr>
          <a:xfrm>
            <a:off x="4382975" y="1567749"/>
            <a:ext cx="3953525" cy="267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g8aab4268e5_1_112"/>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Clr>
                <a:srgbClr val="000000"/>
              </a:buClr>
              <a:buSzPts val="2600"/>
              <a:buFont typeface="Arial"/>
              <a:buNone/>
            </a:pPr>
            <a:r>
              <a:rPr lang="en-US" sz="1900">
                <a:solidFill>
                  <a:schemeClr val="accent1"/>
                </a:solidFill>
                <a:latin typeface="Lato"/>
                <a:ea typeface="Lato"/>
                <a:cs typeface="Lato"/>
                <a:sym typeface="Lato"/>
              </a:rPr>
              <a:t>Explain churn by Senior Citizen</a:t>
            </a:r>
            <a:endParaRPr/>
          </a:p>
        </p:txBody>
      </p:sp>
      <p:sp>
        <p:nvSpPr>
          <p:cNvPr id="172" name="Google Shape;172;g8aab4268e5_1_112"/>
          <p:cNvSpPr txBox="1"/>
          <p:nvPr>
            <p:ph idx="1" type="body"/>
          </p:nvPr>
        </p:nvSpPr>
        <p:spPr>
          <a:xfrm>
            <a:off x="727650" y="11845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Senior Citizen is binary and really </a:t>
            </a:r>
            <a:r>
              <a:rPr lang="en-US"/>
              <a:t>significant</a:t>
            </a:r>
            <a:r>
              <a:rPr lang="en-US"/>
              <a:t>.  </a:t>
            </a:r>
            <a:endParaRPr/>
          </a:p>
          <a:p>
            <a:pPr indent="0" lvl="0" marL="0" rtl="0" algn="l">
              <a:spcBef>
                <a:spcPts val="0"/>
              </a:spcBef>
              <a:spcAft>
                <a:spcPts val="0"/>
              </a:spcAft>
              <a:buNone/>
            </a:pPr>
            <a:r>
              <a:rPr lang="en-US"/>
              <a:t>Minor are proportionally more loyal than senior </a:t>
            </a:r>
            <a:endParaRPr/>
          </a:p>
          <a:p>
            <a:pPr indent="0" lvl="0" marL="0" rtl="0" algn="l">
              <a:spcBef>
                <a:spcPts val="0"/>
              </a:spcBef>
              <a:spcAft>
                <a:spcPts val="0"/>
              </a:spcAft>
              <a:buNone/>
            </a:pPr>
            <a:r>
              <a:rPr lang="en-US"/>
              <a:t>because in relation to our database of </a:t>
            </a:r>
            <a:r>
              <a:rPr lang="en-US">
                <a:solidFill>
                  <a:srgbClr val="0000FF"/>
                </a:solidFill>
              </a:rPr>
              <a:t>7000 clients,</a:t>
            </a:r>
            <a:endParaRPr>
              <a:solidFill>
                <a:srgbClr val="0000FF"/>
              </a:solidFill>
            </a:endParaRPr>
          </a:p>
          <a:p>
            <a:pPr indent="0" lvl="0" marL="0" rtl="0" algn="l">
              <a:spcBef>
                <a:spcPts val="0"/>
              </a:spcBef>
              <a:spcAft>
                <a:spcPts val="0"/>
              </a:spcAft>
              <a:buNone/>
            </a:pPr>
            <a:r>
              <a:rPr lang="en-US"/>
              <a:t> we have a rate of </a:t>
            </a:r>
            <a:r>
              <a:rPr lang="en-US">
                <a:solidFill>
                  <a:srgbClr val="FF0000"/>
                </a:solidFill>
              </a:rPr>
              <a:t>19.8%</a:t>
            </a:r>
            <a:r>
              <a:rPr lang="en-US"/>
              <a:t> minor churn for </a:t>
            </a:r>
            <a:r>
              <a:rPr lang="en-US">
                <a:solidFill>
                  <a:srgbClr val="00FF00"/>
                </a:solidFill>
              </a:rPr>
              <a:t>64%</a:t>
            </a:r>
            <a:r>
              <a:rPr lang="en-US"/>
              <a:t>minor no-churn </a:t>
            </a:r>
            <a:endParaRPr/>
          </a:p>
          <a:p>
            <a:pPr indent="0" lvl="0" marL="0" rtl="0" algn="l">
              <a:spcBef>
                <a:spcPts val="0"/>
              </a:spcBef>
              <a:spcAft>
                <a:spcPts val="0"/>
              </a:spcAft>
              <a:buNone/>
            </a:pPr>
            <a:r>
              <a:rPr lang="en-US"/>
              <a:t>versus </a:t>
            </a:r>
            <a:r>
              <a:rPr lang="en-US">
                <a:solidFill>
                  <a:srgbClr val="FF0000"/>
                </a:solidFill>
              </a:rPr>
              <a:t>6.8%</a:t>
            </a:r>
            <a:r>
              <a:rPr lang="en-US"/>
              <a:t> senior churn for </a:t>
            </a:r>
            <a:r>
              <a:rPr lang="en-US">
                <a:solidFill>
                  <a:srgbClr val="FF0000"/>
                </a:solidFill>
              </a:rPr>
              <a:t>9.5%</a:t>
            </a:r>
            <a:r>
              <a:rPr lang="en-US"/>
              <a:t> senior no-churn.</a:t>
            </a:r>
            <a:endParaRPr/>
          </a:p>
        </p:txBody>
      </p:sp>
      <p:pic>
        <p:nvPicPr>
          <p:cNvPr id="173" name="Google Shape;173;g8aab4268e5_1_112"/>
          <p:cNvPicPr preferRelativeResize="0"/>
          <p:nvPr/>
        </p:nvPicPr>
        <p:blipFill>
          <a:blip r:embed="rId3">
            <a:alphaModFix/>
          </a:blip>
          <a:stretch>
            <a:fillRect/>
          </a:stretch>
        </p:blipFill>
        <p:spPr>
          <a:xfrm>
            <a:off x="4791275" y="2177900"/>
            <a:ext cx="3451250" cy="240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8aab4268e5_1_118"/>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None/>
            </a:pPr>
            <a:r>
              <a:rPr lang="en-US" sz="1900">
                <a:solidFill>
                  <a:schemeClr val="accent1"/>
                </a:solidFill>
                <a:latin typeface="Lato"/>
                <a:ea typeface="Lato"/>
                <a:cs typeface="Lato"/>
                <a:sym typeface="Lato"/>
              </a:rPr>
              <a:t>Explain churn by Partner</a:t>
            </a:r>
            <a:endParaRPr/>
          </a:p>
        </p:txBody>
      </p:sp>
      <p:sp>
        <p:nvSpPr>
          <p:cNvPr id="179" name="Google Shape;179;g8aab4268e5_1_118"/>
          <p:cNvSpPr txBox="1"/>
          <p:nvPr>
            <p:ph idx="1" type="body"/>
          </p:nvPr>
        </p:nvSpPr>
        <p:spPr>
          <a:xfrm>
            <a:off x="729450" y="1320450"/>
            <a:ext cx="7599900" cy="30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Have a partner </a:t>
            </a:r>
            <a:r>
              <a:rPr lang="en-US"/>
              <a:t> is also binary,</a:t>
            </a:r>
            <a:endParaRPr/>
          </a:p>
          <a:p>
            <a:pPr indent="0" lvl="0" marL="0" rtl="0" algn="l">
              <a:spcBef>
                <a:spcPts val="0"/>
              </a:spcBef>
              <a:spcAft>
                <a:spcPts val="0"/>
              </a:spcAft>
              <a:buNone/>
            </a:pPr>
            <a:r>
              <a:rPr lang="en-US"/>
              <a:t>it is not significant for churners</a:t>
            </a:r>
            <a:endParaRPr/>
          </a:p>
          <a:p>
            <a:pPr indent="0" lvl="0" marL="0" rtl="0" algn="l">
              <a:spcBef>
                <a:spcPts val="0"/>
              </a:spcBef>
              <a:spcAft>
                <a:spcPts val="0"/>
              </a:spcAft>
              <a:buNone/>
            </a:pPr>
            <a:r>
              <a:rPr lang="en-US"/>
              <a:t>as it is also  approximately equal for churners and loyal clients.</a:t>
            </a:r>
            <a:endParaRPr/>
          </a:p>
        </p:txBody>
      </p:sp>
      <p:pic>
        <p:nvPicPr>
          <p:cNvPr id="180" name="Google Shape;180;g8aab4268e5_1_118"/>
          <p:cNvPicPr preferRelativeResize="0"/>
          <p:nvPr/>
        </p:nvPicPr>
        <p:blipFill>
          <a:blip r:embed="rId3">
            <a:alphaModFix/>
          </a:blip>
          <a:stretch>
            <a:fillRect/>
          </a:stretch>
        </p:blipFill>
        <p:spPr>
          <a:xfrm>
            <a:off x="4759900" y="2242980"/>
            <a:ext cx="3434175" cy="232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g8aab4268e5_1_124"/>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None/>
            </a:pPr>
            <a:r>
              <a:rPr lang="en-US" sz="1900">
                <a:solidFill>
                  <a:schemeClr val="accent1"/>
                </a:solidFill>
                <a:latin typeface="Lato"/>
                <a:ea typeface="Lato"/>
                <a:cs typeface="Lato"/>
                <a:sym typeface="Lato"/>
              </a:rPr>
              <a:t>Explain churn by Dependents</a:t>
            </a:r>
            <a:endParaRPr/>
          </a:p>
        </p:txBody>
      </p:sp>
      <p:sp>
        <p:nvSpPr>
          <p:cNvPr id="186" name="Google Shape;186;g8aab4268e5_1_124"/>
          <p:cNvSpPr txBox="1"/>
          <p:nvPr>
            <p:ph idx="1" type="body"/>
          </p:nvPr>
        </p:nvSpPr>
        <p:spPr>
          <a:xfrm>
            <a:off x="669250" y="11159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Being dependent is binary and </a:t>
            </a:r>
            <a:r>
              <a:rPr lang="en-US"/>
              <a:t>significant</a:t>
            </a:r>
            <a:r>
              <a:rPr lang="en-US"/>
              <a:t>. </a:t>
            </a:r>
            <a:endParaRPr/>
          </a:p>
          <a:p>
            <a:pPr indent="0" lvl="0" marL="0" rtl="0" algn="l">
              <a:spcBef>
                <a:spcPts val="0"/>
              </a:spcBef>
              <a:spcAft>
                <a:spcPts val="0"/>
              </a:spcAft>
              <a:buNone/>
            </a:pPr>
            <a:r>
              <a:rPr lang="en-US"/>
              <a:t> Dependent customers are more loyal than non-dependent customers</a:t>
            </a:r>
            <a:endParaRPr/>
          </a:p>
          <a:p>
            <a:pPr indent="0" lvl="0" marL="0" rtl="0" algn="l">
              <a:spcBef>
                <a:spcPts val="0"/>
              </a:spcBef>
              <a:spcAft>
                <a:spcPts val="0"/>
              </a:spcAft>
              <a:buNone/>
            </a:pPr>
            <a:r>
              <a:rPr lang="en-US"/>
              <a:t>because we have a higher probability for dependents to be more loyal </a:t>
            </a:r>
            <a:endParaRPr/>
          </a:p>
          <a:p>
            <a:pPr indent="0" lvl="0" marL="0" rtl="0" algn="l">
              <a:spcBef>
                <a:spcPts val="0"/>
              </a:spcBef>
              <a:spcAft>
                <a:spcPts val="0"/>
              </a:spcAft>
              <a:buNone/>
            </a:pPr>
            <a:r>
              <a:rPr lang="en-US"/>
              <a:t>and also by analyzing the proportions in our database of 7000 customers,</a:t>
            </a:r>
            <a:endParaRPr/>
          </a:p>
          <a:p>
            <a:pPr indent="0" lvl="0" marL="0" rtl="0" algn="l">
              <a:spcBef>
                <a:spcPts val="0"/>
              </a:spcBef>
              <a:spcAft>
                <a:spcPts val="0"/>
              </a:spcAft>
              <a:buNone/>
            </a:pPr>
            <a:r>
              <a:rPr lang="en-US"/>
              <a:t>we have a rate of </a:t>
            </a:r>
            <a:r>
              <a:rPr lang="en-US">
                <a:solidFill>
                  <a:srgbClr val="FF0000"/>
                </a:solidFill>
              </a:rPr>
              <a:t>4.6% </a:t>
            </a:r>
            <a:r>
              <a:rPr lang="en-US"/>
              <a:t>churn for </a:t>
            </a:r>
            <a:r>
              <a:rPr lang="en-US">
                <a:solidFill>
                  <a:srgbClr val="00FF00"/>
                </a:solidFill>
              </a:rPr>
              <a:t>25.2%</a:t>
            </a:r>
            <a:r>
              <a:rPr lang="en-US"/>
              <a:t> of no-churn dependents </a:t>
            </a:r>
            <a:endParaRPr/>
          </a:p>
          <a:p>
            <a:pPr indent="0" lvl="0" marL="0" rtl="0" algn="l">
              <a:spcBef>
                <a:spcPts val="0"/>
              </a:spcBef>
              <a:spcAft>
                <a:spcPts val="0"/>
              </a:spcAft>
              <a:buNone/>
            </a:pPr>
            <a:r>
              <a:rPr lang="en-US"/>
              <a:t>versus </a:t>
            </a:r>
            <a:r>
              <a:rPr lang="en-US">
                <a:solidFill>
                  <a:srgbClr val="FF0000"/>
                </a:solidFill>
              </a:rPr>
              <a:t>21.9%</a:t>
            </a:r>
            <a:r>
              <a:rPr lang="en-US"/>
              <a:t> of churn for </a:t>
            </a:r>
            <a:r>
              <a:rPr lang="en-US">
                <a:solidFill>
                  <a:srgbClr val="00FF00"/>
                </a:solidFill>
              </a:rPr>
              <a:t>48.2%</a:t>
            </a:r>
            <a:r>
              <a:rPr lang="en-US"/>
              <a:t> of </a:t>
            </a:r>
            <a:r>
              <a:rPr lang="en-US"/>
              <a:t>no-churn of n</a:t>
            </a:r>
            <a:r>
              <a:rPr lang="en-US"/>
              <a:t>o-dependent. </a:t>
            </a:r>
            <a:endParaRPr/>
          </a:p>
        </p:txBody>
      </p:sp>
      <p:pic>
        <p:nvPicPr>
          <p:cNvPr id="187" name="Google Shape;187;g8aab4268e5_1_124"/>
          <p:cNvPicPr preferRelativeResize="0"/>
          <p:nvPr/>
        </p:nvPicPr>
        <p:blipFill>
          <a:blip r:embed="rId3">
            <a:alphaModFix/>
          </a:blip>
          <a:stretch>
            <a:fillRect/>
          </a:stretch>
        </p:blipFill>
        <p:spPr>
          <a:xfrm>
            <a:off x="5038250" y="2145699"/>
            <a:ext cx="3969075" cy="263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g8aab4268e5_1_134"/>
          <p:cNvSpPr txBox="1"/>
          <p:nvPr>
            <p:ph type="title"/>
          </p:nvPr>
        </p:nvSpPr>
        <p:spPr>
          <a:xfrm>
            <a:off x="2268600" y="1937575"/>
            <a:ext cx="46068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000000"/>
              </a:buClr>
              <a:buSzPts val="2600"/>
              <a:buFont typeface="Arial"/>
              <a:buNone/>
            </a:pPr>
            <a:r>
              <a:rPr b="0" lang="en-US" sz="1900">
                <a:solidFill>
                  <a:schemeClr val="accent1"/>
                </a:solidFill>
                <a:latin typeface="Lato"/>
                <a:ea typeface="Lato"/>
                <a:cs typeface="Lato"/>
                <a:sym typeface="Lato"/>
              </a:rPr>
              <a:t>2.-Explain churn by the below categories.</a:t>
            </a:r>
            <a:endParaRPr b="0" sz="1400">
              <a:solidFill>
                <a:srgbClr val="000000"/>
              </a:solidFill>
              <a:latin typeface="Arial"/>
              <a:ea typeface="Arial"/>
              <a:cs typeface="Arial"/>
              <a:sym typeface="Arial"/>
            </a:endParaRPr>
          </a:p>
          <a:p>
            <a:pPr indent="0" lvl="0" marL="0" rtl="0" algn="l">
              <a:spcBef>
                <a:spcPts val="1600"/>
              </a:spcBef>
              <a:spcAft>
                <a:spcPts val="0"/>
              </a:spcAft>
              <a:buNone/>
            </a:pPr>
            <a:r>
              <a:t/>
            </a:r>
            <a:endParaRPr/>
          </a:p>
        </p:txBody>
      </p:sp>
      <p:sp>
        <p:nvSpPr>
          <p:cNvPr id="193" name="Google Shape;193;g8aab4268e5_1_134"/>
          <p:cNvSpPr txBox="1"/>
          <p:nvPr>
            <p:ph idx="1" type="body"/>
          </p:nvPr>
        </p:nvSpPr>
        <p:spPr>
          <a:xfrm>
            <a:off x="934225" y="26569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r>
              <a:rPr lang="en-US"/>
              <a:t>The unsubscriber seems to be greatly influenced by what type of service for all types of services.</a:t>
            </a:r>
            <a:endParaRPr/>
          </a:p>
        </p:txBody>
      </p:sp>
      <p:sp>
        <p:nvSpPr>
          <p:cNvPr id="194" name="Google Shape;194;g8aab4268e5_1_134"/>
          <p:cNvSpPr txBox="1"/>
          <p:nvPr/>
        </p:nvSpPr>
        <p:spPr>
          <a:xfrm>
            <a:off x="3625750" y="2342850"/>
            <a:ext cx="1722600" cy="457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1600"/>
              </a:spcAft>
              <a:buNone/>
            </a:pPr>
            <a:r>
              <a:rPr lang="en-US" sz="1900">
                <a:solidFill>
                  <a:schemeClr val="accent1"/>
                </a:solidFill>
                <a:latin typeface="Lato"/>
                <a:ea typeface="Lato"/>
                <a:cs typeface="Lato"/>
                <a:sym typeface="Lato"/>
              </a:rPr>
              <a:t>(Service Used)</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9"/>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1600"/>
              </a:spcAft>
              <a:buSzPts val="2600"/>
              <a:buNone/>
            </a:pPr>
            <a:r>
              <a:rPr lang="en-US" sz="1900">
                <a:solidFill>
                  <a:schemeClr val="accent1"/>
                </a:solidFill>
                <a:latin typeface="Lato"/>
                <a:ea typeface="Lato"/>
                <a:cs typeface="Lato"/>
                <a:sym typeface="Lato"/>
              </a:rPr>
              <a:t>2.-Explain churn by Phone Service</a:t>
            </a:r>
            <a:endParaRPr/>
          </a:p>
        </p:txBody>
      </p:sp>
      <p:sp>
        <p:nvSpPr>
          <p:cNvPr id="200" name="Google Shape;200;p9"/>
          <p:cNvSpPr txBox="1"/>
          <p:nvPr>
            <p:ph idx="1" type="body"/>
          </p:nvPr>
        </p:nvSpPr>
        <p:spPr>
          <a:xfrm>
            <a:off x="727650" y="1255438"/>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a:t>The most significant and most used service from which other services such as Multiplelines are derived and from which it is important to continuously improve quality.</a:t>
            </a:r>
            <a:endParaRPr/>
          </a:p>
        </p:txBody>
      </p:sp>
      <p:pic>
        <p:nvPicPr>
          <p:cNvPr id="201" name="Google Shape;201;p9"/>
          <p:cNvPicPr preferRelativeResize="0"/>
          <p:nvPr/>
        </p:nvPicPr>
        <p:blipFill>
          <a:blip r:embed="rId3">
            <a:alphaModFix/>
          </a:blip>
          <a:stretch>
            <a:fillRect/>
          </a:stretch>
        </p:blipFill>
        <p:spPr>
          <a:xfrm>
            <a:off x="4572000" y="1942050"/>
            <a:ext cx="4045450" cy="273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g8aab4268e5_1_146"/>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Clr>
                <a:srgbClr val="000000"/>
              </a:buClr>
              <a:buSzPts val="2600"/>
              <a:buFont typeface="Arial"/>
              <a:buNone/>
            </a:pPr>
            <a:r>
              <a:rPr lang="en-US" sz="1900">
                <a:solidFill>
                  <a:schemeClr val="accent1"/>
                </a:solidFill>
                <a:latin typeface="Lato"/>
                <a:ea typeface="Lato"/>
                <a:cs typeface="Lato"/>
                <a:sym typeface="Lato"/>
              </a:rPr>
              <a:t>2.-Explain churn by Multiple lines</a:t>
            </a:r>
            <a:endParaRPr/>
          </a:p>
        </p:txBody>
      </p:sp>
      <p:sp>
        <p:nvSpPr>
          <p:cNvPr id="207" name="Google Shape;207;g8aab4268e5_1_146"/>
          <p:cNvSpPr txBox="1"/>
          <p:nvPr>
            <p:ph idx="1" type="body"/>
          </p:nvPr>
        </p:nvSpPr>
        <p:spPr>
          <a:xfrm>
            <a:off x="729450" y="11372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Derived from the Phone service, </a:t>
            </a:r>
            <a:endParaRPr/>
          </a:p>
          <a:p>
            <a:pPr indent="0" lvl="0" marL="0" rtl="0" algn="l">
              <a:spcBef>
                <a:spcPts val="0"/>
              </a:spcBef>
              <a:spcAft>
                <a:spcPts val="0"/>
              </a:spcAft>
              <a:buNone/>
            </a:pPr>
            <a:r>
              <a:rPr lang="en-US"/>
              <a:t>Multiplelines is a service that is not significant</a:t>
            </a:r>
            <a:endParaRPr/>
          </a:p>
          <a:p>
            <a:pPr indent="0" lvl="0" marL="0" rtl="0" algn="l">
              <a:spcBef>
                <a:spcPts val="0"/>
              </a:spcBef>
              <a:spcAft>
                <a:spcPts val="0"/>
              </a:spcAft>
              <a:buNone/>
            </a:pPr>
            <a:r>
              <a:rPr lang="en-US"/>
              <a:t>for determining Churn because the values of those who use it</a:t>
            </a:r>
            <a:endParaRPr/>
          </a:p>
          <a:p>
            <a:pPr indent="0" lvl="0" marL="0" rtl="0" algn="l">
              <a:spcBef>
                <a:spcPts val="0"/>
              </a:spcBef>
              <a:spcAft>
                <a:spcPts val="0"/>
              </a:spcAft>
              <a:buNone/>
            </a:pPr>
            <a:r>
              <a:rPr lang="en-US"/>
              <a:t>and churn are approximately equal to those who</a:t>
            </a:r>
            <a:endParaRPr/>
          </a:p>
          <a:p>
            <a:pPr indent="0" lvl="0" marL="0" rtl="0" algn="l">
              <a:spcBef>
                <a:spcPts val="0"/>
              </a:spcBef>
              <a:spcAft>
                <a:spcPts val="0"/>
              </a:spcAft>
              <a:buNone/>
            </a:pPr>
            <a:r>
              <a:rPr lang="en-US"/>
              <a:t> use it and do not churn.</a:t>
            </a:r>
            <a:endParaRPr/>
          </a:p>
        </p:txBody>
      </p:sp>
      <p:pic>
        <p:nvPicPr>
          <p:cNvPr id="208" name="Google Shape;208;g8aab4268e5_1_146"/>
          <p:cNvPicPr preferRelativeResize="0"/>
          <p:nvPr/>
        </p:nvPicPr>
        <p:blipFill>
          <a:blip r:embed="rId3">
            <a:alphaModFix/>
          </a:blip>
          <a:stretch>
            <a:fillRect/>
          </a:stretch>
        </p:blipFill>
        <p:spPr>
          <a:xfrm>
            <a:off x="3633100" y="1897775"/>
            <a:ext cx="4956275" cy="2847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g8aab4268e5_1_156"/>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None/>
            </a:pPr>
            <a:r>
              <a:rPr lang="en-US" sz="1900">
                <a:solidFill>
                  <a:schemeClr val="accent1"/>
                </a:solidFill>
                <a:latin typeface="Lato"/>
                <a:ea typeface="Lato"/>
                <a:cs typeface="Lato"/>
                <a:sym typeface="Lato"/>
              </a:rPr>
              <a:t>2.-Explain churn by Internet Service</a:t>
            </a:r>
            <a:endParaRPr/>
          </a:p>
        </p:txBody>
      </p:sp>
      <p:sp>
        <p:nvSpPr>
          <p:cNvPr id="214" name="Google Shape;214;g8aab4268e5_1_156"/>
          <p:cNvSpPr txBox="1"/>
          <p:nvPr>
            <p:ph idx="1" type="body"/>
          </p:nvPr>
        </p:nvSpPr>
        <p:spPr>
          <a:xfrm>
            <a:off x="729450" y="13204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internet service is a very used service that offers a fiber optic service and a DSL service</a:t>
            </a:r>
            <a:endParaRPr/>
          </a:p>
          <a:p>
            <a:pPr indent="0" lvl="0" marL="0" rtl="0" algn="l">
              <a:spcBef>
                <a:spcPts val="0"/>
              </a:spcBef>
              <a:spcAft>
                <a:spcPts val="0"/>
              </a:spcAft>
              <a:buNone/>
            </a:pPr>
            <a:r>
              <a:rPr lang="en-US"/>
              <a:t>that share almost the same amount of loyal customers</a:t>
            </a:r>
            <a:endParaRPr/>
          </a:p>
          <a:p>
            <a:pPr indent="0" lvl="0" marL="0" rtl="0" algn="l">
              <a:spcBef>
                <a:spcPts val="0"/>
              </a:spcBef>
              <a:spcAft>
                <a:spcPts val="0"/>
              </a:spcAft>
              <a:buNone/>
            </a:pPr>
            <a:r>
              <a:rPr lang="en-US"/>
              <a:t>but with a very big difference with the churn</a:t>
            </a:r>
            <a:endParaRPr/>
          </a:p>
          <a:p>
            <a:pPr indent="0" lvl="0" marL="0" rtl="0" algn="l">
              <a:spcBef>
                <a:spcPts val="0"/>
              </a:spcBef>
              <a:spcAft>
                <a:spcPts val="0"/>
              </a:spcAft>
              <a:buNone/>
            </a:pPr>
            <a:r>
              <a:rPr lang="en-US"/>
              <a:t>because they are mainly concentrated in the fiber optic </a:t>
            </a:r>
            <a:endParaRPr/>
          </a:p>
          <a:p>
            <a:pPr indent="0" lvl="0" marL="0" rtl="0" algn="l">
              <a:spcBef>
                <a:spcPts val="0"/>
              </a:spcBef>
              <a:spcAft>
                <a:spcPts val="0"/>
              </a:spcAft>
              <a:buNone/>
            </a:pPr>
            <a:r>
              <a:rPr lang="en-US"/>
              <a:t>which implies beyond the statistical tests</a:t>
            </a:r>
            <a:endParaRPr/>
          </a:p>
          <a:p>
            <a:pPr indent="0" lvl="0" marL="0" rtl="0" algn="l">
              <a:spcBef>
                <a:spcPts val="0"/>
              </a:spcBef>
              <a:spcAft>
                <a:spcPts val="0"/>
              </a:spcAft>
              <a:buNone/>
            </a:pPr>
            <a:r>
              <a:rPr lang="en-US"/>
              <a:t> a very high significance with the churn.</a:t>
            </a:r>
            <a:endParaRPr/>
          </a:p>
        </p:txBody>
      </p:sp>
      <p:pic>
        <p:nvPicPr>
          <p:cNvPr id="215" name="Google Shape;215;g8aab4268e5_1_156"/>
          <p:cNvPicPr preferRelativeResize="0"/>
          <p:nvPr/>
        </p:nvPicPr>
        <p:blipFill>
          <a:blip r:embed="rId3">
            <a:alphaModFix/>
          </a:blip>
          <a:stretch>
            <a:fillRect/>
          </a:stretch>
        </p:blipFill>
        <p:spPr>
          <a:xfrm>
            <a:off x="4447575" y="2037225"/>
            <a:ext cx="4342650" cy="267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8aab4268e5_1_151"/>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None/>
            </a:pPr>
            <a:r>
              <a:rPr lang="en-US" sz="1900">
                <a:solidFill>
                  <a:schemeClr val="accent1"/>
                </a:solidFill>
                <a:latin typeface="Lato"/>
                <a:ea typeface="Lato"/>
                <a:cs typeface="Lato"/>
                <a:sym typeface="Lato"/>
              </a:rPr>
              <a:t>2.-Explain churn by Online Security</a:t>
            </a:r>
            <a:endParaRPr/>
          </a:p>
        </p:txBody>
      </p:sp>
      <p:sp>
        <p:nvSpPr>
          <p:cNvPr id="221" name="Google Shape;221;g8aab4268e5_1_151"/>
          <p:cNvSpPr txBox="1"/>
          <p:nvPr>
            <p:ph idx="1" type="body"/>
          </p:nvPr>
        </p:nvSpPr>
        <p:spPr>
          <a:xfrm>
            <a:off x="727650" y="12053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Derived from the Internet service,</a:t>
            </a:r>
            <a:endParaRPr/>
          </a:p>
          <a:p>
            <a:pPr indent="0" lvl="0" marL="0" rtl="0" algn="l">
              <a:spcBef>
                <a:spcPts val="0"/>
              </a:spcBef>
              <a:spcAft>
                <a:spcPts val="0"/>
              </a:spcAft>
              <a:buNone/>
            </a:pPr>
            <a:r>
              <a:rPr lang="en-US"/>
              <a:t>the Online Security service is a significant service for determining churn</a:t>
            </a:r>
            <a:endParaRPr/>
          </a:p>
          <a:p>
            <a:pPr indent="0" lvl="0" marL="0" rtl="0" algn="l">
              <a:spcBef>
                <a:spcPts val="0"/>
              </a:spcBef>
              <a:spcAft>
                <a:spcPts val="0"/>
              </a:spcAft>
              <a:buNone/>
            </a:pPr>
            <a:r>
              <a:rPr lang="en-US"/>
              <a:t>because customers using the Internet service who do not use Online Security</a:t>
            </a:r>
            <a:endParaRPr/>
          </a:p>
          <a:p>
            <a:pPr indent="0" lvl="0" marL="0" rtl="0" algn="l">
              <a:spcBef>
                <a:spcPts val="0"/>
              </a:spcBef>
              <a:spcAft>
                <a:spcPts val="0"/>
              </a:spcAft>
              <a:buNone/>
            </a:pPr>
            <a:r>
              <a:rPr lang="en-US"/>
              <a:t>are much more likely to churn than those using it.</a:t>
            </a:r>
            <a:endParaRPr/>
          </a:p>
        </p:txBody>
      </p:sp>
      <p:pic>
        <p:nvPicPr>
          <p:cNvPr id="222" name="Google Shape;222;g8aab4268e5_1_151"/>
          <p:cNvPicPr preferRelativeResize="0"/>
          <p:nvPr/>
        </p:nvPicPr>
        <p:blipFill>
          <a:blip r:embed="rId3">
            <a:alphaModFix/>
          </a:blip>
          <a:stretch>
            <a:fillRect/>
          </a:stretch>
        </p:blipFill>
        <p:spPr>
          <a:xfrm>
            <a:off x="3530475" y="1993000"/>
            <a:ext cx="4887675" cy="2753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8aab4268e5_1_161"/>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None/>
            </a:pPr>
            <a:r>
              <a:rPr lang="en-US" sz="1900">
                <a:solidFill>
                  <a:schemeClr val="accent1"/>
                </a:solidFill>
                <a:latin typeface="Lato"/>
                <a:ea typeface="Lato"/>
                <a:cs typeface="Lato"/>
                <a:sym typeface="Lato"/>
              </a:rPr>
              <a:t>2.-Explain churn by Device Protection</a:t>
            </a:r>
            <a:endParaRPr/>
          </a:p>
        </p:txBody>
      </p:sp>
      <p:sp>
        <p:nvSpPr>
          <p:cNvPr id="228" name="Google Shape;228;g8aab4268e5_1_161"/>
          <p:cNvSpPr txBox="1"/>
          <p:nvPr>
            <p:ph idx="1" type="body"/>
          </p:nvPr>
        </p:nvSpPr>
        <p:spPr>
          <a:xfrm>
            <a:off x="564350" y="11236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Device Protection is very significant for determining churn</a:t>
            </a:r>
            <a:endParaRPr/>
          </a:p>
          <a:p>
            <a:pPr indent="0" lvl="0" marL="0" rtl="0" algn="l">
              <a:spcBef>
                <a:spcPts val="0"/>
              </a:spcBef>
              <a:spcAft>
                <a:spcPts val="0"/>
              </a:spcAft>
              <a:buNone/>
            </a:pPr>
            <a:r>
              <a:rPr lang="en-US"/>
              <a:t> because having almost the same amount of loyal customers between</a:t>
            </a:r>
            <a:endParaRPr/>
          </a:p>
          <a:p>
            <a:pPr indent="0" lvl="0" marL="0" rtl="0" algn="l">
              <a:spcBef>
                <a:spcPts val="0"/>
              </a:spcBef>
              <a:spcAft>
                <a:spcPts val="0"/>
              </a:spcAft>
              <a:buNone/>
            </a:pPr>
            <a:r>
              <a:rPr lang="en-US"/>
              <a:t> those who use the internet service but do not use the device protection,</a:t>
            </a:r>
            <a:endParaRPr/>
          </a:p>
          <a:p>
            <a:pPr indent="0" lvl="0" marL="0" rtl="0" algn="l">
              <a:spcBef>
                <a:spcPts val="0"/>
              </a:spcBef>
              <a:spcAft>
                <a:spcPts val="0"/>
              </a:spcAft>
              <a:buNone/>
            </a:pPr>
            <a:r>
              <a:rPr lang="en-US"/>
              <a:t> there is a very big difference in churn</a:t>
            </a:r>
            <a:endParaRPr/>
          </a:p>
          <a:p>
            <a:pPr indent="0" lvl="0" marL="0" rtl="0" algn="l">
              <a:spcBef>
                <a:spcPts val="0"/>
              </a:spcBef>
              <a:spcAft>
                <a:spcPts val="0"/>
              </a:spcAft>
              <a:buNone/>
            </a:pPr>
            <a:r>
              <a:rPr lang="en-US"/>
              <a:t> because they churn much less when they use the device protection. </a:t>
            </a:r>
            <a:endParaRPr/>
          </a:p>
        </p:txBody>
      </p:sp>
      <p:pic>
        <p:nvPicPr>
          <p:cNvPr id="229" name="Google Shape;229;g8aab4268e5_1_161"/>
          <p:cNvPicPr preferRelativeResize="0"/>
          <p:nvPr/>
        </p:nvPicPr>
        <p:blipFill>
          <a:blip r:embed="rId3">
            <a:alphaModFix/>
          </a:blip>
          <a:stretch>
            <a:fillRect/>
          </a:stretch>
        </p:blipFill>
        <p:spPr>
          <a:xfrm>
            <a:off x="4259025" y="2054675"/>
            <a:ext cx="4884975" cy="275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US"/>
              <a:t>Problem</a:t>
            </a:r>
            <a:endParaRPr/>
          </a:p>
        </p:txBody>
      </p:sp>
      <p:sp>
        <p:nvSpPr>
          <p:cNvPr id="114" name="Google Shape;114;p2"/>
          <p:cNvSpPr txBox="1"/>
          <p:nvPr/>
        </p:nvSpPr>
        <p:spPr>
          <a:xfrm>
            <a:off x="742702" y="1574425"/>
            <a:ext cx="6864045" cy="295864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Lato"/>
                <a:ea typeface="Lato"/>
                <a:cs typeface="Lato"/>
                <a:sym typeface="Lato"/>
              </a:rPr>
              <a:t>Describe the business problem and define the analytic approach to solving the problem.</a:t>
            </a:r>
            <a:endParaRPr b="0"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1" i="0" lang="en-US" sz="1600" u="none" cap="none" strike="noStrike">
                <a:solidFill>
                  <a:schemeClr val="accent1"/>
                </a:solidFill>
                <a:latin typeface="Lato"/>
                <a:ea typeface="Lato"/>
                <a:cs typeface="Lato"/>
                <a:sym typeface="Lato"/>
              </a:rPr>
              <a:t>What is the business problem</a:t>
            </a:r>
            <a:r>
              <a:rPr b="0" i="0" lang="en-US" sz="1600" u="none" cap="none" strike="noStrike">
                <a:solidFill>
                  <a:schemeClr val="accent1"/>
                </a:solidFill>
                <a:latin typeface="Lato"/>
                <a:ea typeface="Lato"/>
                <a:cs typeface="Lato"/>
                <a:sym typeface="Lato"/>
              </a:rPr>
              <a:t>?</a:t>
            </a:r>
            <a:endParaRPr b="0" i="0" sz="1400" u="none" cap="none" strike="noStrike">
              <a:solidFill>
                <a:srgbClr val="000000"/>
              </a:solidFill>
              <a:latin typeface="Arial"/>
              <a:ea typeface="Arial"/>
              <a:cs typeface="Arial"/>
              <a:sym typeface="Arial"/>
            </a:endParaRPr>
          </a:p>
          <a:p>
            <a:pPr indent="0" lvl="0" marL="12700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Lato"/>
                <a:ea typeface="Lato"/>
                <a:cs typeface="Lato"/>
                <a:sym typeface="Lato"/>
              </a:rPr>
              <a:t>Rep: </a:t>
            </a:r>
            <a:endParaRPr b="0" i="0" sz="1400" u="none" cap="none" strike="noStrike">
              <a:solidFill>
                <a:srgbClr val="000000"/>
              </a:solidFill>
              <a:latin typeface="Arial"/>
              <a:ea typeface="Arial"/>
              <a:cs typeface="Arial"/>
              <a:sym typeface="Arial"/>
            </a:endParaRPr>
          </a:p>
          <a:p>
            <a:pPr indent="0" lvl="0" marL="12700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Lato"/>
                <a:ea typeface="Lato"/>
                <a:cs typeface="Lato"/>
                <a:sym typeface="Lato"/>
              </a:rPr>
              <a:t>        Unsubscribing is a crucial problem for the Telco company, a large part of the clientele leaves us for other companies..</a:t>
            </a:r>
            <a:endParaRPr b="0" i="0" sz="1600" u="none" cap="none" strike="noStrike">
              <a:solidFill>
                <a:schemeClr val="accent1"/>
              </a:solidFill>
              <a:latin typeface="Lato"/>
              <a:ea typeface="Lato"/>
              <a:cs typeface="Lato"/>
              <a:sym typeface="Lato"/>
            </a:endParaRPr>
          </a:p>
          <a:p>
            <a:pPr indent="-228600" lvl="0" marL="457200" marR="0" rtl="0" algn="l">
              <a:lnSpc>
                <a:spcPct val="100000"/>
              </a:lnSpc>
              <a:spcBef>
                <a:spcPts val="0"/>
              </a:spcBef>
              <a:spcAft>
                <a:spcPts val="0"/>
              </a:spcAft>
              <a:buClr>
                <a:schemeClr val="accent1"/>
              </a:buClr>
              <a:buSzPts val="1600"/>
              <a:buFont typeface="Lato"/>
              <a:buNone/>
            </a:pPr>
            <a:r>
              <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1" i="0" lang="en-US" sz="1600" u="none" cap="none" strike="noStrike">
                <a:solidFill>
                  <a:schemeClr val="accent1"/>
                </a:solidFill>
                <a:latin typeface="Lato"/>
                <a:ea typeface="Lato"/>
                <a:cs typeface="Lato"/>
                <a:sym typeface="Lato"/>
              </a:rPr>
              <a:t>Who are the stakeholders impacted by the problem?</a:t>
            </a:r>
            <a:endParaRPr b="0" i="0" sz="1400" u="none" cap="none" strike="noStrike">
              <a:solidFill>
                <a:srgbClr val="000000"/>
              </a:solidFill>
              <a:latin typeface="Arial"/>
              <a:ea typeface="Arial"/>
              <a:cs typeface="Arial"/>
              <a:sym typeface="Arial"/>
            </a:endParaRPr>
          </a:p>
          <a:p>
            <a:pPr indent="0" lvl="0" marL="12700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Lato"/>
                <a:ea typeface="Lato"/>
                <a:cs typeface="Lato"/>
                <a:sym typeface="Lato"/>
              </a:rPr>
              <a:t>Rep: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Lato"/>
                <a:ea typeface="Lato"/>
                <a:cs typeface="Lato"/>
                <a:sym typeface="Lato"/>
              </a:rPr>
              <a:t>           The company is the main deficit in this problem.</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8aab4268e5_1_141"/>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None/>
            </a:pPr>
            <a:r>
              <a:rPr lang="en-US" sz="1900">
                <a:solidFill>
                  <a:schemeClr val="accent1"/>
                </a:solidFill>
                <a:latin typeface="Lato"/>
                <a:ea typeface="Lato"/>
                <a:cs typeface="Lato"/>
                <a:sym typeface="Lato"/>
              </a:rPr>
              <a:t>2.-Explain churn by Tech Support</a:t>
            </a:r>
            <a:endParaRPr/>
          </a:p>
        </p:txBody>
      </p:sp>
      <p:sp>
        <p:nvSpPr>
          <p:cNvPr id="235" name="Google Shape;235;g8aab4268e5_1_141"/>
          <p:cNvSpPr txBox="1"/>
          <p:nvPr>
            <p:ph idx="1" type="body"/>
          </p:nvPr>
        </p:nvSpPr>
        <p:spPr>
          <a:xfrm>
            <a:off x="729450" y="12189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Tech support is also very significant in determining churn</a:t>
            </a:r>
            <a:endParaRPr/>
          </a:p>
          <a:p>
            <a:pPr indent="0" lvl="0" marL="0" rtl="0" algn="l">
              <a:spcBef>
                <a:spcPts val="0"/>
              </a:spcBef>
              <a:spcAft>
                <a:spcPts val="0"/>
              </a:spcAft>
              <a:buNone/>
            </a:pPr>
            <a:r>
              <a:rPr lang="en-US"/>
              <a:t> because those who use the internet service without using tech support</a:t>
            </a:r>
            <a:endParaRPr/>
          </a:p>
          <a:p>
            <a:pPr indent="0" lvl="0" marL="0" rtl="0" algn="l">
              <a:spcBef>
                <a:spcPts val="0"/>
              </a:spcBef>
              <a:spcAft>
                <a:spcPts val="0"/>
              </a:spcAft>
              <a:buNone/>
            </a:pPr>
            <a:r>
              <a:rPr lang="en-US"/>
              <a:t> have almost half the churn, while those who use it are very few in churn.</a:t>
            </a:r>
            <a:endParaRPr/>
          </a:p>
        </p:txBody>
      </p:sp>
      <p:pic>
        <p:nvPicPr>
          <p:cNvPr id="236" name="Google Shape;236;g8aab4268e5_1_141"/>
          <p:cNvPicPr preferRelativeResize="0"/>
          <p:nvPr/>
        </p:nvPicPr>
        <p:blipFill>
          <a:blip r:embed="rId3">
            <a:alphaModFix/>
          </a:blip>
          <a:stretch>
            <a:fillRect/>
          </a:stretch>
        </p:blipFill>
        <p:spPr>
          <a:xfrm>
            <a:off x="3266617" y="2062875"/>
            <a:ext cx="4767175" cy="2686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g8aab4268e5_1_173"/>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None/>
            </a:pPr>
            <a:r>
              <a:rPr lang="en-US" sz="1900">
                <a:solidFill>
                  <a:schemeClr val="accent1"/>
                </a:solidFill>
                <a:latin typeface="Lato"/>
                <a:ea typeface="Lato"/>
                <a:cs typeface="Lato"/>
                <a:sym typeface="Lato"/>
              </a:rPr>
              <a:t>2.-Explain churn by StreamingTv</a:t>
            </a:r>
            <a:endParaRPr/>
          </a:p>
        </p:txBody>
      </p:sp>
      <p:sp>
        <p:nvSpPr>
          <p:cNvPr id="242" name="Google Shape;242;g8aab4268e5_1_173"/>
          <p:cNvSpPr txBox="1"/>
          <p:nvPr>
            <p:ph idx="1" type="body"/>
          </p:nvPr>
        </p:nvSpPr>
        <p:spPr>
          <a:xfrm>
            <a:off x="729450" y="1545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Streaming Tv i</a:t>
            </a:r>
            <a:r>
              <a:rPr lang="en-US"/>
              <a:t>s not significant for determining  churners</a:t>
            </a:r>
            <a:endParaRPr/>
          </a:p>
          <a:p>
            <a:pPr indent="0" lvl="0" marL="0" rtl="0" algn="l">
              <a:spcBef>
                <a:spcPts val="0"/>
              </a:spcBef>
              <a:spcAft>
                <a:spcPts val="0"/>
              </a:spcAft>
              <a:buNone/>
            </a:pPr>
            <a:r>
              <a:rPr lang="en-US"/>
              <a:t>as it is approximately equal for churners and loyal clients</a:t>
            </a:r>
            <a:endParaRPr/>
          </a:p>
          <a:p>
            <a:pPr indent="0" lvl="0" marL="0" rtl="0" algn="l">
              <a:spcBef>
                <a:spcPts val="0"/>
              </a:spcBef>
              <a:spcAft>
                <a:spcPts val="0"/>
              </a:spcAft>
              <a:buNone/>
            </a:pPr>
            <a:r>
              <a:rPr lang="en-US"/>
              <a:t>so a client who use internet service.</a:t>
            </a:r>
            <a:endParaRPr/>
          </a:p>
          <a:p>
            <a:pPr indent="0" lvl="0" marL="0" rtl="0" algn="l">
              <a:spcBef>
                <a:spcPts val="0"/>
              </a:spcBef>
              <a:spcAft>
                <a:spcPts val="0"/>
              </a:spcAft>
              <a:buNone/>
            </a:pPr>
            <a:r>
              <a:rPr lang="en-US"/>
              <a:t>a customer who uses internet service</a:t>
            </a:r>
            <a:endParaRPr/>
          </a:p>
          <a:p>
            <a:pPr indent="0" lvl="0" marL="0" rtl="0" algn="l">
              <a:spcBef>
                <a:spcPts val="0"/>
              </a:spcBef>
              <a:spcAft>
                <a:spcPts val="0"/>
              </a:spcAft>
              <a:buNone/>
            </a:pPr>
            <a:r>
              <a:rPr lang="en-US"/>
              <a:t> does not necessarily need to use Streaming Tv  for churn.</a:t>
            </a:r>
            <a:endParaRPr/>
          </a:p>
        </p:txBody>
      </p:sp>
      <p:pic>
        <p:nvPicPr>
          <p:cNvPr id="243" name="Google Shape;243;g8aab4268e5_1_173"/>
          <p:cNvPicPr preferRelativeResize="0"/>
          <p:nvPr/>
        </p:nvPicPr>
        <p:blipFill>
          <a:blip r:embed="rId3">
            <a:alphaModFix/>
          </a:blip>
          <a:stretch>
            <a:fillRect/>
          </a:stretch>
        </p:blipFill>
        <p:spPr>
          <a:xfrm>
            <a:off x="3963068" y="1945800"/>
            <a:ext cx="4649674" cy="2619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0"/>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1600"/>
              </a:spcAft>
              <a:buSzPts val="2600"/>
              <a:buNone/>
            </a:pPr>
            <a:r>
              <a:rPr lang="en-US" sz="1900">
                <a:solidFill>
                  <a:schemeClr val="accent1"/>
                </a:solidFill>
                <a:latin typeface="Lato"/>
                <a:ea typeface="Lato"/>
                <a:cs typeface="Lato"/>
                <a:sym typeface="Lato"/>
              </a:rPr>
              <a:t>2.-Explain churn by the Streaming Movies</a:t>
            </a:r>
            <a:endParaRPr/>
          </a:p>
        </p:txBody>
      </p:sp>
      <p:sp>
        <p:nvSpPr>
          <p:cNvPr id="249" name="Google Shape;249;p10"/>
          <p:cNvSpPr txBox="1"/>
          <p:nvPr>
            <p:ph idx="1" type="body"/>
          </p:nvPr>
        </p:nvSpPr>
        <p:spPr>
          <a:xfrm>
            <a:off x="804775" y="1091850"/>
            <a:ext cx="7688700" cy="22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Streaming Movies is not neither significant for determining  churners</a:t>
            </a:r>
            <a:endParaRPr/>
          </a:p>
          <a:p>
            <a:pPr indent="0" lvl="0" marL="0" rtl="0" algn="l">
              <a:spcBef>
                <a:spcPts val="0"/>
              </a:spcBef>
              <a:spcAft>
                <a:spcPts val="0"/>
              </a:spcAft>
              <a:buNone/>
            </a:pPr>
            <a:r>
              <a:rPr lang="en-US"/>
              <a:t>as it is approximately equal for churners and loyal clients</a:t>
            </a:r>
            <a:endParaRPr/>
          </a:p>
          <a:p>
            <a:pPr indent="0" lvl="0" marL="0" rtl="0" algn="l">
              <a:spcBef>
                <a:spcPts val="0"/>
              </a:spcBef>
              <a:spcAft>
                <a:spcPts val="0"/>
              </a:spcAft>
              <a:buNone/>
            </a:pPr>
            <a:r>
              <a:rPr lang="en-US"/>
              <a:t>so a client who use internet service.</a:t>
            </a:r>
            <a:endParaRPr/>
          </a:p>
          <a:p>
            <a:pPr indent="0" lvl="0" marL="0" rtl="0" algn="l">
              <a:spcBef>
                <a:spcPts val="0"/>
              </a:spcBef>
              <a:spcAft>
                <a:spcPts val="0"/>
              </a:spcAft>
              <a:buNone/>
            </a:pPr>
            <a:r>
              <a:rPr lang="en-US"/>
              <a:t>a customer who uses internet service</a:t>
            </a:r>
            <a:endParaRPr/>
          </a:p>
          <a:p>
            <a:pPr indent="0" lvl="0" marL="0" rtl="0" algn="l">
              <a:spcBef>
                <a:spcPts val="0"/>
              </a:spcBef>
              <a:spcAft>
                <a:spcPts val="0"/>
              </a:spcAft>
              <a:buNone/>
            </a:pPr>
            <a:r>
              <a:rPr lang="en-US"/>
              <a:t> does not necessarily need to use Streaming Movies  for churn.</a:t>
            </a:r>
            <a:endParaRPr/>
          </a:p>
          <a:p>
            <a:pPr indent="0" lvl="0" marL="0" rtl="0" algn="l">
              <a:lnSpc>
                <a:spcPct val="115000"/>
              </a:lnSpc>
              <a:spcBef>
                <a:spcPts val="0"/>
              </a:spcBef>
              <a:spcAft>
                <a:spcPts val="0"/>
              </a:spcAft>
              <a:buSzPts val="1300"/>
              <a:buNone/>
            </a:pPr>
            <a:r>
              <a:t/>
            </a:r>
            <a:endParaRPr/>
          </a:p>
        </p:txBody>
      </p:sp>
      <p:pic>
        <p:nvPicPr>
          <p:cNvPr id="250" name="Google Shape;250;p10"/>
          <p:cNvPicPr preferRelativeResize="0"/>
          <p:nvPr/>
        </p:nvPicPr>
        <p:blipFill>
          <a:blip r:embed="rId3">
            <a:alphaModFix/>
          </a:blip>
          <a:stretch>
            <a:fillRect/>
          </a:stretch>
        </p:blipFill>
        <p:spPr>
          <a:xfrm>
            <a:off x="4137450" y="2145475"/>
            <a:ext cx="4737901" cy="2607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11"/>
          <p:cNvSpPr txBox="1"/>
          <p:nvPr>
            <p:ph type="title"/>
          </p:nvPr>
        </p:nvSpPr>
        <p:spPr>
          <a:xfrm>
            <a:off x="2282400" y="1812000"/>
            <a:ext cx="4579200" cy="535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1600"/>
              </a:spcAft>
              <a:buSzPts val="2600"/>
              <a:buNone/>
            </a:pPr>
            <a:r>
              <a:rPr lang="en-US" sz="1900">
                <a:solidFill>
                  <a:schemeClr val="accent1"/>
                </a:solidFill>
                <a:latin typeface="Lato"/>
                <a:ea typeface="Lato"/>
                <a:cs typeface="Lato"/>
                <a:sym typeface="Lato"/>
              </a:rPr>
              <a:t>2.-Explain churn by the below categories.</a:t>
            </a:r>
            <a:endParaRPr/>
          </a:p>
        </p:txBody>
      </p:sp>
      <p:sp>
        <p:nvSpPr>
          <p:cNvPr id="256" name="Google Shape;256;p11"/>
          <p:cNvSpPr txBox="1"/>
          <p:nvPr>
            <p:ph idx="1" type="body"/>
          </p:nvPr>
        </p:nvSpPr>
        <p:spPr>
          <a:xfrm>
            <a:off x="2037350" y="2796300"/>
            <a:ext cx="5246100" cy="44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a:t>The unsubscriber seems to be greatly influenced by billing information.</a:t>
            </a:r>
            <a:endParaRPr/>
          </a:p>
        </p:txBody>
      </p:sp>
      <p:sp>
        <p:nvSpPr>
          <p:cNvPr id="257" name="Google Shape;257;p11"/>
          <p:cNvSpPr txBox="1"/>
          <p:nvPr/>
        </p:nvSpPr>
        <p:spPr>
          <a:xfrm>
            <a:off x="3456200" y="2347200"/>
            <a:ext cx="2408400" cy="449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1600"/>
              </a:spcAft>
              <a:buClr>
                <a:srgbClr val="000000"/>
              </a:buClr>
              <a:buSzPts val="2600"/>
              <a:buFont typeface="Arial"/>
              <a:buNone/>
            </a:pPr>
            <a:r>
              <a:rPr b="1" lang="en-US" sz="1900">
                <a:solidFill>
                  <a:schemeClr val="accent1"/>
                </a:solidFill>
                <a:latin typeface="Lato"/>
                <a:ea typeface="Lato"/>
                <a:cs typeface="Lato"/>
                <a:sym typeface="Lato"/>
              </a:rPr>
              <a:t>(Billing Information)</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g8aab4268e5_1_191"/>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Clr>
                <a:srgbClr val="000000"/>
              </a:buClr>
              <a:buSzPts val="2600"/>
              <a:buFont typeface="Arial"/>
              <a:buNone/>
            </a:pPr>
            <a:r>
              <a:rPr lang="en-US" sz="1900">
                <a:solidFill>
                  <a:schemeClr val="accent1"/>
                </a:solidFill>
                <a:latin typeface="Lato"/>
                <a:ea typeface="Lato"/>
                <a:cs typeface="Lato"/>
                <a:sym typeface="Lato"/>
              </a:rPr>
              <a:t>2.-Explain churn by the Paperless Billing</a:t>
            </a:r>
            <a:endParaRPr/>
          </a:p>
        </p:txBody>
      </p:sp>
      <p:sp>
        <p:nvSpPr>
          <p:cNvPr id="263" name="Google Shape;263;g8aab4268e5_1_191"/>
          <p:cNvSpPr txBox="1"/>
          <p:nvPr>
            <p:ph idx="1" type="body"/>
          </p:nvPr>
        </p:nvSpPr>
        <p:spPr>
          <a:xfrm>
            <a:off x="729450" y="1164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Paperless billing is very significant to determine the churner</a:t>
            </a:r>
            <a:endParaRPr/>
          </a:p>
          <a:p>
            <a:pPr indent="0" lvl="0" marL="0" rtl="0" algn="l">
              <a:spcBef>
                <a:spcPts val="0"/>
              </a:spcBef>
              <a:spcAft>
                <a:spcPts val="0"/>
              </a:spcAft>
              <a:buNone/>
            </a:pPr>
            <a:r>
              <a:rPr lang="en-US"/>
              <a:t>because it is shown in the associated graph that </a:t>
            </a:r>
            <a:endParaRPr/>
          </a:p>
          <a:p>
            <a:pPr indent="0" lvl="0" marL="0" rtl="0" algn="l">
              <a:spcBef>
                <a:spcPts val="0"/>
              </a:spcBef>
              <a:spcAft>
                <a:spcPts val="0"/>
              </a:spcAft>
              <a:buNone/>
            </a:pPr>
            <a:r>
              <a:rPr lang="en-US"/>
              <a:t>the churners are much more numerous to use paperless billing </a:t>
            </a:r>
            <a:endParaRPr/>
          </a:p>
          <a:p>
            <a:pPr indent="0" lvl="0" marL="0" rtl="0" algn="l">
              <a:spcBef>
                <a:spcPts val="0"/>
              </a:spcBef>
              <a:spcAft>
                <a:spcPts val="0"/>
              </a:spcAft>
              <a:buNone/>
            </a:pPr>
            <a:r>
              <a:rPr lang="en-US"/>
              <a:t>than those who do not use it.</a:t>
            </a:r>
            <a:endParaRPr/>
          </a:p>
        </p:txBody>
      </p:sp>
      <p:pic>
        <p:nvPicPr>
          <p:cNvPr id="264" name="Google Shape;264;g8aab4268e5_1_191"/>
          <p:cNvPicPr preferRelativeResize="0"/>
          <p:nvPr/>
        </p:nvPicPr>
        <p:blipFill>
          <a:blip r:embed="rId3">
            <a:alphaModFix/>
          </a:blip>
          <a:stretch>
            <a:fillRect/>
          </a:stretch>
        </p:blipFill>
        <p:spPr>
          <a:xfrm>
            <a:off x="4113850" y="1983375"/>
            <a:ext cx="4009600" cy="2714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g8aab4268e5_1_179"/>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None/>
            </a:pPr>
            <a:r>
              <a:rPr lang="en-US" sz="1900">
                <a:solidFill>
                  <a:schemeClr val="accent1"/>
                </a:solidFill>
                <a:latin typeface="Lato"/>
                <a:ea typeface="Lato"/>
                <a:cs typeface="Lato"/>
                <a:sym typeface="Lato"/>
              </a:rPr>
              <a:t>2.-Explain churn by Contract</a:t>
            </a:r>
            <a:endParaRPr/>
          </a:p>
        </p:txBody>
      </p:sp>
      <p:sp>
        <p:nvSpPr>
          <p:cNvPr id="270" name="Google Shape;270;g8aab4268e5_1_179"/>
          <p:cNvSpPr txBox="1"/>
          <p:nvPr>
            <p:ph idx="1" type="body"/>
          </p:nvPr>
        </p:nvSpPr>
        <p:spPr>
          <a:xfrm>
            <a:off x="727650" y="11372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churners are greatly influenced by the type of contract,</a:t>
            </a:r>
            <a:endParaRPr/>
          </a:p>
          <a:p>
            <a:pPr indent="0" lvl="0" marL="0" rtl="0" algn="l">
              <a:spcBef>
                <a:spcPts val="0"/>
              </a:spcBef>
              <a:spcAft>
                <a:spcPts val="0"/>
              </a:spcAft>
              <a:buNone/>
            </a:pPr>
            <a:r>
              <a:rPr lang="en-US"/>
              <a:t> looking at the associated graph, we see that the churner is more likely to churn for a monthly contract than for a yearly contract and even less so for a two-year contract.</a:t>
            </a:r>
            <a:endParaRPr/>
          </a:p>
        </p:txBody>
      </p:sp>
      <p:pic>
        <p:nvPicPr>
          <p:cNvPr id="271" name="Google Shape;271;g8aab4268e5_1_179"/>
          <p:cNvPicPr preferRelativeResize="0"/>
          <p:nvPr/>
        </p:nvPicPr>
        <p:blipFill>
          <a:blip r:embed="rId3">
            <a:alphaModFix/>
          </a:blip>
          <a:stretch>
            <a:fillRect/>
          </a:stretch>
        </p:blipFill>
        <p:spPr>
          <a:xfrm>
            <a:off x="3287550" y="1918632"/>
            <a:ext cx="4820475" cy="2806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g8aab4268e5_1_185"/>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None/>
            </a:pPr>
            <a:r>
              <a:rPr lang="en-US" sz="1900">
                <a:solidFill>
                  <a:schemeClr val="accent1"/>
                </a:solidFill>
                <a:latin typeface="Lato"/>
                <a:ea typeface="Lato"/>
                <a:cs typeface="Lato"/>
                <a:sym typeface="Lato"/>
              </a:rPr>
              <a:t>2.-Explain churn by Method</a:t>
            </a:r>
            <a:endParaRPr/>
          </a:p>
        </p:txBody>
      </p:sp>
      <p:sp>
        <p:nvSpPr>
          <p:cNvPr id="277" name="Google Shape;277;g8aab4268e5_1_185"/>
          <p:cNvSpPr txBox="1"/>
          <p:nvPr>
            <p:ph idx="1" type="body"/>
          </p:nvPr>
        </p:nvSpPr>
        <p:spPr>
          <a:xfrm>
            <a:off x="729450" y="13204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Payment method explains a lot of the churn especially for those who use the electronic method because almost half of the clients who have used this method have churn.</a:t>
            </a:r>
            <a:endParaRPr/>
          </a:p>
        </p:txBody>
      </p:sp>
      <p:pic>
        <p:nvPicPr>
          <p:cNvPr id="278" name="Google Shape;278;g8aab4268e5_1_185"/>
          <p:cNvPicPr preferRelativeResize="0"/>
          <p:nvPr/>
        </p:nvPicPr>
        <p:blipFill>
          <a:blip r:embed="rId3">
            <a:alphaModFix/>
          </a:blip>
          <a:stretch>
            <a:fillRect/>
          </a:stretch>
        </p:blipFill>
        <p:spPr>
          <a:xfrm>
            <a:off x="2797027" y="1927575"/>
            <a:ext cx="5259400" cy="2761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2"/>
          <p:cNvSpPr txBox="1"/>
          <p:nvPr>
            <p:ph type="title"/>
          </p:nvPr>
        </p:nvSpPr>
        <p:spPr>
          <a:xfrm>
            <a:off x="801725" y="23041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1600"/>
              </a:spcAft>
              <a:buSzPts val="2600"/>
              <a:buNone/>
            </a:pPr>
            <a:r>
              <a:rPr lang="en-US" sz="2000">
                <a:solidFill>
                  <a:schemeClr val="accent1"/>
                </a:solidFill>
                <a:latin typeface="Lato"/>
                <a:ea typeface="Lato"/>
                <a:cs typeface="Lato"/>
                <a:sym typeface="Lato"/>
              </a:rPr>
              <a:t>3.1- Services are typically purchased by customers who churned</a:t>
            </a:r>
            <a:endParaRPr sz="3500"/>
          </a:p>
        </p:txBody>
      </p:sp>
      <p:sp>
        <p:nvSpPr>
          <p:cNvPr id="284" name="Google Shape;284;p12"/>
          <p:cNvSpPr txBox="1"/>
          <p:nvPr>
            <p:ph idx="1" type="body"/>
          </p:nvPr>
        </p:nvSpPr>
        <p:spPr>
          <a:xfrm>
            <a:off x="2228225" y="2701850"/>
            <a:ext cx="4835700" cy="4179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1600"/>
              </a:spcAft>
              <a:buSzPts val="1300"/>
              <a:buNone/>
            </a:pPr>
            <a:r>
              <a:rPr lang="en-US"/>
              <a:t>Services most used by churn customers are Internet and Phone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g8aab4268e5_1_96"/>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600"/>
              </a:spcAft>
              <a:buNone/>
            </a:pPr>
            <a:r>
              <a:rPr lang="en-US" sz="2000">
                <a:solidFill>
                  <a:schemeClr val="accent1"/>
                </a:solidFill>
                <a:latin typeface="Lato"/>
                <a:ea typeface="Lato"/>
                <a:cs typeface="Lato"/>
                <a:sym typeface="Lato"/>
              </a:rPr>
              <a:t>Internet Service </a:t>
            </a:r>
            <a:r>
              <a:rPr lang="en-US" sz="2000">
                <a:solidFill>
                  <a:schemeClr val="accent1"/>
                </a:solidFill>
                <a:latin typeface="Lato"/>
                <a:ea typeface="Lato"/>
                <a:cs typeface="Lato"/>
                <a:sym typeface="Lato"/>
              </a:rPr>
              <a:t>is typically purchased by customers who churned</a:t>
            </a:r>
            <a:endParaRPr/>
          </a:p>
        </p:txBody>
      </p:sp>
      <p:sp>
        <p:nvSpPr>
          <p:cNvPr id="290" name="Google Shape;290;g8aab4268e5_1_96"/>
          <p:cNvSpPr txBox="1"/>
          <p:nvPr>
            <p:ph idx="1" type="body"/>
          </p:nvPr>
        </p:nvSpPr>
        <p:spPr>
          <a:xfrm>
            <a:off x="729450" y="1545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internet service is one of the services that churners buy the most,</a:t>
            </a:r>
            <a:endParaRPr/>
          </a:p>
          <a:p>
            <a:pPr indent="0" lvl="0" marL="0" rtl="0" algn="l">
              <a:spcBef>
                <a:spcPts val="0"/>
              </a:spcBef>
              <a:spcAft>
                <a:spcPts val="0"/>
              </a:spcAft>
              <a:buNone/>
            </a:pPr>
            <a:r>
              <a:rPr lang="en-US"/>
              <a:t> it has two types: DSL and the Fiber optic service, </a:t>
            </a:r>
            <a:endParaRPr/>
          </a:p>
          <a:p>
            <a:pPr indent="0" lvl="0" marL="0" rtl="0" algn="l">
              <a:spcBef>
                <a:spcPts val="0"/>
              </a:spcBef>
              <a:spcAft>
                <a:spcPts val="0"/>
              </a:spcAft>
              <a:buNone/>
            </a:pPr>
            <a:r>
              <a:rPr lang="en-US"/>
              <a:t>the Fiber optic service is a service that does not work well </a:t>
            </a:r>
            <a:endParaRPr/>
          </a:p>
          <a:p>
            <a:pPr indent="0" lvl="0" marL="0" rtl="0" algn="l">
              <a:spcBef>
                <a:spcPts val="0"/>
              </a:spcBef>
              <a:spcAft>
                <a:spcPts val="0"/>
              </a:spcAft>
              <a:buNone/>
            </a:pPr>
            <a:r>
              <a:rPr lang="en-US"/>
              <a:t>because on our database of 7000 customers,</a:t>
            </a:r>
            <a:endParaRPr/>
          </a:p>
          <a:p>
            <a:pPr indent="0" lvl="0" marL="0" rtl="0" algn="l">
              <a:spcBef>
                <a:spcPts val="0"/>
              </a:spcBef>
              <a:spcAft>
                <a:spcPts val="0"/>
              </a:spcAft>
              <a:buNone/>
            </a:pPr>
            <a:r>
              <a:rPr lang="en-US"/>
              <a:t> 20  % did not have the internet service and stayed, </a:t>
            </a:r>
            <a:endParaRPr/>
          </a:p>
          <a:p>
            <a:pPr indent="0" lvl="0" marL="0" rtl="0" algn="l">
              <a:spcBef>
                <a:spcPts val="0"/>
              </a:spcBef>
              <a:spcAft>
                <a:spcPts val="0"/>
              </a:spcAft>
              <a:buNone/>
            </a:pPr>
            <a:r>
              <a:rPr lang="en-US"/>
              <a:t>1.6% did not have it and left </a:t>
            </a:r>
            <a:endParaRPr/>
          </a:p>
          <a:p>
            <a:pPr indent="0" lvl="0" marL="0" rtl="0" algn="l">
              <a:spcBef>
                <a:spcPts val="0"/>
              </a:spcBef>
              <a:spcAft>
                <a:spcPts val="0"/>
              </a:spcAft>
              <a:buNone/>
            </a:pPr>
            <a:r>
              <a:rPr lang="en-US"/>
              <a:t>but 25.6% had fiber optic and remained loyal against </a:t>
            </a:r>
            <a:endParaRPr/>
          </a:p>
          <a:p>
            <a:pPr indent="0" lvl="0" marL="0" rtl="0" algn="l">
              <a:spcBef>
                <a:spcPts val="0"/>
              </a:spcBef>
              <a:spcAft>
                <a:spcPts val="0"/>
              </a:spcAft>
              <a:buNone/>
            </a:pPr>
            <a:r>
              <a:rPr lang="en-US">
                <a:solidFill>
                  <a:srgbClr val="FF0000"/>
                </a:solidFill>
              </a:rPr>
              <a:t>18. 4%</a:t>
            </a:r>
            <a:r>
              <a:rPr lang="en-US"/>
              <a:t> who had it and are gone,</a:t>
            </a:r>
            <a:endParaRPr/>
          </a:p>
          <a:p>
            <a:pPr indent="0" lvl="0" marL="0" rtl="0" algn="l">
              <a:spcBef>
                <a:spcPts val="0"/>
              </a:spcBef>
              <a:spcAft>
                <a:spcPts val="0"/>
              </a:spcAft>
              <a:buNone/>
            </a:pPr>
            <a:r>
              <a:rPr lang="en-US"/>
              <a:t>27.8% had the DNL and stayed</a:t>
            </a:r>
            <a:endParaRPr/>
          </a:p>
          <a:p>
            <a:pPr indent="0" lvl="0" marL="0" rtl="0" algn="l">
              <a:spcBef>
                <a:spcPts val="0"/>
              </a:spcBef>
              <a:spcAft>
                <a:spcPts val="0"/>
              </a:spcAft>
              <a:buNone/>
            </a:pPr>
            <a:r>
              <a:rPr lang="en-US"/>
              <a:t>6.5% had it and are gone</a:t>
            </a:r>
            <a:endParaRPr/>
          </a:p>
          <a:p>
            <a:pPr indent="0" lvl="0" marL="0" rtl="0" algn="l">
              <a:spcBef>
                <a:spcPts val="0"/>
              </a:spcBef>
              <a:spcAft>
                <a:spcPts val="0"/>
              </a:spcAft>
              <a:buNone/>
            </a:pPr>
            <a:r>
              <a:t/>
            </a:r>
            <a:endParaRPr/>
          </a:p>
        </p:txBody>
      </p:sp>
      <p:pic>
        <p:nvPicPr>
          <p:cNvPr id="291" name="Google Shape;291;g8aab4268e5_1_96"/>
          <p:cNvPicPr preferRelativeResize="0"/>
          <p:nvPr/>
        </p:nvPicPr>
        <p:blipFill>
          <a:blip r:embed="rId3">
            <a:alphaModFix/>
          </a:blip>
          <a:stretch>
            <a:fillRect/>
          </a:stretch>
        </p:blipFill>
        <p:spPr>
          <a:xfrm>
            <a:off x="5146575" y="1545475"/>
            <a:ext cx="4057650" cy="249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g8aab4268e5_1_91"/>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000000"/>
              </a:buClr>
              <a:buSzPts val="2600"/>
              <a:buFont typeface="Arial"/>
              <a:buNone/>
            </a:pPr>
            <a:r>
              <a:rPr lang="en-US" sz="2000">
                <a:solidFill>
                  <a:schemeClr val="accent1"/>
                </a:solidFill>
                <a:latin typeface="Lato"/>
                <a:ea typeface="Lato"/>
                <a:cs typeface="Lato"/>
                <a:sym typeface="Lato"/>
              </a:rPr>
              <a:t>Phone Service is </a:t>
            </a:r>
            <a:r>
              <a:rPr lang="en-US" sz="2000">
                <a:solidFill>
                  <a:schemeClr val="accent1"/>
                </a:solidFill>
                <a:latin typeface="Lato"/>
                <a:ea typeface="Lato"/>
                <a:cs typeface="Lato"/>
                <a:sym typeface="Lato"/>
              </a:rPr>
              <a:t>typically purchased by customers who churned</a:t>
            </a:r>
            <a:endParaRPr sz="3500"/>
          </a:p>
          <a:p>
            <a:pPr indent="0" lvl="0" marL="0" rtl="0" algn="l">
              <a:spcBef>
                <a:spcPts val="1600"/>
              </a:spcBef>
              <a:spcAft>
                <a:spcPts val="0"/>
              </a:spcAft>
              <a:buNone/>
            </a:pPr>
            <a:r>
              <a:t/>
            </a:r>
            <a:endParaRPr/>
          </a:p>
        </p:txBody>
      </p:sp>
      <p:sp>
        <p:nvSpPr>
          <p:cNvPr id="297" name="Google Shape;297;g8aab4268e5_1_91"/>
          <p:cNvSpPr txBox="1"/>
          <p:nvPr>
            <p:ph idx="1" type="body"/>
          </p:nvPr>
        </p:nvSpPr>
        <p:spPr>
          <a:xfrm>
            <a:off x="729450" y="1545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Online Backup is also  one of the services that churners buy the most,</a:t>
            </a:r>
            <a:endParaRPr/>
          </a:p>
          <a:p>
            <a:pPr indent="0" lvl="0" marL="0" rtl="0" algn="l">
              <a:spcBef>
                <a:spcPts val="0"/>
              </a:spcBef>
              <a:spcAft>
                <a:spcPts val="0"/>
              </a:spcAft>
              <a:buNone/>
            </a:pPr>
            <a:r>
              <a:rPr lang="en-US"/>
              <a:t>it has one of the highest churn rates and the most used</a:t>
            </a:r>
            <a:endParaRPr/>
          </a:p>
          <a:p>
            <a:pPr indent="0" lvl="0" marL="0" rtl="0" algn="l">
              <a:spcBef>
                <a:spcPts val="0"/>
              </a:spcBef>
              <a:spcAft>
                <a:spcPts val="0"/>
              </a:spcAft>
              <a:buNone/>
            </a:pPr>
            <a:r>
              <a:rPr lang="en-US"/>
              <a:t>compared to our database of almost</a:t>
            </a:r>
            <a:r>
              <a:rPr lang="en-US">
                <a:solidFill>
                  <a:srgbClr val="0000FF"/>
                </a:solidFill>
              </a:rPr>
              <a:t> 7000 customers</a:t>
            </a:r>
            <a:r>
              <a:rPr lang="en-US"/>
              <a:t>,</a:t>
            </a:r>
            <a:endParaRPr/>
          </a:p>
          <a:p>
            <a:pPr indent="0" lvl="0" marL="0" rtl="0" algn="l">
              <a:spcBef>
                <a:spcPts val="0"/>
              </a:spcBef>
              <a:spcAft>
                <a:spcPts val="0"/>
              </a:spcAft>
              <a:buNone/>
            </a:pPr>
            <a:r>
              <a:rPr lang="en-US"/>
              <a:t>7.3% did not have this service and stayed,</a:t>
            </a:r>
            <a:endParaRPr/>
          </a:p>
          <a:p>
            <a:pPr indent="0" lvl="0" marL="0" rtl="0" algn="l">
              <a:spcBef>
                <a:spcPts val="0"/>
              </a:spcBef>
              <a:spcAft>
                <a:spcPts val="0"/>
              </a:spcAft>
              <a:buNone/>
            </a:pPr>
            <a:r>
              <a:rPr lang="en-US"/>
              <a:t>2.4% did not have it and left</a:t>
            </a:r>
            <a:endParaRPr/>
          </a:p>
          <a:p>
            <a:pPr indent="0" lvl="0" marL="0" rtl="0" algn="l">
              <a:spcBef>
                <a:spcPts val="0"/>
              </a:spcBef>
              <a:spcAft>
                <a:spcPts val="0"/>
              </a:spcAft>
              <a:buNone/>
            </a:pPr>
            <a:r>
              <a:rPr lang="en-US">
                <a:solidFill>
                  <a:srgbClr val="1155CC"/>
                </a:solidFill>
              </a:rPr>
              <a:t>and  </a:t>
            </a:r>
            <a:r>
              <a:rPr lang="en-US">
                <a:solidFill>
                  <a:srgbClr val="00FF00"/>
                </a:solidFill>
              </a:rPr>
              <a:t>66.2%</a:t>
            </a:r>
            <a:r>
              <a:rPr lang="en-US">
                <a:solidFill>
                  <a:srgbClr val="1155CC"/>
                </a:solidFill>
              </a:rPr>
              <a:t> got it and stayed loyal compared to</a:t>
            </a:r>
            <a:endParaRPr>
              <a:solidFill>
                <a:srgbClr val="1155CC"/>
              </a:solidFill>
            </a:endParaRPr>
          </a:p>
          <a:p>
            <a:pPr indent="0" lvl="0" marL="0" rtl="0" algn="l">
              <a:spcBef>
                <a:spcPts val="0"/>
              </a:spcBef>
              <a:spcAft>
                <a:spcPts val="0"/>
              </a:spcAft>
              <a:buNone/>
            </a:pPr>
            <a:r>
              <a:rPr lang="en-US">
                <a:solidFill>
                  <a:srgbClr val="1155CC"/>
                </a:solidFill>
              </a:rPr>
              <a:t>but </a:t>
            </a:r>
            <a:r>
              <a:rPr lang="en-US">
                <a:solidFill>
                  <a:srgbClr val="FF0000"/>
                </a:solidFill>
              </a:rPr>
              <a:t>24.2%</a:t>
            </a:r>
            <a:r>
              <a:rPr lang="en-US">
                <a:solidFill>
                  <a:srgbClr val="1155CC"/>
                </a:solidFill>
              </a:rPr>
              <a:t> who got it and left.</a:t>
            </a:r>
            <a:endParaRPr/>
          </a:p>
        </p:txBody>
      </p:sp>
      <p:pic>
        <p:nvPicPr>
          <p:cNvPr id="298" name="Google Shape;298;g8aab4268e5_1_91"/>
          <p:cNvPicPr preferRelativeResize="0"/>
          <p:nvPr/>
        </p:nvPicPr>
        <p:blipFill>
          <a:blip r:embed="rId3">
            <a:alphaModFix/>
          </a:blip>
          <a:stretch>
            <a:fillRect/>
          </a:stretch>
        </p:blipFill>
        <p:spPr>
          <a:xfrm>
            <a:off x="5457825" y="1428250"/>
            <a:ext cx="3686175" cy="249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3"/>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Problem</a:t>
            </a:r>
            <a:endParaRPr/>
          </a:p>
        </p:txBody>
      </p:sp>
      <p:sp>
        <p:nvSpPr>
          <p:cNvPr id="120" name="Google Shape;120;p3"/>
          <p:cNvSpPr txBox="1"/>
          <p:nvPr>
            <p:ph idx="1" type="body"/>
          </p:nvPr>
        </p:nvSpPr>
        <p:spPr>
          <a:xfrm>
            <a:off x="729450" y="15454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US" sz="1600"/>
              <a:t>Why is this problem important to the organization?</a:t>
            </a:r>
            <a:endParaRPr/>
          </a:p>
          <a:p>
            <a:pPr indent="0" lvl="0" marL="146050" rtl="0" algn="l">
              <a:lnSpc>
                <a:spcPct val="115000"/>
              </a:lnSpc>
              <a:spcBef>
                <a:spcPts val="0"/>
              </a:spcBef>
              <a:spcAft>
                <a:spcPts val="0"/>
              </a:spcAft>
              <a:buSzPts val="1300"/>
              <a:buNone/>
            </a:pPr>
            <a:r>
              <a:rPr lang="en-US" sz="1600"/>
              <a:t>Rep:</a:t>
            </a:r>
            <a:endParaRPr/>
          </a:p>
          <a:p>
            <a:pPr indent="0" lvl="0" marL="146050" rtl="0" algn="l">
              <a:lnSpc>
                <a:spcPct val="115000"/>
              </a:lnSpc>
              <a:spcBef>
                <a:spcPts val="0"/>
              </a:spcBef>
              <a:spcAft>
                <a:spcPts val="0"/>
              </a:spcAft>
              <a:buSzPts val="1300"/>
              <a:buNone/>
            </a:pPr>
            <a:r>
              <a:rPr lang="en-US" sz="1600"/>
              <a:t>   it is a big problem for the business if customers start unsubscribing it will cause it to go bankrupt which could cause damage to the business.</a:t>
            </a:r>
            <a:endParaRPr/>
          </a:p>
          <a:p>
            <a:pPr indent="0" lvl="0" marL="146050" rtl="0" algn="l">
              <a:lnSpc>
                <a:spcPct val="115000"/>
              </a:lnSpc>
              <a:spcBef>
                <a:spcPts val="0"/>
              </a:spcBef>
              <a:spcAft>
                <a:spcPts val="0"/>
              </a:spcAft>
              <a:buSzPts val="1300"/>
              <a:buNone/>
            </a:pPr>
            <a:r>
              <a:rPr b="1" lang="en-US" sz="1600"/>
              <a:t>         </a:t>
            </a:r>
            <a:endParaRPr/>
          </a:p>
          <a:p>
            <a:pPr indent="0" lvl="0" marL="146050" rtl="0" algn="l">
              <a:lnSpc>
                <a:spcPct val="115000"/>
              </a:lnSpc>
              <a:spcBef>
                <a:spcPts val="0"/>
              </a:spcBef>
              <a:spcAft>
                <a:spcPts val="0"/>
              </a:spcAft>
              <a:buSzPts val="1300"/>
              <a:buNone/>
            </a:pPr>
            <a:r>
              <a:t/>
            </a:r>
            <a:endParaRPr b="1" sz="1600"/>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g8aab4268e5_1_59"/>
          <p:cNvSpPr txBox="1"/>
          <p:nvPr>
            <p:ph idx="1" type="body"/>
          </p:nvPr>
        </p:nvSpPr>
        <p:spPr>
          <a:xfrm>
            <a:off x="1582050" y="2463350"/>
            <a:ext cx="5979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US"/>
              <a:t>Online Support, online security, online protection and tech support fidelize client.</a:t>
            </a:r>
            <a:endParaRPr/>
          </a:p>
          <a:p>
            <a:pPr indent="0" lvl="0" marL="0" rtl="0" algn="l">
              <a:spcBef>
                <a:spcPts val="0"/>
              </a:spcBef>
              <a:spcAft>
                <a:spcPts val="0"/>
              </a:spcAft>
              <a:buNone/>
            </a:pPr>
            <a:r>
              <a:t/>
            </a:r>
            <a:endParaRPr/>
          </a:p>
        </p:txBody>
      </p:sp>
      <p:sp>
        <p:nvSpPr>
          <p:cNvPr id="304" name="Google Shape;304;g8aab4268e5_1_59"/>
          <p:cNvSpPr txBox="1"/>
          <p:nvPr>
            <p:ph type="title"/>
          </p:nvPr>
        </p:nvSpPr>
        <p:spPr>
          <a:xfrm>
            <a:off x="1582050" y="2134375"/>
            <a:ext cx="5979900" cy="5352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1600"/>
              </a:spcAft>
              <a:buSzPts val="2600"/>
              <a:buNone/>
            </a:pPr>
            <a:r>
              <a:rPr lang="en-US" sz="1900">
                <a:solidFill>
                  <a:schemeClr val="accent1"/>
                </a:solidFill>
                <a:latin typeface="Lato"/>
                <a:ea typeface="Lato"/>
                <a:cs typeface="Lato"/>
                <a:sym typeface="Lato"/>
              </a:rPr>
              <a:t>3.2-  Services especially helpful in retaining customers</a:t>
            </a:r>
            <a:endParaRPr sz="3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g8aab4268e5_1_65"/>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Fidelize Client with Tech Support</a:t>
            </a:r>
            <a:endParaRPr/>
          </a:p>
        </p:txBody>
      </p:sp>
      <p:sp>
        <p:nvSpPr>
          <p:cNvPr id="310" name="Google Shape;310;g8aab4268e5_1_65"/>
          <p:cNvSpPr txBox="1"/>
          <p:nvPr>
            <p:ph idx="1" type="body"/>
          </p:nvPr>
        </p:nvSpPr>
        <p:spPr>
          <a:xfrm>
            <a:off x="127175" y="1670038"/>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Technical support is a service derived from internet service,</a:t>
            </a:r>
            <a:endParaRPr/>
          </a:p>
          <a:p>
            <a:pPr indent="0" lvl="0" marL="0" rtl="0" algn="l">
              <a:spcBef>
                <a:spcPts val="0"/>
              </a:spcBef>
              <a:spcAft>
                <a:spcPts val="0"/>
              </a:spcAft>
              <a:buNone/>
            </a:pPr>
            <a:r>
              <a:rPr lang="en-US"/>
              <a:t> but internet service is one of the services that churners buy the most</a:t>
            </a:r>
            <a:endParaRPr/>
          </a:p>
          <a:p>
            <a:pPr indent="0" lvl="0" marL="0" rtl="0" algn="l">
              <a:spcBef>
                <a:spcPts val="0"/>
              </a:spcBef>
              <a:spcAft>
                <a:spcPts val="0"/>
              </a:spcAft>
              <a:buNone/>
            </a:pPr>
            <a:r>
              <a:rPr lang="en-US"/>
              <a:t> or technical support has on our database of nearly 7000 customers</a:t>
            </a:r>
            <a:endParaRPr/>
          </a:p>
          <a:p>
            <a:pPr indent="0" lvl="0" marL="0" rtl="0" algn="l">
              <a:spcBef>
                <a:spcPts val="0"/>
              </a:spcBef>
              <a:spcAft>
                <a:spcPts val="0"/>
              </a:spcAft>
              <a:buNone/>
            </a:pPr>
            <a:r>
              <a:rPr lang="en-US"/>
              <a:t> 28.8% have not had this service and stayed,</a:t>
            </a:r>
            <a:endParaRPr/>
          </a:p>
          <a:p>
            <a:pPr indent="0" lvl="0" marL="0" rtl="0" algn="l">
              <a:spcBef>
                <a:spcPts val="0"/>
              </a:spcBef>
              <a:spcAft>
                <a:spcPts val="0"/>
              </a:spcAft>
              <a:buNone/>
            </a:pPr>
            <a:r>
              <a:rPr lang="en-US"/>
              <a:t> </a:t>
            </a:r>
            <a:r>
              <a:rPr lang="en-US">
                <a:solidFill>
                  <a:srgbClr val="FF0000"/>
                </a:solidFill>
              </a:rPr>
              <a:t>20.6%</a:t>
            </a:r>
            <a:r>
              <a:rPr lang="en-US"/>
              <a:t> did not have it and left</a:t>
            </a:r>
            <a:endParaRPr/>
          </a:p>
          <a:p>
            <a:pPr indent="0" lvl="0" marL="0" rtl="0" algn="l">
              <a:spcBef>
                <a:spcPts val="0"/>
              </a:spcBef>
              <a:spcAft>
                <a:spcPts val="0"/>
              </a:spcAft>
              <a:buNone/>
            </a:pPr>
            <a:r>
              <a:rPr lang="en-US"/>
              <a:t> but </a:t>
            </a:r>
            <a:r>
              <a:rPr lang="en-US">
                <a:solidFill>
                  <a:srgbClr val="00FF00"/>
                </a:solidFill>
              </a:rPr>
              <a:t>24.6% </a:t>
            </a:r>
            <a:r>
              <a:rPr lang="en-US"/>
              <a:t>had it and remained faithful against</a:t>
            </a:r>
            <a:endParaRPr/>
          </a:p>
          <a:p>
            <a:pPr indent="0" lvl="0" marL="0" rtl="0" algn="l">
              <a:spcBef>
                <a:spcPts val="0"/>
              </a:spcBef>
              <a:spcAft>
                <a:spcPts val="0"/>
              </a:spcAft>
              <a:buNone/>
            </a:pPr>
            <a:r>
              <a:rPr lang="en-US"/>
              <a:t> only </a:t>
            </a:r>
            <a:r>
              <a:rPr lang="en-US">
                <a:solidFill>
                  <a:srgbClr val="00FF00"/>
                </a:solidFill>
              </a:rPr>
              <a:t>4.4%</a:t>
            </a:r>
            <a:r>
              <a:rPr lang="en-US"/>
              <a:t> who had it and left.</a:t>
            </a:r>
            <a:endParaRPr>
              <a:solidFill>
                <a:srgbClr val="1155CC"/>
              </a:solidFill>
            </a:endParaRPr>
          </a:p>
        </p:txBody>
      </p:sp>
      <p:pic>
        <p:nvPicPr>
          <p:cNvPr id="311" name="Google Shape;311;g8aab4268e5_1_65"/>
          <p:cNvPicPr preferRelativeResize="0"/>
          <p:nvPr/>
        </p:nvPicPr>
        <p:blipFill>
          <a:blip r:embed="rId3">
            <a:alphaModFix/>
          </a:blip>
          <a:stretch>
            <a:fillRect/>
          </a:stretch>
        </p:blipFill>
        <p:spPr>
          <a:xfrm>
            <a:off x="4572000" y="1670050"/>
            <a:ext cx="4602725" cy="2593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g8aab4268e5_1_72"/>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Fidelize Client with Online Backup</a:t>
            </a:r>
            <a:endParaRPr/>
          </a:p>
        </p:txBody>
      </p:sp>
      <p:sp>
        <p:nvSpPr>
          <p:cNvPr id="317" name="Google Shape;317;g8aab4268e5_1_72"/>
          <p:cNvSpPr txBox="1"/>
          <p:nvPr>
            <p:ph idx="1" type="body"/>
          </p:nvPr>
        </p:nvSpPr>
        <p:spPr>
          <a:xfrm>
            <a:off x="727650" y="18801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Online Backup</a:t>
            </a:r>
            <a:r>
              <a:rPr lang="en-US"/>
              <a:t> is also  a service derived from internet service,</a:t>
            </a:r>
            <a:endParaRPr/>
          </a:p>
          <a:p>
            <a:pPr indent="0" lvl="0" marL="0" rtl="0" algn="l">
              <a:spcBef>
                <a:spcPts val="0"/>
              </a:spcBef>
              <a:spcAft>
                <a:spcPts val="0"/>
              </a:spcAft>
              <a:buNone/>
            </a:pPr>
            <a:r>
              <a:rPr lang="en-US"/>
              <a:t>he is  very important and helps to retain customers</a:t>
            </a:r>
            <a:endParaRPr/>
          </a:p>
          <a:p>
            <a:pPr indent="0" lvl="0" marL="0" rtl="0" algn="l">
              <a:spcBef>
                <a:spcPts val="0"/>
              </a:spcBef>
              <a:spcAft>
                <a:spcPts val="0"/>
              </a:spcAft>
              <a:buNone/>
            </a:pPr>
            <a:r>
              <a:rPr lang="en-US"/>
              <a:t>because on our database of almost</a:t>
            </a:r>
            <a:r>
              <a:rPr lang="en-US">
                <a:solidFill>
                  <a:srgbClr val="0000FF"/>
                </a:solidFill>
              </a:rPr>
              <a:t> 7000 customers</a:t>
            </a:r>
            <a:endParaRPr>
              <a:solidFill>
                <a:srgbClr val="0000FF"/>
              </a:solidFill>
            </a:endParaRPr>
          </a:p>
          <a:p>
            <a:pPr indent="0" lvl="0" marL="0" rtl="0" algn="l">
              <a:spcBef>
                <a:spcPts val="0"/>
              </a:spcBef>
              <a:spcAft>
                <a:spcPts val="0"/>
              </a:spcAft>
              <a:buNone/>
            </a:pPr>
            <a:r>
              <a:rPr lang="en-US"/>
              <a:t>26.4% did not have this service and stayed,</a:t>
            </a:r>
            <a:endParaRPr/>
          </a:p>
          <a:p>
            <a:pPr indent="0" lvl="0" marL="0" rtl="0" algn="l">
              <a:spcBef>
                <a:spcPts val="0"/>
              </a:spcBef>
              <a:spcAft>
                <a:spcPts val="0"/>
              </a:spcAft>
              <a:buNone/>
            </a:pPr>
            <a:r>
              <a:rPr lang="en-US"/>
              <a:t>17.5% did not have it and left</a:t>
            </a:r>
            <a:endParaRPr/>
          </a:p>
          <a:p>
            <a:pPr indent="0" lvl="0" marL="0" rtl="0" algn="l">
              <a:spcBef>
                <a:spcPts val="0"/>
              </a:spcBef>
              <a:spcAft>
                <a:spcPts val="0"/>
              </a:spcAft>
              <a:buNone/>
            </a:pPr>
            <a:r>
              <a:rPr lang="en-US">
                <a:solidFill>
                  <a:srgbClr val="1155CC"/>
                </a:solidFill>
              </a:rPr>
              <a:t>but </a:t>
            </a:r>
            <a:r>
              <a:rPr lang="en-US">
                <a:solidFill>
                  <a:srgbClr val="00FF00"/>
                </a:solidFill>
              </a:rPr>
              <a:t>27%</a:t>
            </a:r>
            <a:r>
              <a:rPr lang="en-US">
                <a:solidFill>
                  <a:srgbClr val="1155CC"/>
                </a:solidFill>
              </a:rPr>
              <a:t> got it and stayed loyal compared to</a:t>
            </a:r>
            <a:endParaRPr>
              <a:solidFill>
                <a:srgbClr val="1155CC"/>
              </a:solidFill>
            </a:endParaRPr>
          </a:p>
          <a:p>
            <a:pPr indent="0" lvl="0" marL="0" rtl="0" algn="l">
              <a:spcBef>
                <a:spcPts val="0"/>
              </a:spcBef>
              <a:spcAft>
                <a:spcPts val="0"/>
              </a:spcAft>
              <a:buNone/>
            </a:pPr>
            <a:r>
              <a:rPr lang="en-US">
                <a:solidFill>
                  <a:srgbClr val="1155CC"/>
                </a:solidFill>
              </a:rPr>
              <a:t>only </a:t>
            </a:r>
            <a:r>
              <a:rPr lang="en-US">
                <a:solidFill>
                  <a:srgbClr val="00FF00"/>
                </a:solidFill>
              </a:rPr>
              <a:t>7.4</a:t>
            </a:r>
            <a:r>
              <a:rPr lang="en-US">
                <a:solidFill>
                  <a:srgbClr val="1155CC"/>
                </a:solidFill>
              </a:rPr>
              <a:t>% who got it and left.</a:t>
            </a:r>
            <a:endParaRPr>
              <a:solidFill>
                <a:srgbClr val="1155CC"/>
              </a:solidFill>
            </a:endParaRPr>
          </a:p>
          <a:p>
            <a:pPr indent="0" lvl="0" marL="0" rtl="0" algn="l">
              <a:spcBef>
                <a:spcPts val="0"/>
              </a:spcBef>
              <a:spcAft>
                <a:spcPts val="0"/>
              </a:spcAft>
              <a:buNone/>
            </a:pPr>
            <a:r>
              <a:t/>
            </a:r>
            <a:endParaRPr/>
          </a:p>
        </p:txBody>
      </p:sp>
      <p:pic>
        <p:nvPicPr>
          <p:cNvPr id="318" name="Google Shape;318;g8aab4268e5_1_72"/>
          <p:cNvPicPr preferRelativeResize="0"/>
          <p:nvPr/>
        </p:nvPicPr>
        <p:blipFill>
          <a:blip r:embed="rId3">
            <a:alphaModFix/>
          </a:blip>
          <a:stretch>
            <a:fillRect/>
          </a:stretch>
        </p:blipFill>
        <p:spPr>
          <a:xfrm>
            <a:off x="4943225" y="1774350"/>
            <a:ext cx="4200775" cy="236688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g8aab4268e5_1_78"/>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Fidelize Client with Online Security</a:t>
            </a:r>
            <a:endParaRPr/>
          </a:p>
        </p:txBody>
      </p:sp>
      <p:sp>
        <p:nvSpPr>
          <p:cNvPr id="324" name="Google Shape;324;g8aab4268e5_1_78"/>
          <p:cNvSpPr txBox="1"/>
          <p:nvPr>
            <p:ph idx="1" type="body"/>
          </p:nvPr>
        </p:nvSpPr>
        <p:spPr>
          <a:xfrm>
            <a:off x="729450" y="1545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Online Security </a:t>
            </a:r>
            <a:r>
              <a:rPr lang="en-US"/>
              <a:t>is also  a service derived from internet service,</a:t>
            </a:r>
            <a:endParaRPr/>
          </a:p>
          <a:p>
            <a:pPr indent="0" lvl="0" marL="0" rtl="0" algn="l">
              <a:spcBef>
                <a:spcPts val="0"/>
              </a:spcBef>
              <a:spcAft>
                <a:spcPts val="0"/>
              </a:spcAft>
              <a:buNone/>
            </a:pPr>
            <a:r>
              <a:rPr lang="en-US"/>
              <a:t>he is  very important and helps to retain customers</a:t>
            </a:r>
            <a:endParaRPr/>
          </a:p>
          <a:p>
            <a:pPr indent="0" lvl="0" marL="0" rtl="0" algn="l">
              <a:spcBef>
                <a:spcPts val="0"/>
              </a:spcBef>
              <a:spcAft>
                <a:spcPts val="0"/>
              </a:spcAft>
              <a:buNone/>
            </a:pPr>
            <a:r>
              <a:rPr lang="en-US"/>
              <a:t>because on our database of almost</a:t>
            </a:r>
            <a:r>
              <a:rPr lang="en-US">
                <a:solidFill>
                  <a:srgbClr val="0000FF"/>
                </a:solidFill>
              </a:rPr>
              <a:t> 7000 customers</a:t>
            </a:r>
            <a:endParaRPr>
              <a:solidFill>
                <a:srgbClr val="0000FF"/>
              </a:solidFill>
            </a:endParaRPr>
          </a:p>
          <a:p>
            <a:pPr indent="0" lvl="0" marL="0" rtl="0" algn="l">
              <a:spcBef>
                <a:spcPts val="0"/>
              </a:spcBef>
              <a:spcAft>
                <a:spcPts val="0"/>
              </a:spcAft>
              <a:buNone/>
            </a:pPr>
            <a:r>
              <a:rPr lang="en-US"/>
              <a:t>29 % did not have this service and stayed,</a:t>
            </a:r>
            <a:endParaRPr/>
          </a:p>
          <a:p>
            <a:pPr indent="0" lvl="0" marL="0" rtl="0" algn="l">
              <a:spcBef>
                <a:spcPts val="0"/>
              </a:spcBef>
              <a:spcAft>
                <a:spcPts val="0"/>
              </a:spcAft>
              <a:buNone/>
            </a:pPr>
            <a:r>
              <a:rPr lang="en-US"/>
              <a:t>20.5% did not have it and left</a:t>
            </a:r>
            <a:endParaRPr/>
          </a:p>
          <a:p>
            <a:pPr indent="0" lvl="0" marL="0" rtl="0" algn="l">
              <a:spcBef>
                <a:spcPts val="0"/>
              </a:spcBef>
              <a:spcAft>
                <a:spcPts val="0"/>
              </a:spcAft>
              <a:buNone/>
            </a:pPr>
            <a:r>
              <a:rPr lang="en-US">
                <a:solidFill>
                  <a:srgbClr val="1155CC"/>
                </a:solidFill>
              </a:rPr>
              <a:t>but </a:t>
            </a:r>
            <a:r>
              <a:rPr lang="en-US">
                <a:solidFill>
                  <a:srgbClr val="00FF00"/>
                </a:solidFill>
              </a:rPr>
              <a:t>24.5%</a:t>
            </a:r>
            <a:r>
              <a:rPr lang="en-US">
                <a:solidFill>
                  <a:srgbClr val="1155CC"/>
                </a:solidFill>
              </a:rPr>
              <a:t> got it and stayed loyal compared to</a:t>
            </a:r>
            <a:endParaRPr>
              <a:solidFill>
                <a:srgbClr val="1155CC"/>
              </a:solidFill>
            </a:endParaRPr>
          </a:p>
          <a:p>
            <a:pPr indent="0" lvl="0" marL="0" rtl="0" algn="l">
              <a:spcBef>
                <a:spcPts val="0"/>
              </a:spcBef>
              <a:spcAft>
                <a:spcPts val="0"/>
              </a:spcAft>
              <a:buNone/>
            </a:pPr>
            <a:r>
              <a:rPr lang="en-US">
                <a:solidFill>
                  <a:srgbClr val="1155CC"/>
                </a:solidFill>
              </a:rPr>
              <a:t>only </a:t>
            </a:r>
            <a:r>
              <a:rPr lang="en-US">
                <a:solidFill>
                  <a:srgbClr val="00FF00"/>
                </a:solidFill>
              </a:rPr>
              <a:t>4.2</a:t>
            </a:r>
            <a:r>
              <a:rPr lang="en-US">
                <a:solidFill>
                  <a:srgbClr val="1155CC"/>
                </a:solidFill>
              </a:rPr>
              <a:t>% who got it and left.</a:t>
            </a:r>
            <a:endParaRPr>
              <a:solidFill>
                <a:srgbClr val="1155CC"/>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25" name="Google Shape;325;g8aab4268e5_1_78"/>
          <p:cNvPicPr preferRelativeResize="0"/>
          <p:nvPr/>
        </p:nvPicPr>
        <p:blipFill>
          <a:blip r:embed="rId3">
            <a:alphaModFix/>
          </a:blip>
          <a:stretch>
            <a:fillRect/>
          </a:stretch>
        </p:blipFill>
        <p:spPr>
          <a:xfrm>
            <a:off x="4831850" y="1461225"/>
            <a:ext cx="4312150" cy="2429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g8aab4268e5_1_84"/>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Fidelize Client with Device Protection</a:t>
            </a:r>
            <a:endParaRPr/>
          </a:p>
        </p:txBody>
      </p:sp>
      <p:sp>
        <p:nvSpPr>
          <p:cNvPr id="331" name="Google Shape;331;g8aab4268e5_1_84"/>
          <p:cNvSpPr txBox="1"/>
          <p:nvPr>
            <p:ph idx="1" type="body"/>
          </p:nvPr>
        </p:nvSpPr>
        <p:spPr>
          <a:xfrm>
            <a:off x="729450" y="1545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Device Protection</a:t>
            </a:r>
            <a:r>
              <a:rPr lang="en-US"/>
              <a:t> is also  a service derived from internet service,</a:t>
            </a:r>
            <a:endParaRPr/>
          </a:p>
          <a:p>
            <a:pPr indent="0" lvl="0" marL="0" rtl="0" algn="l">
              <a:spcBef>
                <a:spcPts val="0"/>
              </a:spcBef>
              <a:spcAft>
                <a:spcPts val="0"/>
              </a:spcAft>
              <a:buNone/>
            </a:pPr>
            <a:r>
              <a:rPr lang="en-US"/>
              <a:t>he is  very important and helps to retain customers</a:t>
            </a:r>
            <a:endParaRPr/>
          </a:p>
          <a:p>
            <a:pPr indent="0" lvl="0" marL="0" rtl="0" algn="l">
              <a:spcBef>
                <a:spcPts val="0"/>
              </a:spcBef>
              <a:spcAft>
                <a:spcPts val="0"/>
              </a:spcAft>
              <a:buNone/>
            </a:pPr>
            <a:r>
              <a:rPr lang="en-US"/>
              <a:t>because on our database of almost</a:t>
            </a:r>
            <a:r>
              <a:rPr lang="en-US">
                <a:solidFill>
                  <a:srgbClr val="0000FF"/>
                </a:solidFill>
              </a:rPr>
              <a:t> 7000 customers</a:t>
            </a:r>
            <a:endParaRPr>
              <a:solidFill>
                <a:srgbClr val="0000FF"/>
              </a:solidFill>
            </a:endParaRPr>
          </a:p>
          <a:p>
            <a:pPr indent="0" lvl="0" marL="0" rtl="0" algn="l">
              <a:spcBef>
                <a:spcPts val="0"/>
              </a:spcBef>
              <a:spcAft>
                <a:spcPts val="0"/>
              </a:spcAft>
              <a:buNone/>
            </a:pPr>
            <a:r>
              <a:rPr lang="en-US"/>
              <a:t>26.8% did not have this service and stayed,</a:t>
            </a:r>
            <a:endParaRPr/>
          </a:p>
          <a:p>
            <a:pPr indent="0" lvl="0" marL="0" rtl="0" algn="l">
              <a:spcBef>
                <a:spcPts val="0"/>
              </a:spcBef>
              <a:spcAft>
                <a:spcPts val="0"/>
              </a:spcAft>
              <a:buNone/>
            </a:pPr>
            <a:r>
              <a:rPr lang="en-US"/>
              <a:t>17.2% did not have it and left</a:t>
            </a:r>
            <a:endParaRPr/>
          </a:p>
          <a:p>
            <a:pPr indent="0" lvl="0" marL="0" rtl="0" algn="l">
              <a:spcBef>
                <a:spcPts val="0"/>
              </a:spcBef>
              <a:spcAft>
                <a:spcPts val="0"/>
              </a:spcAft>
              <a:buNone/>
            </a:pPr>
            <a:r>
              <a:rPr lang="en-US">
                <a:solidFill>
                  <a:srgbClr val="1155CC"/>
                </a:solidFill>
              </a:rPr>
              <a:t>but </a:t>
            </a:r>
            <a:r>
              <a:rPr lang="en-US">
                <a:solidFill>
                  <a:srgbClr val="00FF00"/>
                </a:solidFill>
              </a:rPr>
              <a:t>26.6%</a:t>
            </a:r>
            <a:r>
              <a:rPr lang="en-US">
                <a:solidFill>
                  <a:srgbClr val="1155CC"/>
                </a:solidFill>
              </a:rPr>
              <a:t> got it and stayed loyal compared to</a:t>
            </a:r>
            <a:endParaRPr>
              <a:solidFill>
                <a:srgbClr val="1155CC"/>
              </a:solidFill>
            </a:endParaRPr>
          </a:p>
          <a:p>
            <a:pPr indent="0" lvl="0" marL="0" rtl="0" algn="l">
              <a:spcBef>
                <a:spcPts val="0"/>
              </a:spcBef>
              <a:spcAft>
                <a:spcPts val="0"/>
              </a:spcAft>
              <a:buNone/>
            </a:pPr>
            <a:r>
              <a:rPr lang="en-US">
                <a:solidFill>
                  <a:srgbClr val="1155CC"/>
                </a:solidFill>
              </a:rPr>
              <a:t>only </a:t>
            </a:r>
            <a:r>
              <a:rPr lang="en-US">
                <a:solidFill>
                  <a:srgbClr val="00FF00"/>
                </a:solidFill>
              </a:rPr>
              <a:t>7.8</a:t>
            </a:r>
            <a:r>
              <a:rPr lang="en-US">
                <a:solidFill>
                  <a:srgbClr val="1155CC"/>
                </a:solidFill>
              </a:rPr>
              <a:t>% who got it and left.</a:t>
            </a:r>
            <a:endParaRPr>
              <a:solidFill>
                <a:srgbClr val="1155CC"/>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32" name="Google Shape;332;g8aab4268e5_1_84"/>
          <p:cNvPicPr preferRelativeResize="0"/>
          <p:nvPr/>
        </p:nvPicPr>
        <p:blipFill>
          <a:blip r:embed="rId3">
            <a:alphaModFix/>
          </a:blip>
          <a:stretch>
            <a:fillRect/>
          </a:stretch>
        </p:blipFill>
        <p:spPr>
          <a:xfrm>
            <a:off x="4830825" y="1545475"/>
            <a:ext cx="4313175" cy="243021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g89f8b9ba19_0_0"/>
          <p:cNvSpPr txBox="1"/>
          <p:nvPr>
            <p:ph type="title"/>
          </p:nvPr>
        </p:nvSpPr>
        <p:spPr>
          <a:xfrm>
            <a:off x="990575" y="2075550"/>
            <a:ext cx="73152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accent1"/>
                </a:solidFill>
                <a:latin typeface="Arial"/>
                <a:ea typeface="Arial"/>
                <a:cs typeface="Arial"/>
                <a:sym typeface="Arial"/>
              </a:rPr>
              <a:t>4.-</a:t>
            </a:r>
            <a:r>
              <a:rPr lang="en-US">
                <a:solidFill>
                  <a:schemeClr val="accent1"/>
                </a:solidFill>
                <a:latin typeface="Arial"/>
                <a:ea typeface="Arial"/>
                <a:cs typeface="Arial"/>
                <a:sym typeface="Arial"/>
              </a:rPr>
              <a:t>Types of people who churn at higher rates</a:t>
            </a:r>
            <a:endParaRPr>
              <a:solidFill>
                <a:schemeClr val="accent1"/>
              </a:solidFill>
            </a:endParaRPr>
          </a:p>
        </p:txBody>
      </p:sp>
      <p:sp>
        <p:nvSpPr>
          <p:cNvPr id="338" name="Google Shape;338;g89f8b9ba19_0_0"/>
          <p:cNvSpPr txBox="1"/>
          <p:nvPr/>
        </p:nvSpPr>
        <p:spPr>
          <a:xfrm>
            <a:off x="544275" y="2610750"/>
            <a:ext cx="84774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300">
                <a:solidFill>
                  <a:schemeClr val="accent1"/>
                </a:solidFill>
                <a:latin typeface="Lato"/>
                <a:ea typeface="Lato"/>
                <a:cs typeface="Lato"/>
                <a:sym typeface="Lato"/>
              </a:rPr>
              <a:t>The typical churner can be a man or a woman because gender has very little influence on churn and other variables</a:t>
            </a: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g8aab4268e5_1_44"/>
          <p:cNvSpPr txBox="1"/>
          <p:nvPr>
            <p:ph idx="1" type="body"/>
          </p:nvPr>
        </p:nvSpPr>
        <p:spPr>
          <a:xfrm>
            <a:off x="727650" y="1518250"/>
            <a:ext cx="7688700" cy="29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typical churner can be a man or a woman </a:t>
            </a:r>
            <a:endParaRPr/>
          </a:p>
          <a:p>
            <a:pPr indent="0" lvl="0" marL="0" rtl="0" algn="l">
              <a:spcBef>
                <a:spcPts val="0"/>
              </a:spcBef>
              <a:spcAft>
                <a:spcPts val="0"/>
              </a:spcAft>
              <a:buNone/>
            </a:pPr>
            <a:r>
              <a:rPr b="1" lang="en-US" sz="900">
                <a:solidFill>
                  <a:srgbClr val="000000"/>
                </a:solidFill>
                <a:latin typeface="Arial"/>
                <a:ea typeface="Arial"/>
                <a:cs typeface="Arial"/>
                <a:sym typeface="Arial"/>
              </a:rPr>
              <a:t>Dependents_No</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SeniorCitizen_Yes</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PhoneService_Yes</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InternetService_Fiber optic</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OnlineSecurity_No</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OnlineBackup_No</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DeviceProtection_No</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TechSupport_No</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Contract_Month-to-month</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PymentMethod_Electronic check</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PaperlessBilling_Yes</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tenure=</a:t>
            </a:r>
            <a:r>
              <a:rPr lang="en-US" sz="900">
                <a:solidFill>
                  <a:srgbClr val="000000"/>
                </a:solidFill>
                <a:highlight>
                  <a:srgbClr val="FFFFFF"/>
                </a:highlight>
                <a:latin typeface="Arial"/>
                <a:ea typeface="Arial"/>
                <a:cs typeface="Arial"/>
                <a:sym typeface="Arial"/>
              </a:rPr>
              <a:t>17.004260 </a:t>
            </a:r>
            <a:r>
              <a:rPr b="1" lang="en-US" sz="900">
                <a:solidFill>
                  <a:srgbClr val="000000"/>
                </a:solidFill>
                <a:highlight>
                  <a:srgbClr val="FFFFFF"/>
                </a:highlight>
                <a:latin typeface="Arial"/>
                <a:ea typeface="Arial"/>
                <a:cs typeface="Arial"/>
                <a:sym typeface="Arial"/>
              </a:rPr>
              <a:t>by mean</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monthly charge=</a:t>
            </a:r>
            <a:r>
              <a:rPr lang="en-US" sz="900">
                <a:solidFill>
                  <a:srgbClr val="000000"/>
                </a:solidFill>
                <a:highlight>
                  <a:srgbClr val="FFFFFF"/>
                </a:highlight>
                <a:latin typeface="Arial"/>
                <a:ea typeface="Arial"/>
                <a:cs typeface="Arial"/>
                <a:sym typeface="Arial"/>
              </a:rPr>
              <a:t>74.812087 </a:t>
            </a:r>
            <a:r>
              <a:rPr b="1" lang="en-US" sz="900">
                <a:solidFill>
                  <a:srgbClr val="000000"/>
                </a:solidFill>
                <a:highlight>
                  <a:srgbClr val="FFFFFF"/>
                </a:highlight>
                <a:latin typeface="Arial"/>
                <a:ea typeface="Arial"/>
                <a:cs typeface="Arial"/>
                <a:sym typeface="Arial"/>
              </a:rPr>
              <a:t>by mean</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total charge=</a:t>
            </a:r>
            <a:r>
              <a:rPr lang="en-US" sz="900">
                <a:solidFill>
                  <a:srgbClr val="000000"/>
                </a:solidFill>
                <a:highlight>
                  <a:srgbClr val="FFFFFF"/>
                </a:highlight>
                <a:latin typeface="Arial"/>
                <a:ea typeface="Arial"/>
                <a:cs typeface="Arial"/>
                <a:sym typeface="Arial"/>
              </a:rPr>
              <a:t>1440.979499 </a:t>
            </a:r>
            <a:r>
              <a:rPr b="1" lang="en-US" sz="900">
                <a:solidFill>
                  <a:srgbClr val="000000"/>
                </a:solidFill>
                <a:highlight>
                  <a:srgbClr val="FFFFFF"/>
                </a:highlight>
                <a:latin typeface="Arial"/>
                <a:ea typeface="Arial"/>
                <a:cs typeface="Arial"/>
                <a:sym typeface="Arial"/>
              </a:rPr>
              <a:t>by mean</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a:t>and order variables are not important to determine it. </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900">
              <a:solidFill>
                <a:srgbClr val="000000"/>
              </a:solidFill>
              <a:latin typeface="Arial"/>
              <a:ea typeface="Arial"/>
              <a:cs typeface="Arial"/>
              <a:sym typeface="Arial"/>
            </a:endParaRPr>
          </a:p>
        </p:txBody>
      </p:sp>
      <p:pic>
        <p:nvPicPr>
          <p:cNvPr id="344" name="Google Shape;344;g8aab4268e5_1_44"/>
          <p:cNvPicPr preferRelativeResize="0"/>
          <p:nvPr/>
        </p:nvPicPr>
        <p:blipFill rotWithShape="1">
          <a:blip r:embed="rId3">
            <a:alphaModFix/>
          </a:blip>
          <a:srcRect b="51272" l="51636" r="4544" t="10798"/>
          <a:stretch/>
        </p:blipFill>
        <p:spPr>
          <a:xfrm>
            <a:off x="4694475" y="870850"/>
            <a:ext cx="4449525" cy="3851400"/>
          </a:xfrm>
          <a:prstGeom prst="rect">
            <a:avLst/>
          </a:prstGeom>
          <a:noFill/>
          <a:ln>
            <a:noFill/>
          </a:ln>
        </p:spPr>
      </p:pic>
      <p:sp>
        <p:nvSpPr>
          <p:cNvPr id="345" name="Google Shape;345;g8aab4268e5_1_44"/>
          <p:cNvSpPr txBox="1"/>
          <p:nvPr/>
        </p:nvSpPr>
        <p:spPr>
          <a:xfrm>
            <a:off x="729450" y="775625"/>
            <a:ext cx="7356900" cy="6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accent1"/>
                </a:solidFill>
                <a:latin typeface="Lato"/>
                <a:ea typeface="Lato"/>
                <a:cs typeface="Lato"/>
                <a:sym typeface="Lato"/>
              </a:rPr>
              <a:t>Typical profile of a churner</a:t>
            </a:r>
            <a:endParaRPr b="1" sz="2000">
              <a:solidFill>
                <a:schemeClr val="accent1"/>
              </a:solidFill>
              <a:latin typeface="Lato"/>
              <a:ea typeface="Lato"/>
              <a:cs typeface="Lato"/>
              <a:sym typeface="Lato"/>
            </a:endParaRPr>
          </a:p>
        </p:txBody>
      </p:sp>
      <p:sp>
        <p:nvSpPr>
          <p:cNvPr id="346" name="Google Shape;346;g8aab4268e5_1_44"/>
          <p:cNvSpPr txBox="1"/>
          <p:nvPr/>
        </p:nvSpPr>
        <p:spPr>
          <a:xfrm>
            <a:off x="718450" y="1189275"/>
            <a:ext cx="1483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4A86E8"/>
                </a:solidFill>
                <a:latin typeface="Lato"/>
                <a:ea typeface="Lato"/>
                <a:cs typeface="Lato"/>
                <a:sym typeface="Lato"/>
              </a:rPr>
              <a:t>Yvel</a:t>
            </a:r>
            <a:r>
              <a:rPr b="1" lang="en-US" sz="1700">
                <a:solidFill>
                  <a:schemeClr val="dk2"/>
                </a:solidFill>
                <a:latin typeface="Lato"/>
                <a:ea typeface="Lato"/>
                <a:cs typeface="Lato"/>
                <a:sym typeface="Lato"/>
              </a:rPr>
              <a:t> :</a:t>
            </a:r>
            <a:endParaRPr b="1" sz="1700">
              <a:solidFill>
                <a:schemeClr val="dk2"/>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g8aab4268e5_1_225"/>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accent1"/>
                </a:solidFill>
                <a:latin typeface="Lato"/>
                <a:ea typeface="Lato"/>
                <a:cs typeface="Lato"/>
                <a:sym typeface="Lato"/>
              </a:rPr>
              <a:t>Typical profile of the loyal customer</a:t>
            </a:r>
            <a:endParaRPr/>
          </a:p>
        </p:txBody>
      </p:sp>
      <p:sp>
        <p:nvSpPr>
          <p:cNvPr id="352" name="Google Shape;352;g8aab4268e5_1_225"/>
          <p:cNvSpPr txBox="1"/>
          <p:nvPr>
            <p:ph idx="1" type="body"/>
          </p:nvPr>
        </p:nvSpPr>
        <p:spPr>
          <a:xfrm>
            <a:off x="727650" y="1545475"/>
            <a:ext cx="7688700" cy="25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typical loyal customer can be a man or a woman</a:t>
            </a:r>
            <a:endParaRPr/>
          </a:p>
          <a:p>
            <a:pPr indent="0" lvl="0" marL="0" rtl="0" algn="l">
              <a:spcBef>
                <a:spcPts val="0"/>
              </a:spcBef>
              <a:spcAft>
                <a:spcPts val="0"/>
              </a:spcAft>
              <a:buNone/>
            </a:pPr>
            <a:r>
              <a:rPr b="1" lang="en-US" sz="900">
                <a:solidFill>
                  <a:srgbClr val="000000"/>
                </a:solidFill>
                <a:latin typeface="Arial"/>
                <a:ea typeface="Arial"/>
                <a:cs typeface="Arial"/>
                <a:sym typeface="Arial"/>
              </a:rPr>
              <a:t>Dependents_No</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SeniorCitizen_No</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PhoneService_Yes</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InternetService_DSL</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OnlineSecurity_No</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highlight>
                  <a:srgbClr val="F5F5F5"/>
                </a:highlight>
                <a:latin typeface="Arial"/>
                <a:ea typeface="Arial"/>
                <a:cs typeface="Arial"/>
                <a:sym typeface="Arial"/>
              </a:rPr>
              <a:t>OnlineBackup_Yes</a:t>
            </a:r>
            <a:endParaRPr b="1" sz="900">
              <a:solidFill>
                <a:srgbClr val="000000"/>
              </a:solidFill>
              <a:highlight>
                <a:srgbClr val="F5F5F5"/>
              </a:highlight>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DeviceProtection_Yes</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TechSupport_No</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Contract_Month-to-month</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PaymentMethod_Credit Card</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PaperlessBilling_Yes</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tenure=</a:t>
            </a:r>
            <a:r>
              <a:rPr lang="en-US" sz="900">
                <a:solidFill>
                  <a:srgbClr val="000000"/>
                </a:solidFill>
                <a:highlight>
                  <a:srgbClr val="FFFFFF"/>
                </a:highlight>
                <a:latin typeface="Arial"/>
                <a:ea typeface="Arial"/>
                <a:cs typeface="Arial"/>
                <a:sym typeface="Arial"/>
              </a:rPr>
              <a:t>37.933176 </a:t>
            </a:r>
            <a:r>
              <a:rPr b="1" lang="en-US" sz="900">
                <a:solidFill>
                  <a:srgbClr val="000000"/>
                </a:solidFill>
                <a:highlight>
                  <a:srgbClr val="FFFFFF"/>
                </a:highlight>
                <a:latin typeface="Arial"/>
                <a:ea typeface="Arial"/>
                <a:cs typeface="Arial"/>
                <a:sym typeface="Arial"/>
              </a:rPr>
              <a:t>by mean</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monthly charge=</a:t>
            </a:r>
            <a:r>
              <a:rPr lang="en-US" sz="900">
                <a:solidFill>
                  <a:srgbClr val="000000"/>
                </a:solidFill>
                <a:highlight>
                  <a:srgbClr val="FFFFFF"/>
                </a:highlight>
                <a:latin typeface="Arial"/>
                <a:ea typeface="Arial"/>
                <a:cs typeface="Arial"/>
                <a:sym typeface="Arial"/>
              </a:rPr>
              <a:t>61.674941 </a:t>
            </a:r>
            <a:r>
              <a:rPr b="1" lang="en-US" sz="900">
                <a:solidFill>
                  <a:srgbClr val="000000"/>
                </a:solidFill>
                <a:highlight>
                  <a:srgbClr val="FFFFFF"/>
                </a:highlight>
                <a:latin typeface="Arial"/>
                <a:ea typeface="Arial"/>
                <a:cs typeface="Arial"/>
                <a:sym typeface="Arial"/>
              </a:rPr>
              <a:t>by mean</a:t>
            </a:r>
            <a:endParaRPr b="1" sz="900">
              <a:solidFill>
                <a:srgbClr val="000000"/>
              </a:solidFill>
              <a:latin typeface="Arial"/>
              <a:ea typeface="Arial"/>
              <a:cs typeface="Arial"/>
              <a:sym typeface="Arial"/>
            </a:endParaRPr>
          </a:p>
          <a:p>
            <a:pPr indent="0" lvl="0" marL="0" rtl="0" algn="l">
              <a:spcBef>
                <a:spcPts val="0"/>
              </a:spcBef>
              <a:spcAft>
                <a:spcPts val="0"/>
              </a:spcAft>
              <a:buNone/>
            </a:pPr>
            <a:r>
              <a:rPr b="1" lang="en-US" sz="900">
                <a:solidFill>
                  <a:srgbClr val="000000"/>
                </a:solidFill>
                <a:latin typeface="Arial"/>
                <a:ea typeface="Arial"/>
                <a:cs typeface="Arial"/>
                <a:sym typeface="Arial"/>
              </a:rPr>
              <a:t>total charge=</a:t>
            </a:r>
            <a:r>
              <a:rPr lang="en-US" sz="900">
                <a:solidFill>
                  <a:srgbClr val="000000"/>
                </a:solidFill>
                <a:highlight>
                  <a:srgbClr val="FFFFFF"/>
                </a:highlight>
                <a:latin typeface="Arial"/>
                <a:ea typeface="Arial"/>
                <a:cs typeface="Arial"/>
                <a:sym typeface="Arial"/>
              </a:rPr>
              <a:t>2594.054422 </a:t>
            </a:r>
            <a:r>
              <a:rPr b="1" lang="en-US" sz="900">
                <a:solidFill>
                  <a:srgbClr val="000000"/>
                </a:solidFill>
                <a:highlight>
                  <a:srgbClr val="FFFFFF"/>
                </a:highlight>
                <a:latin typeface="Arial"/>
                <a:ea typeface="Arial"/>
                <a:cs typeface="Arial"/>
                <a:sym typeface="Arial"/>
              </a:rPr>
              <a:t>by mean</a:t>
            </a:r>
            <a:endParaRPr b="1" sz="9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a:t>and order variables are not important to determine it.</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900">
              <a:solidFill>
                <a:srgbClr val="000000"/>
              </a:solidFill>
              <a:latin typeface="Arial"/>
              <a:ea typeface="Arial"/>
              <a:cs typeface="Arial"/>
              <a:sym typeface="Arial"/>
            </a:endParaRPr>
          </a:p>
          <a:p>
            <a:pPr indent="0" lvl="0" marL="0" rtl="0" algn="l">
              <a:spcBef>
                <a:spcPts val="0"/>
              </a:spcBef>
              <a:spcAft>
                <a:spcPts val="0"/>
              </a:spcAft>
              <a:buNone/>
            </a:pPr>
            <a:r>
              <a:rPr lang="en-US"/>
              <a:t> </a:t>
            </a:r>
            <a:endParaRPr/>
          </a:p>
        </p:txBody>
      </p:sp>
      <p:pic>
        <p:nvPicPr>
          <p:cNvPr id="353" name="Google Shape;353;g8aab4268e5_1_225"/>
          <p:cNvPicPr preferRelativeResize="0"/>
          <p:nvPr/>
        </p:nvPicPr>
        <p:blipFill rotWithShape="1">
          <a:blip r:embed="rId3">
            <a:alphaModFix/>
          </a:blip>
          <a:srcRect b="9754" l="8929" r="46445" t="51319"/>
          <a:stretch/>
        </p:blipFill>
        <p:spPr>
          <a:xfrm>
            <a:off x="4599225" y="785225"/>
            <a:ext cx="4544775" cy="3964250"/>
          </a:xfrm>
          <a:prstGeom prst="rect">
            <a:avLst/>
          </a:prstGeom>
          <a:noFill/>
          <a:ln>
            <a:noFill/>
          </a:ln>
        </p:spPr>
      </p:pic>
      <p:sp>
        <p:nvSpPr>
          <p:cNvPr id="354" name="Google Shape;354;g8aab4268e5_1_225"/>
          <p:cNvSpPr txBox="1"/>
          <p:nvPr/>
        </p:nvSpPr>
        <p:spPr>
          <a:xfrm>
            <a:off x="729450" y="1246075"/>
            <a:ext cx="2041200" cy="2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F1C232"/>
                </a:solidFill>
                <a:latin typeface="Lato"/>
                <a:ea typeface="Lato"/>
                <a:cs typeface="Lato"/>
                <a:sym typeface="Lato"/>
              </a:rPr>
              <a:t>Morgan</a:t>
            </a:r>
            <a:r>
              <a:rPr b="1" lang="en-US" sz="1600">
                <a:solidFill>
                  <a:schemeClr val="dk2"/>
                </a:solidFill>
                <a:latin typeface="Lato"/>
                <a:ea typeface="Lato"/>
                <a:cs typeface="Lato"/>
                <a:sym typeface="Lato"/>
              </a:rPr>
              <a:t>  :</a:t>
            </a:r>
            <a:endParaRPr b="1" sz="1600">
              <a:solidFill>
                <a:schemeClr val="dk2"/>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g8aab4268e5_1_242"/>
          <p:cNvSpPr txBox="1"/>
          <p:nvPr>
            <p:ph type="title"/>
          </p:nvPr>
        </p:nvSpPr>
        <p:spPr>
          <a:xfrm>
            <a:off x="1415850" y="2364400"/>
            <a:ext cx="6312300" cy="5352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US" sz="2000">
                <a:solidFill>
                  <a:schemeClr val="accent1"/>
                </a:solidFill>
                <a:latin typeface="Arial"/>
                <a:ea typeface="Arial"/>
                <a:cs typeface="Arial"/>
                <a:sym typeface="Arial"/>
              </a:rPr>
              <a:t>5.- Case study for one of our customer profiles</a:t>
            </a:r>
            <a:endParaRPr sz="3500">
              <a:solidFill>
                <a:schemeClr val="accent1"/>
              </a:solidFill>
            </a:endParaRPr>
          </a:p>
        </p:txBody>
      </p:sp>
      <p:sp>
        <p:nvSpPr>
          <p:cNvPr id="360" name="Google Shape;360;g8aab4268e5_1_242"/>
          <p:cNvSpPr txBox="1"/>
          <p:nvPr>
            <p:ph idx="1" type="body"/>
          </p:nvPr>
        </p:nvSpPr>
        <p:spPr>
          <a:xfrm>
            <a:off x="1897225" y="2664375"/>
            <a:ext cx="5759100" cy="41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100">
                <a:latin typeface="Arial"/>
                <a:ea typeface="Arial"/>
                <a:cs typeface="Arial"/>
                <a:sym typeface="Arial"/>
              </a:rPr>
              <a:t>How much additional revenue you could make by increasing sales by 10% in that profile.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g8aab4268e5_1_249"/>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2000">
                <a:solidFill>
                  <a:schemeClr val="accent1"/>
                </a:solidFill>
                <a:latin typeface="Arial"/>
                <a:ea typeface="Arial"/>
                <a:cs typeface="Arial"/>
                <a:sym typeface="Arial"/>
              </a:rPr>
              <a:t>Case study for </a:t>
            </a:r>
            <a:r>
              <a:rPr lang="en-US" sz="2000">
                <a:solidFill>
                  <a:schemeClr val="accent1"/>
                </a:solidFill>
                <a:latin typeface="Lato"/>
                <a:ea typeface="Lato"/>
                <a:cs typeface="Lato"/>
                <a:sym typeface="Lato"/>
              </a:rPr>
              <a:t>the loyal customer (</a:t>
            </a:r>
            <a:r>
              <a:rPr lang="en-US" sz="1600">
                <a:solidFill>
                  <a:srgbClr val="F1C232"/>
                </a:solidFill>
                <a:latin typeface="Lato"/>
                <a:ea typeface="Lato"/>
                <a:cs typeface="Lato"/>
                <a:sym typeface="Lato"/>
              </a:rPr>
              <a:t>Morgan</a:t>
            </a:r>
            <a:r>
              <a:rPr lang="en-US" sz="2000">
                <a:solidFill>
                  <a:schemeClr val="accent1"/>
                </a:solidFill>
                <a:latin typeface="Lato"/>
                <a:ea typeface="Lato"/>
                <a:cs typeface="Lato"/>
                <a:sym typeface="Lato"/>
              </a:rPr>
              <a:t>)</a:t>
            </a:r>
            <a:r>
              <a:rPr lang="en-US" sz="2000">
                <a:solidFill>
                  <a:schemeClr val="accent1"/>
                </a:solidFill>
                <a:latin typeface="Arial"/>
                <a:ea typeface="Arial"/>
                <a:cs typeface="Arial"/>
                <a:sym typeface="Arial"/>
              </a:rPr>
              <a:t> </a:t>
            </a:r>
            <a:endParaRPr/>
          </a:p>
        </p:txBody>
      </p:sp>
      <p:sp>
        <p:nvSpPr>
          <p:cNvPr id="366" name="Google Shape;366;g8aab4268e5_1_249"/>
          <p:cNvSpPr txBox="1"/>
          <p:nvPr>
            <p:ph idx="1" type="body"/>
          </p:nvPr>
        </p:nvSpPr>
        <p:spPr>
          <a:xfrm>
            <a:off x="727650" y="20513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With an average revenue of  </a:t>
            </a:r>
            <a:r>
              <a:rPr lang="en-US">
                <a:solidFill>
                  <a:srgbClr val="000000"/>
                </a:solidFill>
                <a:highlight>
                  <a:schemeClr val="lt1"/>
                </a:highlight>
                <a:latin typeface="Arial"/>
                <a:ea typeface="Arial"/>
                <a:cs typeface="Arial"/>
                <a:sym typeface="Arial"/>
              </a:rPr>
              <a:t>2594.054422</a:t>
            </a:r>
            <a:r>
              <a:rPr lang="en-US"/>
              <a:t>  for the loyal customer profile, a 10% increase in sales implies an additional revenue of </a:t>
            </a:r>
            <a:r>
              <a:rPr lang="en-US">
                <a:solidFill>
                  <a:srgbClr val="00FF00"/>
                </a:solidFill>
                <a:highlight>
                  <a:srgbClr val="FFFFFF"/>
                </a:highlight>
                <a:latin typeface="Arial"/>
                <a:ea typeface="Arial"/>
                <a:cs typeface="Arial"/>
                <a:sym typeface="Arial"/>
              </a:rPr>
              <a:t>259.40544220000004</a:t>
            </a:r>
            <a:r>
              <a:rPr lang="en-US"/>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4"/>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US"/>
              <a:t>Methodology</a:t>
            </a:r>
            <a:endParaRPr/>
          </a:p>
        </p:txBody>
      </p:sp>
      <p:sp>
        <p:nvSpPr>
          <p:cNvPr id="126" name="Google Shape;126;p4"/>
          <p:cNvSpPr txBox="1"/>
          <p:nvPr>
            <p:ph idx="1" type="body"/>
          </p:nvPr>
        </p:nvSpPr>
        <p:spPr>
          <a:xfrm>
            <a:off x="384894" y="1445316"/>
            <a:ext cx="7688700" cy="267931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sz="1600"/>
              <a:t>We performed a univariate analysis of the Churn variable, and a bivariate analysis of the latter by each of the other variables using python language tools for data Scientist which does statistical analysis and visualization.</a:t>
            </a:r>
            <a:endParaRPr sz="1600"/>
          </a:p>
          <a:p>
            <a:pPr indent="0" lvl="0" marL="0" rtl="0" algn="l">
              <a:lnSpc>
                <a:spcPct val="115000"/>
              </a:lnSpc>
              <a:spcBef>
                <a:spcPts val="0"/>
              </a:spcBef>
              <a:spcAft>
                <a:spcPts val="0"/>
              </a:spcAft>
              <a:buSzPts val="1300"/>
              <a:buNone/>
            </a:pPr>
            <a:r>
              <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g8a1a5e82d2_0_4"/>
          <p:cNvSpPr txBox="1"/>
          <p:nvPr>
            <p:ph type="title"/>
          </p:nvPr>
        </p:nvSpPr>
        <p:spPr>
          <a:xfrm>
            <a:off x="1919250" y="1917525"/>
            <a:ext cx="5305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600"/>
              <a:buFont typeface="Arial"/>
              <a:buNone/>
            </a:pPr>
            <a:r>
              <a:rPr lang="en-US"/>
              <a:t>Discussion &amp; Recommendations</a:t>
            </a:r>
            <a:endParaRPr/>
          </a:p>
          <a:p>
            <a:pPr indent="0" lvl="0" marL="0" rtl="0" algn="l">
              <a:spcBef>
                <a:spcPts val="0"/>
              </a:spcBef>
              <a:spcAft>
                <a:spcPts val="0"/>
              </a:spcAft>
              <a:buNone/>
            </a:pPr>
            <a:r>
              <a:t/>
            </a:r>
            <a:endParaRPr/>
          </a:p>
        </p:txBody>
      </p:sp>
      <p:sp>
        <p:nvSpPr>
          <p:cNvPr id="372" name="Google Shape;372;g8a1a5e82d2_0_4"/>
          <p:cNvSpPr txBox="1"/>
          <p:nvPr>
            <p:ph idx="1" type="body"/>
          </p:nvPr>
        </p:nvSpPr>
        <p:spPr>
          <a:xfrm>
            <a:off x="2352900" y="2571750"/>
            <a:ext cx="44382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US" sz="1600">
                <a:solidFill>
                  <a:srgbClr val="000000"/>
                </a:solidFill>
              </a:rPr>
              <a:t>Make </a:t>
            </a:r>
            <a:r>
              <a:rPr lang="en-US" sz="1600">
                <a:solidFill>
                  <a:srgbClr val="0000FF"/>
                </a:solidFill>
              </a:rPr>
              <a:t>Yvel</a:t>
            </a:r>
            <a:r>
              <a:rPr lang="en-US" sz="1600">
                <a:solidFill>
                  <a:srgbClr val="000000"/>
                </a:solidFill>
              </a:rPr>
              <a:t> enjoy the same benefits as </a:t>
            </a:r>
            <a:r>
              <a:rPr lang="en-US" sz="1600">
                <a:solidFill>
                  <a:srgbClr val="F1C232"/>
                </a:solidFill>
              </a:rPr>
              <a:t>Morgan</a:t>
            </a:r>
            <a:r>
              <a:rPr lang="en-US" sz="1600">
                <a:solidFill>
                  <a:srgbClr val="000000"/>
                </a:solidFill>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14"/>
          <p:cNvSpPr txBox="1"/>
          <p:nvPr>
            <p:ph type="title"/>
          </p:nvPr>
        </p:nvSpPr>
        <p:spPr>
          <a:xfrm>
            <a:off x="789650" y="481650"/>
            <a:ext cx="7688700" cy="83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a:solidFill>
                  <a:schemeClr val="accent1"/>
                </a:solidFill>
                <a:latin typeface="Lato"/>
                <a:ea typeface="Lato"/>
                <a:cs typeface="Lato"/>
                <a:sym typeface="Lato"/>
              </a:rPr>
              <a:t>P</a:t>
            </a:r>
            <a:r>
              <a:rPr lang="en-US">
                <a:solidFill>
                  <a:schemeClr val="accent1"/>
                </a:solidFill>
                <a:latin typeface="Lato"/>
                <a:ea typeface="Lato"/>
                <a:cs typeface="Lato"/>
                <a:sym typeface="Lato"/>
              </a:rPr>
              <a:t>roposed solution</a:t>
            </a:r>
            <a:endParaRPr>
              <a:solidFill>
                <a:schemeClr val="accent1"/>
              </a:solidFill>
            </a:endParaRPr>
          </a:p>
        </p:txBody>
      </p:sp>
      <p:sp>
        <p:nvSpPr>
          <p:cNvPr id="378" name="Google Shape;378;p14"/>
          <p:cNvSpPr txBox="1"/>
          <p:nvPr>
            <p:ph idx="1" type="body"/>
          </p:nvPr>
        </p:nvSpPr>
        <p:spPr>
          <a:xfrm>
            <a:off x="729450" y="132045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sz="1600"/>
              <a:t>The aim of the work is to find a solution to the problem of customers leaving the company</a:t>
            </a:r>
            <a:r>
              <a:rPr lang="en-US" sz="1600"/>
              <a:t>. Based on profile, we propose  the business solution </a:t>
            </a:r>
            <a:r>
              <a:rPr lang="en-US" sz="1600"/>
              <a:t>which involves making decisions that will make the churner customer feel like a loyal customer.</a:t>
            </a:r>
            <a:endParaRPr sz="1600"/>
          </a:p>
          <a:p>
            <a:pPr indent="0" lvl="0" marL="0" rtl="0" algn="l">
              <a:lnSpc>
                <a:spcPct val="115000"/>
              </a:lnSpc>
              <a:spcBef>
                <a:spcPts val="0"/>
              </a:spcBef>
              <a:spcAft>
                <a:spcPts val="0"/>
              </a:spcAft>
              <a:buSzPts val="1300"/>
              <a:buNone/>
            </a:pPr>
            <a:r>
              <a:rPr lang="en-US" sz="1600">
                <a:solidFill>
                  <a:srgbClr val="000000"/>
                </a:solidFill>
              </a:rPr>
              <a:t>Make </a:t>
            </a:r>
            <a:r>
              <a:rPr lang="en-US" sz="1600">
                <a:solidFill>
                  <a:srgbClr val="0000FF"/>
                </a:solidFill>
              </a:rPr>
              <a:t>Yvel</a:t>
            </a:r>
            <a:r>
              <a:rPr lang="en-US" sz="1600">
                <a:solidFill>
                  <a:srgbClr val="000000"/>
                </a:solidFill>
              </a:rPr>
              <a:t> enjoy the same benefits as </a:t>
            </a:r>
            <a:r>
              <a:rPr lang="en-US" sz="1600">
                <a:solidFill>
                  <a:srgbClr val="F1C232"/>
                </a:solidFill>
              </a:rPr>
              <a:t>Morgan</a:t>
            </a:r>
            <a:r>
              <a:rPr lang="en-US" sz="1600">
                <a:solidFill>
                  <a:srgbClr val="000000"/>
                </a:solidFill>
              </a:rPr>
              <a:t>. </a:t>
            </a:r>
            <a:endParaRPr sz="1600">
              <a:solidFill>
                <a:srgbClr val="000000"/>
              </a:solidFill>
            </a:endParaRPr>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g8a1a5e82d2_0_10"/>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Decisions</a:t>
            </a:r>
            <a:endParaRPr/>
          </a:p>
        </p:txBody>
      </p:sp>
      <p:sp>
        <p:nvSpPr>
          <p:cNvPr id="384" name="Google Shape;384;g8a1a5e82d2_0_10"/>
          <p:cNvSpPr txBox="1"/>
          <p:nvPr>
            <p:ph idx="1" type="body"/>
          </p:nvPr>
        </p:nvSpPr>
        <p:spPr>
          <a:xfrm>
            <a:off x="729450" y="1256375"/>
            <a:ext cx="7688700" cy="10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Encourage SeniorCitizen and Dependent_no by improving the Phone Service and also a big improvement of the Fiber Optic or make them switch to DSL.</a:t>
            </a:r>
            <a:endParaRPr/>
          </a:p>
          <a:p>
            <a:pPr indent="0" lvl="0" marL="0" rtl="0" algn="l">
              <a:spcBef>
                <a:spcPts val="0"/>
              </a:spcBef>
              <a:spcAft>
                <a:spcPts val="0"/>
              </a:spcAft>
              <a:buNone/>
            </a:pPr>
            <a:r>
              <a:rPr lang="en-US"/>
              <a:t>Offering them also as Online Backup, Tech Support, a one or two year contract, while decreasing their Monthly Charge by 13, which can increase their tenure by 10 or 11 and their TotalCharges by 1,153.</a:t>
            </a:r>
            <a:endParaRPr/>
          </a:p>
          <a:p>
            <a:pPr indent="0" lvl="0" marL="0" rtl="0" algn="l">
              <a:spcBef>
                <a:spcPts val="0"/>
              </a:spcBef>
              <a:spcAft>
                <a:spcPts val="0"/>
              </a:spcAft>
              <a:buNone/>
            </a:pPr>
            <a:r>
              <a:t/>
            </a:r>
            <a:endParaRPr/>
          </a:p>
        </p:txBody>
      </p:sp>
      <p:sp>
        <p:nvSpPr>
          <p:cNvPr id="385" name="Google Shape;385;g8a1a5e82d2_0_10"/>
          <p:cNvSpPr txBox="1"/>
          <p:nvPr/>
        </p:nvSpPr>
        <p:spPr>
          <a:xfrm>
            <a:off x="758875" y="2240500"/>
            <a:ext cx="7659300" cy="2481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US" sz="1300">
                <a:solidFill>
                  <a:schemeClr val="accent1"/>
                </a:solidFill>
                <a:latin typeface="Lato"/>
                <a:ea typeface="Lato"/>
                <a:cs typeface="Lato"/>
                <a:sym typeface="Lato"/>
              </a:rPr>
              <a:t>Encourage SeniorCitizen </a:t>
            </a:r>
            <a:endParaRPr sz="1300">
              <a:solidFill>
                <a:schemeClr val="accent1"/>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US" sz="1300">
                <a:solidFill>
                  <a:schemeClr val="accent1"/>
                </a:solidFill>
                <a:latin typeface="Lato"/>
                <a:ea typeface="Lato"/>
                <a:cs typeface="Lato"/>
                <a:sym typeface="Lato"/>
              </a:rPr>
              <a:t>Encourage Dependent_no </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US" sz="1300">
                <a:solidFill>
                  <a:schemeClr val="accent1"/>
                </a:solidFill>
                <a:latin typeface="Lato"/>
                <a:ea typeface="Lato"/>
                <a:cs typeface="Lato"/>
                <a:sym typeface="Lato"/>
              </a:rPr>
              <a:t>Improving the Phone Service</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US" sz="1300">
                <a:solidFill>
                  <a:schemeClr val="accent1"/>
                </a:solidFill>
                <a:latin typeface="Lato"/>
                <a:ea typeface="Lato"/>
                <a:cs typeface="Lato"/>
                <a:sym typeface="Lato"/>
              </a:rPr>
              <a:t>Big improvement of the Fiber Optic or make them switch to DSL.</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US" sz="1300">
                <a:solidFill>
                  <a:schemeClr val="accent1"/>
                </a:solidFill>
                <a:latin typeface="Lato"/>
                <a:ea typeface="Lato"/>
                <a:cs typeface="Lato"/>
                <a:sym typeface="Lato"/>
              </a:rPr>
              <a:t>Offering them Online Backup</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US" sz="1300">
                <a:solidFill>
                  <a:schemeClr val="accent1"/>
                </a:solidFill>
                <a:latin typeface="Lato"/>
                <a:ea typeface="Lato"/>
                <a:cs typeface="Lato"/>
                <a:sym typeface="Lato"/>
              </a:rPr>
              <a:t>Offering them Tech Support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US" sz="1300">
                <a:solidFill>
                  <a:schemeClr val="accent1"/>
                </a:solidFill>
                <a:latin typeface="Lato"/>
                <a:ea typeface="Lato"/>
                <a:cs typeface="Lato"/>
                <a:sym typeface="Lato"/>
              </a:rPr>
              <a:t>Disencouraging payment by Electronic check</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US" sz="1300">
                <a:solidFill>
                  <a:schemeClr val="accent1"/>
                </a:solidFill>
                <a:latin typeface="Lato"/>
                <a:ea typeface="Lato"/>
                <a:cs typeface="Lato"/>
                <a:sym typeface="Lato"/>
              </a:rPr>
              <a:t>Offering them a one or two year contract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US" sz="1300">
                <a:solidFill>
                  <a:schemeClr val="accent1"/>
                </a:solidFill>
                <a:latin typeface="Lato"/>
                <a:ea typeface="Lato"/>
                <a:cs typeface="Lato"/>
                <a:sym typeface="Lato"/>
              </a:rPr>
              <a:t>Decreasing Monthly Charge by 13  an average</a:t>
            </a:r>
            <a:endParaRPr sz="1300">
              <a:solidFill>
                <a:schemeClr val="accent1"/>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g8a1a5e82d2_0_18"/>
          <p:cNvSpPr txBox="1"/>
          <p:nvPr>
            <p:ph type="title"/>
          </p:nvPr>
        </p:nvSpPr>
        <p:spPr>
          <a:xfrm>
            <a:off x="727650" y="7852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chemeClr val="accent1"/>
                </a:solidFill>
                <a:latin typeface="Lato"/>
                <a:ea typeface="Lato"/>
                <a:cs typeface="Lato"/>
                <a:sym typeface="Lato"/>
              </a:rPr>
              <a:t>S</a:t>
            </a:r>
            <a:r>
              <a:rPr lang="en-US" sz="2400">
                <a:solidFill>
                  <a:schemeClr val="accent1"/>
                </a:solidFill>
                <a:latin typeface="Lato"/>
                <a:ea typeface="Lato"/>
                <a:cs typeface="Lato"/>
                <a:sym typeface="Lato"/>
              </a:rPr>
              <a:t>trengths of the organization </a:t>
            </a:r>
            <a:endParaRPr sz="2400">
              <a:solidFill>
                <a:schemeClr val="accent1"/>
              </a:solidFill>
            </a:endParaRPr>
          </a:p>
        </p:txBody>
      </p:sp>
      <p:sp>
        <p:nvSpPr>
          <p:cNvPr id="391" name="Google Shape;391;g8a1a5e82d2_0_18"/>
          <p:cNvSpPr txBox="1"/>
          <p:nvPr>
            <p:ph idx="1" type="body"/>
          </p:nvPr>
        </p:nvSpPr>
        <p:spPr>
          <a:xfrm>
            <a:off x="729450" y="1545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t>The company is a company that sets an example on gender equality, the status of a customer is not related to his gender and also less on his social status </a:t>
            </a:r>
            <a:r>
              <a:rPr lang="en-US" sz="1600"/>
              <a:t>(Dependent)</a:t>
            </a:r>
            <a:r>
              <a:rPr lang="en-US" sz="1600"/>
              <a:t>, especially encourages young people and has a  very good streaming service. </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g8a1a5e82d2_0_24"/>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chemeClr val="accent1"/>
                </a:solidFill>
                <a:latin typeface="Lato"/>
                <a:ea typeface="Lato"/>
                <a:cs typeface="Lato"/>
                <a:sym typeface="Lato"/>
              </a:rPr>
              <a:t>W</a:t>
            </a:r>
            <a:r>
              <a:rPr lang="en-US" sz="2400">
                <a:solidFill>
                  <a:schemeClr val="accent1"/>
                </a:solidFill>
                <a:latin typeface="Lato"/>
                <a:ea typeface="Lato"/>
                <a:cs typeface="Lato"/>
                <a:sym typeface="Lato"/>
              </a:rPr>
              <a:t>eaknesses of the organization </a:t>
            </a:r>
            <a:endParaRPr sz="2400"/>
          </a:p>
        </p:txBody>
      </p:sp>
      <p:sp>
        <p:nvSpPr>
          <p:cNvPr id="397" name="Google Shape;397;g8a1a5e82d2_0_24"/>
          <p:cNvSpPr txBox="1"/>
          <p:nvPr>
            <p:ph idx="1" type="body"/>
          </p:nvPr>
        </p:nvSpPr>
        <p:spPr>
          <a:xfrm>
            <a:off x="729450" y="1545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t>The company disadvantages the SeniorCitizen, the fiber optic service is of very poor quality, does not offer the services derived from the Internet service to everyone, has an unbalanced monthly contract for the customer and a payment by electronic check that does not inspire confidence.</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g8a1a5e82d2_0_31"/>
          <p:cNvSpPr txBox="1"/>
          <p:nvPr>
            <p:ph type="title"/>
          </p:nvPr>
        </p:nvSpPr>
        <p:spPr>
          <a:xfrm>
            <a:off x="867300" y="7852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900">
                <a:solidFill>
                  <a:schemeClr val="accent1"/>
                </a:solidFill>
                <a:latin typeface="Lato"/>
                <a:ea typeface="Lato"/>
                <a:cs typeface="Lato"/>
                <a:sym typeface="Lato"/>
              </a:rPr>
              <a:t>C</a:t>
            </a:r>
            <a:r>
              <a:rPr lang="en-US" sz="1900">
                <a:solidFill>
                  <a:schemeClr val="accent1"/>
                </a:solidFill>
                <a:latin typeface="Lato"/>
                <a:ea typeface="Lato"/>
                <a:cs typeface="Lato"/>
                <a:sym typeface="Lato"/>
              </a:rPr>
              <a:t>hallenges that you might encounter</a:t>
            </a:r>
            <a:endParaRPr sz="1900">
              <a:solidFill>
                <a:schemeClr val="accent1"/>
              </a:solidFill>
            </a:endParaRPr>
          </a:p>
        </p:txBody>
      </p:sp>
      <p:sp>
        <p:nvSpPr>
          <p:cNvPr id="403" name="Google Shape;403;g8a1a5e82d2_0_31"/>
          <p:cNvSpPr txBox="1"/>
          <p:nvPr>
            <p:ph idx="1" type="body"/>
          </p:nvPr>
        </p:nvSpPr>
        <p:spPr>
          <a:xfrm>
            <a:off x="825825" y="1320450"/>
            <a:ext cx="7688700" cy="10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t>Senior Citizens are more reluctant to use new technologies but customers who use electronic invoicing can very often be the victim and additional services will bring an additional cost while we want to reduce monthly charges.</a:t>
            </a:r>
            <a:endParaRPr sz="1400"/>
          </a:p>
        </p:txBody>
      </p:sp>
      <p:sp>
        <p:nvSpPr>
          <p:cNvPr id="404" name="Google Shape;404;g8a1a5e82d2_0_31"/>
          <p:cNvSpPr txBox="1"/>
          <p:nvPr/>
        </p:nvSpPr>
        <p:spPr>
          <a:xfrm>
            <a:off x="819100" y="2360950"/>
            <a:ext cx="7612800" cy="4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900">
                <a:solidFill>
                  <a:schemeClr val="accent1"/>
                </a:solidFill>
                <a:latin typeface="Lato"/>
                <a:ea typeface="Lato"/>
                <a:cs typeface="Lato"/>
                <a:sym typeface="Lato"/>
              </a:rPr>
              <a:t>How can you mitigate them</a:t>
            </a:r>
            <a:endParaRPr b="1" sz="1900">
              <a:solidFill>
                <a:schemeClr val="accent1"/>
              </a:solidFill>
            </a:endParaRPr>
          </a:p>
          <a:p>
            <a:pPr indent="0" lvl="0" marL="0" rtl="0" algn="l">
              <a:spcBef>
                <a:spcPts val="0"/>
              </a:spcBef>
              <a:spcAft>
                <a:spcPts val="0"/>
              </a:spcAft>
              <a:buNone/>
            </a:pPr>
            <a:r>
              <a:t/>
            </a:r>
            <a:endParaRPr b="1">
              <a:latin typeface="Lato"/>
              <a:ea typeface="Lato"/>
              <a:cs typeface="Lato"/>
              <a:sym typeface="Lato"/>
            </a:endParaRPr>
          </a:p>
        </p:txBody>
      </p:sp>
      <p:sp>
        <p:nvSpPr>
          <p:cNvPr id="405" name="Google Shape;405;g8a1a5e82d2_0_31"/>
          <p:cNvSpPr txBox="1"/>
          <p:nvPr/>
        </p:nvSpPr>
        <p:spPr>
          <a:xfrm>
            <a:off x="867300" y="2951200"/>
            <a:ext cx="7551000" cy="12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accent1"/>
                </a:solidFill>
                <a:latin typeface="Lato"/>
                <a:ea typeface="Lato"/>
                <a:cs typeface="Lato"/>
                <a:sym typeface="Lato"/>
              </a:rPr>
              <a:t>Develop a platform (app or web site) for very simple customers that will allow Senior citizens to use new technologies and that will allow customers to pay their electronic invoices in complete security, and also to put additional services at a lower cost which will increase TotalCharges in the long term.</a:t>
            </a:r>
            <a:endParaRPr>
              <a:solidFill>
                <a:schemeClr val="accent1"/>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15"/>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US"/>
              <a:t>References &amp; Appendices</a:t>
            </a:r>
            <a:endParaRPr/>
          </a:p>
        </p:txBody>
      </p:sp>
      <p:sp>
        <p:nvSpPr>
          <p:cNvPr id="411" name="Google Shape;411;p15"/>
          <p:cNvSpPr txBox="1"/>
          <p:nvPr>
            <p:ph idx="1" type="body"/>
          </p:nvPr>
        </p:nvSpPr>
        <p:spPr>
          <a:xfrm>
            <a:off x="729450" y="15454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sz="1600">
                <a:solidFill>
                  <a:srgbClr val="000000"/>
                </a:solidFill>
              </a:rPr>
              <a:t>Data: </a:t>
            </a:r>
            <a:r>
              <a:rPr lang="en-US" sz="1600" u="sng">
                <a:solidFill>
                  <a:schemeClr val="hlink"/>
                </a:solidFill>
                <a:hlinkClick r:id="rId3"/>
              </a:rPr>
              <a:t>https://www.kaggle.com/blastchar/telco-customer-churn/data#</a:t>
            </a:r>
            <a:endParaRPr sz="1600">
              <a:solidFill>
                <a:srgbClr val="000000"/>
              </a:solidFill>
            </a:endParaRPr>
          </a:p>
          <a:p>
            <a:pPr indent="0" lvl="0" marL="0" rtl="0" algn="l">
              <a:lnSpc>
                <a:spcPct val="115000"/>
              </a:lnSpc>
              <a:spcBef>
                <a:spcPts val="0"/>
              </a:spcBef>
              <a:spcAft>
                <a:spcPts val="0"/>
              </a:spcAft>
              <a:buSzPts val="1300"/>
              <a:buNone/>
            </a:pPr>
            <a:r>
              <a:t/>
            </a:r>
            <a:endParaRPr sz="1600">
              <a:solidFill>
                <a:srgbClr val="000000"/>
              </a:solidFill>
            </a:endParaRPr>
          </a:p>
          <a:p>
            <a:pPr indent="0" lvl="0" marL="0" rtl="0" algn="l">
              <a:lnSpc>
                <a:spcPct val="115000"/>
              </a:lnSpc>
              <a:spcBef>
                <a:spcPts val="0"/>
              </a:spcBef>
              <a:spcAft>
                <a:spcPts val="0"/>
              </a:spcAft>
              <a:buSzPts val="1300"/>
              <a:buNone/>
            </a:pPr>
            <a:r>
              <a:rPr lang="en-US" sz="1600">
                <a:solidFill>
                  <a:srgbClr val="000000"/>
                </a:solidFill>
              </a:rPr>
              <a:t>Notebook: </a:t>
            </a:r>
            <a:endParaRPr sz="1600">
              <a:solidFill>
                <a:srgbClr val="000000"/>
              </a:solidFill>
            </a:endParaRPr>
          </a:p>
          <a:p>
            <a:pPr indent="0" lvl="0" marL="0" rtl="0" algn="l">
              <a:lnSpc>
                <a:spcPct val="115000"/>
              </a:lnSpc>
              <a:spcBef>
                <a:spcPts val="1600"/>
              </a:spcBef>
              <a:spcAft>
                <a:spcPts val="0"/>
              </a:spcAft>
              <a:buSzPts val="1300"/>
              <a:buNone/>
            </a:pPr>
            <a:r>
              <a:t/>
            </a:r>
            <a:endParaRPr sz="1600">
              <a:solidFill>
                <a:srgbClr val="000000"/>
              </a:solidFill>
            </a:endParaRPr>
          </a:p>
          <a:p>
            <a:pPr indent="0" lvl="0" marL="0" rtl="0" algn="l">
              <a:lnSpc>
                <a:spcPct val="115000"/>
              </a:lnSpc>
              <a:spcBef>
                <a:spcPts val="1600"/>
              </a:spcBef>
              <a:spcAft>
                <a:spcPts val="1600"/>
              </a:spcAft>
              <a:buSzPts val="1300"/>
              <a:buNone/>
            </a:pPr>
            <a:r>
              <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5"/>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US"/>
              <a:t>Results </a:t>
            </a:r>
            <a:endParaRPr/>
          </a:p>
        </p:txBody>
      </p:sp>
      <p:sp>
        <p:nvSpPr>
          <p:cNvPr id="132" name="Google Shape;132;p5"/>
          <p:cNvSpPr txBox="1"/>
          <p:nvPr>
            <p:ph idx="1" type="body"/>
          </p:nvPr>
        </p:nvSpPr>
        <p:spPr>
          <a:xfrm>
            <a:off x="729450" y="1545475"/>
            <a:ext cx="7688700" cy="17310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SzPts val="1300"/>
              <a:buNone/>
            </a:pPr>
            <a:r>
              <a:rPr lang="en-US" sz="1100"/>
              <a:t>1.1-</a:t>
            </a:r>
            <a:r>
              <a:rPr b="1" lang="en-US" sz="1100"/>
              <a:t>How much is churn affecting the business? </a:t>
            </a:r>
            <a:endParaRPr b="1" sz="1100"/>
          </a:p>
          <a:p>
            <a:pPr indent="0" lvl="0" marL="0" rtl="0" algn="l">
              <a:lnSpc>
                <a:spcPct val="50000"/>
              </a:lnSpc>
              <a:spcBef>
                <a:spcPts val="1600"/>
              </a:spcBef>
              <a:spcAft>
                <a:spcPts val="0"/>
              </a:spcAft>
              <a:buSzPts val="1300"/>
              <a:buNone/>
            </a:pPr>
            <a:r>
              <a:rPr b="1" lang="en-US" sz="1100"/>
              <a:t>1.2-How big is churn compared to the existing customer base?</a:t>
            </a:r>
            <a:endParaRPr b="1" sz="1100"/>
          </a:p>
          <a:p>
            <a:pPr indent="0" lvl="0" marL="0" rtl="0" algn="l">
              <a:lnSpc>
                <a:spcPct val="50000"/>
              </a:lnSpc>
              <a:spcBef>
                <a:spcPts val="1600"/>
              </a:spcBef>
              <a:spcAft>
                <a:spcPts val="0"/>
              </a:spcAft>
              <a:buSzPts val="1300"/>
              <a:buNone/>
            </a:pPr>
            <a:r>
              <a:rPr b="1" lang="en-US" sz="1100"/>
              <a:t>2.-Explain churn by the below categories. Are there any factors that combine to be especially impactful?</a:t>
            </a:r>
            <a:endParaRPr b="1" sz="1100"/>
          </a:p>
          <a:p>
            <a:pPr indent="0" lvl="0" marL="0" rtl="0" algn="l">
              <a:lnSpc>
                <a:spcPct val="50000"/>
              </a:lnSpc>
              <a:spcBef>
                <a:spcPts val="1600"/>
              </a:spcBef>
              <a:spcAft>
                <a:spcPts val="0"/>
              </a:spcAft>
              <a:buSzPts val="1300"/>
              <a:buNone/>
            </a:pPr>
            <a:r>
              <a:rPr b="1" lang="en-US" sz="1100"/>
              <a:t>Customer demographics like age and gender</a:t>
            </a:r>
            <a:endParaRPr b="1" sz="1100"/>
          </a:p>
          <a:p>
            <a:pPr indent="0" lvl="0" marL="0" rtl="0" algn="l">
              <a:lnSpc>
                <a:spcPct val="50000"/>
              </a:lnSpc>
              <a:spcBef>
                <a:spcPts val="1600"/>
              </a:spcBef>
              <a:spcAft>
                <a:spcPts val="0"/>
              </a:spcAft>
              <a:buSzPts val="1300"/>
              <a:buNone/>
            </a:pPr>
            <a:r>
              <a:rPr b="1" lang="en-US" sz="1100"/>
              <a:t>Services used</a:t>
            </a:r>
            <a:endParaRPr b="1" sz="1100"/>
          </a:p>
          <a:p>
            <a:pPr indent="0" lvl="0" marL="0" rtl="0" algn="l">
              <a:lnSpc>
                <a:spcPct val="50000"/>
              </a:lnSpc>
              <a:spcBef>
                <a:spcPts val="1600"/>
              </a:spcBef>
              <a:spcAft>
                <a:spcPts val="0"/>
              </a:spcAft>
              <a:buSzPts val="1300"/>
              <a:buNone/>
            </a:pPr>
            <a:r>
              <a:rPr b="1" lang="en-US" sz="1100"/>
              <a:t>Billing information.</a:t>
            </a:r>
            <a:endParaRPr b="1" sz="1100"/>
          </a:p>
          <a:p>
            <a:pPr indent="0" lvl="0" marL="0" rtl="0" algn="l">
              <a:lnSpc>
                <a:spcPct val="50000"/>
              </a:lnSpc>
              <a:spcBef>
                <a:spcPts val="1600"/>
              </a:spcBef>
              <a:spcAft>
                <a:spcPts val="0"/>
              </a:spcAft>
              <a:buSzPts val="1300"/>
              <a:buNone/>
            </a:pPr>
            <a:r>
              <a:rPr b="1" lang="en-US" sz="1100"/>
              <a:t>3.1-What services are typically purchased by customers who churned?</a:t>
            </a:r>
            <a:endParaRPr b="1" sz="1100"/>
          </a:p>
          <a:p>
            <a:pPr indent="0" lvl="0" marL="0" rtl="0" algn="l">
              <a:lnSpc>
                <a:spcPct val="50000"/>
              </a:lnSpc>
              <a:spcBef>
                <a:spcPts val="1600"/>
              </a:spcBef>
              <a:spcAft>
                <a:spcPts val="1600"/>
              </a:spcAft>
              <a:buSzPts val="1300"/>
              <a:buNone/>
            </a:pPr>
            <a:r>
              <a:rPr b="1" lang="en-US" sz="1100"/>
              <a:t>3.2- Are any services especially helpful in retaining customers?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8aab4268e5_1_49"/>
          <p:cNvSpPr txBox="1"/>
          <p:nvPr>
            <p:ph type="title"/>
          </p:nvPr>
        </p:nvSpPr>
        <p:spPr>
          <a:xfrm>
            <a:off x="729450" y="78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Results</a:t>
            </a:r>
            <a:endParaRPr/>
          </a:p>
        </p:txBody>
      </p:sp>
      <p:sp>
        <p:nvSpPr>
          <p:cNvPr id="138" name="Google Shape;138;g8aab4268e5_1_49"/>
          <p:cNvSpPr txBox="1"/>
          <p:nvPr>
            <p:ph idx="1" type="body"/>
          </p:nvPr>
        </p:nvSpPr>
        <p:spPr>
          <a:xfrm>
            <a:off x="729450" y="15454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US" sz="1100">
                <a:latin typeface="Arial"/>
                <a:ea typeface="Arial"/>
                <a:cs typeface="Arial"/>
                <a:sym typeface="Arial"/>
              </a:rPr>
              <a:t>4.    Are there types of people who churn at higher rates?</a:t>
            </a:r>
            <a:endParaRPr b="1" sz="1100">
              <a:latin typeface="Arial"/>
              <a:ea typeface="Arial"/>
              <a:cs typeface="Arial"/>
              <a:sym typeface="Arial"/>
            </a:endParaRPr>
          </a:p>
          <a:p>
            <a:pPr indent="0" lvl="0" marL="457200" rtl="0" algn="l">
              <a:spcBef>
                <a:spcPts val="0"/>
              </a:spcBef>
              <a:spcAft>
                <a:spcPts val="0"/>
              </a:spcAft>
              <a:buNone/>
            </a:pPr>
            <a:r>
              <a:t/>
            </a:r>
            <a:endParaRPr b="1" sz="1100">
              <a:latin typeface="Arial"/>
              <a:ea typeface="Arial"/>
              <a:cs typeface="Arial"/>
              <a:sym typeface="Arial"/>
            </a:endParaRPr>
          </a:p>
          <a:p>
            <a:pPr indent="0" lvl="0" marL="457200" rtl="0" algn="l">
              <a:spcBef>
                <a:spcPts val="0"/>
              </a:spcBef>
              <a:spcAft>
                <a:spcPts val="0"/>
              </a:spcAft>
              <a:buNone/>
            </a:pPr>
            <a:r>
              <a:t/>
            </a:r>
            <a:endParaRPr b="1" sz="1100">
              <a:latin typeface="Arial"/>
              <a:ea typeface="Arial"/>
              <a:cs typeface="Arial"/>
              <a:sym typeface="Arial"/>
            </a:endParaRPr>
          </a:p>
          <a:p>
            <a:pPr indent="0" lvl="0" marL="457200" rtl="0" algn="l">
              <a:spcBef>
                <a:spcPts val="0"/>
              </a:spcBef>
              <a:spcAft>
                <a:spcPts val="0"/>
              </a:spcAft>
              <a:buNone/>
            </a:pPr>
            <a:r>
              <a:t/>
            </a:r>
            <a:endParaRPr b="1" sz="1100">
              <a:latin typeface="Arial"/>
              <a:ea typeface="Arial"/>
              <a:cs typeface="Arial"/>
              <a:sym typeface="Arial"/>
            </a:endParaRPr>
          </a:p>
          <a:p>
            <a:pPr indent="0" lvl="0" marL="457200" rtl="0" algn="l">
              <a:spcBef>
                <a:spcPts val="0"/>
              </a:spcBef>
              <a:spcAft>
                <a:spcPts val="0"/>
              </a:spcAft>
              <a:buNone/>
            </a:pPr>
            <a:r>
              <a:rPr b="1" lang="en-US" sz="1100">
                <a:latin typeface="Arial"/>
                <a:ea typeface="Arial"/>
                <a:cs typeface="Arial"/>
                <a:sym typeface="Arial"/>
              </a:rPr>
              <a:t>5.    A case study for one of a customer profiles. How much additional revenue we could make by increasing sales by 10% in that profile.</a:t>
            </a:r>
            <a:endParaRPr b="1" sz="11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6"/>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Clr>
                <a:srgbClr val="000000"/>
              </a:buClr>
              <a:buSzPts val="1300"/>
              <a:buFont typeface="Arial"/>
              <a:buNone/>
            </a:pPr>
            <a:r>
              <a:rPr lang="en-US" sz="2000">
                <a:solidFill>
                  <a:schemeClr val="accent1"/>
                </a:solidFill>
                <a:latin typeface="Lato"/>
                <a:ea typeface="Lato"/>
                <a:cs typeface="Lato"/>
                <a:sym typeface="Lato"/>
              </a:rPr>
              <a:t>1.1-How much is churn affecting the business </a:t>
            </a:r>
            <a:endParaRPr sz="3500"/>
          </a:p>
        </p:txBody>
      </p:sp>
      <p:sp>
        <p:nvSpPr>
          <p:cNvPr id="144" name="Google Shape;144;p6"/>
          <p:cNvSpPr txBox="1"/>
          <p:nvPr>
            <p:ph idx="1" type="body"/>
          </p:nvPr>
        </p:nvSpPr>
        <p:spPr>
          <a:xfrm>
            <a:off x="729450" y="206345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Clr>
                <a:srgbClr val="000000"/>
              </a:buClr>
              <a:buSzPts val="1300"/>
              <a:buFont typeface="Arial"/>
              <a:buNone/>
            </a:pPr>
            <a:r>
              <a:t/>
            </a:r>
            <a:endParaRPr b="1" sz="1400"/>
          </a:p>
          <a:p>
            <a:pPr indent="0" lvl="0" marL="0" rtl="0" algn="l">
              <a:lnSpc>
                <a:spcPct val="50000"/>
              </a:lnSpc>
              <a:spcBef>
                <a:spcPts val="1600"/>
              </a:spcBef>
              <a:spcAft>
                <a:spcPts val="0"/>
              </a:spcAft>
              <a:buClr>
                <a:srgbClr val="000000"/>
              </a:buClr>
              <a:buSzPts val="1300"/>
              <a:buFont typeface="Arial"/>
              <a:buNone/>
            </a:pPr>
            <a:r>
              <a:rPr lang="en-US" sz="1400"/>
              <a:t>The business is affected by a 17.8% loss of incomes this month</a:t>
            </a:r>
            <a:endParaRPr sz="1400"/>
          </a:p>
          <a:p>
            <a:pPr indent="0" lvl="0" marL="0" rtl="0" algn="l">
              <a:lnSpc>
                <a:spcPct val="50000"/>
              </a:lnSpc>
              <a:spcBef>
                <a:spcPts val="1600"/>
              </a:spcBef>
              <a:spcAft>
                <a:spcPts val="1600"/>
              </a:spcAft>
              <a:buClr>
                <a:srgbClr val="000000"/>
              </a:buClr>
              <a:buSzPts val="1300"/>
              <a:buFont typeface="Arial"/>
              <a:buNone/>
            </a:pPr>
            <a:r>
              <a:rPr lang="en-US" sz="1400"/>
              <a:t>based on the proportion of total charges represented by the churners.</a:t>
            </a:r>
            <a:endParaRPr sz="1400"/>
          </a:p>
        </p:txBody>
      </p:sp>
      <p:pic>
        <p:nvPicPr>
          <p:cNvPr id="145" name="Google Shape;145;p6"/>
          <p:cNvPicPr preferRelativeResize="0"/>
          <p:nvPr/>
        </p:nvPicPr>
        <p:blipFill>
          <a:blip r:embed="rId3">
            <a:alphaModFix/>
          </a:blip>
          <a:stretch>
            <a:fillRect/>
          </a:stretch>
        </p:blipFill>
        <p:spPr>
          <a:xfrm>
            <a:off x="5396600" y="1273825"/>
            <a:ext cx="4038600" cy="266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7"/>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Clr>
                <a:srgbClr val="000000"/>
              </a:buClr>
              <a:buSzPts val="1300"/>
              <a:buFont typeface="Arial"/>
              <a:buNone/>
            </a:pPr>
            <a:r>
              <a:rPr lang="en-US" sz="1900">
                <a:solidFill>
                  <a:schemeClr val="accent1"/>
                </a:solidFill>
                <a:latin typeface="Lato"/>
                <a:ea typeface="Lato"/>
                <a:cs typeface="Lato"/>
                <a:sym typeface="Lato"/>
              </a:rPr>
              <a:t>1.2-How big is churn compared to the existing customer base</a:t>
            </a:r>
            <a:endParaRPr sz="3400"/>
          </a:p>
        </p:txBody>
      </p:sp>
      <p:sp>
        <p:nvSpPr>
          <p:cNvPr id="151" name="Google Shape;151;p7"/>
          <p:cNvSpPr txBox="1"/>
          <p:nvPr>
            <p:ph idx="1" type="body"/>
          </p:nvPr>
        </p:nvSpPr>
        <p:spPr>
          <a:xfrm>
            <a:off x="729450" y="226632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a:t>Compared to the existing consumer base, churners represent 26.5%,</a:t>
            </a:r>
            <a:endParaRPr/>
          </a:p>
          <a:p>
            <a:pPr indent="0" lvl="0" marL="0" rtl="0" algn="l">
              <a:lnSpc>
                <a:spcPct val="115000"/>
              </a:lnSpc>
              <a:spcBef>
                <a:spcPts val="0"/>
              </a:spcBef>
              <a:spcAft>
                <a:spcPts val="0"/>
              </a:spcAft>
              <a:buSzPts val="1300"/>
              <a:buNone/>
            </a:pPr>
            <a:r>
              <a:rPr lang="en-US"/>
              <a:t> </a:t>
            </a:r>
            <a:endParaRPr/>
          </a:p>
        </p:txBody>
      </p:sp>
      <p:pic>
        <p:nvPicPr>
          <p:cNvPr id="152" name="Google Shape;152;p7"/>
          <p:cNvPicPr preferRelativeResize="0"/>
          <p:nvPr/>
        </p:nvPicPr>
        <p:blipFill rotWithShape="1">
          <a:blip r:embed="rId3">
            <a:alphaModFix/>
          </a:blip>
          <a:srcRect b="0" l="0" r="0" t="0"/>
          <a:stretch/>
        </p:blipFill>
        <p:spPr>
          <a:xfrm>
            <a:off x="4914350" y="1320450"/>
            <a:ext cx="4290950" cy="283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8"/>
          <p:cNvSpPr txBox="1"/>
          <p:nvPr>
            <p:ph type="title"/>
          </p:nvPr>
        </p:nvSpPr>
        <p:spPr>
          <a:xfrm>
            <a:off x="2256600" y="1701850"/>
            <a:ext cx="4630800" cy="535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1600"/>
              </a:spcAft>
              <a:buSzPts val="2600"/>
              <a:buNone/>
            </a:pPr>
            <a:r>
              <a:rPr lang="en-US" sz="1900">
                <a:solidFill>
                  <a:schemeClr val="accent1"/>
                </a:solidFill>
                <a:latin typeface="Lato"/>
                <a:ea typeface="Lato"/>
                <a:cs typeface="Lato"/>
                <a:sym typeface="Lato"/>
              </a:rPr>
              <a:t>2.-Explain churn by the below categories.</a:t>
            </a:r>
            <a:endParaRPr/>
          </a:p>
        </p:txBody>
      </p:sp>
      <p:sp>
        <p:nvSpPr>
          <p:cNvPr id="158" name="Google Shape;158;p8"/>
          <p:cNvSpPr txBox="1"/>
          <p:nvPr>
            <p:ph idx="1" type="body"/>
          </p:nvPr>
        </p:nvSpPr>
        <p:spPr>
          <a:xfrm>
            <a:off x="1083900" y="2579875"/>
            <a:ext cx="7128600" cy="71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300"/>
              <a:buNone/>
            </a:pPr>
            <a:r>
              <a:rPr lang="en-US" sz="1400"/>
              <a:t>The unsubscriber appears not to be greatly influenced by gender </a:t>
            </a:r>
            <a:endParaRPr sz="1400"/>
          </a:p>
          <a:p>
            <a:pPr indent="0" lvl="0" marL="0" rtl="0" algn="ctr">
              <a:lnSpc>
                <a:spcPct val="115000"/>
              </a:lnSpc>
              <a:spcBef>
                <a:spcPts val="0"/>
              </a:spcBef>
              <a:spcAft>
                <a:spcPts val="0"/>
              </a:spcAft>
              <a:buSzPts val="1300"/>
              <a:buNone/>
            </a:pPr>
            <a:r>
              <a:rPr lang="en-US" sz="1400"/>
              <a:t>and </a:t>
            </a:r>
            <a:r>
              <a:rPr lang="en-US" sz="1400"/>
              <a:t>don't have a partner</a:t>
            </a:r>
            <a:r>
              <a:rPr lang="en-US" sz="1400"/>
              <a:t> but more with</a:t>
            </a:r>
            <a:r>
              <a:rPr lang="en-US" sz="1400"/>
              <a:t> to be a senior citizen</a:t>
            </a:r>
            <a:r>
              <a:rPr lang="en-US" sz="1400"/>
              <a:t> and be dependent.</a:t>
            </a:r>
            <a:endParaRPr sz="1400"/>
          </a:p>
          <a:p>
            <a:pPr indent="0" lvl="0" marL="0" rtl="0" algn="ctr">
              <a:lnSpc>
                <a:spcPct val="115000"/>
              </a:lnSpc>
              <a:spcBef>
                <a:spcPts val="0"/>
              </a:spcBef>
              <a:spcAft>
                <a:spcPts val="0"/>
              </a:spcAft>
              <a:buSzPts val="1300"/>
              <a:buNone/>
            </a:pPr>
            <a:r>
              <a:t/>
            </a:r>
            <a:endParaRPr sz="1400"/>
          </a:p>
        </p:txBody>
      </p:sp>
      <p:sp>
        <p:nvSpPr>
          <p:cNvPr id="159" name="Google Shape;159;p8"/>
          <p:cNvSpPr txBox="1"/>
          <p:nvPr/>
        </p:nvSpPr>
        <p:spPr>
          <a:xfrm>
            <a:off x="3620400" y="2282700"/>
            <a:ext cx="1903200" cy="578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1600"/>
              </a:spcAft>
              <a:buClr>
                <a:srgbClr val="000000"/>
              </a:buClr>
              <a:buSzPts val="2600"/>
              <a:buFont typeface="Arial"/>
              <a:buNone/>
            </a:pPr>
            <a:r>
              <a:rPr b="1" lang="en-US" sz="1900">
                <a:solidFill>
                  <a:schemeClr val="accent1"/>
                </a:solidFill>
                <a:latin typeface="Lato"/>
                <a:ea typeface="Lato"/>
                <a:cs typeface="Lato"/>
                <a:sym typeface="Lato"/>
              </a:rPr>
              <a:t>(Demographics)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2020-06-09T22:49:39Z</dcterms:created>
  <dc:creator>bootcamp</dc:creator>
</cp:coreProperties>
</file>