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8" r:id="rId5"/>
    <p:sldId id="266" r:id="rId6"/>
    <p:sldId id="257" r:id="rId7"/>
    <p:sldId id="256" r:id="rId8"/>
    <p:sldId id="277" r:id="rId9"/>
    <p:sldId id="276" r:id="rId10"/>
    <p:sldId id="279" r:id="rId11"/>
    <p:sldId id="280" r:id="rId12"/>
    <p:sldId id="282" r:id="rId13"/>
    <p:sldId id="285" r:id="rId14"/>
    <p:sldId id="281" r:id="rId15"/>
    <p:sldId id="283" r:id="rId16"/>
    <p:sldId id="284" r:id="rId17"/>
    <p:sldId id="286" r:id="rId18"/>
    <p:sldId id="272" r:id="rId19"/>
    <p:sldId id="269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0F64"/>
    <a:srgbClr val="008EDC"/>
    <a:srgbClr val="976DBD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>
        <p:scale>
          <a:sx n="67" d="100"/>
          <a:sy n="67" d="100"/>
        </p:scale>
        <p:origin x="1291" y="37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41F2E-D5F6-4F97-9A5D-B26B6DC6D3A5}" type="datetime1">
              <a:rPr lang="fr-FR" smtClean="0"/>
              <a:t>03/04/2022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AA2D-5244-4504-A41E-83FB70CE5ACA}" type="datetime1">
              <a:rPr lang="fr-FR" smtClean="0"/>
              <a:pPr/>
              <a:t>03/04/2022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35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95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68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18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PRÉSENTATION</a:t>
            </a:r>
            <a:br>
              <a:rPr lang="fr-FR" noProof="0" dirty="0"/>
            </a:br>
            <a:r>
              <a:rPr lang="fr-FR" noProof="0" dirty="0"/>
              <a:t>TITRE    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Mois</a:t>
            </a:r>
            <a:br>
              <a:rPr lang="fr-FR" noProof="0" dirty="0"/>
            </a:br>
            <a:r>
              <a:rPr lang="fr-FR" noProof="0" dirty="0"/>
              <a:t>20XX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fr-FR" noProof="0" dirty="0"/>
              <a:t>Présentation</a:t>
            </a:r>
            <a:br>
              <a:rPr lang="fr-FR" noProof="0" dirty="0"/>
            </a:br>
            <a:r>
              <a:rPr lang="fr-FR" noProof="0" dirty="0"/>
              <a:t>Slogan</a:t>
            </a:r>
          </a:p>
        </p:txBody>
      </p:sp>
      <p:sp>
        <p:nvSpPr>
          <p:cNvPr id="40" name="Graphisme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2" name="Graphisme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MERCI !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0623456789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E-mail :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 dirty="0"/>
              <a:t>BEAULIEU@EXAMPLE.COM</a:t>
            </a:r>
          </a:p>
        </p:txBody>
      </p:sp>
      <p:sp>
        <p:nvSpPr>
          <p:cNvPr id="3" name="Graphisme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1944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PRÉSENTATION</a:t>
            </a:r>
            <a:br>
              <a:rPr lang="fr-FR" noProof="0" dirty="0"/>
            </a:br>
            <a:r>
              <a:rPr lang="fr-FR" noProof="0" dirty="0"/>
              <a:t>TITRE    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0" name="Graphisme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2" name="Graphisme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Graphisme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fr-FR" noProof="0" dirty="0"/>
              <a:t>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4" name="Graphisme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Graphisme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Graphisme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Graphisme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d’image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Graphisme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" name="Graphisme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Graphisme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" name="Graphisme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Graphisme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22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Graphisme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fr-FR" noProof="0" dirty="0"/>
              <a:t>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4" name="Graphisme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878509" y="1550951"/>
            <a:ext cx="7020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Graphisme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DISPOSITION DU TEXTE 02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Graphisme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Graphisme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DISPOSITION DU TEXTE 02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Forme libre : Forme 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6" name="Forme libre : Forme 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Graphisme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Forme libre : Forme 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fr-FR" noProof="0" dirty="0"/>
              <a:t>COMPARAISON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DE SECTION 1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DE SECTION 2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Graphisme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fr-FR" noProof="0" dirty="0"/>
              <a:t>DIAPOSITIVE DE GRAPHIQUE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30 %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10 %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25 %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10 %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20 %</a:t>
            </a:r>
          </a:p>
        </p:txBody>
      </p:sp>
      <p:sp>
        <p:nvSpPr>
          <p:cNvPr id="36" name="Espace réservé du texte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5 %</a:t>
            </a:r>
          </a:p>
        </p:txBody>
      </p:sp>
      <p:sp>
        <p:nvSpPr>
          <p:cNvPr id="39" name="Espace réservé du texte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Titre de catégorie</a:t>
            </a:r>
          </a:p>
        </p:txBody>
      </p:sp>
      <p:sp>
        <p:nvSpPr>
          <p:cNvPr id="19" name="Espace réservé au graphique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grpSp>
        <p:nvGrpSpPr>
          <p:cNvPr id="41" name="Graphisme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Graphisme 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00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3" name="Graphisme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fr-FR" noProof="0" dirty="0"/>
              <a:t>DIAPOSITIVE DE TABLEAU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  <p:grpSp>
        <p:nvGrpSpPr>
          <p:cNvPr id="45" name="Graphisme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Graphisme 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’image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Graphisme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GRANDE IMAGE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22" name="Graphisme 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e libre : Forme 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4" name="Forme libre : Forme 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Graphisme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8" name="Espace réservé d’élément multimé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l'élément multimédia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9" name="Titr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4" name="Forme libre : Forme 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MM.DD.20XX</a:t>
            </a:r>
            <a:endParaRPr lang="fr-FR" noProof="0" dirty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127.0.0.1:5500/u.html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127.0.0.1:5500/u.html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8E4B73-6995-484F-9D4E-E24254D2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540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92A838-737F-4FA2-AA82-9887464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246E15-2548-4922-8A3D-0CA6D823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I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TECHNIQUE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84BE6C76-9555-4548-8644-05D762DDCF75}"/>
              </a:ext>
            </a:extLst>
          </p:cNvPr>
          <p:cNvSpPr txBox="1">
            <a:spLocks/>
          </p:cNvSpPr>
          <p:nvPr/>
        </p:nvSpPr>
        <p:spPr>
          <a:xfrm>
            <a:off x="6096000" y="2622451"/>
            <a:ext cx="4708358" cy="34213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0866182-6194-45F7-8C71-DD0D9AE2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935480"/>
            <a:ext cx="204216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ypertext Markup Language — Wikipédia">
            <a:extLst>
              <a:ext uri="{FF2B5EF4-FFF2-40B4-BE49-F238E27FC236}">
                <a16:creationId xmlns:a16="http://schemas.microsoft.com/office/drawing/2014/main" id="{C698F730-0C2D-445F-9C75-B4EB74DE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34" y="1755350"/>
            <a:ext cx="2487046" cy="24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euilles de style en cascade — Wikipédia">
            <a:extLst>
              <a:ext uri="{FF2B5EF4-FFF2-40B4-BE49-F238E27FC236}">
                <a16:creationId xmlns:a16="http://schemas.microsoft.com/office/drawing/2014/main" id="{1953DBE7-94DB-4881-9F58-1D5C3DBAC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27" y="1777088"/>
            <a:ext cx="1760892" cy="248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ormation JavaScript - Skillsoft">
            <a:extLst>
              <a:ext uri="{FF2B5EF4-FFF2-40B4-BE49-F238E27FC236}">
                <a16:creationId xmlns:a16="http://schemas.microsoft.com/office/drawing/2014/main" id="{ADDA430A-C616-492B-B44D-8D704514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35" y="4377812"/>
            <a:ext cx="2165786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63BA80-210A-4B5A-9898-07343B2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7899"/>
            <a:ext cx="3260075" cy="32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3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4C06CE4-0315-41F7-99D4-DE0598017C69}"/>
              </a:ext>
            </a:extLst>
          </p:cNvPr>
          <p:cNvSpPr/>
          <p:nvPr/>
        </p:nvSpPr>
        <p:spPr>
          <a:xfrm>
            <a:off x="808383" y="2895600"/>
            <a:ext cx="3008243" cy="198782"/>
          </a:xfrm>
          <a:prstGeom prst="roundRect">
            <a:avLst/>
          </a:pr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5A989C-510A-41B6-908F-BAFCCA66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11</a:t>
            </a:fld>
            <a:endParaRPr lang="fr-FR" noProof="0" dirty="0"/>
          </a:p>
        </p:txBody>
      </p:sp>
      <p:sp>
        <p:nvSpPr>
          <p:cNvPr id="4" name="Titre 4">
            <a:extLst>
              <a:ext uri="{FF2B5EF4-FFF2-40B4-BE49-F238E27FC236}">
                <a16:creationId xmlns:a16="http://schemas.microsoft.com/office/drawing/2014/main" id="{87FC7EDD-A98E-442F-AC60-56EBA899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36" y="770020"/>
            <a:ext cx="9050518" cy="709529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/>
              <a:t>FONCTIONNEMENT  ET SIMULATION DU SYSTÈME INTELLIGENT</a:t>
            </a:r>
            <a:br>
              <a:rPr lang="fr-FR" sz="2400" dirty="0">
                <a:latin typeface="Bahnschrift SemiBold SemiConden" panose="020B0502040204020203" pitchFamily="34" charset="0"/>
              </a:rPr>
            </a:br>
            <a:endParaRPr lang="fr-FR" sz="2400" u="sng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2D5366-EA66-4FCF-B0D8-A30FA56A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445" y="1385585"/>
            <a:ext cx="2926086" cy="53688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7F9359-514A-4856-9CC7-8B4F97A72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854" y="1955751"/>
            <a:ext cx="2505267" cy="4210073"/>
          </a:xfrm>
          <a:prstGeom prst="rect">
            <a:avLst/>
          </a:prstGeom>
        </p:spPr>
      </p:pic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0BF7B4A-22C1-4742-8D52-2F21B69DF174}"/>
              </a:ext>
            </a:extLst>
          </p:cNvPr>
          <p:cNvSpPr txBox="1">
            <a:spLocks/>
          </p:cNvSpPr>
          <p:nvPr/>
        </p:nvSpPr>
        <p:spPr>
          <a:xfrm>
            <a:off x="5529983" y="1639406"/>
            <a:ext cx="5656177" cy="51754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-aller sur Messenger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-Lancer SISSI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-Interagir avec SISSI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-Validation de la commande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4915CEF5-4B62-4E3A-86AE-414899F973A5}"/>
              </a:ext>
            </a:extLst>
          </p:cNvPr>
          <p:cNvSpPr txBox="1">
            <a:spLocks/>
          </p:cNvSpPr>
          <p:nvPr/>
        </p:nvSpPr>
        <p:spPr>
          <a:xfrm>
            <a:off x="5271940" y="1283394"/>
            <a:ext cx="5746580" cy="5368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I" sz="3600" dirty="0"/>
          </a:p>
        </p:txBody>
      </p:sp>
      <p:pic>
        <p:nvPicPr>
          <p:cNvPr id="1031" name="Picture 7">
            <a:hlinkClick r:id="rId6"/>
            <a:extLst>
              <a:ext uri="{FF2B5EF4-FFF2-40B4-BE49-F238E27FC236}">
                <a16:creationId xmlns:a16="http://schemas.microsoft.com/office/drawing/2014/main" id="{781B6470-5250-42ED-9A46-C4552A08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32" y="4104761"/>
            <a:ext cx="633540" cy="51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8CD476-0A83-4E2E-8B91-AB5E0209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12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01F577-D15C-4258-92DA-C4B1D77D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30" y="160020"/>
            <a:ext cx="6675120" cy="61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6C807D-392C-42E2-8449-96B430AA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7315824-5EAF-4F3C-8DB0-8AEC639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I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89708F-0677-4B03-B68C-1CE09CFBAA63}"/>
              </a:ext>
            </a:extLst>
          </p:cNvPr>
          <p:cNvSpPr txBox="1">
            <a:spLocks/>
          </p:cNvSpPr>
          <p:nvPr/>
        </p:nvSpPr>
        <p:spPr>
          <a:xfrm>
            <a:off x="1516491" y="2497704"/>
            <a:ext cx="7185715" cy="51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87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6C807D-392C-42E2-8449-96B430AA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7315824-5EAF-4F3C-8DB0-8AEC639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I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89708F-0677-4B03-B68C-1CE09CFBAA63}"/>
              </a:ext>
            </a:extLst>
          </p:cNvPr>
          <p:cNvSpPr txBox="1">
            <a:spLocks/>
          </p:cNvSpPr>
          <p:nvPr/>
        </p:nvSpPr>
        <p:spPr>
          <a:xfrm>
            <a:off x="1516491" y="2497704"/>
            <a:ext cx="7185715" cy="51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A348894B-F18E-4A2F-AB91-D87BEB8D759C}"/>
              </a:ext>
            </a:extLst>
          </p:cNvPr>
          <p:cNvSpPr txBox="1">
            <a:spLocks/>
          </p:cNvSpPr>
          <p:nvPr/>
        </p:nvSpPr>
        <p:spPr>
          <a:xfrm>
            <a:off x="838200" y="1814815"/>
            <a:ext cx="9727604" cy="4367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-La voix de l’utilisateur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-inexistence d’une assistance vocale sur Messenger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-la non prise en compte de l’intelligence artificiel (IA)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-ouverture sur </a:t>
            </a:r>
            <a:r>
              <a:rPr lang="fr-CI" sz="3200" dirty="0" err="1">
                <a:solidFill>
                  <a:schemeClr val="tx1"/>
                </a:solidFill>
              </a:rPr>
              <a:t>cinetpay</a:t>
            </a: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t>15</a:t>
            </a:fld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692B864-2624-4C3A-8EFA-40837851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581" y="874644"/>
            <a:ext cx="7185715" cy="51642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11" name="Cadre 10">
            <a:extLst>
              <a:ext uri="{FF2B5EF4-FFF2-40B4-BE49-F238E27FC236}">
                <a16:creationId xmlns:a16="http://schemas.microsoft.com/office/drawing/2014/main" id="{2B82CE41-5F09-4C75-BD9D-7538491BCA1A}"/>
              </a:ext>
            </a:extLst>
          </p:cNvPr>
          <p:cNvSpPr/>
          <p:nvPr/>
        </p:nvSpPr>
        <p:spPr>
          <a:xfrm>
            <a:off x="198783" y="1908313"/>
            <a:ext cx="10098156" cy="4949687"/>
          </a:xfrm>
          <a:prstGeom prst="frame">
            <a:avLst>
              <a:gd name="adj1" fmla="val 5806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3D1178-B9FD-4958-B216-8D5C5CBAC82B}"/>
              </a:ext>
            </a:extLst>
          </p:cNvPr>
          <p:cNvSpPr/>
          <p:nvPr/>
        </p:nvSpPr>
        <p:spPr>
          <a:xfrm>
            <a:off x="583097" y="2411896"/>
            <a:ext cx="9329530" cy="39624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03" y="318053"/>
            <a:ext cx="8124103" cy="1325563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/>
              <a:t>MERCI  POUR VOTRE ATTENTION </a:t>
            </a:r>
          </a:p>
        </p:txBody>
      </p:sp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D8F712DB-1790-45E5-8B12-4D55B9C00F9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4809" r="4809"/>
          <a:stretch>
            <a:fillRect/>
          </a:stretch>
        </p:blipFill>
        <p:spPr>
          <a:xfrm>
            <a:off x="5248997" y="318053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FCF32BFD-C40E-42DF-A0AA-CE51415107B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7464" r="7464"/>
          <a:stretch>
            <a:fillRect/>
          </a:stretch>
        </p:blipFill>
        <p:spPr/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BDB68562-B459-4C8F-9C99-D62FFB8FF4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3381375" cy="76250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F30C789-A277-4EE6-83D0-E3C1F52C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29" y="868674"/>
            <a:ext cx="2560326" cy="25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AFFAC95-2CF8-4F50-9BF5-11AA76E2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3734109"/>
            <a:ext cx="10515600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PRESENTATION</a:t>
            </a:r>
            <a:br>
              <a:rPr lang="fr-FR" dirty="0"/>
            </a:br>
            <a:r>
              <a:rPr lang="fr-FR" dirty="0"/>
              <a:t>DES MEMBRES </a:t>
            </a:r>
            <a:br>
              <a:rPr lang="fr-FR" dirty="0"/>
            </a:br>
            <a:r>
              <a:rPr lang="fr-FR" dirty="0"/>
              <a:t>DU GROUPE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8F2293-5F9F-4E5B-92F2-B5E6C3CDF5AF}"/>
              </a:ext>
            </a:extLst>
          </p:cNvPr>
          <p:cNvSpPr/>
          <p:nvPr/>
        </p:nvSpPr>
        <p:spPr>
          <a:xfrm>
            <a:off x="7133505" y="2209386"/>
            <a:ext cx="3971815" cy="5433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dirty="0" err="1"/>
              <a:t>Tioté</a:t>
            </a:r>
            <a:r>
              <a:rPr lang="fr-FR" dirty="0"/>
              <a:t> Sarah Habiba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1A9485-7F04-492A-902E-E6AE905E75EB}"/>
              </a:ext>
            </a:extLst>
          </p:cNvPr>
          <p:cNvCxnSpPr/>
          <p:nvPr/>
        </p:nvCxnSpPr>
        <p:spPr>
          <a:xfrm>
            <a:off x="8968932" y="2835758"/>
            <a:ext cx="0" cy="5932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95843F9-B70E-4F2D-8159-019FCB36660A}"/>
              </a:ext>
            </a:extLst>
          </p:cNvPr>
          <p:cNvSpPr/>
          <p:nvPr/>
        </p:nvSpPr>
        <p:spPr>
          <a:xfrm>
            <a:off x="7133505" y="3512033"/>
            <a:ext cx="3971809" cy="5433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dirty="0" err="1"/>
              <a:t>Komara</a:t>
            </a:r>
            <a:r>
              <a:rPr lang="fr-FR" dirty="0"/>
              <a:t> Mahan </a:t>
            </a:r>
            <a:r>
              <a:rPr lang="fr-FR" dirty="0" err="1"/>
              <a:t>Aichatou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D4073D2-5C8A-4631-938E-350B43342171}"/>
              </a:ext>
            </a:extLst>
          </p:cNvPr>
          <p:cNvCxnSpPr/>
          <p:nvPr/>
        </p:nvCxnSpPr>
        <p:spPr>
          <a:xfrm>
            <a:off x="8972768" y="4154350"/>
            <a:ext cx="0" cy="5932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677862-AA05-4F3C-8CD0-0ABA9F6C0E09}"/>
              </a:ext>
            </a:extLst>
          </p:cNvPr>
          <p:cNvSpPr/>
          <p:nvPr/>
        </p:nvSpPr>
        <p:spPr>
          <a:xfrm>
            <a:off x="7133505" y="4850297"/>
            <a:ext cx="3971813" cy="5433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dirty="0"/>
              <a:t>Coulibaly </a:t>
            </a:r>
            <a:r>
              <a:rPr lang="fr-FR" dirty="0" err="1"/>
              <a:t>Tchandjoho</a:t>
            </a:r>
            <a:r>
              <a:rPr lang="fr-FR" dirty="0"/>
              <a:t> Kader Charles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801211-4000-4DCE-99E7-579AB9E770AC}"/>
              </a:ext>
            </a:extLst>
          </p:cNvPr>
          <p:cNvSpPr txBox="1"/>
          <p:nvPr/>
        </p:nvSpPr>
        <p:spPr>
          <a:xfrm>
            <a:off x="7541522" y="1141198"/>
            <a:ext cx="285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fr-FR" sz="3600" dirty="0">
                <a:solidFill>
                  <a:schemeClr val="accent3">
                    <a:lumMod val="75000"/>
                  </a:schemeClr>
                </a:solidFill>
              </a:rPr>
              <a:t>-I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</a:rPr>
              <a:t>NNOVATION</a:t>
            </a:r>
          </a:p>
        </p:txBody>
      </p:sp>
      <p:sp>
        <p:nvSpPr>
          <p:cNvPr id="28" name="Heptagone 27">
            <a:extLst>
              <a:ext uri="{FF2B5EF4-FFF2-40B4-BE49-F238E27FC236}">
                <a16:creationId xmlns:a16="http://schemas.microsoft.com/office/drawing/2014/main" id="{8661CAF5-0D87-4623-8F90-2916026521A9}"/>
              </a:ext>
            </a:extLst>
          </p:cNvPr>
          <p:cNvSpPr/>
          <p:nvPr/>
        </p:nvSpPr>
        <p:spPr>
          <a:xfrm>
            <a:off x="6414043" y="2208559"/>
            <a:ext cx="560419" cy="523047"/>
          </a:xfrm>
          <a:prstGeom prst="hept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29" name="Heptagone 28">
            <a:extLst>
              <a:ext uri="{FF2B5EF4-FFF2-40B4-BE49-F238E27FC236}">
                <a16:creationId xmlns:a16="http://schemas.microsoft.com/office/drawing/2014/main" id="{04DF7413-6AE0-4F45-8593-E330048AB2CB}"/>
              </a:ext>
            </a:extLst>
          </p:cNvPr>
          <p:cNvSpPr/>
          <p:nvPr/>
        </p:nvSpPr>
        <p:spPr>
          <a:xfrm>
            <a:off x="6422572" y="3501265"/>
            <a:ext cx="560419" cy="523047"/>
          </a:xfrm>
          <a:prstGeom prst="hept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30" name="Heptagone 29">
            <a:extLst>
              <a:ext uri="{FF2B5EF4-FFF2-40B4-BE49-F238E27FC236}">
                <a16:creationId xmlns:a16="http://schemas.microsoft.com/office/drawing/2014/main" id="{59D72855-03DA-44F5-9C17-A87786DA83AA}"/>
              </a:ext>
            </a:extLst>
          </p:cNvPr>
          <p:cNvSpPr/>
          <p:nvPr/>
        </p:nvSpPr>
        <p:spPr>
          <a:xfrm>
            <a:off x="6414042" y="4860442"/>
            <a:ext cx="560419" cy="523047"/>
          </a:xfrm>
          <a:prstGeom prst="heptag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2713042-5FD3-4C06-BB7D-5A9AD91063AF}"/>
              </a:ext>
            </a:extLst>
          </p:cNvPr>
          <p:cNvSpPr txBox="1"/>
          <p:nvPr/>
        </p:nvSpPr>
        <p:spPr>
          <a:xfrm>
            <a:off x="6510260" y="22530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7AB727-4FCB-4489-A2DA-939FA448E8FA}"/>
              </a:ext>
            </a:extLst>
          </p:cNvPr>
          <p:cNvSpPr txBox="1"/>
          <p:nvPr/>
        </p:nvSpPr>
        <p:spPr>
          <a:xfrm>
            <a:off x="6510260" y="35321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64C04A-95B7-4C61-A630-B23CB7E7FA5A}"/>
              </a:ext>
            </a:extLst>
          </p:cNvPr>
          <p:cNvSpPr txBox="1"/>
          <p:nvPr/>
        </p:nvSpPr>
        <p:spPr>
          <a:xfrm>
            <a:off x="6510260" y="490673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1F06D1-FAD1-4E51-9063-91F66CB343DB}"/>
              </a:ext>
            </a:extLst>
          </p:cNvPr>
          <p:cNvSpPr txBox="1"/>
          <p:nvPr/>
        </p:nvSpPr>
        <p:spPr>
          <a:xfrm>
            <a:off x="1060174" y="834887"/>
            <a:ext cx="245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976DBD"/>
                </a:solidFill>
              </a:rPr>
              <a:t>THEME 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59AA64-3E96-4F34-8324-12EA3F3568FB}"/>
              </a:ext>
            </a:extLst>
          </p:cNvPr>
          <p:cNvSpPr/>
          <p:nvPr/>
        </p:nvSpPr>
        <p:spPr>
          <a:xfrm>
            <a:off x="1060174" y="2067339"/>
            <a:ext cx="6745356" cy="23986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4FCC43-81B0-4504-9810-A5C4D0FDDAA2}"/>
              </a:ext>
            </a:extLst>
          </p:cNvPr>
          <p:cNvSpPr txBox="1"/>
          <p:nvPr/>
        </p:nvSpPr>
        <p:spPr>
          <a:xfrm>
            <a:off x="1146313" y="2481831"/>
            <a:ext cx="6745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tx2">
                    <a:lumMod val="50000"/>
                  </a:schemeClr>
                </a:solidFill>
                <a:latin typeface="Bauhaus 93" panose="04030905020B02020C02" pitchFamily="82" charset="0"/>
              </a:rPr>
              <a:t>MISE EN PLACE D’UN ASSISTANT DE PAIEMENT ELECTRONIQUE                 SUR MESSENGER</a:t>
            </a: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7A6E37-8CAB-423D-A982-D596228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97F5C2-CC07-42D7-83B6-1992C6A5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739" y="183060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D30F64"/>
                </a:solidFill>
              </a:rPr>
              <a:t>                             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D30F64"/>
                </a:solidFill>
                <a:latin typeface="Algerian" panose="04020705040A02060702" pitchFamily="82" charset="0"/>
              </a:rPr>
              <a:t>                               INTRODUCTION</a:t>
            </a:r>
          </a:p>
          <a:p>
            <a:pPr marL="0" indent="0">
              <a:buNone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300" dirty="0">
                <a:solidFill>
                  <a:schemeClr val="tx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PRESENTATION DES PROBLEMES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300" dirty="0">
                <a:solidFill>
                  <a:schemeClr val="tx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PRESENTATION DE LA SOLUTION ET DES AVANTAGES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300" dirty="0">
                <a:solidFill>
                  <a:schemeClr val="tx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ETUDE TECHNIQUE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300" dirty="0">
                <a:solidFill>
                  <a:schemeClr val="tx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PRESENTATION ET SIMULATION DU SYSEME INTELLIGENT(SISSI )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300" dirty="0">
                <a:solidFill>
                  <a:schemeClr val="tx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CONTRAINTES</a:t>
            </a:r>
            <a:endParaRPr lang="fr-FR" sz="1900" dirty="0">
              <a:latin typeface="Bahnschrift SemiBold SemiConden" panose="020B0502040204020203" pitchFamily="34" charset="0"/>
            </a:endParaRPr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8EDC"/>
                </a:solidFill>
              </a:rPr>
              <a:t>                                                        </a:t>
            </a:r>
            <a:r>
              <a:rPr lang="fr-FR" sz="3600" dirty="0">
                <a:solidFill>
                  <a:srgbClr val="008EDC"/>
                </a:solidFill>
                <a:latin typeface="Algerian" panose="04020705040A02060702" pitchFamily="82" charset="0"/>
              </a:rPr>
              <a:t>CONCLUSION</a:t>
            </a:r>
            <a:r>
              <a:rPr lang="fr-FR" sz="3600" dirty="0">
                <a:solidFill>
                  <a:srgbClr val="008EDC"/>
                </a:solidFill>
              </a:rPr>
              <a:t>   </a:t>
            </a:r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39D8328-67EA-4F56-B509-A6DD1DFC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6349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D2CCE-C335-4D57-B19F-414A6F21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1FC812-6FFB-4EF6-881C-DF553C8F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6</a:t>
            </a:fld>
            <a:endParaRPr lang="fr-FR" noProof="0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E1F4C5F-2876-4993-8ABC-8C09205C8B3D}"/>
              </a:ext>
            </a:extLst>
          </p:cNvPr>
          <p:cNvGrpSpPr/>
          <p:nvPr/>
        </p:nvGrpSpPr>
        <p:grpSpPr>
          <a:xfrm>
            <a:off x="1742050" y="2525183"/>
            <a:ext cx="8707900" cy="3797438"/>
            <a:chOff x="2062805" y="2384506"/>
            <a:chExt cx="8081735" cy="3313043"/>
          </a:xfrm>
          <a:blipFill>
            <a:blip r:embed="rId2"/>
            <a:stretch>
              <a:fillRect/>
            </a:stretch>
          </a:blipFill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EB602716-D4BF-41E5-87CF-D8D6391BF430}"/>
                </a:ext>
              </a:extLst>
            </p:cNvPr>
            <p:cNvSpPr/>
            <p:nvPr/>
          </p:nvSpPr>
          <p:spPr>
            <a:xfrm>
              <a:off x="2062805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4B0ADD2-EBC9-4B12-8441-AFF43C1C8BC6}"/>
                </a:ext>
              </a:extLst>
            </p:cNvPr>
            <p:cNvSpPr/>
            <p:nvPr/>
          </p:nvSpPr>
          <p:spPr>
            <a:xfrm>
              <a:off x="5674023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B813E7B-24FC-4BB8-9C04-8774ADB8BADC}"/>
                </a:ext>
              </a:extLst>
            </p:cNvPr>
            <p:cNvSpPr/>
            <p:nvPr/>
          </p:nvSpPr>
          <p:spPr>
            <a:xfrm>
              <a:off x="5219613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0BF06DC-3ACB-4D0D-9DB0-3289C183DF39}"/>
                </a:ext>
              </a:extLst>
            </p:cNvPr>
            <p:cNvSpPr/>
            <p:nvPr/>
          </p:nvSpPr>
          <p:spPr>
            <a:xfrm>
              <a:off x="4765203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270A005-21EB-4ADC-AA1C-2AC1B70F6B10}"/>
                </a:ext>
              </a:extLst>
            </p:cNvPr>
            <p:cNvSpPr/>
            <p:nvPr/>
          </p:nvSpPr>
          <p:spPr>
            <a:xfrm>
              <a:off x="2533607" y="2391132"/>
              <a:ext cx="437322" cy="3299791"/>
            </a:xfrm>
            <a:prstGeom prst="roundRect">
              <a:avLst>
                <a:gd name="adj" fmla="val 34848"/>
              </a:avLst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CF45C50-127A-4B31-A7E0-74E72BB2DB37}"/>
                </a:ext>
              </a:extLst>
            </p:cNvPr>
            <p:cNvSpPr/>
            <p:nvPr/>
          </p:nvSpPr>
          <p:spPr>
            <a:xfrm>
              <a:off x="2977206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EB6D938-A87E-41B1-BB4C-3653593F13D5}"/>
                </a:ext>
              </a:extLst>
            </p:cNvPr>
            <p:cNvSpPr/>
            <p:nvPr/>
          </p:nvSpPr>
          <p:spPr>
            <a:xfrm>
              <a:off x="3434406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6B4198BA-5DB3-4BDC-9695-1DFC75FC4F18}"/>
                </a:ext>
              </a:extLst>
            </p:cNvPr>
            <p:cNvSpPr/>
            <p:nvPr/>
          </p:nvSpPr>
          <p:spPr>
            <a:xfrm>
              <a:off x="3884282" y="2384506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058F007-EF80-4E45-88D2-436B06AD66C5}"/>
                </a:ext>
              </a:extLst>
            </p:cNvPr>
            <p:cNvSpPr/>
            <p:nvPr/>
          </p:nvSpPr>
          <p:spPr>
            <a:xfrm>
              <a:off x="4309748" y="2384506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99CD744F-63E4-41DE-B061-FCF8B3DF5D3B}"/>
                </a:ext>
              </a:extLst>
            </p:cNvPr>
            <p:cNvSpPr/>
            <p:nvPr/>
          </p:nvSpPr>
          <p:spPr>
            <a:xfrm>
              <a:off x="6096000" y="2397758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BE44DDCA-632D-4C78-922F-1F28B20A91BC}"/>
                </a:ext>
              </a:extLst>
            </p:cNvPr>
            <p:cNvSpPr/>
            <p:nvPr/>
          </p:nvSpPr>
          <p:spPr>
            <a:xfrm>
              <a:off x="9707218" y="2397758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6E23014-A655-4212-B5BA-BE2F6E26C9E9}"/>
                </a:ext>
              </a:extLst>
            </p:cNvPr>
            <p:cNvSpPr/>
            <p:nvPr/>
          </p:nvSpPr>
          <p:spPr>
            <a:xfrm>
              <a:off x="9252808" y="2397758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57B0E857-1248-49A4-8BC6-95BDAEE39F77}"/>
                </a:ext>
              </a:extLst>
            </p:cNvPr>
            <p:cNvSpPr/>
            <p:nvPr/>
          </p:nvSpPr>
          <p:spPr>
            <a:xfrm>
              <a:off x="8798398" y="2397758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A0628C2-8BAC-4F7C-8076-7AE547BD719E}"/>
                </a:ext>
              </a:extLst>
            </p:cNvPr>
            <p:cNvSpPr/>
            <p:nvPr/>
          </p:nvSpPr>
          <p:spPr>
            <a:xfrm>
              <a:off x="6566802" y="2397758"/>
              <a:ext cx="437322" cy="3299791"/>
            </a:xfrm>
            <a:prstGeom prst="roundRect">
              <a:avLst>
                <a:gd name="adj" fmla="val 34848"/>
              </a:avLst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C22B821-1EF1-4E19-B9FF-902742DF2F2F}"/>
                </a:ext>
              </a:extLst>
            </p:cNvPr>
            <p:cNvSpPr/>
            <p:nvPr/>
          </p:nvSpPr>
          <p:spPr>
            <a:xfrm>
              <a:off x="7010401" y="2397758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11DBE0EE-638D-41CA-BB97-3216C43A6AA0}"/>
                </a:ext>
              </a:extLst>
            </p:cNvPr>
            <p:cNvSpPr/>
            <p:nvPr/>
          </p:nvSpPr>
          <p:spPr>
            <a:xfrm>
              <a:off x="7467601" y="2397758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DE12879-149A-46EB-BFBD-E57551DF7A64}"/>
                </a:ext>
              </a:extLst>
            </p:cNvPr>
            <p:cNvSpPr/>
            <p:nvPr/>
          </p:nvSpPr>
          <p:spPr>
            <a:xfrm>
              <a:off x="7917477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BCF79194-4C34-44B6-81F9-83D5579BD801}"/>
                </a:ext>
              </a:extLst>
            </p:cNvPr>
            <p:cNvSpPr/>
            <p:nvPr/>
          </p:nvSpPr>
          <p:spPr>
            <a:xfrm>
              <a:off x="8342943" y="2391132"/>
              <a:ext cx="437322" cy="3299791"/>
            </a:xfrm>
            <a:prstGeom prst="roundRect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dirty="0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298AADE1-475C-4CA1-9BAC-9D699F89A235}"/>
              </a:ext>
            </a:extLst>
          </p:cNvPr>
          <p:cNvSpPr txBox="1"/>
          <p:nvPr/>
        </p:nvSpPr>
        <p:spPr>
          <a:xfrm>
            <a:off x="6323335" y="3198167"/>
            <a:ext cx="234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Bauhaus 93" panose="04030905020B02020C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77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BE8B70-F26F-4C91-A65C-0BD648200A88}"/>
              </a:ext>
            </a:extLst>
          </p:cNvPr>
          <p:cNvSpPr/>
          <p:nvPr/>
        </p:nvSpPr>
        <p:spPr>
          <a:xfrm>
            <a:off x="728870" y="2882347"/>
            <a:ext cx="3008243" cy="225287"/>
          </a:xfrm>
          <a:prstGeom prst="roundRect">
            <a:avLst/>
          </a:pr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CEC3D7B7-9CC0-43EC-9C31-A4E653D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CDF455-BAC6-4787-9EF5-1207E804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656" y="1740718"/>
            <a:ext cx="78242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I" sz="3600" dirty="0"/>
              <a:t>-</a:t>
            </a:r>
            <a:r>
              <a:rPr lang="fr-CI" sz="3200" dirty="0"/>
              <a:t>Perte de temps</a:t>
            </a:r>
          </a:p>
          <a:p>
            <a:pPr marL="0" indent="0">
              <a:buNone/>
            </a:pPr>
            <a:endParaRPr lang="fr-CI" sz="3200" dirty="0"/>
          </a:p>
          <a:p>
            <a:pPr marL="0" indent="0">
              <a:buNone/>
            </a:pPr>
            <a:r>
              <a:rPr lang="fr-CI" sz="3200" dirty="0"/>
              <a:t>-Perte d’argent</a:t>
            </a:r>
          </a:p>
          <a:p>
            <a:pPr marL="0" indent="0">
              <a:buNone/>
            </a:pPr>
            <a:endParaRPr lang="fr-CI" sz="3200" dirty="0"/>
          </a:p>
          <a:p>
            <a:pPr marL="0" indent="0">
              <a:buNone/>
            </a:pPr>
            <a:r>
              <a:rPr lang="fr-CI" sz="3200" dirty="0"/>
              <a:t>-Erreur de transaction</a:t>
            </a:r>
          </a:p>
          <a:p>
            <a:pPr marL="0" indent="0">
              <a:buNone/>
            </a:pPr>
            <a:endParaRPr lang="fr-CI" sz="3200" dirty="0"/>
          </a:p>
          <a:p>
            <a:pPr marL="0" indent="0">
              <a:buNone/>
            </a:pPr>
            <a:endParaRPr lang="fr-CI" sz="36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433D2AC-C3B5-40CA-835D-A69C07A4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150683"/>
            <a:ext cx="9050518" cy="709529"/>
          </a:xfrm>
        </p:spPr>
        <p:txBody>
          <a:bodyPr/>
          <a:lstStyle/>
          <a:p>
            <a:pPr algn="ctr"/>
            <a:r>
              <a:rPr lang="fr-FR" u="sng" dirty="0"/>
              <a:t>PRESENTATION DES PROBLEMES</a:t>
            </a:r>
            <a:endParaRPr lang="fr-CI" dirty="0"/>
          </a:p>
        </p:txBody>
      </p:sp>
      <p:sp>
        <p:nvSpPr>
          <p:cNvPr id="61" name="Cadre 60">
            <a:extLst>
              <a:ext uri="{FF2B5EF4-FFF2-40B4-BE49-F238E27FC236}">
                <a16:creationId xmlns:a16="http://schemas.microsoft.com/office/drawing/2014/main" id="{FA1F26B2-66DE-4AD9-9403-36DD58343F8A}"/>
              </a:ext>
            </a:extLst>
          </p:cNvPr>
          <p:cNvSpPr/>
          <p:nvPr/>
        </p:nvSpPr>
        <p:spPr>
          <a:xfrm>
            <a:off x="728869" y="1043701"/>
            <a:ext cx="9291823" cy="5745373"/>
          </a:xfrm>
          <a:prstGeom prst="frame">
            <a:avLst>
              <a:gd name="adj1" fmla="val 12500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7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FBF7B7-8206-41B6-9759-CE1C9729885A}"/>
              </a:ext>
            </a:extLst>
          </p:cNvPr>
          <p:cNvSpPr/>
          <p:nvPr/>
        </p:nvSpPr>
        <p:spPr>
          <a:xfrm>
            <a:off x="728870" y="2902226"/>
            <a:ext cx="3034747" cy="225287"/>
          </a:xfrm>
          <a:prstGeom prst="roundRect">
            <a:avLst/>
          </a:pr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11C33C-2C65-415E-8346-365E5276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8</a:t>
            </a:fld>
            <a:endParaRPr lang="fr-FR" noProof="0" dirty="0"/>
          </a:p>
        </p:txBody>
      </p:sp>
      <p:sp>
        <p:nvSpPr>
          <p:cNvPr id="6" name="Titre 4">
            <a:extLst>
              <a:ext uri="{FF2B5EF4-FFF2-40B4-BE49-F238E27FC236}">
                <a16:creationId xmlns:a16="http://schemas.microsoft.com/office/drawing/2014/main" id="{FF206553-2783-488F-83E6-0A00E690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39" y="471194"/>
            <a:ext cx="9050518" cy="709529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/>
              <a:t>PRESENTATION DES SOLUTION ET DES AVANTAGES</a:t>
            </a:r>
            <a:endParaRPr lang="fr-CI" dirty="0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8671628-9418-4AFF-BC0A-3D0ADB99E00F}"/>
              </a:ext>
            </a:extLst>
          </p:cNvPr>
          <p:cNvSpPr txBox="1">
            <a:spLocks/>
          </p:cNvSpPr>
          <p:nvPr/>
        </p:nvSpPr>
        <p:spPr>
          <a:xfrm>
            <a:off x="2183876" y="1703011"/>
            <a:ext cx="7824247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-Gain de temps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-Evite les fausses manipulations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-Gain d’argent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-Nouvel expérience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CI" sz="3200" dirty="0">
                <a:solidFill>
                  <a:schemeClr val="tx1"/>
                </a:solidFill>
              </a:rPr>
              <a:t>-Moins d’ arnaque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I" sz="3600" dirty="0"/>
          </a:p>
        </p:txBody>
      </p:sp>
    </p:spTree>
    <p:extLst>
      <p:ext uri="{BB962C8B-B14F-4D97-AF65-F5344CB8AC3E}">
        <p14:creationId xmlns:p14="http://schemas.microsoft.com/office/powerpoint/2010/main" val="1925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D7641B-DEA5-42D7-986D-F0B7CB6E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t>9</a:t>
            </a:fld>
            <a:endParaRPr lang="fr-FR" noProof="0" dirty="0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3D7EC164-470A-4B33-B1BC-0292A0C8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697230"/>
            <a:ext cx="5309235" cy="341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4">
            <a:extLst>
              <a:ext uri="{FF2B5EF4-FFF2-40B4-BE49-F238E27FC236}">
                <a16:creationId xmlns:a16="http://schemas.microsoft.com/office/drawing/2014/main" id="{B954DE2A-A594-402F-8745-8D59D39C4E32}"/>
              </a:ext>
            </a:extLst>
          </p:cNvPr>
          <p:cNvSpPr txBox="1">
            <a:spLocks/>
          </p:cNvSpPr>
          <p:nvPr/>
        </p:nvSpPr>
        <p:spPr>
          <a:xfrm>
            <a:off x="758257" y="4399916"/>
            <a:ext cx="9050518" cy="945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SISSI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0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08_TF55923798" id="{6E723388-2550-4421-9B73-0503D75FA3B8}" vid="{A8AD2D38-7E99-4AD8-BD7B-65FC17AEF9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187</Words>
  <Application>Microsoft Office PowerPoint</Application>
  <PresentationFormat>Grand écran</PresentationFormat>
  <Paragraphs>82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Bahnschrift SemiBold SemiConden</vt:lpstr>
      <vt:lpstr>Bauhaus 93</vt:lpstr>
      <vt:lpstr>Calibri</vt:lpstr>
      <vt:lpstr>Century Gothic</vt:lpstr>
      <vt:lpstr>Thème Office</vt:lpstr>
      <vt:lpstr>Présentation PowerPoint</vt:lpstr>
      <vt:lpstr>Présentation PowerPoint</vt:lpstr>
      <vt:lpstr>PRESENTATION DES MEMBRES  DU GROUPE </vt:lpstr>
      <vt:lpstr>Présentation PowerPoint</vt:lpstr>
      <vt:lpstr>SOMMAIRE</vt:lpstr>
      <vt:lpstr>INTRODUCTION   </vt:lpstr>
      <vt:lpstr>PRESENTATION DES PROBLEMES</vt:lpstr>
      <vt:lpstr>PRESENTATION DES SOLUTION ET DES AVANTAGES</vt:lpstr>
      <vt:lpstr>Présentation PowerPoint</vt:lpstr>
      <vt:lpstr>ETUDE TECHNIQUE</vt:lpstr>
      <vt:lpstr>FONCTIONNEMENT  ET SIMULATION DU SYSTÈME INTELLIGENT </vt:lpstr>
      <vt:lpstr>Présentation PowerPoint</vt:lpstr>
      <vt:lpstr>SIMULATION</vt:lpstr>
      <vt:lpstr>CONTRAINTES</vt:lpstr>
      <vt:lpstr>CONCLUSION</vt:lpstr>
      <vt:lpstr>MERCI  POUR VOTRE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Malika Habiba TIOTE</dc:creator>
  <cp:lastModifiedBy>kader</cp:lastModifiedBy>
  <cp:revision>12</cp:revision>
  <dcterms:created xsi:type="dcterms:W3CDTF">2022-04-03T04:00:48Z</dcterms:created>
  <dcterms:modified xsi:type="dcterms:W3CDTF">2022-04-03T12:54:52Z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