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58" y="139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0">
              <a:defRPr lang="fr-CH" altLang="en-US"/>
            </a:pPr>
            <a:r>
              <a:rPr lang="fr-CH" altLang=""/>
              <a:t>App. 2X pour mod. style ss-titre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940A130E-E3B8-4EBE-931F-81B26B8448AA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800C6A38-4290-41DD-B95C-4155372FD4A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érer" type="objOnly" preserve="1">
  <p:cSld name="Insé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CA348888-F454-4AD2-BA62-3AF29D9807C0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des matières" type="clipArtAndTx" preserve="1">
  <p:cSld name="Table des matiè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fr-CH" altLang="en-US"/>
            </a:pPr>
            <a:r>
              <a:rPr lang="ko-KR" altLang="en-US"/>
              <a:t>Introduction</a:t>
            </a:r>
          </a:p>
          <a:p>
            <a:pPr lvl="0">
              <a:defRPr lang="fr-CH" altLang="en-US"/>
            </a:pPr>
            <a:r>
              <a:rPr lang="ko-KR" altLang="en-US"/>
              <a:t>Corps 1</a:t>
            </a:r>
          </a:p>
          <a:p>
            <a:pPr lvl="0">
              <a:defRPr lang="fr-CH" altLang="en-US"/>
            </a:pPr>
            <a:r>
              <a:rPr lang="ko-KR" altLang="en-US"/>
              <a:t>Corps 2</a:t>
            </a:r>
          </a:p>
          <a:p>
            <a:pPr lvl="0">
              <a:defRPr lang="fr-CH" altLang="en-US"/>
            </a:pPr>
            <a:r>
              <a:rPr lang="ko-KR" altLang="en-US"/>
              <a:t>Corps 3</a:t>
            </a:r>
          </a:p>
          <a:p>
            <a:pPr lvl="0">
              <a:defRPr lang="fr-CH" altLang="en-US"/>
            </a:pPr>
            <a:r>
              <a:rPr lang="ko-KR" altLang="en-US"/>
              <a:t>Conclusion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956FEC12-A4C9-4837-AF94-AD867782C04C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957F84A3-4F29-4053-ACFD-1BAF2D3F140C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4953836A-82A3-4C8B-9D31-CD724F3673ED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EBAF6-36D0-4DD8-B695-D4C1B37E35D6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60728D28-603B-4EFC-80F8-17E5E9107035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27A1F4E-0809-4239-8034-C38E431DAF92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5E0DA496-7307-4E8B-88DE-CB97B48BAB6F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 type="tbl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 latinLnBrk="0">
              <a:defRPr lang="fr-CH" altLang="en-US"/>
            </a:pPr>
            <a:r>
              <a:rPr lang="fr-CH" altLang=""/>
              <a:t>Appuyez deux fois sur l'icône pour ajouter un tableau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58721E90-850C-410B-8B89-8394F580CFDA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tre contenus" type="fourObj" preserve="1">
  <p:cSld name="Quatre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5ACE7E28-9336-4363-8674-B91477D8F243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pour une image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5ACE7E28-9336-4363-8674-B91477D8F243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latinLnBrk="0">
              <a:defRPr lang="fr-CH" altLang="en-US"/>
            </a:pPr>
            <a:r>
              <a:rPr lang="fr-CH" altLang=""/>
              <a:t>App. 2X pour mod. style titre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0">
              <a:defRPr lang="fr-CH" altLang="en-US"/>
            </a:pPr>
            <a:r>
              <a:rPr lang="fr-CH" altLang=""/>
              <a:t>Appuyez deux fois pour modifier les styles de texte du masque</a:t>
            </a:r>
          </a:p>
          <a:p>
            <a:pPr lvl="1" latinLnBrk="0">
              <a:defRPr lang="fr-CH" altLang="en-US"/>
            </a:pPr>
            <a:r>
              <a:rPr lang="fr-CH" altLang=""/>
              <a:t>2e niveau</a:t>
            </a:r>
          </a:p>
          <a:p>
            <a:pPr lvl="2" latinLnBrk="0">
              <a:defRPr lang="fr-CH" altLang="en-US"/>
            </a:pPr>
            <a:r>
              <a:rPr lang="fr-CH" altLang=""/>
              <a:t>3e niveau</a:t>
            </a:r>
          </a:p>
          <a:p>
            <a:pPr lvl="3" latinLnBrk="0">
              <a:defRPr lang="fr-CH" altLang="en-US"/>
            </a:pPr>
            <a:r>
              <a:rPr lang="fr-CH" altLang=""/>
              <a:t>4e niveau</a:t>
            </a:r>
          </a:p>
          <a:p>
            <a:pPr lvl="4" latinLnBrk="0">
              <a:defRPr lang="fr-CH" altLang="en-US"/>
            </a:pPr>
            <a:r>
              <a:rPr lang="fr-CH" altLang=""/>
              <a:t>5e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latinLnBrk="0">
              <a:defRPr lang="fr-CH" altLang="en-US"/>
            </a:pPr>
            <a:fld id="{D422D86A-5F52-4165-8473-F1B836277586}" type="datetime1">
              <a:rPr lang="fr-CH" altLang=""/>
              <a:pPr lvl="0" latinLnBrk="0">
                <a:defRPr lang="fr-CH" altLang="en-US"/>
              </a:pPr>
              <a:t>26.10.2014</a:t>
            </a:fld>
            <a:endParaRPr lang="fr-CH" altLang="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latinLnBrk="0">
              <a:defRPr lang="fr-CH" altLang="en-US"/>
            </a:pPr>
            <a:endParaRPr lang="fr-CH" altLang="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latinLnBrk="0">
              <a:defRPr lang="fr-CH" altLang="en-US"/>
            </a:pPr>
            <a:fld id="{AD22CD3B-FDDF-4998-970C-76E6E0BEC65F}" type="slidenum">
              <a:rPr lang="fr-CH" altLang=""/>
              <a:pPr lvl="0" latinLnBrk="0">
                <a:defRPr lang="fr-CH" altLang="en-US"/>
              </a:pPr>
              <a:t>‹#›</a:t>
            </a:fld>
            <a:endParaRPr lang="fr-CH" altLang="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syncio.org" TargetMode="External"/><Relationship Id="rId2" Type="http://schemas.openxmlformats.org/officeDocument/2006/relationships/hyperlink" Target="https://code.google.com/p/tulip/wiki/ThirdPart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sz="3600" b="1" dirty="0" err="1">
                <a:latin typeface="Arial"/>
                <a:cs typeface="Arial"/>
              </a:rPr>
              <a:t>Asyncio</a:t>
            </a:r>
            <a:r>
              <a:rPr lang="en-US" altLang="en-US" sz="3600" b="1" dirty="0">
                <a:latin typeface="Arial"/>
                <a:cs typeface="Arial"/>
              </a:rPr>
              <a:t>: </a:t>
            </a:r>
            <a:r>
              <a:rPr lang="en-US" altLang="en-US" sz="3600" b="1" dirty="0" err="1">
                <a:latin typeface="Arial"/>
                <a:cs typeface="Arial"/>
              </a:rPr>
              <a:t>offrez</a:t>
            </a:r>
            <a:r>
              <a:rPr lang="en-US" altLang="en-US" sz="3600" b="1" dirty="0">
                <a:latin typeface="Arial"/>
                <a:cs typeface="Arial"/>
              </a:rPr>
              <a:t> des </a:t>
            </a:r>
            <a:r>
              <a:rPr lang="en-US" altLang="en-US" sz="3600" b="1" dirty="0" err="1">
                <a:latin typeface="Arial"/>
                <a:cs typeface="Arial"/>
              </a:rPr>
              <a:t>tulipes</a:t>
            </a:r>
            <a:r>
              <a:rPr lang="en-US" altLang="en-US" sz="3600" b="1" dirty="0">
                <a:latin typeface="Arial"/>
                <a:cs typeface="Arial"/>
              </a:rPr>
              <a:t> à </a:t>
            </a:r>
            <a:r>
              <a:rPr lang="en-US" altLang="en-US" sz="3600" b="1" dirty="0" err="1">
                <a:latin typeface="Arial"/>
                <a:cs typeface="Arial"/>
              </a:rPr>
              <a:t>vos</a:t>
            </a:r>
            <a:r>
              <a:rPr lang="en-US" altLang="en-US" sz="3600" b="1" dirty="0">
                <a:latin typeface="Arial"/>
                <a:cs typeface="Arial"/>
              </a:rPr>
              <a:t> entrées-sorties </a:t>
            </a:r>
            <a:r>
              <a:rPr lang="en-US" altLang="en-US" sz="3600" b="1" dirty="0" err="1" smtClean="0">
                <a:latin typeface="Arial"/>
                <a:cs typeface="Arial"/>
              </a:rPr>
              <a:t>asynchrones</a:t>
            </a:r>
            <a:endParaRPr lang="en-US" altLang="en-US" sz="3600" b="1" dirty="0">
              <a:latin typeface="Arial"/>
              <a:cs typeface="Arial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Thierry Chappuis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91261" y="4762500"/>
            <a:ext cx="1872234" cy="194424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887017" y="4594669"/>
            <a:ext cx="2952368" cy="20882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Pourquoi ? (2/3)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Conçu pour l'interopérabilité avec d'autres frameworks asynchrones </a:t>
            </a:r>
          </a:p>
          <a:p>
            <a:pPr latinLnBrk="0">
              <a:defRPr lang="fr-CH" altLang="en-US"/>
            </a:pPr>
            <a:endParaRPr lang="en-US" altLang="en-US"/>
          </a:p>
          <a:p>
            <a:pPr marL="0" indent="0" latinLnBrk="0">
              <a:buNone/>
              <a:defRPr lang="fr-CH" altLang="en-US"/>
            </a:pPr>
            <a:r>
              <a:rPr lang="en-US" altLang="en-US"/>
              <a:t>→ Twisted est bien pour des protocoles ésotériques tandis que Tornado est excellent pour du http.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4" y="457199"/>
            <a:ext cx="10972798" cy="1143000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Pourquoi?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036701"/>
          </a:xfrm>
        </p:spPr>
        <p:txBody>
          <a:bodyPr>
            <a:normAutofit fontScale="70000" lnSpcReduction="20000"/>
          </a:bodyPr>
          <a:lstStyle/>
          <a:p>
            <a:pPr latinLnBrk="0">
              <a:defRPr lang="fr-CH" altLang="en-US"/>
            </a:pPr>
            <a:r>
              <a:rPr lang="en-US" altLang="en-US"/>
              <a:t>Personne n'aime les fonctions de rappel</a:t>
            </a:r>
          </a:p>
          <a:p>
            <a:pPr latinLnBrk="0">
              <a:defRPr lang="fr-CH" altLang="en-US"/>
            </a:pPr>
            <a:endParaRPr lang="en-US" altLang="en-US"/>
          </a:p>
          <a:p>
            <a:pPr marL="0" indent="0" latinLnBrk="0">
              <a:buNone/>
              <a:defRPr lang="fr-CH" altLang="en-US"/>
            </a:pPr>
            <a:r>
              <a:rPr lang="en-US" altLang="en-US"/>
              <a:t>→ Asyncio : Callbacks without callbacks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Les composants de asyncio?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9358" y="1567370"/>
            <a:ext cx="10972798" cy="4525963"/>
          </a:xfrm>
        </p:spPr>
        <p:txBody>
          <a:bodyPr>
            <a:normAutofit/>
          </a:bodyPr>
          <a:lstStyle/>
          <a:p>
            <a:pPr latinLnBrk="0">
              <a:defRPr lang="fr-CH" altLang="en-US"/>
            </a:pPr>
            <a:r>
              <a:rPr lang="en-US" altLang="en-US"/>
              <a:t>Une </a:t>
            </a:r>
            <a:r>
              <a:rPr lang="en-US" altLang="en-US" b="1"/>
              <a:t>boucle événementielle</a:t>
            </a:r>
            <a:r>
              <a:rPr lang="en-US" altLang="en-US"/>
              <a:t> substituable avec des implémentations spécifiques à l'OS.</a:t>
            </a:r>
          </a:p>
          <a:p>
            <a:pPr latinLnBrk="0">
              <a:defRPr lang="fr-CH" altLang="en-US"/>
            </a:pPr>
            <a:r>
              <a:rPr lang="en-US" altLang="en-US"/>
              <a:t>Abstractions pour les </a:t>
            </a:r>
            <a:r>
              <a:rPr lang="en-US" altLang="en-US" b="1"/>
              <a:t>protocoles </a:t>
            </a:r>
            <a:r>
              <a:rPr lang="en-US" altLang="en-US"/>
              <a:t>et les canaux de communication (</a:t>
            </a:r>
            <a:r>
              <a:rPr lang="en-US" altLang="en-US" b="1"/>
              <a:t>transports</a:t>
            </a:r>
            <a:r>
              <a:rPr lang="en-US" altLang="en-US"/>
              <a:t>), à la Twisted.</a:t>
            </a:r>
          </a:p>
          <a:p>
            <a:pPr latinLnBrk="0">
              <a:defRPr lang="fr-CH" altLang="en-US"/>
            </a:pPr>
            <a:r>
              <a:rPr lang="en-US" altLang="en-US"/>
              <a:t>TCP, UDP, SSL, pipes, appels différés</a:t>
            </a:r>
          </a:p>
          <a:p>
            <a:pPr latinLnBrk="0">
              <a:defRPr lang="fr-CH" altLang="en-US"/>
            </a:pPr>
            <a:r>
              <a:rPr lang="en-US" altLang="en-US"/>
              <a:t>Co-routines et tâches basées sur yield from (PEP-380)</a:t>
            </a:r>
          </a:p>
          <a:p>
            <a:pPr latinLnBrk="0">
              <a:defRPr lang="fr-CH" altLang="en-US"/>
            </a:pPr>
            <a:r>
              <a:rPr lang="en-US" altLang="en-US"/>
              <a:t>Futures</a:t>
            </a:r>
          </a:p>
          <a:p>
            <a:pPr latinLnBrk="0">
              <a:defRPr lang="fr-CH" altLang="en-US"/>
            </a:pPr>
            <a:r>
              <a:rPr lang="en-US" altLang="en-US"/>
              <a:t>Primitives de synchronisation imitant le module threading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 dirty="0" err="1"/>
              <a:t>Coroutines</a:t>
            </a:r>
            <a:r>
              <a:rPr lang="en-US" altLang="en-US" b="1" dirty="0"/>
              <a:t>, Futures et </a:t>
            </a:r>
            <a:r>
              <a:rPr lang="en-US" altLang="en-US" b="1" dirty="0" err="1"/>
              <a:t>Tâches</a:t>
            </a:r>
            <a:r>
              <a:rPr lang="en-US" altLang="en-US" b="1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Coroutine</a:t>
            </a:r>
            <a:endParaRPr lang="en-US" altLang="en-US"/>
          </a:p>
          <a:p>
            <a:pPr lvl="1" latinLnBrk="0">
              <a:defRPr lang="fr-CH" altLang="en-US"/>
            </a:pPr>
            <a:r>
              <a:rPr lang="en-US" altLang="en-US"/>
              <a:t>Fonction génératrice</a:t>
            </a:r>
          </a:p>
          <a:p>
            <a:pPr lvl="1" latinLnBrk="0">
              <a:defRPr lang="fr-CH" altLang="en-US"/>
            </a:pPr>
            <a:r>
              <a:rPr lang="en-US" altLang="en-US"/>
              <a:t>Décorée avec @coroutine</a:t>
            </a:r>
          </a:p>
          <a:p>
            <a:pPr latinLnBrk="0">
              <a:defRPr lang="fr-CH" altLang="en-US"/>
            </a:pPr>
            <a:r>
              <a:rPr lang="en-US" altLang="en-US" b="1"/>
              <a:t>Future</a:t>
            </a:r>
            <a:endParaRPr lang="en-US" altLang="en-US"/>
          </a:p>
          <a:p>
            <a:pPr lvl="1" latinLnBrk="0">
              <a:defRPr lang="fr-CH" altLang="en-US"/>
            </a:pPr>
            <a:r>
              <a:rPr lang="en-US" altLang="en-US"/>
              <a:t>Avance sur salaire (promesse d'un résultat ou d'une erreur)</a:t>
            </a:r>
          </a:p>
          <a:p>
            <a:pPr latinLnBrk="0">
              <a:defRPr lang="fr-CH" altLang="en-US"/>
            </a:pPr>
            <a:r>
              <a:rPr lang="en-US" altLang="en-US" b="1"/>
              <a:t>Task</a:t>
            </a:r>
            <a:endParaRPr lang="en-US" altLang="en-US"/>
          </a:p>
          <a:p>
            <a:pPr lvl="1" latinLnBrk="0">
              <a:defRPr lang="fr-CH" altLang="en-US"/>
            </a:pPr>
            <a:r>
              <a:rPr lang="en-US" altLang="en-US"/>
              <a:t>Future qui execute une coroutine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260616"/>
            <a:ext cx="10972798" cy="1143000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L'objet Future en bref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3" y="1772795"/>
            <a:ext cx="10972798" cy="4525963"/>
          </a:xfrm>
        </p:spPr>
        <p:txBody>
          <a:bodyPr>
            <a:normAutofit lnSpcReduction="10000"/>
          </a:bodyPr>
          <a:lstStyle/>
          <a:p>
            <a:pPr marL="456960" indent="-456960" latinLnBrk="0">
              <a:buFont typeface="Wingdings"/>
              <a:buChar char="§"/>
              <a:defRPr lang="fr-CH" altLang="en-US"/>
            </a:pPr>
            <a:r>
              <a:rPr lang="en-US" altLang="en-US"/>
              <a:t>Une promesse: </a:t>
            </a:r>
            <a:r>
              <a:rPr lang="en-US" altLang="en-US">
                <a:latin typeface="Courier New"/>
                <a:cs typeface="Courier New"/>
              </a:rPr>
              <a:t>f = Future()</a:t>
            </a: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2C639E"/>
                </a:solidFill>
                <a:latin typeface="Courier New"/>
                <a:cs typeface="Courier New"/>
              </a:rPr>
              <a:t>f.set_result()       </a:t>
            </a: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2C639E"/>
                </a:solidFill>
                <a:latin typeface="Courier New"/>
                <a:cs typeface="Courier New"/>
              </a:rPr>
              <a:t>f.result()</a:t>
            </a:r>
            <a:endParaRPr lang="en-US" altLang="en-US">
              <a:latin typeface="Courier New"/>
              <a:cs typeface="Courier New"/>
            </a:endParaRPr>
          </a:p>
          <a:p>
            <a:pPr lvl="1" latinLnBrk="0">
              <a:buFont typeface="Wingdings"/>
              <a:buChar char="§"/>
              <a:defRPr lang="fr-CH" altLang="en-US"/>
            </a:pPr>
            <a:endParaRPr lang="en-US" altLang="en-US">
              <a:latin typeface="Courier New"/>
              <a:cs typeface="Courier New"/>
            </a:endParaRP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BF3E3E"/>
                </a:solidFill>
                <a:latin typeface="Courier New"/>
                <a:cs typeface="Courier New"/>
              </a:rPr>
              <a:t>f.set_exception(e)</a:t>
            </a: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BF3E3E"/>
                </a:solidFill>
                <a:latin typeface="Courier New"/>
                <a:cs typeface="Courier New"/>
              </a:rPr>
              <a:t>e = f.exception()</a:t>
            </a:r>
            <a:endParaRPr lang="en-US" altLang="en-US">
              <a:latin typeface="Courier New"/>
              <a:cs typeface="Courier New"/>
            </a:endParaRPr>
          </a:p>
          <a:p>
            <a:pPr lvl="1" latinLnBrk="0">
              <a:buFont typeface="Wingdings"/>
              <a:buChar char="§"/>
              <a:defRPr lang="fr-CH" altLang="en-US"/>
            </a:pPr>
            <a:endParaRPr lang="en-US" altLang="en-US">
              <a:latin typeface="Courier New"/>
              <a:cs typeface="Courier New"/>
            </a:endParaRP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4A6D26"/>
                </a:solidFill>
                <a:latin typeface="Courier New"/>
                <a:cs typeface="Courier New"/>
              </a:rPr>
              <a:t>f.add_done_callback()</a:t>
            </a:r>
          </a:p>
          <a:p>
            <a:pPr lvl="1" latinLnBrk="0">
              <a:buFont typeface="Wingdings"/>
              <a:buChar char="§"/>
              <a:defRPr lang="fr-CH" altLang="en-US"/>
            </a:pPr>
            <a:r>
              <a:rPr lang="en-US" altLang="en-US">
                <a:solidFill>
                  <a:srgbClr val="4A6D26"/>
                </a:solidFill>
                <a:latin typeface="Courier New"/>
                <a:cs typeface="Courier New"/>
              </a:rPr>
              <a:t>f.remove_done_callback()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Future() et les coroutines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4525963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yield from </a:t>
            </a:r>
            <a:r>
              <a:rPr lang="en-US" altLang="en-US" b="0"/>
              <a:t>peut renvoyer un Future</a:t>
            </a:r>
          </a:p>
          <a:p>
            <a:pPr lvl="1" latinLnBrk="0"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f = Future()</a:t>
            </a:r>
          </a:p>
          <a:p>
            <a:pPr lvl="2" latinLnBrk="0">
              <a:defRPr lang="fr-CH" altLang="en-US"/>
            </a:pPr>
            <a:r>
              <a:rPr lang="en-US" altLang="en-US" b="0"/>
              <a:t>Quelqu'un va affecter un résultat ou une exception à f</a:t>
            </a:r>
          </a:p>
          <a:p>
            <a:pPr lvl="1" latinLnBrk="0"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r = yield from f</a:t>
            </a:r>
          </a:p>
          <a:p>
            <a:pPr lvl="2" latinLnBrk="0">
              <a:defRPr lang="fr-CH" altLang="en-US"/>
            </a:pPr>
            <a:r>
              <a:rPr lang="en-US" altLang="en-US" b="0">
                <a:latin typeface="HCR Dotum"/>
                <a:ea typeface="HCR Dotum"/>
                <a:cs typeface="HCR Dotum"/>
              </a:rPr>
              <a:t>Attend que la tâche soit réalisée et retourne </a:t>
            </a:r>
            <a:r>
              <a:rPr lang="en-US" altLang="en-US" b="0">
                <a:latin typeface="Courier New"/>
                <a:ea typeface="HCR Dotum"/>
                <a:cs typeface="Courier New"/>
              </a:rPr>
              <a:t>f.result()</a:t>
            </a:r>
          </a:p>
          <a:p>
            <a:pPr lvl="2" latinLnBrk="0">
              <a:defRPr lang="fr-CH" altLang="en-US"/>
            </a:pPr>
            <a:endParaRPr lang="en-US" altLang="en-US" b="1">
              <a:latin typeface="HCR Dotum"/>
              <a:ea typeface="HCR Dotum"/>
              <a:cs typeface="HCR Dotum"/>
            </a:endParaRPr>
          </a:p>
          <a:p>
            <a:pPr latinLnBrk="0">
              <a:defRPr lang="fr-CH" altLang="en-US"/>
            </a:pPr>
            <a:endParaRPr lang="en-US" altLang="en-US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Et les tâches?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Une tâche est une coroutine enveloppée dans un Future.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260604"/>
            <a:ext cx="10972798" cy="1143000"/>
          </a:xfrm>
        </p:spPr>
        <p:txBody>
          <a:bodyPr>
            <a:normAutofit fontScale="90000"/>
          </a:bodyPr>
          <a:lstStyle/>
          <a:p>
            <a:pPr latinLnBrk="0">
              <a:defRPr lang="fr-CH" altLang="en-US"/>
            </a:pPr>
            <a:r>
              <a:rPr lang="en-US" altLang="en-US" b="1"/>
              <a:t>Quelle différence entre tâche et coroutine?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La coroutine ne s'exécute pas sans un mécanisme d'ordonnancement.</a:t>
            </a:r>
          </a:p>
          <a:p>
            <a:pPr latinLnBrk="0">
              <a:defRPr lang="fr-CH" altLang="en-US"/>
            </a:pPr>
            <a:r>
              <a:rPr lang="en-US" altLang="en-US"/>
              <a:t>Une </a:t>
            </a:r>
            <a:r>
              <a:rPr lang="en-US" altLang="en-US" b="1"/>
              <a:t>tâche avance "toute seule"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1"/>
              <a:t>→ La boucle événementielle joue le rôle de </a:t>
            </a:r>
            <a:r>
              <a:rPr lang="en-US" altLang="en-US" b="1" u="sng"/>
              <a:t>scheduler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1" u="sng"/>
              <a:t>→ </a:t>
            </a:r>
            <a:r>
              <a:rPr lang="en-US" altLang="en-US" u="sng"/>
              <a:t>pour la magie: voir Victor Stinner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Exemples jouets de la doc asyncio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1855406"/>
            <a:ext cx="10972798" cy="4525963"/>
          </a:xfrm>
        </p:spPr>
        <p:txBody>
          <a:bodyPr>
            <a:normAutofit fontScale="85000" lnSpcReduction="20000"/>
          </a:bodyPr>
          <a:lstStyle/>
          <a:p>
            <a:pPr marL="592000" indent="-592000" latinLnBrk="0">
              <a:buAutoNum type="arabicPeriod"/>
              <a:defRPr lang="fr-CH" altLang="en-US"/>
            </a:pPr>
            <a:r>
              <a:rPr lang="en-US" altLang="en-US" b="1"/>
              <a:t>Définition de la coroutine</a:t>
            </a:r>
          </a:p>
          <a:p>
            <a:pPr marL="592000" indent="-592000" latinLnBrk="0">
              <a:buAutoNum type="arabicPeriod"/>
              <a:defRPr lang="fr-CH" altLang="en-US"/>
            </a:pPr>
            <a:endParaRPr lang="en-US" altLang="en-US" b="1"/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import asyncio</a:t>
            </a:r>
          </a:p>
          <a:p>
            <a:pPr marL="0" indent="0" latinLnBrk="0">
              <a:buNone/>
              <a:defRPr lang="fr-CH" altLang="en-US"/>
            </a:pPr>
            <a:endParaRPr lang="en-US" altLang="en-US" b="1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solidFill>
                  <a:srgbClr val="2C5588"/>
                </a:solidFill>
                <a:latin typeface="Courier New"/>
                <a:cs typeface="Courier New"/>
              </a:rPr>
              <a:t>@asyncio.coroutine</a:t>
            </a:r>
            <a:endParaRPr lang="en-US" altLang="en-US" b="1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def factorial(name, number):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    f = 1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    for i in range(2, number+1):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        </a:t>
            </a:r>
            <a:r>
              <a:rPr lang="en-US" altLang="en-US" b="1">
                <a:solidFill>
                  <a:srgbClr val="2C5588"/>
                </a:solidFill>
                <a:latin typeface="Courier New"/>
                <a:cs typeface="Courier New"/>
              </a:rPr>
              <a:t>yield from asyncio.sleep(1)</a:t>
            </a:r>
            <a:endParaRPr lang="en-US" altLang="en-US" b="1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b="1">
                <a:latin typeface="Courier New"/>
                <a:cs typeface="Courier New"/>
              </a:rPr>
              <a:t>        f *= i</a:t>
            </a:r>
          </a:p>
          <a:p>
            <a:pPr marL="0" indent="0" latinLnBrk="0">
              <a:buNone/>
              <a:defRPr lang="fr-CH" altLang="en-US"/>
            </a:pPr>
            <a:endParaRPr lang="en-US" altLang="en-US" b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 dirty="0" err="1"/>
              <a:t>Exemples</a:t>
            </a:r>
            <a:r>
              <a:rPr lang="en-US" altLang="en-US" b="1" dirty="0"/>
              <a:t> </a:t>
            </a:r>
            <a:r>
              <a:rPr lang="en-US" altLang="en-US" b="1" dirty="0" err="1"/>
              <a:t>jouets</a:t>
            </a:r>
            <a:r>
              <a:rPr lang="en-US" altLang="en-US" b="1" dirty="0"/>
              <a:t> de la doc </a:t>
            </a:r>
            <a:r>
              <a:rPr lang="en-US" altLang="en-US" b="1" dirty="0" err="1"/>
              <a:t>asyncio</a:t>
            </a:r>
            <a:endParaRPr lang="en-US" alt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5972" y="1628775"/>
            <a:ext cx="10972798" cy="4525963"/>
          </a:xfrm>
        </p:spPr>
        <p:txBody>
          <a:bodyPr>
            <a:normAutofit fontScale="92500" lnSpcReduction="20000"/>
          </a:bodyPr>
          <a:lstStyle/>
          <a:p>
            <a:pPr marL="592000" indent="-592000" latinLnBrk="0">
              <a:buClr>
                <a:srgbClr val="000000"/>
              </a:buClr>
              <a:buAutoNum type="arabicPeriod" startAt="2"/>
              <a:defRPr lang="fr-CH" altLang="en-US"/>
            </a:pPr>
            <a:r>
              <a:rPr lang="en-US" altLang="en-US" b="1"/>
              <a:t>Création des tâches et lancement de la boucle événementielle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endParaRPr lang="en-US" altLang="en-US" b="0"/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 = asyncio.get_event_loop()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tasks = [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    asyncio.async(factorial("A", 2)),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    asyncio.async(factorial("B", 3)),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    asyncio.async(factorial("C", 4))]</a:t>
            </a:r>
            <a:endParaRPr lang="en-US" altLang="en-US" b="0">
              <a:latin typeface="Courier New"/>
              <a:cs typeface="Courier New"/>
            </a:endParaRP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loop.run_until_complete(asyncio.wait(tasks))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loop.close()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Plan de la présentation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97240"/>
          </a:xfrm>
        </p:spPr>
        <p:txBody>
          <a:bodyPr>
            <a:normAutofit fontScale="32500" lnSpcReduction="20000"/>
          </a:bodyPr>
          <a:lstStyle/>
          <a:p>
            <a:r>
              <a:rPr lang="fr-CH" sz="6000" dirty="0" smtClean="0">
                <a:solidFill>
                  <a:schemeClr val="accent1">
                    <a:lumMod val="75000"/>
                  </a:schemeClr>
                </a:solidFill>
              </a:rPr>
              <a:t>Qui?</a:t>
            </a:r>
          </a:p>
          <a:p>
            <a:r>
              <a:rPr lang="fr-CH" sz="6000" dirty="0" smtClean="0">
                <a:solidFill>
                  <a:schemeClr val="accent1">
                    <a:lumMod val="75000"/>
                  </a:schemeClr>
                </a:solidFill>
              </a:rPr>
              <a:t>Quoi?</a:t>
            </a:r>
          </a:p>
          <a:p>
            <a:r>
              <a:rPr lang="fr-CH" sz="6000" dirty="0" smtClean="0">
                <a:solidFill>
                  <a:schemeClr val="accent1">
                    <a:lumMod val="75000"/>
                  </a:schemeClr>
                </a:solidFill>
              </a:rPr>
              <a:t>Comment?</a:t>
            </a:r>
          </a:p>
          <a:p>
            <a:r>
              <a:rPr lang="fr-CH" sz="6000" dirty="0" smtClean="0">
                <a:solidFill>
                  <a:schemeClr val="accent1">
                    <a:lumMod val="75000"/>
                  </a:schemeClr>
                </a:solidFill>
              </a:rPr>
              <a:t>Vers un nouveau standard?</a:t>
            </a:r>
          </a:p>
          <a:p>
            <a:r>
              <a:rPr lang="fr-CH" sz="6000" dirty="0" smtClean="0">
                <a:solidFill>
                  <a:schemeClr val="accent1">
                    <a:lumMod val="75000"/>
                  </a:schemeClr>
                </a:solidFill>
              </a:rPr>
              <a:t>Pourquoi?</a:t>
            </a:r>
          </a:p>
          <a:p>
            <a:endParaRPr lang="fr-CH" sz="6000" dirty="0" smtClean="0"/>
          </a:p>
          <a:p>
            <a:r>
              <a:rPr lang="fr-CH" sz="6000" dirty="0" smtClean="0">
                <a:solidFill>
                  <a:schemeClr val="accent4">
                    <a:lumMod val="75000"/>
                  </a:schemeClr>
                </a:solidFill>
              </a:rPr>
              <a:t>Les composants de </a:t>
            </a:r>
            <a:r>
              <a:rPr lang="fr-CH" sz="6000" dirty="0" err="1" smtClean="0">
                <a:solidFill>
                  <a:schemeClr val="accent4">
                    <a:lumMod val="75000"/>
                  </a:schemeClr>
                </a:solidFill>
              </a:rPr>
              <a:t>asyncio</a:t>
            </a:r>
            <a:endParaRPr lang="fr-CH"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en-US" sz="6000" dirty="0" err="1">
                <a:solidFill>
                  <a:schemeClr val="accent4">
                    <a:lumMod val="75000"/>
                  </a:schemeClr>
                </a:solidFill>
              </a:rPr>
              <a:t>Coroutines</a:t>
            </a:r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, Futures et </a:t>
            </a:r>
            <a:r>
              <a:rPr lang="en-US" altLang="en-US" sz="6000" dirty="0" err="1" smtClean="0">
                <a:solidFill>
                  <a:schemeClr val="accent4">
                    <a:lumMod val="75000"/>
                  </a:schemeClr>
                </a:solidFill>
              </a:rPr>
              <a:t>Tâches</a:t>
            </a:r>
            <a:endParaRPr lang="en-US" altLang="en-US"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en-US" sz="6000" dirty="0" err="1">
                <a:solidFill>
                  <a:schemeClr val="accent4">
                    <a:lumMod val="75000"/>
                  </a:schemeClr>
                </a:solidFill>
              </a:rPr>
              <a:t>Exemples</a:t>
            </a:r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en-US" sz="6000" dirty="0" err="1">
                <a:solidFill>
                  <a:schemeClr val="accent4">
                    <a:lumMod val="75000"/>
                  </a:schemeClr>
                </a:solidFill>
              </a:rPr>
              <a:t>jouets</a:t>
            </a:r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 de la doc </a:t>
            </a:r>
            <a:r>
              <a:rPr lang="en-US" altLang="en-US" sz="6000" dirty="0" err="1" smtClean="0">
                <a:solidFill>
                  <a:schemeClr val="accent4">
                    <a:lumMod val="75000"/>
                  </a:schemeClr>
                </a:solidFill>
              </a:rPr>
              <a:t>asyncio</a:t>
            </a:r>
            <a:endParaRPr lang="en-US" altLang="en-US"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en-US" sz="6000" dirty="0" err="1">
                <a:solidFill>
                  <a:schemeClr val="accent4">
                    <a:lumMod val="75000"/>
                  </a:schemeClr>
                </a:solidFill>
              </a:rPr>
              <a:t>Protocoles</a:t>
            </a:r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 et transports à la </a:t>
            </a:r>
            <a:r>
              <a:rPr lang="en-US" altLang="en-US" sz="6000" dirty="0" smtClean="0">
                <a:solidFill>
                  <a:schemeClr val="accent4">
                    <a:lumMod val="75000"/>
                  </a:schemeClr>
                </a:solidFill>
              </a:rPr>
              <a:t>Twisted</a:t>
            </a:r>
          </a:p>
          <a:p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Un </a:t>
            </a:r>
            <a:r>
              <a:rPr lang="en-US" altLang="en-US" sz="6000" dirty="0" err="1">
                <a:solidFill>
                  <a:schemeClr val="accent4">
                    <a:lumMod val="75000"/>
                  </a:schemeClr>
                </a:solidFill>
              </a:rPr>
              <a:t>exemple</a:t>
            </a:r>
            <a:r>
              <a:rPr lang="en-US" altLang="en-US" sz="6000" dirty="0">
                <a:solidFill>
                  <a:schemeClr val="accent4">
                    <a:lumMod val="75000"/>
                  </a:schemeClr>
                </a:solidFill>
              </a:rPr>
              <a:t> avec </a:t>
            </a:r>
            <a:r>
              <a:rPr lang="en-US" altLang="en-US" sz="6000" dirty="0" err="1" smtClean="0">
                <a:solidFill>
                  <a:schemeClr val="accent4">
                    <a:lumMod val="75000"/>
                  </a:schemeClr>
                </a:solidFill>
              </a:rPr>
              <a:t>asyncio-redis</a:t>
            </a:r>
            <a:endParaRPr lang="en-US" altLang="en-US"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en-US" sz="6000" dirty="0" smtClean="0"/>
          </a:p>
          <a:p>
            <a:r>
              <a:rPr lang="en-US" sz="6000" dirty="0" smtClean="0"/>
              <a:t>Conclusions</a:t>
            </a:r>
          </a:p>
          <a:p>
            <a:r>
              <a:rPr lang="en-US" sz="6000" dirty="0" smtClean="0"/>
              <a:t>Questions</a:t>
            </a:r>
            <a:endParaRPr lang="fr-CH" sz="6000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65559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Exemples jouets de la doc asyncio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92000" indent="-592000" latinLnBrk="0">
              <a:buAutoNum type="arabicPeriod"/>
              <a:defRPr lang="fr-CH" altLang="en-US"/>
            </a:pPr>
            <a:r>
              <a:rPr lang="en-US" altLang="en-US" b="1"/>
              <a:t>Définition de la coroutine</a:t>
            </a:r>
          </a:p>
          <a:p>
            <a:pPr marL="0" indent="0" latinLnBrk="0">
              <a:buNone/>
              <a:defRPr lang="fr-CH" altLang="en-US"/>
            </a:pPr>
            <a:endParaRPr lang="en-US" altLang="en-US" b="1"/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import asyncio</a:t>
            </a:r>
          </a:p>
          <a:p>
            <a:pPr marL="0" indent="0" latinLnBrk="0">
              <a:buNone/>
              <a:defRPr lang="fr-CH" altLang="en-US"/>
            </a:pPr>
            <a:endParaRPr lang="en-US" altLang="en-US" sz="2800" b="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solidFill>
                  <a:srgbClr val="2C5588"/>
                </a:solidFill>
                <a:latin typeface="Courier New"/>
                <a:cs typeface="Courier New"/>
              </a:rPr>
              <a:t>@asyncio.coroutine</a:t>
            </a:r>
            <a:endParaRPr lang="en-US" altLang="en-US" sz="2800" b="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def tcp_echo_client(message, loop):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r, w = </a:t>
            </a:r>
            <a:r>
              <a:rPr lang="en-US" altLang="en-US" sz="2800" b="0">
                <a:solidFill>
                  <a:srgbClr val="2C5588"/>
                </a:solidFill>
                <a:latin typeface="Courier New"/>
                <a:cs typeface="Courier New"/>
              </a:rPr>
              <a:t>yield from</a:t>
            </a:r>
            <a:r>
              <a:rPr lang="en-US" altLang="en-US" sz="2800" b="0">
                <a:latin typeface="Courier New"/>
                <a:cs typeface="Courier New"/>
              </a:rPr>
              <a:t> asyncio.open_connection(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                            '127.0.0.1', 8888)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w.write(message.encode())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data = </a:t>
            </a:r>
            <a:r>
              <a:rPr lang="en-US" altLang="en-US" sz="2800" b="0">
                <a:solidFill>
                  <a:srgbClr val="2C5588"/>
                </a:solidFill>
                <a:latin typeface="Courier New"/>
                <a:cs typeface="Courier New"/>
              </a:rPr>
              <a:t>yield from</a:t>
            </a:r>
            <a:r>
              <a:rPr lang="en-US" altLang="en-US" sz="2800" b="0">
                <a:latin typeface="Courier New"/>
                <a:cs typeface="Courier New"/>
              </a:rPr>
              <a:t> r.read(100)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w.close()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 b="0">
                <a:latin typeface="Courier New"/>
                <a:cs typeface="Courier New"/>
              </a:rPr>
              <a:t>   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197720"/>
            <a:ext cx="10972798" cy="1143000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Exemples jouets de la doc asyncio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2000" indent="-592000" latinLnBrk="0">
              <a:buClr>
                <a:srgbClr val="000000"/>
              </a:buClr>
              <a:buAutoNum type="arabicPeriod" startAt="2"/>
              <a:defRPr lang="fr-CH" altLang="en-US"/>
            </a:pPr>
            <a:r>
              <a:rPr lang="en-US" altLang="en-US" b="1"/>
              <a:t>Création de la tâche et lancement de la boucle événementielle</a:t>
            </a:r>
          </a:p>
          <a:p>
            <a:pPr marL="592000" indent="-592000" latinLnBrk="0">
              <a:buClr>
                <a:srgbClr val="000000"/>
              </a:buClr>
              <a:buAutoNum type="arabicPeriod"/>
              <a:defRPr lang="fr-CH" altLang="en-US"/>
            </a:pPr>
            <a:endParaRPr lang="en-US" altLang="en-US" b="1"/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 = asyncio.get_event_loop()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loop.run_until_complete(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         </a:t>
            </a: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tcp_echo_client('Hello', loop)</a:t>
            </a:r>
            <a:r>
              <a:rPr lang="en-US" altLang="en-US" b="0">
                <a:latin typeface="Courier New"/>
                <a:cs typeface="Courier New"/>
              </a:rPr>
              <a:t>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loop.close()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Exemples jouets de la doc asyncio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92000" indent="-592000" latinLnBrk="0">
              <a:buAutoNum type="arabicPeriod"/>
              <a:defRPr lang="fr-CH" altLang="en-US"/>
            </a:pPr>
            <a:r>
              <a:rPr lang="en-US" altLang="en-US" b="1"/>
              <a:t>Définition de la coroutine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import asyncio</a:t>
            </a:r>
          </a:p>
          <a:p>
            <a:pPr marL="0" indent="0" latinLnBrk="0">
              <a:buNone/>
              <a:defRPr lang="fr-CH" altLang="en-US"/>
            </a:pPr>
            <a:endParaRPr lang="en-US" altLang="en-US" b="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@asyncio.coroutine</a:t>
            </a:r>
            <a:endParaRPr lang="en-US" altLang="en-US" b="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def handle_echo(reader, writer):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data = </a:t>
            </a:r>
            <a:r>
              <a:rPr lang="en-US" altLang="en-US" b="0">
                <a:solidFill>
                  <a:srgbClr val="2C5588"/>
                </a:solidFill>
                <a:latin typeface="Courier New"/>
                <a:cs typeface="Courier New"/>
              </a:rPr>
              <a:t>yield from</a:t>
            </a:r>
            <a:r>
              <a:rPr lang="en-US" altLang="en-US" b="0">
                <a:latin typeface="Courier New"/>
                <a:cs typeface="Courier New"/>
              </a:rPr>
              <a:t> reader.read()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writer.write(data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yield from writer.drain()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writer.close()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Exemples jouets de la doc asyncio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2000" indent="-592000" latinLnBrk="0">
              <a:buClr>
                <a:srgbClr val="000000"/>
              </a:buClr>
              <a:buAutoNum type="arabicPeriod" startAt="2"/>
              <a:defRPr lang="fr-CH" altLang="en-US"/>
            </a:pPr>
            <a:r>
              <a:rPr lang="en-US" altLang="en-US" b="1"/>
              <a:t>Event loop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 = asyncio.get_event_loop()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coro = asyncio.start_server(handle_echo, 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           '127.0.0.1', 8888, loop=loop)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server = loop.run_until_complete(coro)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try: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loop.run_forever()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except KeyboardInterrupt: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    pass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endParaRPr lang="en-US" altLang="en-US" b="0">
              <a:latin typeface="Courier New"/>
              <a:cs typeface="Courier New"/>
            </a:endParaRP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server.close()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loop.run_until_complete(server.wait_closed())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r>
              <a:rPr lang="en-US" altLang="en-US" b="0">
                <a:latin typeface="Courier New"/>
                <a:cs typeface="Courier New"/>
              </a:rPr>
              <a:t>loop.close()</a:t>
            </a:r>
          </a:p>
          <a:p>
            <a:pPr marL="0" indent="0" latinLnBrk="0">
              <a:buClr>
                <a:srgbClr val="000000"/>
              </a:buClr>
              <a:buNone/>
              <a:defRPr lang="fr-CH" altLang="en-US"/>
            </a:pPr>
            <a:endParaRPr lang="en-US" altLang="en-US" b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Protocoles et transports à la Twisted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import asyncio</a:t>
            </a:r>
          </a:p>
          <a:p>
            <a:pPr marL="0" indent="0" latinLnBrk="0">
              <a:buNone/>
              <a:defRPr lang="fr-CH" altLang="en-US"/>
            </a:pPr>
            <a:endParaRPr lang="en-US" altLang="en-US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class EchoClientProtocol(asyncio.Protocol):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</a:t>
            </a: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def __init__(self, msg, loop):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self.msg = msg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self.loop = loop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...</a:t>
            </a:r>
            <a:endParaRPr lang="en-US" altLang="en-US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endParaRPr lang="en-US" altLang="en-US" sz="320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Protocoles et transports à la Twisted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endParaRPr lang="fr-CH" altLang=""/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class EchoClientProtocol(asyncio.Protocol):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</a:t>
            </a: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def connection_made(self, transport):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transport.write(self.msg.encode())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print('Data sent')</a:t>
            </a:r>
            <a:endParaRPr lang="en-US" altLang="en-US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Protocoles et transports à la Twisted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class EchoClientProtocol(asyncio.Protocol):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</a:t>
            </a: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def data_received(self, data):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print('Data received')</a:t>
            </a:r>
            <a:endParaRPr lang="en-US" altLang="en-US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 dirty="0" err="1"/>
              <a:t>Protocoles</a:t>
            </a:r>
            <a:r>
              <a:rPr lang="en-US" altLang="en-US" b="1" dirty="0"/>
              <a:t> et transports à la Twisted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class EchoClientProtocol(asyncio.Protocol):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</a:t>
            </a: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def connection_lost(self, exc):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print('The server left')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print('Stop the event loop')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solidFill>
                  <a:srgbClr val="2C5588"/>
                </a:solidFill>
                <a:latin typeface="Courier New"/>
                <a:cs typeface="Courier New"/>
              </a:rPr>
              <a:t>        self.loop.stop()</a:t>
            </a:r>
            <a:endParaRPr lang="en-US" altLang="en-US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    ...</a:t>
            </a:r>
          </a:p>
          <a:p>
            <a:pPr marL="0" indent="0" latinLnBrk="0">
              <a:buNone/>
              <a:defRPr lang="fr-CH" altLang="en-US"/>
            </a:pPr>
            <a:endParaRPr lang="en-US" altLang="en-US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Protocoles et transports à la Twisted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...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loop = asyncio.get_event_loop()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msg = 'Hello'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coro = loop.create_connection(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           lambda: EchoClientProtocol(msg, loop),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           '127.0.0.1', 8888)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loop.run_until_complete(coro)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loop.run_forever()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800">
                <a:latin typeface="Courier New"/>
                <a:cs typeface="Courier New"/>
              </a:rPr>
              <a:t>loop.close()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Un exemple avec asyncio-redis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import asyncio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import asyncio_redis as aior</a:t>
            </a:r>
          </a:p>
          <a:p>
            <a:pPr marL="0" indent="0" latinLnBrk="0">
              <a:buNone/>
              <a:defRPr lang="fr-CH" altLang="en-US"/>
            </a:pPr>
            <a:endParaRPr lang="en-US" altLang="en-US" sz="2400">
              <a:latin typeface="Courier New"/>
              <a:cs typeface="Courier New"/>
            </a:endParaRP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solidFill>
                  <a:srgbClr val="2C5588"/>
                </a:solidFill>
                <a:latin typeface="Courier New"/>
                <a:cs typeface="Courier New"/>
              </a:rPr>
              <a:t>@asyncio.coroutine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def my_subscriber(channels):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conn = </a:t>
            </a:r>
            <a:r>
              <a:rPr lang="en-US" altLang="en-US" sz="2400">
                <a:solidFill>
                  <a:srgbClr val="2C5588"/>
                </a:solidFill>
                <a:latin typeface="Courier New"/>
                <a:cs typeface="Courier New"/>
              </a:rPr>
              <a:t>yield from</a:t>
            </a:r>
            <a:r>
              <a:rPr lang="en-US" altLang="en-US" sz="2400">
                <a:latin typeface="Courier New"/>
                <a:cs typeface="Courier New"/>
              </a:rPr>
              <a:t> aior.Connection.create(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                          host='localhost', port= 6379)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subscriber = yield from connection.start_subscribe()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</a:t>
            </a:r>
            <a:r>
              <a:rPr lang="en-US" altLang="en-US" sz="2400">
                <a:solidFill>
                  <a:srgbClr val="2C5588"/>
                </a:solidFill>
                <a:latin typeface="Courier New"/>
                <a:cs typeface="Courier New"/>
              </a:rPr>
              <a:t>yield from</a:t>
            </a:r>
            <a:r>
              <a:rPr lang="en-US" altLang="en-US" sz="2400">
                <a:latin typeface="Courier New"/>
                <a:cs typeface="Courier New"/>
              </a:rPr>
              <a:t> subscriber.subscribe(channels)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while True: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    reply = </a:t>
            </a:r>
            <a:r>
              <a:rPr lang="en-US" altLang="en-US" sz="2400">
                <a:solidFill>
                  <a:srgbClr val="2C5588"/>
                </a:solidFill>
                <a:latin typeface="Courier New"/>
                <a:cs typeface="Courier New"/>
              </a:rPr>
              <a:t>yield from </a:t>
            </a:r>
            <a:r>
              <a:rPr lang="en-US" altLang="en-US" sz="2400">
                <a:latin typeface="Courier New"/>
                <a:cs typeface="Courier New"/>
              </a:rPr>
              <a:t>subscriber.next_published()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sz="2400">
                <a:latin typeface="Courier New"/>
                <a:cs typeface="Courier New"/>
              </a:rPr>
              <a:t>        # do something with reply     </a:t>
            </a:r>
          </a:p>
          <a:p>
            <a:pPr marL="0" indent="0" latinLnBrk="0">
              <a:buNone/>
              <a:defRPr lang="fr-CH" altLang="en-US"/>
            </a:pPr>
            <a:endParaRPr lang="en-US" altLang="en-US" sz="2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Qui?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28775"/>
            <a:ext cx="10972798" cy="4525963"/>
          </a:xfrm>
        </p:spPr>
        <p:txBody>
          <a:bodyPr/>
          <a:lstStyle/>
          <a:p>
            <a:pPr marL="342900" indent="-342900" latinLnBrk="0">
              <a:defRPr lang="fr-CH" altLang="en-US"/>
            </a:pPr>
            <a:r>
              <a:rPr lang="en-US" altLang="en-US"/>
              <a:t>Master en génie chimique et PhD en biotech à EPFL (Lausanne)</a:t>
            </a:r>
          </a:p>
          <a:p>
            <a:pPr marL="342900" indent="-342900" latinLnBrk="0">
              <a:defRPr lang="fr-CH" altLang="en-US"/>
            </a:pP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Professeur de génie chimique à la HES-SO (Fribourg)</a:t>
            </a:r>
            <a:endParaRPr lang="en-US" altLang="en-US"/>
          </a:p>
          <a:p>
            <a:pPr marL="342900" indent="-342900" latinLnBrk="0">
              <a:defRPr lang="fr-CH" altLang="en-US"/>
            </a:pPr>
            <a:r>
              <a:rPr lang="en-US" altLang="en-US"/>
              <a:t>Code en Python depuis 2000.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Stack python scientifique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Touche à tout, utilise python comme couteau suisse digital.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Un exemple avec asyncio-redis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...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loop = asyncio.get_event_loop()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asyncio.async(my_subscriber('channel-1'))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asyncio.async(my_subscriber('channel-2'))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>
                <a:latin typeface="Courier New"/>
                <a:cs typeface="Courier New"/>
              </a:rPr>
              <a:t>loop.run_forever()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 dirty="0"/>
              <a:t>Un </a:t>
            </a:r>
            <a:r>
              <a:rPr lang="en-US" altLang="en-US" b="1" dirty="0" err="1"/>
              <a:t>exemple</a:t>
            </a:r>
            <a:r>
              <a:rPr lang="en-US" altLang="en-US" b="1" dirty="0"/>
              <a:t> avec </a:t>
            </a:r>
            <a:r>
              <a:rPr lang="en-US" altLang="en-US" b="1" dirty="0" err="1"/>
              <a:t>asyncio-redis</a:t>
            </a:r>
            <a:endParaRPr lang="en-US" alt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endParaRPr lang="fr-CH" altLang=""/>
          </a:p>
          <a:p>
            <a:pPr marL="0" indent="0" latinLnBrk="0">
              <a:buNone/>
              <a:defRPr lang="fr-CH" altLang="en-US"/>
            </a:pPr>
            <a:r>
              <a:rPr lang="en-US" altLang="en-US"/>
              <a:t>On peut écrire un PUB-SUB très similaire pour </a:t>
            </a:r>
            <a:r>
              <a:rPr lang="en-US" altLang="en-US" b="1"/>
              <a:t>aiozmq </a:t>
            </a:r>
            <a:r>
              <a:rPr lang="en-US" altLang="en-US"/>
              <a:t>pour ZeroMQ, qui utilise habituellement Tornado ou gevent pour l'asynchrone.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 dirty="0" err="1"/>
              <a:t>Projets</a:t>
            </a:r>
            <a:r>
              <a:rPr lang="en-US" altLang="en-US" b="1" dirty="0"/>
              <a:t> et </a:t>
            </a:r>
            <a:r>
              <a:rPr lang="en-US" altLang="en-US" b="1" dirty="0" err="1"/>
              <a:t>ressources</a:t>
            </a:r>
            <a:r>
              <a:rPr lang="en-US" altLang="en-US" b="1" dirty="0"/>
              <a:t> </a:t>
            </a:r>
            <a:r>
              <a:rPr lang="en-US" altLang="en-US" b="1" dirty="0" err="1"/>
              <a:t>asyncio</a:t>
            </a:r>
            <a:endParaRPr lang="en-US" alt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>
                <a:hlinkClick r:id="rId2"/>
              </a:rPr>
              <a:t>https://code.google.com/p/tulip/wiki/ThirdParty</a:t>
            </a:r>
            <a:endParaRPr lang="en-US" altLang="en-US"/>
          </a:p>
          <a:p>
            <a:pPr latinLnBrk="0">
              <a:defRPr lang="fr-CH" altLang="en-US"/>
            </a:pPr>
            <a:r>
              <a:rPr lang="en-US" altLang="en-US">
                <a:hlinkClick r:id="rId3"/>
              </a:rPr>
              <a:t>http://asyncio.org</a:t>
            </a:r>
            <a:endParaRPr lang="en-US" altLang="en-US"/>
          </a:p>
          <a:p>
            <a:pPr marL="0" indent="0" latinLnBrk="0">
              <a:buNone/>
              <a:defRPr lang="fr-CH" altLang="en-US"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Conclusions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0">
              <a:buNone/>
              <a:defRPr lang="fr-CH" altLang="en-US"/>
            </a:pPr>
            <a:r>
              <a:rPr lang="en-US" altLang="en-US"/>
              <a:t>Asyncio/Tulip est un projet jeune mais...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Présente un potentiel d'interopérabilité intéressant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Modèle élégant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La courbe d'apprentissage semble relativement aisée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Code asynchrone linéaire (facile à lire)</a:t>
            </a:r>
          </a:p>
          <a:p>
            <a:pPr marL="342900" indent="-342900" latinLnBrk="0">
              <a:defRPr lang="fr-CH" altLang="en-US"/>
            </a:pPr>
            <a:endParaRPr lang="en-US" altLang="en-US"/>
          </a:p>
          <a:p>
            <a:pPr marL="342900" indent="-342900" latinLnBrk="0">
              <a:defRPr lang="fr-CH" altLang="en-US"/>
            </a:pPr>
            <a:r>
              <a:rPr lang="en-US" altLang="en-US"/>
              <a:t>à suivre: la réponse à moyen terme des acteurs du domaines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Questions?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Quoi?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r>
              <a:rPr lang="en-US" altLang="en-US"/>
              <a:t>Dans la vraie vie, résoudre des problème à l'aide de e.g. Python implique de communiquer avec des sources extérieures: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base de donnée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socket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autre worker</a:t>
            </a:r>
          </a:p>
          <a:p>
            <a:pPr marL="342900" indent="-342900" latinLnBrk="0">
              <a:defRPr lang="fr-CH" altLang="en-US"/>
            </a:pPr>
            <a:r>
              <a:rPr lang="en-US" altLang="en-US"/>
              <a:t>service fournissant des données à travailler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Quoi? (2/2)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5183886" y="3140964"/>
            <a:ext cx="1824228" cy="651510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fr-CH" altLang="en-US"/>
            </a:pPr>
            <a:endParaRPr lang="fr-CH" altLang=""/>
          </a:p>
        </p:txBody>
      </p:sp>
      <p:sp>
        <p:nvSpPr>
          <p:cNvPr id="6" name="TextBox 5"/>
          <p:cNvSpPr txBox="1"/>
          <p:nvPr/>
        </p:nvSpPr>
        <p:spPr>
          <a:xfrm>
            <a:off x="1991496" y="3322883"/>
            <a:ext cx="2952369" cy="57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 lang="fr-CH" altLang="en-US"/>
            </a:pPr>
            <a:r>
              <a:rPr lang="en-US" altLang="en-US" sz="3200"/>
              <a:t>CPU-Bound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4205" y="3322883"/>
            <a:ext cx="2952368" cy="577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 lang="fr-CH" altLang="en-US"/>
            </a:pPr>
            <a:r>
              <a:rPr lang="en-US" altLang="en-US" sz="3200"/>
              <a:t>IO-Bound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496" y="4678324"/>
            <a:ext cx="2952369" cy="57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 lang="fr-CH" altLang="en-US"/>
            </a:pPr>
            <a:r>
              <a:rPr lang="en-US" altLang="en-US" sz="3200"/>
              <a:t>Parallélisme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4205" y="4678342"/>
            <a:ext cx="2439936" cy="57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 lang="fr-CH" altLang="en-US"/>
            </a:pPr>
            <a:r>
              <a:rPr lang="en-US" altLang="en-US" sz="3200"/>
              <a:t>Async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5193427" y="4687627"/>
            <a:ext cx="1824228" cy="651510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 lang="fr-CH" altLang="en-US"/>
            </a:pPr>
            <a:endParaRPr lang="fr-CH" altLang="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Comment?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Twisted</a:t>
            </a:r>
          </a:p>
          <a:p>
            <a:pPr latinLnBrk="0">
              <a:defRPr lang="fr-CH" altLang="en-US"/>
            </a:pPr>
            <a:r>
              <a:rPr lang="en-US" altLang="en-US"/>
              <a:t>gevent</a:t>
            </a:r>
          </a:p>
          <a:p>
            <a:pPr latinLnBrk="0">
              <a:defRPr lang="fr-CH" altLang="en-US"/>
            </a:pPr>
            <a:r>
              <a:rPr lang="en-US" altLang="en-US"/>
              <a:t>Tornado</a:t>
            </a:r>
          </a:p>
          <a:p>
            <a:pPr latinLnBrk="0">
              <a:defRPr lang="fr-CH" altLang="en-US"/>
            </a:pPr>
            <a:r>
              <a:rPr lang="en-US" altLang="en-US"/>
              <a:t>...</a:t>
            </a:r>
          </a:p>
          <a:p>
            <a:pPr latinLnBrk="0">
              <a:defRPr lang="fr-CH" altLang="en-US"/>
            </a:pPr>
            <a:r>
              <a:rPr lang="en-US" altLang="en-US"/>
              <a:t>PEP-3148 → concurrent.futures (Python 3.2)</a:t>
            </a:r>
          </a:p>
          <a:p>
            <a:pPr latinLnBrk="0">
              <a:defRPr lang="fr-CH" altLang="en-US"/>
            </a:pPr>
            <a:r>
              <a:rPr lang="en-US" altLang="en-US"/>
              <a:t>PEP-380 → </a:t>
            </a:r>
            <a:r>
              <a:rPr lang="en-US" altLang="en-US" b="1"/>
              <a:t>yield from (Python 3.3)</a:t>
            </a:r>
          </a:p>
          <a:p>
            <a:pPr latinLnBrk="0">
              <a:defRPr lang="fr-CH" altLang="en-US"/>
            </a:pPr>
            <a:r>
              <a:rPr lang="en-US" altLang="en-US"/>
              <a:t>PEP-3156 → Tulip → </a:t>
            </a:r>
            <a:r>
              <a:rPr lang="en-US" altLang="en-US" b="1"/>
              <a:t>asyncio (Python 3.4)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Vers un nouveau standard ? (1/2)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66102" y="1417638"/>
            <a:ext cx="7459793" cy="4531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6108" y="6220960"/>
            <a:ext cx="6317758" cy="4484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fr-CH" altLang="en-US"/>
            </a:pPr>
            <a:r>
              <a:rPr lang="fr-CH" altLang="en-US" sz="24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Lucida"/>
              </a:rPr>
              <a:t>http://imgs.xkcd.com/comics/standards.png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Vers un nouveau standard?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  <a:defRPr lang="fr-CH" altLang="en-US"/>
            </a:pPr>
            <a:endParaRPr lang="fr-CH" altLang="" i="1"/>
          </a:p>
          <a:p>
            <a:pPr marL="0" indent="0" latinLnBrk="0">
              <a:buNone/>
              <a:defRPr lang="fr-CH" altLang="en-US"/>
            </a:pPr>
            <a:endParaRPr lang="fr-CH" altLang="" i="1"/>
          </a:p>
          <a:p>
            <a:pPr marL="0" indent="0" latinLnBrk="0">
              <a:buNone/>
              <a:defRPr lang="fr-CH" altLang="en-US"/>
            </a:pPr>
            <a:r>
              <a:rPr lang="en-US" altLang="en-US" i="1"/>
              <a:t>"I'm not trying to reinvent the wheel. I'm trying to build a good one." 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i="1"/>
              <a:t>    </a:t>
            </a:r>
          </a:p>
          <a:p>
            <a:pPr marL="0" indent="0" latinLnBrk="0">
              <a:buNone/>
              <a:defRPr lang="fr-CH" altLang="en-US"/>
            </a:pPr>
            <a:r>
              <a:rPr lang="en-US" altLang="en-US" i="1"/>
              <a:t>Guido van Rossum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 lang="fr-CH" altLang="en-US"/>
            </a:pPr>
            <a:r>
              <a:rPr lang="en-US" altLang="en-US" b="1"/>
              <a:t>Pourquoi? (1/3)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711388"/>
            <a:ext cx="10972798" cy="4525963"/>
          </a:xfrm>
        </p:spPr>
        <p:txBody>
          <a:bodyPr/>
          <a:lstStyle/>
          <a:p>
            <a:pPr latinLnBrk="0">
              <a:defRPr lang="fr-CH" altLang="en-US"/>
            </a:pPr>
            <a:r>
              <a:rPr lang="en-US" altLang="en-US"/>
              <a:t>ayncore et asynchat: </a:t>
            </a:r>
            <a:r>
              <a:rPr lang="en-US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included batteries don't fit</a:t>
            </a:r>
          </a:p>
          <a:p>
            <a:pPr lvl="1" latinLnBrk="0">
              <a:defRPr lang="fr-CH" altLang="en-US"/>
            </a:pPr>
            <a:r>
              <a:rPr lang="en-US" altLang="en-US"/>
              <a:t>peu extensibles</a:t>
            </a:r>
          </a:p>
          <a:p>
            <a:pPr lvl="1" latinLnBrk="0">
              <a:defRPr lang="fr-CH" altLang="en-US"/>
            </a:pPr>
            <a:r>
              <a:rPr lang="en-US" altLang="en-US"/>
              <a:t>personne ne les utilisent</a:t>
            </a:r>
          </a:p>
          <a:p>
            <a:pPr latinLnBrk="0">
              <a:defRPr lang="fr-CH" altLang="en-US"/>
            </a:pPr>
            <a:r>
              <a:rPr lang="en-US" altLang="en-US"/>
              <a:t>Nouvelle syntaxe yield from pour les générateurs</a:t>
            </a:r>
          </a:p>
          <a:p>
            <a:pPr latinLnBrk="0">
              <a:defRPr lang="fr-CH" altLang="en-US"/>
            </a:pPr>
            <a:r>
              <a:rPr lang="en-US" altLang="en-US"/>
              <a:t>Nouvelle implementation des IO asynchrones</a:t>
            </a:r>
          </a:p>
          <a:p>
            <a:pPr lvl="1" latinLnBrk="0">
              <a:defRPr lang="fr-CH" altLang="en-US"/>
            </a:pPr>
            <a:r>
              <a:rPr lang="en-US" altLang="en-US"/>
              <a:t>Python &gt;= 3.3</a:t>
            </a:r>
          </a:p>
          <a:p>
            <a:pPr lvl="1" latinLnBrk="0">
              <a:defRPr lang="fr-CH" altLang="en-US"/>
            </a:pPr>
            <a:r>
              <a:rPr lang="en-US" altLang="en-US"/>
              <a:t>Trollius: backport pour Python 2.6</a:t>
            </a:r>
          </a:p>
          <a:p>
            <a:pPr marL="0" lvl="0" indent="0" latinLnBrk="0">
              <a:buNone/>
              <a:defRPr lang="fr-CH" altLang="en-US"/>
            </a:pPr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HCR Dotum"/>
        <a:ea typeface="HCR Dotum"/>
        <a:cs typeface="HCR Dotum"/>
      </a:majorFont>
      <a:minorFont>
        <a:latin typeface="HCR Dotum"/>
        <a:ea typeface="HCR Dotum"/>
        <a:cs typeface="HCR Dotum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1076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HCR Dotum</vt:lpstr>
      <vt:lpstr>Lucida</vt:lpstr>
      <vt:lpstr>Wingdings</vt:lpstr>
      <vt:lpstr>Hancom Office</vt:lpstr>
      <vt:lpstr>Asyncio: offrez des tulipes à vos entrées-sorties asynchrones</vt:lpstr>
      <vt:lpstr>Plan de la présentation</vt:lpstr>
      <vt:lpstr>Qui?</vt:lpstr>
      <vt:lpstr>Quoi? (1/2)</vt:lpstr>
      <vt:lpstr>Quoi? (2/2)</vt:lpstr>
      <vt:lpstr>Comment?</vt:lpstr>
      <vt:lpstr>Vers un nouveau standard ? (1/2)</vt:lpstr>
      <vt:lpstr>Vers un nouveau standard? (2/2)</vt:lpstr>
      <vt:lpstr>Pourquoi? (1/3)</vt:lpstr>
      <vt:lpstr>Pourquoi ? (2/3)</vt:lpstr>
      <vt:lpstr>Pourquoi? (3/3)</vt:lpstr>
      <vt:lpstr>Les composants de asyncio?</vt:lpstr>
      <vt:lpstr>Coroutines, Futures et Tâches?</vt:lpstr>
      <vt:lpstr>L'objet Future en bref</vt:lpstr>
      <vt:lpstr>Future() et les coroutines</vt:lpstr>
      <vt:lpstr>Et les tâches?</vt:lpstr>
      <vt:lpstr>Quelle différence entre tâche et coroutine?</vt:lpstr>
      <vt:lpstr>Exemples jouets de la doc asyncio</vt:lpstr>
      <vt:lpstr>Exemples jouets de la doc asyncio</vt:lpstr>
      <vt:lpstr>Exemples jouets de la doc asyncio</vt:lpstr>
      <vt:lpstr>Exemples jouets de la doc asyncio</vt:lpstr>
      <vt:lpstr>Exemples jouets de la doc asyncio</vt:lpstr>
      <vt:lpstr>Exemples jouets de la doc asyncio</vt:lpstr>
      <vt:lpstr>Protocoles et transports à la Twisted</vt:lpstr>
      <vt:lpstr>Protocoles et transports à la Twisted</vt:lpstr>
      <vt:lpstr>Protocoles et transports à la Twisted</vt:lpstr>
      <vt:lpstr>Protocoles et transports à la Twisted</vt:lpstr>
      <vt:lpstr>Protocoles et transports à la Twisted</vt:lpstr>
      <vt:lpstr>Un exemple avec asyncio-redis</vt:lpstr>
      <vt:lpstr>Un exemple avec asyncio-redis</vt:lpstr>
      <vt:lpstr>Un exemple avec asyncio-redis</vt:lpstr>
      <vt:lpstr>Projets et ressources asyncio</vt:lpstr>
      <vt:lpstr>Conclusions</vt:lpstr>
      <vt:lpstr>Questions?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Asyncio: offrez des tulipes à vos entrées-sorties asynchrone</dc:title>
  <dc:creator>tchappui</dc:creator>
  <cp:lastModifiedBy>Chappuis Thierry</cp:lastModifiedBy>
  <cp:revision>122</cp:revision>
  <dcterms:created xsi:type="dcterms:W3CDTF">2014-10-26T01:22:56Z</dcterms:created>
  <dcterms:modified xsi:type="dcterms:W3CDTF">2014-10-26T08:51:16Z</dcterms:modified>
</cp:coreProperties>
</file>