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8909e60b8_1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8909e60b8_1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909e60b8_1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909e60b8_1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909e60b8_1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909e60b8_1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8909e60b8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8909e60b8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88e7022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88e7022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8e7022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8e7022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88e70228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88e70228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8909e60b8_1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8909e60b8_1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8909e60b8_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8909e60b8_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516a5d0d0eaa21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516a5d0d0eaa21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516a5d0d0eaa2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516a5d0d0eaa2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516a5d0d0eaa21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516a5d0d0eaa21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516a5d0d0eaa21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516a5d0d0eaa21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8909e60b8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8909e60b8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Cant do anything about it so some data is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516a5d0d0eaa21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516a5d0d0eaa21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8909e60b8_1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8909e60b8_1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8909e60b8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8909e60b8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8909e60b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8909e60b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8909e60b8_1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8909e60b8_1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8909e60b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8909e60b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88e70228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88e7022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8909e60b8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8909e60b8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8909e60b8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8909e60b8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8909e60b8_1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8909e60b8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youtube.com/watch?v=amlec3ehHbY" TargetMode="External"/><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hronicdata.cdc.gov/views/q6p7-56au/rows.csv?accessType=DOWNLOAD" TargetMode="External"/><Relationship Id="rId4" Type="http://schemas.openxmlformats.org/officeDocument/2006/relationships/image" Target="../media/image15.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1046025" y="714175"/>
            <a:ext cx="4959600" cy="234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Youth Risk Statistics and Predictions</a:t>
            </a:r>
            <a:endParaRPr/>
          </a:p>
        </p:txBody>
      </p:sp>
      <p:sp>
        <p:nvSpPr>
          <p:cNvPr id="60" name="Google Shape;60;p13"/>
          <p:cNvSpPr txBox="1"/>
          <p:nvPr>
            <p:ph idx="1" type="subTitle"/>
          </p:nvPr>
        </p:nvSpPr>
        <p:spPr>
          <a:xfrm>
            <a:off x="5111875" y="3128600"/>
            <a:ext cx="3470700" cy="17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Phillip </a:t>
            </a:r>
            <a:r>
              <a:rPr lang="en" sz="2800"/>
              <a:t>Nguyen </a:t>
            </a:r>
            <a:endParaRPr sz="2800"/>
          </a:p>
          <a:p>
            <a:pPr indent="0" lvl="0" marL="0" rtl="0" algn="l">
              <a:spcBef>
                <a:spcPts val="0"/>
              </a:spcBef>
              <a:spcAft>
                <a:spcPts val="0"/>
              </a:spcAft>
              <a:buClr>
                <a:srgbClr val="000000"/>
              </a:buClr>
              <a:buSzPts val="1100"/>
              <a:buFont typeface="Arial"/>
              <a:buNone/>
            </a:pPr>
            <a:r>
              <a:rPr lang="en" sz="2800"/>
              <a:t>Tararath Chea</a:t>
            </a:r>
            <a:endParaRPr sz="2800"/>
          </a:p>
          <a:p>
            <a:pPr indent="0" lvl="0" marL="0" rtl="0" algn="l">
              <a:spcBef>
                <a:spcPts val="0"/>
              </a:spcBef>
              <a:spcAft>
                <a:spcPts val="0"/>
              </a:spcAft>
              <a:buClr>
                <a:srgbClr val="000000"/>
              </a:buClr>
              <a:buSzPts val="1100"/>
              <a:buFont typeface="Arial"/>
              <a:buNone/>
            </a:pPr>
            <a:r>
              <a:rPr lang="en" sz="2800"/>
              <a:t>Brian Seto</a:t>
            </a:r>
            <a:endParaRPr sz="2800"/>
          </a:p>
          <a:p>
            <a:pPr indent="0" lvl="0" marL="0" rtl="0" algn="l">
              <a:spcBef>
                <a:spcPts val="0"/>
              </a:spcBef>
              <a:spcAft>
                <a:spcPts val="0"/>
              </a:spcAft>
              <a:buNone/>
            </a:pPr>
            <a:r>
              <a:rPr lang="en" sz="2800"/>
              <a:t>Amy Li</a:t>
            </a:r>
            <a:endParaRPr sz="28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Sample Query Data</a:t>
            </a:r>
            <a:endParaRPr b="1">
              <a:solidFill>
                <a:schemeClr val="lt1"/>
              </a:solidFill>
            </a:endParaRPr>
          </a:p>
        </p:txBody>
      </p:sp>
      <p:sp>
        <p:nvSpPr>
          <p:cNvPr id="129" name="Google Shape;129;p22"/>
          <p:cNvSpPr txBox="1"/>
          <p:nvPr>
            <p:ph idx="1" type="body"/>
          </p:nvPr>
        </p:nvSpPr>
        <p:spPr>
          <a:xfrm>
            <a:off x="311700" y="11376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solidFill>
                  <a:schemeClr val="lt1"/>
                </a:solidFill>
                <a:latin typeface="Verdana"/>
                <a:ea typeface="Verdana"/>
                <a:cs typeface="Verdana"/>
                <a:sym typeface="Verdana"/>
              </a:rPr>
              <a:t>SELECT DISTINCT topic FROM risk_data;</a:t>
            </a:r>
            <a:endParaRPr sz="2400">
              <a:solidFill>
                <a:schemeClr val="lt1"/>
              </a:solidFill>
              <a:latin typeface="Verdana"/>
              <a:ea typeface="Verdana"/>
              <a:cs typeface="Verdana"/>
              <a:sym typeface="Verdana"/>
            </a:endParaRPr>
          </a:p>
          <a:p>
            <a:pPr indent="0" lvl="0" marL="0" rtl="0" algn="l">
              <a:lnSpc>
                <a:spcPct val="150000"/>
              </a:lnSpc>
              <a:spcBef>
                <a:spcPts val="0"/>
              </a:spcBef>
              <a:spcAft>
                <a:spcPts val="0"/>
              </a:spcAft>
              <a:buClr>
                <a:srgbClr val="000000"/>
              </a:buClr>
              <a:buSzPts val="1100"/>
              <a:buFont typeface="Arial"/>
              <a:buNone/>
            </a:pPr>
            <a:r>
              <a:t/>
            </a:r>
            <a:endParaRPr sz="1000">
              <a:solidFill>
                <a:srgbClr val="595959"/>
              </a:solidFill>
              <a:latin typeface="Verdana"/>
              <a:ea typeface="Verdana"/>
              <a:cs typeface="Verdana"/>
              <a:sym typeface="Verdana"/>
            </a:endParaRPr>
          </a:p>
          <a:p>
            <a:pPr indent="0" lvl="0" marL="0" rtl="0" algn="l">
              <a:spcBef>
                <a:spcPts val="0"/>
              </a:spcBef>
              <a:spcAft>
                <a:spcPts val="1600"/>
              </a:spcAft>
              <a:buNone/>
            </a:pPr>
            <a:r>
              <a:t/>
            </a:r>
            <a:endParaRPr/>
          </a:p>
        </p:txBody>
      </p:sp>
      <p:pic>
        <p:nvPicPr>
          <p:cNvPr id="130" name="Google Shape;130;p22"/>
          <p:cNvPicPr preferRelativeResize="0"/>
          <p:nvPr/>
        </p:nvPicPr>
        <p:blipFill>
          <a:blip r:embed="rId3">
            <a:alphaModFix/>
          </a:blip>
          <a:stretch>
            <a:fillRect/>
          </a:stretch>
        </p:blipFill>
        <p:spPr>
          <a:xfrm>
            <a:off x="311700" y="1632100"/>
            <a:ext cx="5954950" cy="314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130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a:solidFill>
                  <a:srgbClr val="FFFFFF"/>
                </a:solidFill>
                <a:latin typeface="Times New Roman"/>
                <a:ea typeface="Times New Roman"/>
                <a:cs typeface="Times New Roman"/>
                <a:sym typeface="Times New Roman"/>
              </a:rPr>
              <a:t>To determine how many risk based on topics are being used:</a:t>
            </a:r>
            <a:endParaRPr sz="1800">
              <a:solidFill>
                <a:srgbClr val="FFFFFF"/>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400">
              <a:solidFill>
                <a:srgbClr val="FFFFFF"/>
              </a:solidFill>
              <a:latin typeface="Verdana"/>
              <a:ea typeface="Verdana"/>
              <a:cs typeface="Verdana"/>
              <a:sym typeface="Verdana"/>
            </a:endParaRPr>
          </a:p>
          <a:p>
            <a:pPr indent="0" lvl="0" marL="0" rtl="0" algn="l">
              <a:lnSpc>
                <a:spcPct val="150000"/>
              </a:lnSpc>
              <a:spcBef>
                <a:spcPts val="0"/>
              </a:spcBef>
              <a:spcAft>
                <a:spcPts val="0"/>
              </a:spcAft>
              <a:buClr>
                <a:srgbClr val="000000"/>
              </a:buClr>
              <a:buSzPts val="1100"/>
              <a:buFont typeface="Arial"/>
              <a:buNone/>
            </a:pPr>
            <a:r>
              <a:rPr lang="en" sz="1400">
                <a:solidFill>
                  <a:srgbClr val="FFFFFF"/>
                </a:solidFill>
                <a:latin typeface="Times New Roman"/>
                <a:ea typeface="Times New Roman"/>
                <a:cs typeface="Times New Roman"/>
                <a:sym typeface="Times New Roman"/>
              </a:rPr>
              <a:t>0: jdbc:hive2://cis4560-bdcsce-4.compute-6082&gt; SELECT topic, COUNT(topic) as total from risk_data GROUP BY topic ORDER BY total DESC limit 20;</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36" name="Google Shape;136;p23"/>
          <p:cNvPicPr preferRelativeResize="0"/>
          <p:nvPr/>
        </p:nvPicPr>
        <p:blipFill>
          <a:blip r:embed="rId3">
            <a:alphaModFix/>
          </a:blip>
          <a:stretch>
            <a:fillRect/>
          </a:stretch>
        </p:blipFill>
        <p:spPr>
          <a:xfrm>
            <a:off x="679625" y="1810675"/>
            <a:ext cx="7068400" cy="301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Data From California</a:t>
            </a:r>
            <a:endParaRPr>
              <a:solidFill>
                <a:srgbClr val="FFFFFF"/>
              </a:solidFill>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4"/>
          <p:cNvPicPr preferRelativeResize="0"/>
          <p:nvPr/>
        </p:nvPicPr>
        <p:blipFill>
          <a:blip r:embed="rId3">
            <a:alphaModFix/>
          </a:blip>
          <a:stretch>
            <a:fillRect/>
          </a:stretch>
        </p:blipFill>
        <p:spPr>
          <a:xfrm>
            <a:off x="311700" y="1641875"/>
            <a:ext cx="8520600" cy="29270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txBox="1"/>
          <p:nvPr>
            <p:ph idx="1" type="body"/>
          </p:nvPr>
        </p:nvSpPr>
        <p:spPr>
          <a:xfrm>
            <a:off x="3263075" y="261700"/>
            <a:ext cx="2814600" cy="155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800">
                <a:solidFill>
                  <a:srgbClr val="FFFFFF"/>
                </a:solidFill>
              </a:rPr>
              <a:t>Type of questions on the survey</a:t>
            </a:r>
            <a:endParaRPr b="1" sz="2800">
              <a:solidFill>
                <a:srgbClr val="FFFFFF"/>
              </a:solidFill>
            </a:endParaRPr>
          </a:p>
        </p:txBody>
      </p:sp>
      <p:pic>
        <p:nvPicPr>
          <p:cNvPr id="150" name="Google Shape;150;p25"/>
          <p:cNvPicPr preferRelativeResize="0"/>
          <p:nvPr/>
        </p:nvPicPr>
        <p:blipFill>
          <a:blip r:embed="rId3">
            <a:alphaModFix/>
          </a:blip>
          <a:stretch>
            <a:fillRect/>
          </a:stretch>
        </p:blipFill>
        <p:spPr>
          <a:xfrm>
            <a:off x="0" y="0"/>
            <a:ext cx="3263074" cy="5143501"/>
          </a:xfrm>
          <a:prstGeom prst="rect">
            <a:avLst/>
          </a:prstGeom>
          <a:noFill/>
          <a:ln>
            <a:noFill/>
          </a:ln>
        </p:spPr>
      </p:pic>
      <p:pic>
        <p:nvPicPr>
          <p:cNvPr id="151" name="Google Shape;151;p25"/>
          <p:cNvPicPr preferRelativeResize="0"/>
          <p:nvPr/>
        </p:nvPicPr>
        <p:blipFill>
          <a:blip r:embed="rId4">
            <a:alphaModFix/>
          </a:blip>
          <a:stretch>
            <a:fillRect/>
          </a:stretch>
        </p:blipFill>
        <p:spPr>
          <a:xfrm>
            <a:off x="6077592" y="0"/>
            <a:ext cx="3066416" cy="5143499"/>
          </a:xfrm>
          <a:prstGeom prst="rect">
            <a:avLst/>
          </a:prstGeom>
          <a:noFill/>
          <a:ln>
            <a:noFill/>
          </a:ln>
        </p:spPr>
      </p:pic>
      <p:sp>
        <p:nvSpPr>
          <p:cNvPr id="152" name="Google Shape;152;p25"/>
          <p:cNvSpPr txBox="1"/>
          <p:nvPr/>
        </p:nvSpPr>
        <p:spPr>
          <a:xfrm>
            <a:off x="3450825" y="2389025"/>
            <a:ext cx="2507700" cy="231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800">
                <a:solidFill>
                  <a:srgbClr val="FFFFFF"/>
                </a:solidFill>
                <a:latin typeface="Verdana"/>
                <a:ea typeface="Verdana"/>
                <a:cs typeface="Verdana"/>
                <a:sym typeface="Verdana"/>
              </a:rPr>
              <a:t>select distinct shortquestiontext from risk_data;</a:t>
            </a:r>
            <a:endParaRPr sz="1800">
              <a:solidFill>
                <a:srgbClr val="FFFFFF"/>
              </a:solidFill>
              <a:latin typeface="Verdana"/>
              <a:ea typeface="Verdana"/>
              <a:cs typeface="Verdana"/>
              <a:sym typeface="Verdana"/>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56" name="Shape 156"/>
        <p:cNvGrpSpPr/>
        <p:nvPr/>
      </p:nvGrpSpPr>
      <p:grpSpPr>
        <a:xfrm>
          <a:off x="0" y="0"/>
          <a:ext cx="0" cy="0"/>
          <a:chOff x="0" y="0"/>
          <a:chExt cx="0" cy="0"/>
        </a:xfrm>
      </p:grpSpPr>
      <p:sp>
        <p:nvSpPr>
          <p:cNvPr id="157" name="Google Shape;157;p26"/>
          <p:cNvSpPr txBox="1"/>
          <p:nvPr>
            <p:ph type="title"/>
          </p:nvPr>
        </p:nvSpPr>
        <p:spPr>
          <a:xfrm>
            <a:off x="95275" y="8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States Most &amp; Least at Risk behaviors </a:t>
            </a:r>
            <a:endParaRPr>
              <a:solidFill>
                <a:srgbClr val="FFFFFF"/>
              </a:solidFill>
            </a:endParaRPr>
          </a:p>
        </p:txBody>
      </p:sp>
      <p:sp>
        <p:nvSpPr>
          <p:cNvPr id="158" name="Google Shape;158;p26"/>
          <p:cNvSpPr txBox="1"/>
          <p:nvPr>
            <p:ph idx="1" type="body"/>
          </p:nvPr>
        </p:nvSpPr>
        <p:spPr>
          <a:xfrm>
            <a:off x="311700" y="1434575"/>
            <a:ext cx="8520600" cy="31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FFFFFF"/>
              </a:solidFill>
            </a:endParaRPr>
          </a:p>
          <a:p>
            <a:pPr indent="0" lvl="0" marL="0" rtl="0" algn="l">
              <a:spcBef>
                <a:spcPts val="1600"/>
              </a:spcBef>
              <a:spcAft>
                <a:spcPts val="0"/>
              </a:spcAft>
              <a:buNone/>
            </a:pPr>
            <a:r>
              <a:t/>
            </a:r>
            <a:endParaRPr sz="2800"/>
          </a:p>
          <a:p>
            <a:pPr indent="0" lvl="0" marL="0" rtl="0" algn="l">
              <a:spcBef>
                <a:spcPts val="1600"/>
              </a:spcBef>
              <a:spcAft>
                <a:spcPts val="1600"/>
              </a:spcAft>
              <a:buNone/>
            </a:pPr>
            <a:r>
              <a:t/>
            </a:r>
            <a:endParaRPr/>
          </a:p>
        </p:txBody>
      </p:sp>
      <p:pic>
        <p:nvPicPr>
          <p:cNvPr id="159" name="Google Shape;159;p26"/>
          <p:cNvPicPr preferRelativeResize="0"/>
          <p:nvPr/>
        </p:nvPicPr>
        <p:blipFill>
          <a:blip r:embed="rId3">
            <a:alphaModFix/>
          </a:blip>
          <a:stretch>
            <a:fillRect/>
          </a:stretch>
        </p:blipFill>
        <p:spPr>
          <a:xfrm>
            <a:off x="142375" y="714175"/>
            <a:ext cx="8592400" cy="406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63" name="Shape 163"/>
        <p:cNvGrpSpPr/>
        <p:nvPr/>
      </p:nvGrpSpPr>
      <p:grpSpPr>
        <a:xfrm>
          <a:off x="0" y="0"/>
          <a:ext cx="0" cy="0"/>
          <a:chOff x="0" y="0"/>
          <a:chExt cx="0" cy="0"/>
        </a:xfrm>
      </p:grpSpPr>
      <p:sp>
        <p:nvSpPr>
          <p:cNvPr id="164" name="Google Shape;164;p27"/>
          <p:cNvSpPr txBox="1"/>
          <p:nvPr>
            <p:ph type="title"/>
          </p:nvPr>
        </p:nvSpPr>
        <p:spPr>
          <a:xfrm>
            <a:off x="225150" y="62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How many topics are covered in the risk data? </a:t>
            </a:r>
            <a:endParaRPr>
              <a:solidFill>
                <a:srgbClr val="FFFFFF"/>
              </a:solidFill>
              <a:latin typeface="Times New Roman"/>
              <a:ea typeface="Times New Roman"/>
              <a:cs typeface="Times New Roman"/>
              <a:sym typeface="Times New Roman"/>
            </a:endParaRPr>
          </a:p>
        </p:txBody>
      </p:sp>
      <p:sp>
        <p:nvSpPr>
          <p:cNvPr id="165" name="Google Shape;165;p27"/>
          <p:cNvSpPr txBox="1"/>
          <p:nvPr>
            <p:ph idx="1" type="body"/>
          </p:nvPr>
        </p:nvSpPr>
        <p:spPr>
          <a:xfrm>
            <a:off x="311700" y="1434575"/>
            <a:ext cx="8520600" cy="31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FFFFFF"/>
              </a:solidFill>
            </a:endParaRPr>
          </a:p>
          <a:p>
            <a:pPr indent="0" lvl="0" marL="0" rtl="0" algn="l">
              <a:spcBef>
                <a:spcPts val="1600"/>
              </a:spcBef>
              <a:spcAft>
                <a:spcPts val="0"/>
              </a:spcAft>
              <a:buNone/>
            </a:pPr>
            <a:r>
              <a:t/>
            </a:r>
            <a:endParaRPr sz="2800"/>
          </a:p>
          <a:p>
            <a:pPr indent="0" lvl="0" marL="0" rtl="0" algn="l">
              <a:spcBef>
                <a:spcPts val="1600"/>
              </a:spcBef>
              <a:spcAft>
                <a:spcPts val="1600"/>
              </a:spcAft>
              <a:buNone/>
            </a:pPr>
            <a:r>
              <a:t/>
            </a:r>
            <a:endParaRPr/>
          </a:p>
        </p:txBody>
      </p:sp>
      <p:pic>
        <p:nvPicPr>
          <p:cNvPr id="166" name="Google Shape;166;p27"/>
          <p:cNvPicPr preferRelativeResize="0"/>
          <p:nvPr/>
        </p:nvPicPr>
        <p:blipFill>
          <a:blip r:embed="rId3">
            <a:alphaModFix/>
          </a:blip>
          <a:stretch>
            <a:fillRect/>
          </a:stretch>
        </p:blipFill>
        <p:spPr>
          <a:xfrm>
            <a:off x="189050" y="635400"/>
            <a:ext cx="8902948" cy="4292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70" name="Shape 170"/>
        <p:cNvGrpSpPr/>
        <p:nvPr/>
      </p:nvGrpSpPr>
      <p:grpSpPr>
        <a:xfrm>
          <a:off x="0" y="0"/>
          <a:ext cx="0" cy="0"/>
          <a:chOff x="0" y="0"/>
          <a:chExt cx="0" cy="0"/>
        </a:xfrm>
      </p:grpSpPr>
      <p:sp>
        <p:nvSpPr>
          <p:cNvPr id="171" name="Google Shape;171;p28"/>
          <p:cNvSpPr txBox="1"/>
          <p:nvPr>
            <p:ph type="title"/>
          </p:nvPr>
        </p:nvSpPr>
        <p:spPr>
          <a:xfrm>
            <a:off x="189075" y="8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Compare Los Angeles,CA to the top 3 high risk states</a:t>
            </a:r>
            <a:endParaRPr>
              <a:solidFill>
                <a:srgbClr val="FFFFFF"/>
              </a:solidFill>
            </a:endParaRPr>
          </a:p>
        </p:txBody>
      </p:sp>
      <p:sp>
        <p:nvSpPr>
          <p:cNvPr id="172" name="Google Shape;172;p28"/>
          <p:cNvSpPr txBox="1"/>
          <p:nvPr>
            <p:ph idx="1" type="body"/>
          </p:nvPr>
        </p:nvSpPr>
        <p:spPr>
          <a:xfrm>
            <a:off x="311700" y="1434575"/>
            <a:ext cx="8520600" cy="31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FFFFFF"/>
              </a:solidFill>
            </a:endParaRPr>
          </a:p>
          <a:p>
            <a:pPr indent="0" lvl="0" marL="0" rtl="0" algn="l">
              <a:spcBef>
                <a:spcPts val="1600"/>
              </a:spcBef>
              <a:spcAft>
                <a:spcPts val="0"/>
              </a:spcAft>
              <a:buNone/>
            </a:pPr>
            <a:r>
              <a:t/>
            </a:r>
            <a:endParaRPr sz="2800"/>
          </a:p>
          <a:p>
            <a:pPr indent="0" lvl="0" marL="0" rtl="0" algn="l">
              <a:spcBef>
                <a:spcPts val="1600"/>
              </a:spcBef>
              <a:spcAft>
                <a:spcPts val="1600"/>
              </a:spcAft>
              <a:buNone/>
            </a:pPr>
            <a:r>
              <a:t/>
            </a:r>
            <a:endParaRPr/>
          </a:p>
        </p:txBody>
      </p:sp>
      <p:pic>
        <p:nvPicPr>
          <p:cNvPr id="173" name="Google Shape;173;p28"/>
          <p:cNvPicPr preferRelativeResize="0"/>
          <p:nvPr/>
        </p:nvPicPr>
        <p:blipFill>
          <a:blip r:embed="rId3">
            <a:alphaModFix/>
          </a:blip>
          <a:stretch>
            <a:fillRect/>
          </a:stretch>
        </p:blipFill>
        <p:spPr>
          <a:xfrm>
            <a:off x="189075" y="657025"/>
            <a:ext cx="8891850" cy="4185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8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Things that can lead to these risk behaviors topics</a:t>
            </a:r>
            <a:endParaRPr>
              <a:solidFill>
                <a:srgbClr val="FFFFFF"/>
              </a:solidFill>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9"/>
          <p:cNvPicPr preferRelativeResize="0"/>
          <p:nvPr/>
        </p:nvPicPr>
        <p:blipFill>
          <a:blip r:embed="rId3">
            <a:alphaModFix/>
          </a:blip>
          <a:stretch>
            <a:fillRect/>
          </a:stretch>
        </p:blipFill>
        <p:spPr>
          <a:xfrm>
            <a:off x="129850" y="926625"/>
            <a:ext cx="8887501" cy="3642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a:solidFill>
                  <a:srgbClr val="FFFFFF"/>
                </a:solidFill>
                <a:latin typeface="Arial"/>
                <a:ea typeface="Arial"/>
                <a:cs typeface="Arial"/>
                <a:sym typeface="Arial"/>
              </a:rPr>
              <a:t>Excel file gets corrupted</a:t>
            </a:r>
            <a:endParaRPr b="1">
              <a:solidFill>
                <a:srgbClr val="FFFFFF"/>
              </a:solidFill>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2800">
                <a:solidFill>
                  <a:srgbClr val="FFFFFF"/>
                </a:solidFill>
                <a:latin typeface="Arial"/>
                <a:ea typeface="Arial"/>
                <a:cs typeface="Arial"/>
                <a:sym typeface="Arial"/>
              </a:rPr>
              <a:t>simple fix open excel go to file-&gt;options-&gt;add-ins-&gt;managed-&gt; Go to dropdown box and check disabled items -&gt; enable those youth risk files and load the dataset again. </a:t>
            </a:r>
            <a:endParaRPr sz="28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What c</a:t>
            </a:r>
            <a:r>
              <a:rPr lang="en">
                <a:solidFill>
                  <a:srgbClr val="FFFFFF"/>
                </a:solidFill>
              </a:rPr>
              <a:t>an be learned from the data? </a:t>
            </a:r>
            <a:endParaRPr>
              <a:solidFill>
                <a:srgbClr val="FFFFFF"/>
              </a:solidFill>
            </a:endParaRPr>
          </a:p>
        </p:txBody>
      </p:sp>
      <p:sp>
        <p:nvSpPr>
          <p:cNvPr id="192" name="Google Shape;19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31"/>
          <p:cNvPicPr preferRelativeResize="0"/>
          <p:nvPr/>
        </p:nvPicPr>
        <p:blipFill>
          <a:blip r:embed="rId3">
            <a:alphaModFix/>
          </a:blip>
          <a:stretch>
            <a:fillRect/>
          </a:stretch>
        </p:blipFill>
        <p:spPr>
          <a:xfrm>
            <a:off x="311700" y="1155700"/>
            <a:ext cx="8520600" cy="340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87900" y="26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600">
                <a:solidFill>
                  <a:schemeClr val="lt1"/>
                </a:solidFill>
                <a:latin typeface="Times"/>
                <a:ea typeface="Times"/>
                <a:cs typeface="Times"/>
                <a:sym typeface="Times"/>
              </a:rPr>
              <a:t>Table of contents</a:t>
            </a:r>
            <a:endParaRPr sz="3600">
              <a:solidFill>
                <a:schemeClr val="lt1"/>
              </a:solidFill>
              <a:latin typeface="Times"/>
              <a:ea typeface="Times"/>
              <a:cs typeface="Times"/>
              <a:sym typeface="Times"/>
            </a:endParaRPr>
          </a:p>
          <a:p>
            <a:pPr indent="0" lvl="0" marL="0" rtl="0" algn="l">
              <a:spcBef>
                <a:spcPts val="0"/>
              </a:spcBef>
              <a:spcAft>
                <a:spcPts val="0"/>
              </a:spcAft>
              <a:buNone/>
            </a:pPr>
            <a:r>
              <a:t/>
            </a:r>
            <a:endParaRPr>
              <a:solidFill>
                <a:srgbClr val="FFFFFF"/>
              </a:solidFill>
            </a:endParaRPr>
          </a:p>
        </p:txBody>
      </p:sp>
      <p:sp>
        <p:nvSpPr>
          <p:cNvPr id="66" name="Google Shape;66;p14"/>
          <p:cNvSpPr txBox="1"/>
          <p:nvPr>
            <p:ph idx="1" type="body"/>
          </p:nvPr>
        </p:nvSpPr>
        <p:spPr>
          <a:xfrm>
            <a:off x="187550" y="990250"/>
            <a:ext cx="8790900" cy="4008900"/>
          </a:xfrm>
          <a:prstGeom prst="rect">
            <a:avLst/>
          </a:prstGeom>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FFFFFF"/>
              </a:buClr>
              <a:buSzPts val="2800"/>
              <a:buFont typeface="Times"/>
              <a:buAutoNum type="arabicPeriod"/>
            </a:pPr>
            <a:r>
              <a:rPr lang="en" sz="2800">
                <a:solidFill>
                  <a:schemeClr val="lt1"/>
                </a:solidFill>
                <a:latin typeface="Times"/>
                <a:ea typeface="Times"/>
                <a:cs typeface="Times"/>
                <a:sym typeface="Times"/>
              </a:rPr>
              <a:t>Objective </a:t>
            </a:r>
            <a:endParaRPr sz="2800">
              <a:solidFill>
                <a:schemeClr val="lt1"/>
              </a:solidFill>
              <a:latin typeface="Times"/>
              <a:ea typeface="Times"/>
              <a:cs typeface="Times"/>
              <a:sym typeface="Times"/>
            </a:endParaRPr>
          </a:p>
          <a:p>
            <a:pPr indent="-406400" lvl="0" marL="457200" rtl="0" algn="l">
              <a:lnSpc>
                <a:spcPct val="100000"/>
              </a:lnSpc>
              <a:spcBef>
                <a:spcPts val="0"/>
              </a:spcBef>
              <a:spcAft>
                <a:spcPts val="0"/>
              </a:spcAft>
              <a:buClr>
                <a:srgbClr val="FFFFFF"/>
              </a:buClr>
              <a:buSzPts val="2800"/>
              <a:buFont typeface="Times"/>
              <a:buAutoNum type="arabicPeriod"/>
            </a:pPr>
            <a:r>
              <a:rPr lang="en" sz="2800">
                <a:solidFill>
                  <a:schemeClr val="lt1"/>
                </a:solidFill>
                <a:latin typeface="Times"/>
                <a:ea typeface="Times"/>
                <a:cs typeface="Times"/>
                <a:sym typeface="Times"/>
              </a:rPr>
              <a:t>Flowchart Processes</a:t>
            </a:r>
            <a:endParaRPr sz="2800">
              <a:solidFill>
                <a:schemeClr val="lt1"/>
              </a:solidFill>
              <a:latin typeface="Times"/>
              <a:ea typeface="Times"/>
              <a:cs typeface="Times"/>
              <a:sym typeface="Times"/>
            </a:endParaRPr>
          </a:p>
          <a:p>
            <a:pPr indent="-406400" lvl="0" marL="457200" rtl="0" algn="l">
              <a:lnSpc>
                <a:spcPct val="100000"/>
              </a:lnSpc>
              <a:spcBef>
                <a:spcPts val="0"/>
              </a:spcBef>
              <a:spcAft>
                <a:spcPts val="0"/>
              </a:spcAft>
              <a:buClr>
                <a:srgbClr val="FFFFFF"/>
              </a:buClr>
              <a:buSzPts val="2800"/>
              <a:buFont typeface="Times"/>
              <a:buAutoNum type="arabicPeriod"/>
            </a:pPr>
            <a:r>
              <a:rPr lang="en" sz="2800">
                <a:solidFill>
                  <a:schemeClr val="lt1"/>
                </a:solidFill>
                <a:latin typeface="Times"/>
                <a:ea typeface="Times"/>
                <a:cs typeface="Times"/>
                <a:sym typeface="Times"/>
              </a:rPr>
              <a:t>Data </a:t>
            </a:r>
            <a:endParaRPr sz="2800">
              <a:solidFill>
                <a:schemeClr val="lt1"/>
              </a:solidFill>
              <a:latin typeface="Times"/>
              <a:ea typeface="Times"/>
              <a:cs typeface="Times"/>
              <a:sym typeface="Times"/>
            </a:endParaRPr>
          </a:p>
          <a:p>
            <a:pPr indent="-406400" lvl="0" marL="457200" rtl="0" algn="l">
              <a:lnSpc>
                <a:spcPct val="100000"/>
              </a:lnSpc>
              <a:spcBef>
                <a:spcPts val="0"/>
              </a:spcBef>
              <a:spcAft>
                <a:spcPts val="0"/>
              </a:spcAft>
              <a:buClr>
                <a:srgbClr val="FFFFFF"/>
              </a:buClr>
              <a:buSzPts val="2800"/>
              <a:buFont typeface="Times"/>
              <a:buAutoNum type="arabicPeriod"/>
            </a:pPr>
            <a:r>
              <a:rPr lang="en" sz="2800">
                <a:solidFill>
                  <a:schemeClr val="lt1"/>
                </a:solidFill>
                <a:latin typeface="Times"/>
                <a:ea typeface="Times"/>
                <a:cs typeface="Times"/>
                <a:sym typeface="Times"/>
              </a:rPr>
              <a:t>Queries </a:t>
            </a:r>
            <a:endParaRPr sz="2800">
              <a:solidFill>
                <a:schemeClr val="lt1"/>
              </a:solidFill>
              <a:latin typeface="Times"/>
              <a:ea typeface="Times"/>
              <a:cs typeface="Times"/>
              <a:sym typeface="Times"/>
            </a:endParaRPr>
          </a:p>
          <a:p>
            <a:pPr indent="-406400" lvl="0" marL="457200" rtl="0" algn="l">
              <a:lnSpc>
                <a:spcPct val="100000"/>
              </a:lnSpc>
              <a:spcBef>
                <a:spcPts val="0"/>
              </a:spcBef>
              <a:spcAft>
                <a:spcPts val="0"/>
              </a:spcAft>
              <a:buClr>
                <a:srgbClr val="FFFFFF"/>
              </a:buClr>
              <a:buSzPts val="2800"/>
              <a:buFont typeface="Times"/>
              <a:buAutoNum type="arabicPeriod"/>
            </a:pPr>
            <a:r>
              <a:rPr lang="en" sz="2800">
                <a:solidFill>
                  <a:schemeClr val="lt1"/>
                </a:solidFill>
                <a:latin typeface="Times"/>
                <a:ea typeface="Times"/>
                <a:cs typeface="Times"/>
                <a:sym typeface="Times"/>
              </a:rPr>
              <a:t>Visualizations </a:t>
            </a:r>
            <a:endParaRPr sz="2800">
              <a:solidFill>
                <a:schemeClr val="lt1"/>
              </a:solidFill>
              <a:latin typeface="Times"/>
              <a:ea typeface="Times"/>
              <a:cs typeface="Times"/>
              <a:sym typeface="Times"/>
            </a:endParaRPr>
          </a:p>
          <a:p>
            <a:pPr indent="-406400" lvl="0" marL="457200" rtl="0" algn="l">
              <a:lnSpc>
                <a:spcPct val="100000"/>
              </a:lnSpc>
              <a:spcBef>
                <a:spcPts val="0"/>
              </a:spcBef>
              <a:spcAft>
                <a:spcPts val="0"/>
              </a:spcAft>
              <a:buClr>
                <a:srgbClr val="FFFFFF"/>
              </a:buClr>
              <a:buSzPts val="2800"/>
              <a:buFont typeface="Times"/>
              <a:buAutoNum type="arabicPeriod"/>
            </a:pPr>
            <a:r>
              <a:rPr lang="en" sz="2800">
                <a:solidFill>
                  <a:schemeClr val="lt1"/>
                </a:solidFill>
                <a:latin typeface="Times"/>
                <a:ea typeface="Times"/>
                <a:cs typeface="Times"/>
                <a:sym typeface="Times"/>
              </a:rPr>
              <a:t>Analysis Goal </a:t>
            </a:r>
            <a:endParaRPr sz="2800">
              <a:solidFill>
                <a:schemeClr val="lt1"/>
              </a:solidFill>
              <a:latin typeface="Times"/>
              <a:ea typeface="Times"/>
              <a:cs typeface="Times"/>
              <a:sym typeface="Times"/>
            </a:endParaRPr>
          </a:p>
          <a:p>
            <a:pPr indent="-406400" lvl="0" marL="457200" rtl="0" algn="l">
              <a:lnSpc>
                <a:spcPct val="100000"/>
              </a:lnSpc>
              <a:spcBef>
                <a:spcPts val="0"/>
              </a:spcBef>
              <a:spcAft>
                <a:spcPts val="0"/>
              </a:spcAft>
              <a:buClr>
                <a:srgbClr val="FFFFFF"/>
              </a:buClr>
              <a:buSzPts val="2800"/>
              <a:buFont typeface="Times"/>
              <a:buAutoNum type="arabicPeriod"/>
            </a:pPr>
            <a:r>
              <a:rPr lang="en" sz="2800">
                <a:solidFill>
                  <a:schemeClr val="lt1"/>
                </a:solidFill>
                <a:latin typeface="Times"/>
                <a:ea typeface="Times"/>
                <a:cs typeface="Times"/>
                <a:sym typeface="Times"/>
              </a:rPr>
              <a:t>Relevance to this class</a:t>
            </a:r>
            <a:r>
              <a:rPr lang="en" sz="2800">
                <a:solidFill>
                  <a:srgbClr val="000000"/>
                </a:solidFill>
                <a:latin typeface="Times"/>
                <a:ea typeface="Times"/>
                <a:cs typeface="Times"/>
                <a:sym typeface="Times"/>
              </a:rPr>
              <a:t> </a:t>
            </a:r>
            <a:endParaRPr sz="2800">
              <a:solidFill>
                <a:srgbClr val="000000"/>
              </a:solidFill>
              <a:latin typeface="Times"/>
              <a:ea typeface="Times"/>
              <a:cs typeface="Times"/>
              <a:sym typeface="Times"/>
            </a:endParaRPr>
          </a:p>
          <a:p>
            <a:pPr indent="-406400" lvl="0" marL="457200" rtl="0" algn="l">
              <a:lnSpc>
                <a:spcPct val="100000"/>
              </a:lnSpc>
              <a:spcBef>
                <a:spcPts val="0"/>
              </a:spcBef>
              <a:spcAft>
                <a:spcPts val="0"/>
              </a:spcAft>
              <a:buClr>
                <a:srgbClr val="FFFFFF"/>
              </a:buClr>
              <a:buSzPts val="2800"/>
              <a:buFont typeface="Times"/>
              <a:buAutoNum type="arabicPeriod"/>
            </a:pPr>
            <a:r>
              <a:rPr lang="en" sz="2800">
                <a:solidFill>
                  <a:schemeClr val="lt1"/>
                </a:solidFill>
                <a:latin typeface="Times"/>
                <a:ea typeface="Times"/>
                <a:cs typeface="Times"/>
                <a:sym typeface="Times"/>
              </a:rPr>
              <a:t>Why we chose this data</a:t>
            </a:r>
            <a:endParaRPr sz="28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2800">
              <a:solidFill>
                <a:srgbClr val="000000"/>
              </a:solidFill>
              <a:latin typeface="Times"/>
              <a:ea typeface="Times"/>
              <a:cs typeface="Times"/>
              <a:sym typeface="Times"/>
            </a:endParaRPr>
          </a:p>
          <a:p>
            <a:pPr indent="0" lvl="0" marL="0" rtl="0" algn="l">
              <a:spcBef>
                <a:spcPts val="0"/>
              </a:spcBef>
              <a:spcAft>
                <a:spcPts val="1600"/>
              </a:spcAft>
              <a:buNone/>
            </a:pPr>
            <a:r>
              <a:t/>
            </a:r>
            <a:endParaRPr sz="2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Times New Roman"/>
                <a:ea typeface="Times New Roman"/>
                <a:cs typeface="Times New Roman"/>
                <a:sym typeface="Times New Roman"/>
              </a:rPr>
              <a:t>Analysis goals </a:t>
            </a:r>
            <a:endParaRPr sz="3600">
              <a:solidFill>
                <a:srgbClr val="FFFFFF"/>
              </a:solidFill>
              <a:latin typeface="Times New Roman"/>
              <a:ea typeface="Times New Roman"/>
              <a:cs typeface="Times New Roman"/>
              <a:sym typeface="Times New Roman"/>
            </a:endParaRPr>
          </a:p>
        </p:txBody>
      </p:sp>
      <p:sp>
        <p:nvSpPr>
          <p:cNvPr id="199" name="Google Shape;19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Font typeface="Times New Roman"/>
              <a:buChar char="-"/>
            </a:pPr>
            <a:r>
              <a:rPr lang="en" sz="2800">
                <a:solidFill>
                  <a:srgbClr val="FFFFFF"/>
                </a:solidFill>
                <a:latin typeface="Times New Roman"/>
                <a:ea typeface="Times New Roman"/>
                <a:cs typeface="Times New Roman"/>
                <a:sym typeface="Times New Roman"/>
              </a:rPr>
              <a:t>Our goals is to help improve our community, by showing the statistics of youth risk at health abuse. </a:t>
            </a:r>
            <a:endParaRPr sz="2800">
              <a:solidFill>
                <a:srgbClr val="FFFFF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Times New Roman"/>
                <a:ea typeface="Times New Roman"/>
                <a:cs typeface="Times New Roman"/>
                <a:sym typeface="Times New Roman"/>
              </a:rPr>
              <a:t>Relevance to class</a:t>
            </a:r>
            <a:endParaRPr sz="3600">
              <a:solidFill>
                <a:schemeClr val="lt1"/>
              </a:solidFill>
              <a:latin typeface="Times New Roman"/>
              <a:ea typeface="Times New Roman"/>
              <a:cs typeface="Times New Roman"/>
              <a:sym typeface="Times New Roman"/>
            </a:endParaRPr>
          </a:p>
        </p:txBody>
      </p:sp>
      <p:sp>
        <p:nvSpPr>
          <p:cNvPr id="205" name="Google Shape;20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Times New Roman"/>
              <a:buChar char="-"/>
            </a:pPr>
            <a:r>
              <a:rPr lang="en" sz="2800">
                <a:solidFill>
                  <a:schemeClr val="lt1"/>
                </a:solidFill>
                <a:latin typeface="Times New Roman"/>
                <a:ea typeface="Times New Roman"/>
                <a:cs typeface="Times New Roman"/>
                <a:sym typeface="Times New Roman"/>
              </a:rPr>
              <a:t>Applying the programs we learned about in class to analyze data</a:t>
            </a:r>
            <a:endParaRPr sz="2800">
              <a:solidFill>
                <a:schemeClr val="lt1"/>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2800">
              <a:solidFill>
                <a:schemeClr val="lt1"/>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2800">
                <a:solidFill>
                  <a:schemeClr val="lt1"/>
                </a:solidFill>
                <a:latin typeface="Times New Roman"/>
                <a:ea typeface="Times New Roman"/>
                <a:cs typeface="Times New Roman"/>
                <a:sym typeface="Times New Roman"/>
              </a:rPr>
              <a:t>Github Link:</a:t>
            </a:r>
            <a:endParaRPr sz="28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lt1"/>
                </a:solidFill>
                <a:latin typeface="Times"/>
                <a:ea typeface="Times"/>
                <a:cs typeface="Times"/>
                <a:sym typeface="Times"/>
              </a:rPr>
              <a:t>https://github.com/tchea/CIS4560-YouthRisk</a:t>
            </a:r>
            <a:endParaRPr sz="2800">
              <a:solidFill>
                <a:schemeClr val="lt1"/>
              </a:solidFill>
              <a:latin typeface="Times"/>
              <a:ea typeface="Times"/>
              <a:cs typeface="Times"/>
              <a:sym typeface="Times"/>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Times New Roman"/>
                <a:ea typeface="Times New Roman"/>
                <a:cs typeface="Times New Roman"/>
                <a:sym typeface="Times New Roman"/>
              </a:rPr>
              <a:t>Problems Encountered</a:t>
            </a:r>
            <a:endParaRPr sz="3600">
              <a:solidFill>
                <a:schemeClr val="lt1"/>
              </a:solidFill>
              <a:latin typeface="Times New Roman"/>
              <a:ea typeface="Times New Roman"/>
              <a:cs typeface="Times New Roman"/>
              <a:sym typeface="Times New Roman"/>
            </a:endParaRPr>
          </a:p>
        </p:txBody>
      </p:sp>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Times"/>
              <a:buChar char="-"/>
            </a:pPr>
            <a:r>
              <a:rPr lang="en" sz="2800">
                <a:solidFill>
                  <a:schemeClr val="lt1"/>
                </a:solidFill>
                <a:latin typeface="Times"/>
                <a:ea typeface="Times"/>
                <a:cs typeface="Times"/>
                <a:sym typeface="Times"/>
              </a:rPr>
              <a:t>CSV file wasn’t completely open with Excel Sheet</a:t>
            </a:r>
            <a:endParaRPr sz="2800">
              <a:solidFill>
                <a:schemeClr val="lt1"/>
              </a:solidFill>
              <a:latin typeface="Times"/>
              <a:ea typeface="Times"/>
              <a:cs typeface="Times"/>
              <a:sym typeface="Times"/>
            </a:endParaRPr>
          </a:p>
          <a:p>
            <a:pPr indent="-406400" lvl="0" marL="457200" rtl="0" algn="l">
              <a:spcBef>
                <a:spcPts val="0"/>
              </a:spcBef>
              <a:spcAft>
                <a:spcPts val="0"/>
              </a:spcAft>
              <a:buClr>
                <a:schemeClr val="lt1"/>
              </a:buClr>
              <a:buSzPts val="2800"/>
              <a:buFont typeface="Times"/>
              <a:buChar char="-"/>
            </a:pPr>
            <a:r>
              <a:rPr lang="en" sz="2800">
                <a:solidFill>
                  <a:schemeClr val="lt1"/>
                </a:solidFill>
                <a:latin typeface="Times"/>
                <a:ea typeface="Times"/>
                <a:cs typeface="Times"/>
                <a:sym typeface="Times"/>
              </a:rPr>
              <a:t>Excel can only open up 1,048,576 rows by 16,384 columns</a:t>
            </a:r>
            <a:endParaRPr sz="2800">
              <a:solidFill>
                <a:schemeClr val="lt1"/>
              </a:solidFill>
              <a:latin typeface="Times"/>
              <a:ea typeface="Times"/>
              <a:cs typeface="Times"/>
              <a:sym typeface="Times"/>
            </a:endParaRPr>
          </a:p>
          <a:p>
            <a:pPr indent="-406400" lvl="0" marL="457200" rtl="0" algn="l">
              <a:spcBef>
                <a:spcPts val="0"/>
              </a:spcBef>
              <a:spcAft>
                <a:spcPts val="0"/>
              </a:spcAft>
              <a:buClr>
                <a:schemeClr val="lt1"/>
              </a:buClr>
              <a:buSzPts val="2800"/>
              <a:buFont typeface="Times"/>
              <a:buChar char="-"/>
            </a:pPr>
            <a:r>
              <a:rPr lang="en" sz="2800">
                <a:solidFill>
                  <a:schemeClr val="lt1"/>
                </a:solidFill>
                <a:latin typeface="Times"/>
                <a:ea typeface="Times"/>
                <a:cs typeface="Times"/>
                <a:sym typeface="Times"/>
              </a:rPr>
              <a:t>Data file was too big which resulted in missing data</a:t>
            </a:r>
            <a:endParaRPr sz="2800">
              <a:solidFill>
                <a:schemeClr val="lt1"/>
              </a:solidFill>
              <a:latin typeface="Times"/>
              <a:ea typeface="Times"/>
              <a:cs typeface="Times"/>
              <a:sym typeface="Times"/>
            </a:endParaRPr>
          </a:p>
          <a:p>
            <a:pPr indent="-406400" lvl="0" marL="457200" rtl="0" algn="l">
              <a:spcBef>
                <a:spcPts val="0"/>
              </a:spcBef>
              <a:spcAft>
                <a:spcPts val="0"/>
              </a:spcAft>
              <a:buClr>
                <a:schemeClr val="lt1"/>
              </a:buClr>
              <a:buSzPts val="2800"/>
              <a:buFont typeface="Times"/>
              <a:buChar char="-"/>
            </a:pPr>
            <a:r>
              <a:rPr lang="en" sz="2800">
                <a:solidFill>
                  <a:schemeClr val="lt1"/>
                </a:solidFill>
                <a:latin typeface="Times"/>
                <a:ea typeface="Times"/>
                <a:cs typeface="Times"/>
                <a:sym typeface="Times"/>
              </a:rPr>
              <a:t>When creating the table in Beeline, table name has to be exactly the same as the given file</a:t>
            </a:r>
            <a:endParaRPr sz="2800">
              <a:solidFill>
                <a:schemeClr val="lt1"/>
              </a:solidFill>
              <a:latin typeface="Times"/>
              <a:ea typeface="Times"/>
              <a:cs typeface="Times"/>
              <a:sym typeface="Times"/>
            </a:endParaRPr>
          </a:p>
          <a:p>
            <a:pPr indent="-406400" lvl="0" marL="457200" rtl="0" algn="l">
              <a:spcBef>
                <a:spcPts val="0"/>
              </a:spcBef>
              <a:spcAft>
                <a:spcPts val="0"/>
              </a:spcAft>
              <a:buClr>
                <a:schemeClr val="lt1"/>
              </a:buClr>
              <a:buSzPts val="2800"/>
              <a:buFont typeface="Times"/>
              <a:buChar char="-"/>
            </a:pPr>
            <a:r>
              <a:rPr lang="en" sz="2800">
                <a:solidFill>
                  <a:schemeClr val="lt1"/>
                </a:solidFill>
                <a:latin typeface="Times"/>
                <a:ea typeface="Times"/>
                <a:cs typeface="Times"/>
                <a:sym typeface="Times"/>
              </a:rPr>
              <a:t>Corrupted</a:t>
            </a:r>
            <a:r>
              <a:rPr lang="en" sz="2800">
                <a:solidFill>
                  <a:schemeClr val="lt1"/>
                </a:solidFill>
                <a:latin typeface="Times"/>
                <a:ea typeface="Times"/>
                <a:cs typeface="Times"/>
                <a:sym typeface="Times"/>
              </a:rPr>
              <a:t> data</a:t>
            </a:r>
            <a:endParaRPr sz="2800">
              <a:solidFill>
                <a:schemeClr val="lt1"/>
              </a:solidFill>
              <a:latin typeface="Times"/>
              <a:ea typeface="Times"/>
              <a:cs typeface="Times"/>
              <a:sym typeface="Time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12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Times New Roman"/>
                <a:ea typeface="Times New Roman"/>
                <a:cs typeface="Times New Roman"/>
                <a:sym typeface="Times New Roman"/>
              </a:rPr>
              <a:t>Why we chose this data </a:t>
            </a:r>
            <a:endParaRPr sz="3600">
              <a:solidFill>
                <a:srgbClr val="FFFFFF"/>
              </a:solidFill>
              <a:latin typeface="Times New Roman"/>
              <a:ea typeface="Times New Roman"/>
              <a:cs typeface="Times New Roman"/>
              <a:sym typeface="Times New Roman"/>
            </a:endParaRPr>
          </a:p>
        </p:txBody>
      </p:sp>
      <p:sp>
        <p:nvSpPr>
          <p:cNvPr id="217" name="Google Shape;217;p35"/>
          <p:cNvSpPr txBox="1"/>
          <p:nvPr>
            <p:ph idx="1" type="body"/>
          </p:nvPr>
        </p:nvSpPr>
        <p:spPr>
          <a:xfrm>
            <a:off x="311700" y="746875"/>
            <a:ext cx="8474700" cy="41802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Font typeface="Times"/>
              <a:buChar char="-"/>
            </a:pPr>
            <a:r>
              <a:rPr lang="en" sz="2800">
                <a:solidFill>
                  <a:srgbClr val="FFFFFF"/>
                </a:solidFill>
                <a:latin typeface="Times"/>
                <a:ea typeface="Times"/>
                <a:cs typeface="Times"/>
                <a:sym typeface="Times"/>
              </a:rPr>
              <a:t>We chose this data because it talks about the behaviors that happen among the youth and young adults. </a:t>
            </a:r>
            <a:endParaRPr sz="2800">
              <a:solidFill>
                <a:srgbClr val="FFFFFF"/>
              </a:solidFill>
              <a:latin typeface="Times"/>
              <a:ea typeface="Times"/>
              <a:cs typeface="Times"/>
              <a:sym typeface="Times"/>
            </a:endParaRPr>
          </a:p>
          <a:p>
            <a:pPr indent="-406400" lvl="0" marL="457200" rtl="0" algn="l">
              <a:spcBef>
                <a:spcPts val="0"/>
              </a:spcBef>
              <a:spcAft>
                <a:spcPts val="0"/>
              </a:spcAft>
              <a:buClr>
                <a:srgbClr val="FFFFFF"/>
              </a:buClr>
              <a:buSzPts val="2800"/>
              <a:buFont typeface="Times"/>
              <a:buChar char="-"/>
            </a:pPr>
            <a:r>
              <a:rPr lang="en" sz="2800">
                <a:solidFill>
                  <a:srgbClr val="FFFFFF"/>
                </a:solidFill>
                <a:latin typeface="Times"/>
                <a:ea typeface="Times"/>
                <a:cs typeface="Times"/>
                <a:sym typeface="Times"/>
              </a:rPr>
              <a:t>The main causes would be the violence, </a:t>
            </a:r>
            <a:r>
              <a:rPr lang="en" sz="2800">
                <a:solidFill>
                  <a:srgbClr val="FFFFFF"/>
                </a:solidFill>
                <a:latin typeface="Times"/>
                <a:ea typeface="Times"/>
                <a:cs typeface="Times"/>
                <a:sym typeface="Times"/>
              </a:rPr>
              <a:t>alcohol and drug use would lead to </a:t>
            </a:r>
            <a:r>
              <a:rPr lang="en" sz="2800">
                <a:solidFill>
                  <a:srgbClr val="FFFFFF"/>
                </a:solidFill>
                <a:latin typeface="Times"/>
                <a:ea typeface="Times"/>
                <a:cs typeface="Times"/>
                <a:sym typeface="Times"/>
              </a:rPr>
              <a:t>sexual behaviors that contribute to accidental </a:t>
            </a:r>
            <a:r>
              <a:rPr lang="en" sz="2800">
                <a:solidFill>
                  <a:srgbClr val="FFFFFF"/>
                </a:solidFill>
                <a:latin typeface="Times"/>
                <a:ea typeface="Times"/>
                <a:cs typeface="Times"/>
                <a:sym typeface="Times"/>
              </a:rPr>
              <a:t>pregnancy, and </a:t>
            </a:r>
            <a:r>
              <a:rPr lang="en" sz="2800">
                <a:solidFill>
                  <a:srgbClr val="FFFFFF"/>
                </a:solidFill>
                <a:latin typeface="Times"/>
                <a:ea typeface="Times"/>
                <a:cs typeface="Times"/>
                <a:sym typeface="Times"/>
              </a:rPr>
              <a:t>sexual transmitted diseases (STDs). </a:t>
            </a:r>
            <a:endParaRPr sz="2800">
              <a:solidFill>
                <a:srgbClr val="FFFFFF"/>
              </a:solidFill>
              <a:latin typeface="Times"/>
              <a:ea typeface="Times"/>
              <a:cs typeface="Times"/>
              <a:sym typeface="Times"/>
            </a:endParaRPr>
          </a:p>
          <a:p>
            <a:pPr indent="-406400" lvl="0" marL="457200" rtl="0" algn="l">
              <a:spcBef>
                <a:spcPts val="0"/>
              </a:spcBef>
              <a:spcAft>
                <a:spcPts val="0"/>
              </a:spcAft>
              <a:buClr>
                <a:srgbClr val="FFFFFF"/>
              </a:buClr>
              <a:buSzPts val="2800"/>
              <a:buFont typeface="Times"/>
              <a:buChar char="-"/>
            </a:pPr>
            <a:r>
              <a:rPr lang="en" sz="2800">
                <a:solidFill>
                  <a:srgbClr val="FFFFFF"/>
                </a:solidFill>
                <a:latin typeface="Times"/>
                <a:ea typeface="Times"/>
                <a:cs typeface="Times"/>
                <a:sym typeface="Times"/>
              </a:rPr>
              <a:t>The parents need to be aw</a:t>
            </a:r>
            <a:r>
              <a:rPr lang="en" sz="2800">
                <a:solidFill>
                  <a:srgbClr val="FFFFFF"/>
                </a:solidFill>
                <a:latin typeface="Times"/>
                <a:ea typeface="Times"/>
                <a:cs typeface="Times"/>
                <a:sym typeface="Times"/>
              </a:rPr>
              <a:t>are of what is happening to their kids and our data helps figure that out.   </a:t>
            </a:r>
            <a:endParaRPr sz="2800">
              <a:solidFill>
                <a:srgbClr val="FFFFFF"/>
              </a:solidFill>
              <a:latin typeface="Times"/>
              <a:ea typeface="Times"/>
              <a:cs typeface="Times"/>
              <a:sym typeface="Time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221" name="Shape 221"/>
        <p:cNvGrpSpPr/>
        <p:nvPr/>
      </p:nvGrpSpPr>
      <p:grpSpPr>
        <a:xfrm>
          <a:off x="0" y="0"/>
          <a:ext cx="0" cy="0"/>
          <a:chOff x="0" y="0"/>
          <a:chExt cx="0" cy="0"/>
        </a:xfrm>
      </p:grpSpPr>
      <p:sp>
        <p:nvSpPr>
          <p:cNvPr id="222" name="Google Shape;22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descr="Alaska Youth Risk Behavior Survey (YRBS)" id="223" name="Google Shape;223;p36" title="Alaska YRBS">
            <a:hlinkClick r:id="rId3"/>
          </p:cNvPr>
          <p:cNvPicPr preferRelativeResize="0"/>
          <p:nvPr/>
        </p:nvPicPr>
        <p:blipFill>
          <a:blip r:embed="rId4">
            <a:alphaModFix/>
          </a:blip>
          <a:stretch>
            <a:fillRect/>
          </a:stretch>
        </p:blipFill>
        <p:spPr>
          <a:xfrm>
            <a:off x="0" y="0"/>
            <a:ext cx="9111125" cy="5009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37"/>
          <p:cNvPicPr preferRelativeResize="0"/>
          <p:nvPr/>
        </p:nvPicPr>
        <p:blipFill>
          <a:blip r:embed="rId3">
            <a:alphaModFix/>
          </a:blip>
          <a:stretch>
            <a:fillRect/>
          </a:stretch>
        </p:blipFill>
        <p:spPr>
          <a:xfrm>
            <a:off x="-10750" y="-259725"/>
            <a:ext cx="9165501" cy="5403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87900" y="26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Times New Roman"/>
                <a:ea typeface="Times New Roman"/>
                <a:cs typeface="Times New Roman"/>
                <a:sym typeface="Times New Roman"/>
              </a:rPr>
              <a:t>Objectives</a:t>
            </a:r>
            <a:endParaRPr sz="3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endParaRPr>
          </a:p>
        </p:txBody>
      </p:sp>
      <p:sp>
        <p:nvSpPr>
          <p:cNvPr id="72" name="Google Shape;72;p15"/>
          <p:cNvSpPr txBox="1"/>
          <p:nvPr>
            <p:ph idx="1" type="body"/>
          </p:nvPr>
        </p:nvSpPr>
        <p:spPr>
          <a:xfrm>
            <a:off x="457900" y="9902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2800">
                <a:solidFill>
                  <a:schemeClr val="lt1"/>
                </a:solidFill>
                <a:latin typeface="Times New Roman"/>
                <a:ea typeface="Times New Roman"/>
                <a:cs typeface="Times New Roman"/>
                <a:sym typeface="Times New Roman"/>
              </a:rPr>
              <a:t>To be able to utilize the data for future reference. To be able to find the facts about this dataset and how it can relate to the real world regarding teenagers. To build descriptive visuals and being able to prescribe the data for better use. To help people in need of doing risky behaviors. </a:t>
            </a:r>
            <a:endParaRPr sz="2800">
              <a:solidFill>
                <a:schemeClr val="lt1"/>
              </a:solidFill>
              <a:latin typeface="Times New Roman"/>
              <a:ea typeface="Times New Roman"/>
              <a:cs typeface="Times New Roman"/>
              <a:sym typeface="Times New Roman"/>
            </a:endParaRPr>
          </a:p>
          <a:p>
            <a:pPr indent="0" lvl="0" marL="0" rtl="0" algn="l">
              <a:spcBef>
                <a:spcPts val="0"/>
              </a:spcBef>
              <a:spcAft>
                <a:spcPts val="1600"/>
              </a:spcAft>
              <a:buNone/>
            </a:pPr>
            <a:r>
              <a:t/>
            </a:r>
            <a:endParaRPr sz="2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Times New Roman"/>
                <a:ea typeface="Times New Roman"/>
                <a:cs typeface="Times New Roman"/>
                <a:sym typeface="Times New Roman"/>
              </a:rPr>
              <a:t>Flowchart Processes </a:t>
            </a:r>
            <a:endParaRPr sz="3600">
              <a:solidFill>
                <a:srgbClr val="FFFFFF"/>
              </a:solidFill>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9" name="Google Shape;79;p16"/>
          <p:cNvSpPr/>
          <p:nvPr/>
        </p:nvSpPr>
        <p:spPr>
          <a:xfrm>
            <a:off x="565475" y="1262650"/>
            <a:ext cx="1859100" cy="11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Download data from https://chronicdata.cdc.gov/</a:t>
            </a:r>
            <a:endParaRPr/>
          </a:p>
        </p:txBody>
      </p:sp>
      <p:sp>
        <p:nvSpPr>
          <p:cNvPr id="80" name="Google Shape;80;p16"/>
          <p:cNvSpPr/>
          <p:nvPr/>
        </p:nvSpPr>
        <p:spPr>
          <a:xfrm>
            <a:off x="6333875" y="1262650"/>
            <a:ext cx="1859100" cy="11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Compile Data</a:t>
            </a:r>
            <a:endParaRPr/>
          </a:p>
        </p:txBody>
      </p:sp>
      <p:sp>
        <p:nvSpPr>
          <p:cNvPr id="81" name="Google Shape;81;p16"/>
          <p:cNvSpPr/>
          <p:nvPr/>
        </p:nvSpPr>
        <p:spPr>
          <a:xfrm>
            <a:off x="3403275" y="1262650"/>
            <a:ext cx="1859100" cy="11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Extract Dataset </a:t>
            </a:r>
            <a:endParaRPr/>
          </a:p>
        </p:txBody>
      </p:sp>
      <p:sp>
        <p:nvSpPr>
          <p:cNvPr id="82" name="Google Shape;82;p16"/>
          <p:cNvSpPr/>
          <p:nvPr/>
        </p:nvSpPr>
        <p:spPr>
          <a:xfrm>
            <a:off x="6333875" y="3039425"/>
            <a:ext cx="1859100" cy="11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Upload Load Data into server                      </a:t>
            </a:r>
            <a:endParaRPr/>
          </a:p>
        </p:txBody>
      </p:sp>
      <p:sp>
        <p:nvSpPr>
          <p:cNvPr id="83" name="Google Shape;83;p16"/>
          <p:cNvSpPr/>
          <p:nvPr/>
        </p:nvSpPr>
        <p:spPr>
          <a:xfrm>
            <a:off x="565475" y="3039425"/>
            <a:ext cx="1859100" cy="11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List tables using SQL and export to create visual </a:t>
            </a:r>
            <a:endParaRPr/>
          </a:p>
        </p:txBody>
      </p:sp>
      <p:sp>
        <p:nvSpPr>
          <p:cNvPr id="84" name="Google Shape;84;p16"/>
          <p:cNvSpPr/>
          <p:nvPr/>
        </p:nvSpPr>
        <p:spPr>
          <a:xfrm>
            <a:off x="3403275" y="3039425"/>
            <a:ext cx="1859100" cy="11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table on beeline</a:t>
            </a:r>
            <a:endParaRPr/>
          </a:p>
        </p:txBody>
      </p:sp>
      <p:cxnSp>
        <p:nvCxnSpPr>
          <p:cNvPr id="85" name="Google Shape;85;p16"/>
          <p:cNvCxnSpPr>
            <a:stCxn id="79" idx="3"/>
            <a:endCxn id="81" idx="1"/>
          </p:cNvCxnSpPr>
          <p:nvPr/>
        </p:nvCxnSpPr>
        <p:spPr>
          <a:xfrm>
            <a:off x="2424575" y="1816600"/>
            <a:ext cx="978600" cy="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6"/>
          <p:cNvCxnSpPr>
            <a:stCxn id="81" idx="3"/>
            <a:endCxn id="80" idx="1"/>
          </p:cNvCxnSpPr>
          <p:nvPr/>
        </p:nvCxnSpPr>
        <p:spPr>
          <a:xfrm>
            <a:off x="5262375" y="1816600"/>
            <a:ext cx="1071600" cy="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a:stCxn id="80" idx="2"/>
            <a:endCxn id="82" idx="0"/>
          </p:cNvCxnSpPr>
          <p:nvPr/>
        </p:nvCxnSpPr>
        <p:spPr>
          <a:xfrm>
            <a:off x="7263425" y="2370550"/>
            <a:ext cx="0" cy="6690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a:stCxn id="82" idx="1"/>
            <a:endCxn id="84" idx="3"/>
          </p:cNvCxnSpPr>
          <p:nvPr/>
        </p:nvCxnSpPr>
        <p:spPr>
          <a:xfrm rot="10800000">
            <a:off x="5262275" y="3593375"/>
            <a:ext cx="1071600" cy="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6"/>
          <p:cNvCxnSpPr>
            <a:stCxn id="84" idx="1"/>
            <a:endCxn id="83" idx="3"/>
          </p:cNvCxnSpPr>
          <p:nvPr/>
        </p:nvCxnSpPr>
        <p:spPr>
          <a:xfrm rot="10800000">
            <a:off x="2424675" y="3593375"/>
            <a:ext cx="978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311700" y="417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Times"/>
                <a:ea typeface="Times"/>
                <a:cs typeface="Times"/>
                <a:sym typeface="Times"/>
              </a:rPr>
              <a:t>Data</a:t>
            </a:r>
            <a:endParaRPr sz="3600">
              <a:solidFill>
                <a:srgbClr val="FFFFFF"/>
              </a:solidFill>
              <a:latin typeface="Times"/>
              <a:ea typeface="Times"/>
              <a:cs typeface="Times"/>
              <a:sym typeface="Times"/>
            </a:endParaRPr>
          </a:p>
        </p:txBody>
      </p:sp>
      <p:sp>
        <p:nvSpPr>
          <p:cNvPr id="95" name="Google Shape;9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Times"/>
                <a:ea typeface="Times"/>
                <a:cs typeface="Times"/>
                <a:sym typeface="Times"/>
              </a:rPr>
              <a:t>Youth risk dataset consists of topics of: Alcohol, drug, and Other health abuse. 2015-2017</a:t>
            </a:r>
            <a:endParaRPr sz="2800">
              <a:solidFill>
                <a:srgbClr val="FFFFFF"/>
              </a:solidFill>
              <a:latin typeface="Times"/>
              <a:ea typeface="Times"/>
              <a:cs typeface="Times"/>
              <a:sym typeface="Times"/>
            </a:endParaRPr>
          </a:p>
          <a:p>
            <a:pPr indent="0" lvl="0" marL="0" rtl="0" algn="l">
              <a:spcBef>
                <a:spcPts val="1600"/>
              </a:spcBef>
              <a:spcAft>
                <a:spcPts val="0"/>
              </a:spcAft>
              <a:buNone/>
            </a:pPr>
            <a:r>
              <a:rPr lang="en" sz="2800">
                <a:solidFill>
                  <a:srgbClr val="FFFFFF"/>
                </a:solidFill>
                <a:latin typeface="Times"/>
                <a:ea typeface="Times"/>
                <a:cs typeface="Times"/>
                <a:sym typeface="Times"/>
              </a:rPr>
              <a:t>Data Size: 5.75gb</a:t>
            </a:r>
            <a:endParaRPr sz="2800">
              <a:solidFill>
                <a:srgbClr val="FFFFFF"/>
              </a:solidFill>
              <a:latin typeface="Times"/>
              <a:ea typeface="Times"/>
              <a:cs typeface="Times"/>
              <a:sym typeface="Times"/>
            </a:endParaRPr>
          </a:p>
          <a:p>
            <a:pPr indent="0" lvl="0" marL="0" rtl="0" algn="l">
              <a:spcBef>
                <a:spcPts val="1600"/>
              </a:spcBef>
              <a:spcAft>
                <a:spcPts val="1600"/>
              </a:spcAft>
              <a:buNone/>
            </a:pPr>
            <a:r>
              <a:rPr lang="en" sz="2800">
                <a:solidFill>
                  <a:srgbClr val="FFFFFF"/>
                </a:solidFill>
                <a:latin typeface="Times"/>
                <a:ea typeface="Times"/>
                <a:cs typeface="Times"/>
                <a:sym typeface="Times"/>
              </a:rPr>
              <a:t>Data Source URL: https://chronicdata.cdc.gov/views/q6p7-56au/rows.csv?accessType=DOWNLOAD</a:t>
            </a:r>
            <a:endParaRPr sz="2800">
              <a:solidFill>
                <a:srgbClr val="FFFFFF"/>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CPU SPEC</a:t>
            </a:r>
            <a:endParaRPr>
              <a:solidFill>
                <a:srgbClr val="FFFFFF"/>
              </a:solidFill>
            </a:endParaRPr>
          </a:p>
        </p:txBody>
      </p:sp>
      <p:sp>
        <p:nvSpPr>
          <p:cNvPr id="101" name="Google Shape;101;p18"/>
          <p:cNvSpPr txBox="1"/>
          <p:nvPr>
            <p:ph idx="1" type="body"/>
          </p:nvPr>
        </p:nvSpPr>
        <p:spPr>
          <a:xfrm>
            <a:off x="311700" y="1225900"/>
            <a:ext cx="8520600" cy="31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6282A"/>
                </a:solidFill>
                <a:latin typeface="Arial"/>
                <a:ea typeface="Arial"/>
                <a:cs typeface="Arial"/>
                <a:sym typeface="Arial"/>
              </a:rPr>
              <a:t>Oracle Big Data Compute Edition: 5 nodes</a:t>
            </a:r>
            <a:endParaRPr sz="1100">
              <a:solidFill>
                <a:srgbClr val="26282A"/>
              </a:solidFill>
              <a:latin typeface="Arial"/>
              <a:ea typeface="Arial"/>
              <a:cs typeface="Arial"/>
              <a:sym typeface="Arial"/>
            </a:endParaRPr>
          </a:p>
          <a:p>
            <a:pPr indent="0" lvl="0" marL="0" rtl="0" algn="l">
              <a:spcBef>
                <a:spcPts val="1600"/>
              </a:spcBef>
              <a:spcAft>
                <a:spcPts val="0"/>
              </a:spcAft>
              <a:buNone/>
            </a:pPr>
            <a:r>
              <a:rPr lang="en" sz="1100">
                <a:solidFill>
                  <a:srgbClr val="26282A"/>
                </a:solidFill>
                <a:latin typeface="Arial"/>
                <a:ea typeface="Arial"/>
                <a:cs typeface="Arial"/>
                <a:sym typeface="Arial"/>
              </a:rPr>
              <a:t>OCPUs:              	10     </a:t>
            </a:r>
            <a:endParaRPr sz="1100">
              <a:solidFill>
                <a:srgbClr val="26282A"/>
              </a:solidFill>
              <a:latin typeface="Arial"/>
              <a:ea typeface="Arial"/>
              <a:cs typeface="Arial"/>
              <a:sym typeface="Arial"/>
            </a:endParaRPr>
          </a:p>
          <a:p>
            <a:pPr indent="0" lvl="0" marL="0" rtl="0" algn="l">
              <a:spcBef>
                <a:spcPts val="1600"/>
              </a:spcBef>
              <a:spcAft>
                <a:spcPts val="0"/>
              </a:spcAft>
              <a:buNone/>
            </a:pPr>
            <a:r>
              <a:rPr lang="en" sz="1100">
                <a:solidFill>
                  <a:srgbClr val="26282A"/>
                </a:solidFill>
                <a:latin typeface="Arial"/>
                <a:ea typeface="Arial"/>
                <a:cs typeface="Arial"/>
                <a:sym typeface="Arial"/>
              </a:rPr>
              <a:t>Memory:            	150 GB                                            </a:t>
            </a:r>
            <a:endParaRPr sz="1100">
              <a:solidFill>
                <a:srgbClr val="26282A"/>
              </a:solidFill>
              <a:latin typeface="Arial"/>
              <a:ea typeface="Arial"/>
              <a:cs typeface="Arial"/>
              <a:sym typeface="Arial"/>
            </a:endParaRPr>
          </a:p>
          <a:p>
            <a:pPr indent="0" lvl="0" marL="0" rtl="0" algn="l">
              <a:spcBef>
                <a:spcPts val="1600"/>
              </a:spcBef>
              <a:spcAft>
                <a:spcPts val="0"/>
              </a:spcAft>
              <a:buNone/>
            </a:pPr>
            <a:r>
              <a:rPr lang="en" sz="1100">
                <a:solidFill>
                  <a:srgbClr val="26282A"/>
                </a:solidFill>
                <a:latin typeface="Arial"/>
                <a:ea typeface="Arial"/>
                <a:cs typeface="Arial"/>
                <a:sym typeface="Arial"/>
              </a:rPr>
              <a:t>Storage:    	678 GB</a:t>
            </a:r>
            <a:endParaRPr sz="1100">
              <a:solidFill>
                <a:srgbClr val="26282A"/>
              </a:solidFill>
              <a:latin typeface="Arial"/>
              <a:ea typeface="Arial"/>
              <a:cs typeface="Arial"/>
              <a:sym typeface="Arial"/>
            </a:endParaRPr>
          </a:p>
          <a:p>
            <a:pPr indent="0" lvl="0" marL="0" rtl="0" algn="l">
              <a:spcBef>
                <a:spcPts val="1600"/>
              </a:spcBef>
              <a:spcAft>
                <a:spcPts val="1600"/>
              </a:spcAft>
              <a:buClr>
                <a:srgbClr val="000000"/>
              </a:buClr>
              <a:buSzPts val="1100"/>
              <a:buFont typeface="Arial"/>
              <a:buNone/>
            </a:pPr>
            <a:r>
              <a:rPr lang="en" sz="1100">
                <a:solidFill>
                  <a:srgbClr val="26282A"/>
                </a:solidFill>
                <a:latin typeface="Arial"/>
                <a:ea typeface="Arial"/>
                <a:cs typeface="Arial"/>
                <a:sym typeface="Arial"/>
              </a:rPr>
              <a:t>HDFS Capacity: 147 GB</a:t>
            </a:r>
            <a:endParaRPr/>
          </a:p>
        </p:txBody>
      </p:sp>
      <p:pic>
        <p:nvPicPr>
          <p:cNvPr id="102" name="Google Shape;102;p18"/>
          <p:cNvPicPr preferRelativeResize="0"/>
          <p:nvPr/>
        </p:nvPicPr>
        <p:blipFill rotWithShape="1">
          <a:blip r:embed="rId3">
            <a:alphaModFix/>
          </a:blip>
          <a:srcRect b="878" l="0" r="19736" t="7605"/>
          <a:stretch/>
        </p:blipFill>
        <p:spPr>
          <a:xfrm>
            <a:off x="311700" y="1017725"/>
            <a:ext cx="5408926" cy="3676400"/>
          </a:xfrm>
          <a:prstGeom prst="rect">
            <a:avLst/>
          </a:prstGeom>
          <a:noFill/>
          <a:ln>
            <a:noFill/>
          </a:ln>
        </p:spPr>
      </p:pic>
      <p:pic>
        <p:nvPicPr>
          <p:cNvPr id="103" name="Google Shape;103;p18"/>
          <p:cNvPicPr preferRelativeResize="0"/>
          <p:nvPr/>
        </p:nvPicPr>
        <p:blipFill>
          <a:blip r:embed="rId4">
            <a:alphaModFix/>
          </a:blip>
          <a:stretch>
            <a:fillRect/>
          </a:stretch>
        </p:blipFill>
        <p:spPr>
          <a:xfrm>
            <a:off x="3996650" y="1017725"/>
            <a:ext cx="4953000" cy="78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10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Input dataset into Hadoop system</a:t>
            </a:r>
            <a:endParaRPr>
              <a:solidFill>
                <a:srgbClr val="FFFFFF"/>
              </a:solidFill>
            </a:endParaRPr>
          </a:p>
        </p:txBody>
      </p:sp>
      <p:sp>
        <p:nvSpPr>
          <p:cNvPr id="109" name="Google Shape;109;p19"/>
          <p:cNvSpPr txBox="1"/>
          <p:nvPr>
            <p:ph idx="1" type="body"/>
          </p:nvPr>
        </p:nvSpPr>
        <p:spPr>
          <a:xfrm>
            <a:off x="311700" y="931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mes"/>
                <a:ea typeface="Times"/>
                <a:cs typeface="Times"/>
                <a:sym typeface="Times"/>
              </a:rPr>
              <a:t>Use assigned IP address: </a:t>
            </a:r>
            <a:endParaRPr b="1">
              <a:solidFill>
                <a:srgbClr val="FFFFFF"/>
              </a:solidFill>
              <a:latin typeface="Times"/>
              <a:ea typeface="Times"/>
              <a:cs typeface="Times"/>
              <a:sym typeface="Times"/>
            </a:endParaRPr>
          </a:p>
          <a:p>
            <a:pPr indent="0" lvl="0" marL="0" rtl="0" algn="l">
              <a:spcBef>
                <a:spcPts val="0"/>
              </a:spcBef>
              <a:spcAft>
                <a:spcPts val="0"/>
              </a:spcAft>
              <a:buNone/>
            </a:pPr>
            <a:r>
              <a:rPr lang="en">
                <a:solidFill>
                  <a:srgbClr val="FFFFFF"/>
                </a:solidFill>
                <a:latin typeface="Times"/>
                <a:ea typeface="Times"/>
                <a:cs typeface="Times"/>
                <a:sym typeface="Times"/>
              </a:rPr>
              <a:t> $ ssh (username)@(ip-address)129.150.205.28</a:t>
            </a:r>
            <a:endParaRPr>
              <a:solidFill>
                <a:srgbClr val="FFFFFF"/>
              </a:solidFill>
              <a:latin typeface="Times"/>
              <a:ea typeface="Times"/>
              <a:cs typeface="Times"/>
              <a:sym typeface="Times"/>
            </a:endParaRPr>
          </a:p>
          <a:p>
            <a:pPr indent="0" lvl="0" marL="0" rtl="0" algn="l">
              <a:spcBef>
                <a:spcPts val="0"/>
              </a:spcBef>
              <a:spcAft>
                <a:spcPts val="0"/>
              </a:spcAft>
              <a:buNone/>
            </a:pPr>
            <a:r>
              <a:rPr b="1" lang="en">
                <a:solidFill>
                  <a:srgbClr val="FFFFFF"/>
                </a:solidFill>
                <a:latin typeface="Times"/>
                <a:ea typeface="Times"/>
                <a:cs typeface="Times"/>
                <a:sym typeface="Times"/>
              </a:rPr>
              <a:t>Use wget -o to download the files into the hadoop system</a:t>
            </a:r>
            <a:endParaRPr b="1">
              <a:solidFill>
                <a:srgbClr val="FFFFFF"/>
              </a:solidFill>
              <a:latin typeface="Times"/>
              <a:ea typeface="Times"/>
              <a:cs typeface="Times"/>
              <a:sym typeface="Times"/>
            </a:endParaRPr>
          </a:p>
          <a:p>
            <a:pPr indent="0" lvl="0" marL="0" rtl="0" algn="l">
              <a:spcBef>
                <a:spcPts val="0"/>
              </a:spcBef>
              <a:spcAft>
                <a:spcPts val="0"/>
              </a:spcAft>
              <a:buNone/>
            </a:pPr>
            <a:r>
              <a:rPr lang="en">
                <a:solidFill>
                  <a:srgbClr val="434343"/>
                </a:solidFill>
                <a:latin typeface="Times"/>
                <a:ea typeface="Times"/>
                <a:cs typeface="Times"/>
                <a:sym typeface="Times"/>
              </a:rPr>
              <a:t> </a:t>
            </a:r>
            <a:r>
              <a:rPr lang="en">
                <a:solidFill>
                  <a:srgbClr val="FFFFFF"/>
                </a:solidFill>
                <a:latin typeface="Times"/>
                <a:ea typeface="Times"/>
                <a:cs typeface="Times"/>
                <a:sym typeface="Times"/>
              </a:rPr>
              <a:t>$ wget -o (naming-files)</a:t>
            </a:r>
            <a:r>
              <a:rPr lang="en">
                <a:solidFill>
                  <a:srgbClr val="434343"/>
                </a:solidFill>
                <a:latin typeface="Times"/>
                <a:ea typeface="Times"/>
                <a:cs typeface="Times"/>
                <a:sym typeface="Times"/>
              </a:rPr>
              <a:t> </a:t>
            </a:r>
            <a:r>
              <a:rPr lang="en" u="sng">
                <a:solidFill>
                  <a:schemeClr val="hlink"/>
                </a:solidFill>
                <a:latin typeface="Times"/>
                <a:ea typeface="Times"/>
                <a:cs typeface="Times"/>
                <a:sym typeface="Times"/>
                <a:hlinkClick r:id="rId3"/>
              </a:rPr>
              <a:t>https://chronicdata.cdc.gov/views/q6p7-56au/rows.csv?accessType=DOWNLOAD</a:t>
            </a:r>
            <a:endParaRPr>
              <a:solidFill>
                <a:srgbClr val="434343"/>
              </a:solidFill>
              <a:latin typeface="Times"/>
              <a:ea typeface="Times"/>
              <a:cs typeface="Times"/>
              <a:sym typeface="Times"/>
            </a:endParaRPr>
          </a:p>
          <a:p>
            <a:pPr indent="0" lvl="0" marL="0" rtl="0" algn="l">
              <a:spcBef>
                <a:spcPts val="0"/>
              </a:spcBef>
              <a:spcAft>
                <a:spcPts val="0"/>
              </a:spcAft>
              <a:buNone/>
            </a:pPr>
            <a:r>
              <a:t/>
            </a:r>
            <a:endParaRPr sz="1100">
              <a:solidFill>
                <a:srgbClr val="434343"/>
              </a:solidFill>
              <a:latin typeface="Arial"/>
              <a:ea typeface="Arial"/>
              <a:cs typeface="Arial"/>
              <a:sym typeface="Arial"/>
            </a:endParaRPr>
          </a:p>
        </p:txBody>
      </p:sp>
      <p:pic>
        <p:nvPicPr>
          <p:cNvPr id="110" name="Google Shape;110;p19"/>
          <p:cNvPicPr preferRelativeResize="0"/>
          <p:nvPr/>
        </p:nvPicPr>
        <p:blipFill>
          <a:blip r:embed="rId4">
            <a:alphaModFix/>
          </a:blip>
          <a:stretch>
            <a:fillRect/>
          </a:stretch>
        </p:blipFill>
        <p:spPr>
          <a:xfrm>
            <a:off x="5887625" y="215462"/>
            <a:ext cx="2944676" cy="762775"/>
          </a:xfrm>
          <a:prstGeom prst="rect">
            <a:avLst/>
          </a:prstGeom>
          <a:noFill/>
          <a:ln>
            <a:noFill/>
          </a:ln>
        </p:spPr>
      </p:pic>
      <p:pic>
        <p:nvPicPr>
          <p:cNvPr id="111" name="Google Shape;111;p19"/>
          <p:cNvPicPr preferRelativeResize="0"/>
          <p:nvPr/>
        </p:nvPicPr>
        <p:blipFill rotWithShape="1">
          <a:blip r:embed="rId5">
            <a:alphaModFix/>
          </a:blip>
          <a:srcRect b="16029" l="0" r="23757" t="0"/>
          <a:stretch/>
        </p:blipFill>
        <p:spPr>
          <a:xfrm>
            <a:off x="604125" y="2618175"/>
            <a:ext cx="7145475" cy="225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ph idx="1" type="body"/>
          </p:nvPr>
        </p:nvSpPr>
        <p:spPr>
          <a:xfrm>
            <a:off x="311700" y="163825"/>
            <a:ext cx="8520600" cy="44052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lt1"/>
              </a:buClr>
              <a:buSzPts val="1800"/>
              <a:buFont typeface="Times"/>
              <a:buChar char="-"/>
            </a:pPr>
            <a:r>
              <a:rPr b="1" lang="en">
                <a:solidFill>
                  <a:schemeClr val="lt1"/>
                </a:solidFill>
                <a:latin typeface="Times"/>
                <a:ea typeface="Times"/>
                <a:cs typeface="Times"/>
                <a:sym typeface="Times"/>
              </a:rPr>
              <a:t>Make a directory to put the csv file into:</a:t>
            </a:r>
            <a:endParaRPr b="1">
              <a:solidFill>
                <a:schemeClr val="lt1"/>
              </a:solidFill>
              <a:latin typeface="Times"/>
              <a:ea typeface="Times"/>
              <a:cs typeface="Times"/>
              <a:sym typeface="Times"/>
            </a:endParaRPr>
          </a:p>
          <a:p>
            <a:pPr indent="0" lvl="0" marL="457200" rtl="0" algn="just">
              <a:lnSpc>
                <a:spcPct val="150000"/>
              </a:lnSpc>
              <a:spcBef>
                <a:spcPts val="0"/>
              </a:spcBef>
              <a:spcAft>
                <a:spcPts val="0"/>
              </a:spcAft>
              <a:buClr>
                <a:srgbClr val="000000"/>
              </a:buClr>
              <a:buSzPts val="1100"/>
              <a:buFont typeface="Arial"/>
              <a:buNone/>
            </a:pPr>
            <a:r>
              <a:rPr lang="en">
                <a:solidFill>
                  <a:schemeClr val="lt1"/>
                </a:solidFill>
                <a:latin typeface="Times"/>
                <a:ea typeface="Times"/>
                <a:cs typeface="Times"/>
                <a:sym typeface="Times"/>
              </a:rPr>
              <a:t>-bash-4.1$ hdfs dfs -mkdir youthrisk                           </a:t>
            </a:r>
            <a:endParaRPr>
              <a:solidFill>
                <a:schemeClr val="lt1"/>
              </a:solidFill>
              <a:latin typeface="Times"/>
              <a:ea typeface="Times"/>
              <a:cs typeface="Times"/>
              <a:sym typeface="Times"/>
            </a:endParaRPr>
          </a:p>
          <a:p>
            <a:pPr indent="0" lvl="0" marL="457200" rtl="0" algn="l">
              <a:lnSpc>
                <a:spcPct val="150000"/>
              </a:lnSpc>
              <a:spcBef>
                <a:spcPts val="0"/>
              </a:spcBef>
              <a:spcAft>
                <a:spcPts val="0"/>
              </a:spcAft>
              <a:buNone/>
            </a:pPr>
            <a:r>
              <a:rPr lang="en">
                <a:solidFill>
                  <a:schemeClr val="lt1"/>
                </a:solidFill>
                <a:latin typeface="Times"/>
                <a:ea typeface="Times"/>
                <a:cs typeface="Times"/>
                <a:sym typeface="Times"/>
              </a:rPr>
              <a:t>-bash-4.1$ hdfs dfs -put youthrisk youthriskdata</a:t>
            </a:r>
            <a:endParaRPr b="1">
              <a:solidFill>
                <a:schemeClr val="lt1"/>
              </a:solidFill>
              <a:latin typeface="Times"/>
              <a:ea typeface="Times"/>
              <a:cs typeface="Times"/>
              <a:sym typeface="Times"/>
            </a:endParaRPr>
          </a:p>
          <a:p>
            <a:pPr indent="-342900" lvl="0" marL="457200" rtl="0" algn="l">
              <a:lnSpc>
                <a:spcPct val="150000"/>
              </a:lnSpc>
              <a:spcBef>
                <a:spcPts val="0"/>
              </a:spcBef>
              <a:spcAft>
                <a:spcPts val="0"/>
              </a:spcAft>
              <a:buClr>
                <a:schemeClr val="lt1"/>
              </a:buClr>
              <a:buSzPts val="1800"/>
              <a:buFont typeface="Times"/>
              <a:buChar char="-"/>
            </a:pPr>
            <a:r>
              <a:rPr b="1" lang="en">
                <a:solidFill>
                  <a:schemeClr val="lt1"/>
                </a:solidFill>
                <a:latin typeface="Times"/>
                <a:ea typeface="Times"/>
                <a:cs typeface="Times"/>
                <a:sym typeface="Times"/>
              </a:rPr>
              <a:t>Remove the file:</a:t>
            </a:r>
            <a:endParaRPr b="1">
              <a:solidFill>
                <a:schemeClr val="lt1"/>
              </a:solidFill>
              <a:latin typeface="Times"/>
              <a:ea typeface="Times"/>
              <a:cs typeface="Times"/>
              <a:sym typeface="Times"/>
            </a:endParaRPr>
          </a:p>
          <a:p>
            <a:pPr indent="0" lvl="0" marL="457200" rtl="0" algn="l">
              <a:lnSpc>
                <a:spcPct val="150000"/>
              </a:lnSpc>
              <a:spcBef>
                <a:spcPts val="0"/>
              </a:spcBef>
              <a:spcAft>
                <a:spcPts val="0"/>
              </a:spcAft>
              <a:buNone/>
            </a:pPr>
            <a:r>
              <a:rPr lang="en">
                <a:solidFill>
                  <a:schemeClr val="lt1"/>
                </a:solidFill>
                <a:latin typeface="Times"/>
                <a:ea typeface="Times"/>
                <a:cs typeface="Times"/>
                <a:sym typeface="Times"/>
              </a:rPr>
              <a:t>-bash-4.1$  rm youthriskdata</a:t>
            </a:r>
            <a:endParaRPr b="1">
              <a:solidFill>
                <a:schemeClr val="lt1"/>
              </a:solidFill>
              <a:latin typeface="Times"/>
              <a:ea typeface="Times"/>
              <a:cs typeface="Times"/>
              <a:sym typeface="Times"/>
            </a:endParaRPr>
          </a:p>
          <a:p>
            <a:pPr indent="-342900" lvl="0" marL="457200" rtl="0" algn="l">
              <a:lnSpc>
                <a:spcPct val="150000"/>
              </a:lnSpc>
              <a:spcBef>
                <a:spcPts val="0"/>
              </a:spcBef>
              <a:spcAft>
                <a:spcPts val="0"/>
              </a:spcAft>
              <a:buClr>
                <a:schemeClr val="lt1"/>
              </a:buClr>
              <a:buSzPts val="1800"/>
              <a:buFont typeface="Times"/>
              <a:buChar char="-"/>
            </a:pPr>
            <a:r>
              <a:rPr b="1" lang="en">
                <a:solidFill>
                  <a:schemeClr val="lt1"/>
                </a:solidFill>
                <a:latin typeface="Times"/>
                <a:ea typeface="Times"/>
                <a:cs typeface="Times"/>
                <a:sym typeface="Times"/>
              </a:rPr>
              <a:t>Connecting to Beeline:</a:t>
            </a:r>
            <a:endParaRPr b="1">
              <a:solidFill>
                <a:schemeClr val="lt1"/>
              </a:solidFill>
              <a:latin typeface="Times"/>
              <a:ea typeface="Times"/>
              <a:cs typeface="Times"/>
              <a:sym typeface="Times"/>
            </a:endParaRPr>
          </a:p>
          <a:p>
            <a:pPr indent="0" lvl="0" marL="457200" rtl="0" algn="l">
              <a:lnSpc>
                <a:spcPct val="150000"/>
              </a:lnSpc>
              <a:spcBef>
                <a:spcPts val="0"/>
              </a:spcBef>
              <a:spcAft>
                <a:spcPts val="0"/>
              </a:spcAft>
              <a:buNone/>
            </a:pPr>
            <a:r>
              <a:rPr lang="en">
                <a:solidFill>
                  <a:schemeClr val="lt1"/>
                </a:solidFill>
                <a:latin typeface="Times"/>
                <a:ea typeface="Times"/>
                <a:cs typeface="Times"/>
                <a:sym typeface="Times"/>
              </a:rPr>
              <a:t>beeline&gt; !connect jdbc:hive2://cis4560-bdcsce-4.compute-608214094.oraclecloud.internal:2181,cis4560-bdcsce-2.compute-608214094.oraclecloud.internal:2181,cis4560-bdcsce-3.compute-608214094.oraclecloud.internal:2181/;serviceDiscoveryMode=zooKeeper;zooKeeperNamespace=hiveserver2?tez.queue.name=interactive bdcsce_admin</a:t>
            </a:r>
            <a:endParaRPr b="1">
              <a:solidFill>
                <a:schemeClr val="lt1"/>
              </a:solidFill>
              <a:latin typeface="Times"/>
              <a:ea typeface="Times"/>
              <a:cs typeface="Times"/>
              <a:sym typeface="Times"/>
            </a:endParaRPr>
          </a:p>
          <a:p>
            <a:pPr indent="0" lvl="0" marL="0" rtl="0" algn="l">
              <a:lnSpc>
                <a:spcPct val="150000"/>
              </a:lnSpc>
              <a:spcBef>
                <a:spcPts val="0"/>
              </a:spcBef>
              <a:spcAft>
                <a:spcPts val="0"/>
              </a:spcAft>
              <a:buClr>
                <a:srgbClr val="000000"/>
              </a:buClr>
              <a:buSzPts val="1100"/>
              <a:buFont typeface="Arial"/>
              <a:buNone/>
            </a:pPr>
            <a:r>
              <a:rPr b="1"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82A"/>
        </a:solidFill>
      </p:bgPr>
    </p:bg>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Table Creation</a:t>
            </a:r>
            <a:endParaRPr b="1">
              <a:solidFill>
                <a:schemeClr val="lt1"/>
              </a:solidFill>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CREATE EXTERNAL TABLE IF NOT EXISTS risk_data(</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YEAR INT, LocationAbbr STRING,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LocationDesc STRING,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DataSource STRING,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Topic STRING,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Subtopic STRING,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ShortQuestionText STRING,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Greater_Risk_Question STRING,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Description STRING,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Data_Value_Symbol INT,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Data_Value_Type STRING,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Greater_Risk_Data_Value INT, </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rPr lang="en" sz="1000">
                <a:solidFill>
                  <a:schemeClr val="lt1"/>
                </a:solidFill>
                <a:latin typeface="Verdana"/>
                <a:ea typeface="Verdana"/>
                <a:cs typeface="Verdana"/>
                <a:sym typeface="Verdana"/>
              </a:rPr>
              <a:t>Greater_Risk_Data_Value_Footnote_Symbol INT,</a:t>
            </a:r>
            <a:endParaRPr sz="1000">
              <a:solidFill>
                <a:schemeClr val="lt1"/>
              </a:solidFill>
              <a:latin typeface="Verdana"/>
              <a:ea typeface="Verdana"/>
              <a:cs typeface="Verdana"/>
              <a:sym typeface="Verdana"/>
            </a:endParaRPr>
          </a:p>
          <a:p>
            <a:pPr indent="0" lvl="0" marL="0" rtl="0" algn="l">
              <a:lnSpc>
                <a:spcPct val="150000"/>
              </a:lnSpc>
              <a:spcBef>
                <a:spcPts val="0"/>
              </a:spcBef>
              <a:spcAft>
                <a:spcPts val="0"/>
              </a:spcAft>
              <a:buClr>
                <a:srgbClr val="000000"/>
              </a:buClr>
              <a:buSzPts val="1100"/>
              <a:buFont typeface="Arial"/>
              <a:buNone/>
            </a:pPr>
            <a:r>
              <a:rPr lang="en" sz="1000">
                <a:solidFill>
                  <a:schemeClr val="lt1"/>
                </a:solidFill>
                <a:latin typeface="Verdana"/>
                <a:ea typeface="Verdana"/>
                <a:cs typeface="Verdana"/>
                <a:sym typeface="Verdana"/>
              </a:rPr>
              <a:t>… …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