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8" r:id="rId3"/>
    <p:sldId id="265" r:id="rId4"/>
    <p:sldId id="260" r:id="rId5"/>
    <p:sldId id="261" r:id="rId6"/>
    <p:sldId id="267" r:id="rId7"/>
    <p:sldId id="262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8" autoAdjust="0"/>
    <p:restoredTop sz="95580" autoAdjust="0"/>
  </p:normalViewPr>
  <p:slideViewPr>
    <p:cSldViewPr>
      <p:cViewPr>
        <p:scale>
          <a:sx n="60" d="100"/>
          <a:sy n="60" d="100"/>
        </p:scale>
        <p:origin x="-1710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D0E1A-8504-47CD-ABFD-CC6C8E9EA6EB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1FA02-BEB6-4A18-9E3E-8AE7DA9B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7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FA02-BEB6-4A18-9E3E-8AE7DA9BC8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50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同时需要考虑有比较高吞吐量的网卡和存储设备。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FA02-BEB6-4A18-9E3E-8AE7DA9BC8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11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同时需要考虑有比较高吞吐量的网卡和存储设备。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FA02-BEB6-4A18-9E3E-8AE7DA9BC8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11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同时需要考虑有比较高吞吐量的网卡和存储设备。</a:t>
            </a:r>
            <a:endParaRPr lang="en-US" altLang="zh-CN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vCenter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vSphere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BOSH CLI 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 BOSH 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BOSH 7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Cloudfoundry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15</a:t>
            </a:r>
          </a:p>
          <a:p>
            <a:r>
              <a:rPr lang="en-US" altLang="zh-CN" dirty="0" err="1" smtClean="0"/>
              <a:t>vSphere</a:t>
            </a:r>
            <a:r>
              <a:rPr lang="en-US" altLang="zh-CN" dirty="0" smtClean="0"/>
              <a:t> 5</a:t>
            </a:r>
          </a:p>
          <a:p>
            <a:r>
              <a:rPr lang="en-US" altLang="zh-CN" dirty="0" smtClean="0"/>
              <a:t>25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+ 25</a:t>
            </a:r>
            <a:r>
              <a:rPr lang="zh-CN" altLang="en-US" dirty="0" smtClean="0"/>
              <a:t>个冗余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FA02-BEB6-4A18-9E3E-8AE7DA9BC8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11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64 </a:t>
            </a:r>
            <a:r>
              <a:rPr lang="zh-CN" altLang="en-US" sz="1200" dirty="0" smtClean="0"/>
              <a:t>位</a:t>
            </a:r>
            <a:r>
              <a:rPr lang="en-US" sz="1200" dirty="0" smtClean="0"/>
              <a:t> Ubuntu 10.04 LTS</a:t>
            </a:r>
            <a:r>
              <a:rPr lang="zh-CN" altLang="en-US" sz="1200" dirty="0" smtClean="0"/>
              <a:t>，最好是</a:t>
            </a:r>
            <a:r>
              <a:rPr lang="en-US" sz="1200" dirty="0" smtClean="0"/>
              <a:t> ISO </a:t>
            </a:r>
            <a:r>
              <a:rPr lang="zh-CN" altLang="en-US" sz="1200" dirty="0" smtClean="0"/>
              <a:t>格式</a:t>
            </a:r>
            <a:endParaRPr lang="en-US" altLang="zh-CN" sz="1200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FA02-BEB6-4A18-9E3E-8AE7DA9BC8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11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64 </a:t>
            </a:r>
            <a:r>
              <a:rPr lang="zh-CN" altLang="en-US" sz="1200" dirty="0" smtClean="0"/>
              <a:t>位</a:t>
            </a:r>
            <a:r>
              <a:rPr lang="en-US" sz="1200" dirty="0" smtClean="0"/>
              <a:t> Ubuntu 10.04 LTS</a:t>
            </a:r>
            <a:r>
              <a:rPr lang="zh-CN" altLang="en-US" sz="1200" dirty="0" smtClean="0"/>
              <a:t>，最好是</a:t>
            </a:r>
            <a:r>
              <a:rPr lang="en-US" sz="1200" dirty="0" smtClean="0"/>
              <a:t> ISO </a:t>
            </a:r>
            <a:r>
              <a:rPr lang="zh-CN" altLang="en-US" sz="1200" dirty="0" smtClean="0"/>
              <a:t>格式</a:t>
            </a:r>
            <a:endParaRPr lang="en-US" altLang="zh-CN" sz="1200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FA02-BEB6-4A18-9E3E-8AE7DA9BC8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11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64 </a:t>
            </a:r>
            <a:r>
              <a:rPr lang="zh-CN" altLang="en-US" sz="1200" dirty="0" smtClean="0"/>
              <a:t>位</a:t>
            </a:r>
            <a:r>
              <a:rPr lang="en-US" sz="1200" dirty="0" smtClean="0"/>
              <a:t> Ubuntu 10.04 LTS</a:t>
            </a:r>
            <a:r>
              <a:rPr lang="zh-CN" altLang="en-US" sz="1200" dirty="0" smtClean="0"/>
              <a:t>，最好是</a:t>
            </a:r>
            <a:r>
              <a:rPr lang="en-US" sz="1200" dirty="0" smtClean="0"/>
              <a:t> ISO </a:t>
            </a:r>
            <a:r>
              <a:rPr lang="zh-CN" altLang="en-US" sz="1200" dirty="0" smtClean="0"/>
              <a:t>格式</a:t>
            </a:r>
            <a:endParaRPr lang="en-US" altLang="zh-CN" sz="1200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FA02-BEB6-4A18-9E3E-8AE7DA9BC8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11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64 </a:t>
            </a:r>
            <a:r>
              <a:rPr lang="zh-CN" altLang="en-US" sz="1200" dirty="0" smtClean="0"/>
              <a:t>位</a:t>
            </a:r>
            <a:r>
              <a:rPr lang="en-US" sz="1200" dirty="0" smtClean="0"/>
              <a:t> Ubuntu 10.04 LTS</a:t>
            </a:r>
            <a:r>
              <a:rPr lang="zh-CN" altLang="en-US" sz="1200" dirty="0" smtClean="0"/>
              <a:t>，最好是</a:t>
            </a:r>
            <a:r>
              <a:rPr lang="en-US" sz="1200" dirty="0" smtClean="0"/>
              <a:t> ISO </a:t>
            </a:r>
            <a:r>
              <a:rPr lang="zh-CN" altLang="en-US" sz="1200" dirty="0" smtClean="0"/>
              <a:t>格式</a:t>
            </a:r>
            <a:endParaRPr lang="en-US" altLang="zh-CN" sz="1200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FA02-BEB6-4A18-9E3E-8AE7DA9BC8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1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3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2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145" indent="0" algn="ctr">
              <a:buNone/>
            </a:lvl2pPr>
            <a:lvl3pPr marL="914290" indent="0" algn="ctr">
              <a:buNone/>
            </a:lvl3pPr>
            <a:lvl4pPr marL="1371435" indent="0" algn="ctr">
              <a:buNone/>
            </a:lvl4pPr>
            <a:lvl5pPr marL="1828581" indent="0" algn="ctr">
              <a:buNone/>
            </a:lvl5pPr>
            <a:lvl6pPr marL="2285726" indent="0" algn="ctr">
              <a:buNone/>
            </a:lvl6pPr>
            <a:lvl7pPr marL="2742871" indent="0" algn="ctr">
              <a:buNone/>
            </a:lvl7pPr>
            <a:lvl8pPr marL="3200016" indent="0" algn="ctr">
              <a:buNone/>
            </a:lvl8pPr>
            <a:lvl9pPr marL="3657161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AB7-348F-4F49-886F-7D5AB0B0CC5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AB7-348F-4F49-886F-7D5AB0B0CC5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7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7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AB7-348F-4F49-886F-7D5AB0B0CC5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AB7-348F-4F49-886F-7D5AB0B0CC5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1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3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AB7-348F-4F49-886F-7D5AB0B0CC5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6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AB7-348F-4F49-886F-7D5AB0B0CC5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6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8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8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AB7-348F-4F49-886F-7D5AB0B0CC5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1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AB7-348F-4F49-886F-7D5AB0B0CC5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AB7-348F-4F49-886F-7D5AB0B0CC5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1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AB7-348F-4F49-886F-7D5AB0B0CC5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AB7-348F-4F49-886F-7D5AB0B0CC5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15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9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3"/>
            <a:ext cx="8686800" cy="4525963"/>
          </a:xfrm>
          <a:prstGeom prst="rect">
            <a:avLst/>
          </a:prstGeom>
        </p:spPr>
        <p:txBody>
          <a:bodyPr vert="horz" lIns="91429" tIns="45715" rIns="91429" bIns="45715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1"/>
            <a:ext cx="2514600" cy="288925"/>
          </a:xfrm>
          <a:prstGeom prst="rect">
            <a:avLst/>
          </a:prstGeom>
        </p:spPr>
        <p:txBody>
          <a:bodyPr vert="horz" lIns="91429" tIns="45715" rIns="91429" bIns="45715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5A13AB7-348F-4F49-886F-7D5AB0B0CC5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1"/>
            <a:ext cx="3352800" cy="288925"/>
          </a:xfrm>
          <a:prstGeom prst="rect">
            <a:avLst/>
          </a:prstGeom>
        </p:spPr>
        <p:txBody>
          <a:bodyPr vert="horz" lIns="91429" tIns="45715" rIns="91429" bIns="45715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1"/>
            <a:ext cx="762000" cy="244475"/>
          </a:xfrm>
          <a:prstGeom prst="rect">
            <a:avLst/>
          </a:prstGeom>
        </p:spPr>
        <p:txBody>
          <a:bodyPr vert="horz" lIns="91429" tIns="45715" rIns="91429" bIns="45715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lIns="91429" tIns="45715" rIns="91429" bIns="45715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9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859" indent="-342859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861" indent="-285716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2863" indent="-228573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008" indent="-228573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153" indent="-228573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298" indent="-228573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443" indent="-228573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8589" indent="-228573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5734" indent="-228573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3140968"/>
            <a:ext cx="8229600" cy="125272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使用</a:t>
            </a:r>
            <a:r>
              <a:rPr lang="en-US" altLang="zh-CN" dirty="0" smtClean="0">
                <a:solidFill>
                  <a:schemeClr val="tx1"/>
                </a:solidFill>
              </a:rPr>
              <a:t>BOSH</a:t>
            </a:r>
            <a:r>
              <a:rPr lang="zh-CN" altLang="en-US" dirty="0">
                <a:solidFill>
                  <a:schemeClr val="tx1"/>
                </a:solidFill>
              </a:rPr>
              <a:t>部署</a:t>
            </a:r>
            <a:r>
              <a:rPr lang="en-US" altLang="zh-CN" dirty="0" smtClean="0">
                <a:solidFill>
                  <a:schemeClr val="tx1"/>
                </a:solidFill>
              </a:rPr>
              <a:t>CloudFoundry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539552" y="404665"/>
            <a:ext cx="8229600" cy="1252728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大纲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2060849"/>
            <a:ext cx="8496944" cy="2677646"/>
          </a:xfrm>
          <a:prstGeom prst="rect">
            <a:avLst/>
          </a:prstGeom>
        </p:spPr>
        <p:txBody>
          <a:bodyPr wrap="square" lIns="91429" tIns="45715" rIns="91429" bIns="45715">
            <a:spAutoFit/>
          </a:bodyPr>
          <a:lstStyle/>
          <a:p>
            <a:pPr marL="457145" indent="-457145">
              <a:buFont typeface="Wingdings" pitchFamily="2" charset="2"/>
              <a:buChar char="Ø"/>
            </a:pPr>
            <a:r>
              <a:rPr lang="zh-CN" altLang="en-US" sz="2800" dirty="0">
                <a:latin typeface="+mj-ea"/>
                <a:ea typeface="+mj-ea"/>
              </a:rPr>
              <a:t>硬件要求</a:t>
            </a:r>
            <a:endParaRPr lang="en-US" altLang="zh-CN" sz="2800" dirty="0">
              <a:latin typeface="+mj-ea"/>
              <a:ea typeface="+mj-ea"/>
            </a:endParaRPr>
          </a:p>
          <a:p>
            <a:pPr marL="457145" indent="-457145">
              <a:buFont typeface="Wingdings" pitchFamily="2" charset="2"/>
              <a:buChar char="Ø"/>
            </a:pPr>
            <a:r>
              <a:rPr lang="zh-CN" altLang="en-US" sz="2800" dirty="0">
                <a:latin typeface="+mj-ea"/>
                <a:ea typeface="+mj-ea"/>
              </a:rPr>
              <a:t>网络要求</a:t>
            </a:r>
            <a:endParaRPr lang="en-US" altLang="zh-CN" sz="2800" dirty="0">
              <a:latin typeface="+mj-ea"/>
              <a:ea typeface="+mj-ea"/>
            </a:endParaRPr>
          </a:p>
          <a:p>
            <a:pPr marL="457145" indent="-457145">
              <a:buFont typeface="Wingdings" pitchFamily="2" charset="2"/>
              <a:buChar char="Ø"/>
            </a:pPr>
            <a:r>
              <a:rPr lang="zh-CN" altLang="en-US" sz="2800" dirty="0">
                <a:latin typeface="+mj-ea"/>
                <a:ea typeface="+mj-ea"/>
              </a:rPr>
              <a:t>软件</a:t>
            </a:r>
            <a:r>
              <a:rPr lang="zh-CN" altLang="en-US" sz="2800" dirty="0" smtClean="0">
                <a:latin typeface="+mj-ea"/>
                <a:ea typeface="+mj-ea"/>
              </a:rPr>
              <a:t>要求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457145" indent="-457145">
              <a:buFont typeface="Wingdings" pitchFamily="2" charset="2"/>
              <a:buChar char="Ø"/>
            </a:pPr>
            <a:r>
              <a:rPr lang="zh-CN" altLang="en-US" sz="2800" dirty="0" smtClean="0">
                <a:latin typeface="+mj-ea"/>
                <a:ea typeface="+mj-ea"/>
              </a:rPr>
              <a:t>部署结构图</a:t>
            </a:r>
            <a:endParaRPr lang="en-US" altLang="zh-CN" sz="2800" dirty="0">
              <a:latin typeface="+mj-ea"/>
              <a:ea typeface="+mj-ea"/>
            </a:endParaRPr>
          </a:p>
          <a:p>
            <a:pPr marL="457145" indent="-457145">
              <a:buFont typeface="Wingdings" pitchFamily="2" charset="2"/>
              <a:buChar char="Ø"/>
            </a:pPr>
            <a:r>
              <a:rPr lang="zh-CN" altLang="en-US" sz="2800" dirty="0">
                <a:latin typeface="+mj-ea"/>
                <a:ea typeface="+mj-ea"/>
              </a:rPr>
              <a:t>部署前的准备工作</a:t>
            </a:r>
            <a:endParaRPr lang="en-US" altLang="zh-CN" sz="2800" dirty="0">
              <a:latin typeface="+mj-ea"/>
              <a:ea typeface="+mj-ea"/>
            </a:endParaRPr>
          </a:p>
          <a:p>
            <a:pPr marL="457145" indent="-457145">
              <a:buFont typeface="Wingdings" pitchFamily="2" charset="2"/>
              <a:buChar char="Ø"/>
            </a:pPr>
            <a:r>
              <a:rPr lang="zh-CN" altLang="en-US" sz="2800" dirty="0">
                <a:latin typeface="+mj-ea"/>
                <a:ea typeface="+mj-ea"/>
              </a:rPr>
              <a:t>部署</a:t>
            </a:r>
            <a:endParaRPr 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951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539552" y="404665"/>
            <a:ext cx="8229600" cy="125272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硬件要求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2060848"/>
            <a:ext cx="8496944" cy="3539430"/>
          </a:xfrm>
          <a:prstGeom prst="rect">
            <a:avLst/>
          </a:prstGeom>
        </p:spPr>
        <p:txBody>
          <a:bodyPr wrap="square" lIns="91429" tIns="45715" rIns="91429" bIns="45715">
            <a:spAutoFit/>
          </a:bodyPr>
          <a:lstStyle/>
          <a:p>
            <a:pPr marL="285716" indent="-285716">
              <a:buFont typeface="Wingdings" pitchFamily="2" charset="2"/>
              <a:buChar char="Ø"/>
            </a:pPr>
            <a:r>
              <a:rPr lang="zh-CN" altLang="en-US" sz="2800" dirty="0">
                <a:latin typeface="+mj-ea"/>
                <a:ea typeface="+mj-ea"/>
              </a:rPr>
              <a:t>基本配置</a:t>
            </a:r>
            <a:endParaRPr lang="en-US" sz="2800" dirty="0">
              <a:latin typeface="+mj-ea"/>
              <a:ea typeface="+mj-ea"/>
            </a:endParaRPr>
          </a:p>
          <a:p>
            <a:r>
              <a:rPr lang="en-US" sz="2800" dirty="0">
                <a:latin typeface="+mj-ea"/>
                <a:ea typeface="+mj-ea"/>
              </a:rPr>
              <a:t> </a:t>
            </a:r>
            <a:r>
              <a:rPr lang="en-US" altLang="zh-CN" sz="2800" dirty="0">
                <a:latin typeface="+mj-ea"/>
                <a:ea typeface="+mj-ea"/>
              </a:rPr>
              <a:t>5</a:t>
            </a:r>
            <a:r>
              <a:rPr lang="en-US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台服务器，每台服务器要求如下：</a:t>
            </a:r>
            <a:endParaRPr lang="en-US" altLang="zh-CN" sz="2800" dirty="0">
              <a:latin typeface="+mj-ea"/>
              <a:ea typeface="+mj-ea"/>
            </a:endParaRPr>
          </a:p>
          <a:p>
            <a:r>
              <a:rPr lang="en-US" sz="2800" dirty="0">
                <a:latin typeface="+mj-ea"/>
                <a:ea typeface="+mj-ea"/>
              </a:rPr>
              <a:t> </a:t>
            </a:r>
            <a:r>
              <a:rPr lang="en-US" altLang="zh-CN" sz="2800" dirty="0">
                <a:latin typeface="+mj-ea"/>
                <a:ea typeface="+mj-ea"/>
              </a:rPr>
              <a:t>4</a:t>
            </a:r>
            <a:r>
              <a:rPr lang="en-US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核</a:t>
            </a:r>
            <a:r>
              <a:rPr lang="en-US" sz="2800" dirty="0">
                <a:latin typeface="+mj-ea"/>
                <a:ea typeface="+mj-ea"/>
              </a:rPr>
              <a:t> CPU</a:t>
            </a:r>
            <a:r>
              <a:rPr lang="zh-CN" altLang="en-US" sz="2800" dirty="0">
                <a:latin typeface="+mj-ea"/>
                <a:ea typeface="+mj-ea"/>
              </a:rPr>
              <a:t>、</a:t>
            </a:r>
            <a:r>
              <a:rPr lang="en-US" sz="2800" dirty="0">
                <a:latin typeface="+mj-ea"/>
                <a:ea typeface="+mj-ea"/>
              </a:rPr>
              <a:t> </a:t>
            </a:r>
            <a:r>
              <a:rPr lang="en-US" altLang="zh-CN" sz="2800" dirty="0">
                <a:latin typeface="+mj-ea"/>
                <a:ea typeface="+mj-ea"/>
              </a:rPr>
              <a:t>30</a:t>
            </a:r>
            <a:r>
              <a:rPr lang="en-US" sz="2800" dirty="0">
                <a:latin typeface="+mj-ea"/>
                <a:ea typeface="+mj-ea"/>
              </a:rPr>
              <a:t>GB RAM</a:t>
            </a:r>
            <a:r>
              <a:rPr lang="zh-CN" altLang="en-US" sz="2800" dirty="0">
                <a:latin typeface="+mj-ea"/>
                <a:ea typeface="+mj-ea"/>
              </a:rPr>
              <a:t>、</a:t>
            </a:r>
            <a:r>
              <a:rPr lang="en-US" sz="2800" dirty="0">
                <a:latin typeface="+mj-ea"/>
                <a:ea typeface="+mj-ea"/>
              </a:rPr>
              <a:t>500 GB </a:t>
            </a:r>
            <a:r>
              <a:rPr lang="zh-CN" altLang="en-US" sz="2800" dirty="0">
                <a:latin typeface="+mj-ea"/>
                <a:ea typeface="+mj-ea"/>
              </a:rPr>
              <a:t>硬盘</a:t>
            </a:r>
            <a:endParaRPr lang="en-US" altLang="zh-CN" sz="2800" dirty="0">
              <a:latin typeface="+mj-ea"/>
              <a:ea typeface="+mj-ea"/>
            </a:endParaRPr>
          </a:p>
          <a:p>
            <a:endParaRPr lang="en-US" altLang="zh-CN" sz="2800" dirty="0">
              <a:latin typeface="+mj-ea"/>
              <a:ea typeface="+mj-ea"/>
            </a:endParaRPr>
          </a:p>
          <a:p>
            <a:pPr marL="285716" indent="-285716">
              <a:buFont typeface="Wingdings" pitchFamily="2" charset="2"/>
              <a:buChar char="Ø"/>
            </a:pPr>
            <a:r>
              <a:rPr lang="zh-CN" altLang="en-US" sz="2800" dirty="0">
                <a:latin typeface="+mj-ea"/>
                <a:ea typeface="+mj-ea"/>
              </a:rPr>
              <a:t>建议配置</a:t>
            </a:r>
            <a:endParaRPr lang="en-US" altLang="zh-CN" sz="2800" dirty="0">
              <a:latin typeface="+mj-ea"/>
              <a:ea typeface="+mj-ea"/>
            </a:endParaRPr>
          </a:p>
          <a:p>
            <a:r>
              <a:rPr lang="en-US" sz="2800" dirty="0">
                <a:latin typeface="+mj-ea"/>
                <a:ea typeface="+mj-ea"/>
              </a:rPr>
              <a:t> 6 </a:t>
            </a:r>
            <a:r>
              <a:rPr lang="zh-CN" altLang="en-US" sz="2800" dirty="0">
                <a:latin typeface="+mj-ea"/>
                <a:ea typeface="+mj-ea"/>
              </a:rPr>
              <a:t>台服务器，每台服务器要求如下：</a:t>
            </a:r>
            <a:endParaRPr lang="en-US" altLang="zh-CN" sz="2800" dirty="0">
              <a:latin typeface="+mj-ea"/>
              <a:ea typeface="+mj-ea"/>
            </a:endParaRPr>
          </a:p>
          <a:p>
            <a:r>
              <a:rPr lang="en-US" sz="2800" dirty="0">
                <a:latin typeface="+mj-ea"/>
                <a:ea typeface="+mj-ea"/>
              </a:rPr>
              <a:t> 8 </a:t>
            </a:r>
            <a:r>
              <a:rPr lang="zh-CN" altLang="en-US" sz="2800" dirty="0">
                <a:latin typeface="+mj-ea"/>
                <a:ea typeface="+mj-ea"/>
              </a:rPr>
              <a:t>核</a:t>
            </a:r>
            <a:r>
              <a:rPr lang="en-US" sz="2800" dirty="0">
                <a:latin typeface="+mj-ea"/>
                <a:ea typeface="+mj-ea"/>
              </a:rPr>
              <a:t> CPU</a:t>
            </a:r>
            <a:r>
              <a:rPr lang="zh-CN" altLang="en-US" sz="2800" dirty="0">
                <a:latin typeface="+mj-ea"/>
                <a:ea typeface="+mj-ea"/>
              </a:rPr>
              <a:t>、</a:t>
            </a:r>
            <a:r>
              <a:rPr lang="en-US" sz="2800" dirty="0">
                <a:latin typeface="+mj-ea"/>
                <a:ea typeface="+mj-ea"/>
              </a:rPr>
              <a:t> 32GB </a:t>
            </a:r>
            <a:r>
              <a:rPr lang="en-US" sz="2800" dirty="0" smtClean="0">
                <a:latin typeface="+mj-ea"/>
                <a:ea typeface="+mj-ea"/>
              </a:rPr>
              <a:t>RAM</a:t>
            </a:r>
            <a:r>
              <a:rPr lang="zh-CN" altLang="en-US" sz="2800" dirty="0" smtClean="0">
                <a:latin typeface="+mj-ea"/>
                <a:ea typeface="+mj-ea"/>
              </a:rPr>
              <a:t>、</a:t>
            </a:r>
            <a:r>
              <a:rPr lang="en-US" altLang="zh-CN" sz="2800" dirty="0" smtClean="0">
                <a:latin typeface="+mj-ea"/>
                <a:ea typeface="+mj-ea"/>
              </a:rPr>
              <a:t>6</a:t>
            </a:r>
            <a:r>
              <a:rPr lang="en-US" sz="2800" dirty="0" smtClean="0">
                <a:latin typeface="+mj-ea"/>
                <a:ea typeface="+mj-ea"/>
              </a:rPr>
              <a:t>00</a:t>
            </a:r>
            <a:r>
              <a:rPr lang="en-US" sz="2800" dirty="0" smtClean="0">
                <a:latin typeface="+mj-ea"/>
                <a:ea typeface="+mj-ea"/>
              </a:rPr>
              <a:t> </a:t>
            </a:r>
            <a:r>
              <a:rPr lang="en-US" sz="2800" dirty="0">
                <a:latin typeface="+mj-ea"/>
                <a:ea typeface="+mj-ea"/>
              </a:rPr>
              <a:t>GB </a:t>
            </a:r>
            <a:r>
              <a:rPr lang="zh-CN" altLang="en-US" sz="2800" dirty="0">
                <a:latin typeface="+mj-ea"/>
                <a:ea typeface="+mj-ea"/>
              </a:rPr>
              <a:t>硬盘</a:t>
            </a:r>
            <a:endParaRPr lang="en-US" altLang="zh-CN" sz="2800" dirty="0">
              <a:latin typeface="+mj-ea"/>
              <a:ea typeface="+mj-ea"/>
            </a:endParaRPr>
          </a:p>
          <a:p>
            <a:endParaRPr 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633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539552" y="404665"/>
            <a:ext cx="8229600" cy="1252728"/>
          </a:xfrm>
        </p:spPr>
        <p:txBody>
          <a:bodyPr/>
          <a:lstStyle/>
          <a:p>
            <a:r>
              <a:rPr lang="zh-CN" altLang="en-US" dirty="0"/>
              <a:t>网络</a:t>
            </a:r>
            <a:r>
              <a:rPr lang="zh-CN" altLang="en-US" dirty="0" smtClean="0">
                <a:solidFill>
                  <a:schemeClr val="tx1"/>
                </a:solidFill>
              </a:rPr>
              <a:t>要求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2578792"/>
            <a:ext cx="8496944" cy="2954655"/>
          </a:xfrm>
          <a:prstGeom prst="rect">
            <a:avLst/>
          </a:prstGeom>
        </p:spPr>
        <p:txBody>
          <a:bodyPr wrap="square" lIns="91429" tIns="45715" rIns="91429" bIns="45715">
            <a:spAutoFit/>
          </a:bodyPr>
          <a:lstStyle/>
          <a:p>
            <a:pPr marL="457145" indent="-457145">
              <a:buFont typeface="Wingdings" pitchFamily="2" charset="2"/>
              <a:buChar char="Ø"/>
            </a:pPr>
            <a:r>
              <a:rPr lang="zh-CN" altLang="en-US" sz="2800" dirty="0">
                <a:latin typeface="+mj-ea"/>
                <a:ea typeface="+mj-ea"/>
              </a:rPr>
              <a:t>有较高吞吐量的网卡</a:t>
            </a:r>
            <a:endParaRPr lang="en-US" altLang="zh-CN" sz="2800" dirty="0">
              <a:latin typeface="+mj-ea"/>
              <a:ea typeface="+mj-ea"/>
            </a:endParaRPr>
          </a:p>
          <a:p>
            <a:pPr marL="457145" indent="-457145">
              <a:buFont typeface="Wingdings" pitchFamily="2" charset="2"/>
              <a:buChar char="Ø"/>
            </a:pPr>
            <a:r>
              <a:rPr lang="zh-CN" altLang="en-US" sz="2800" dirty="0">
                <a:latin typeface="+mj-ea"/>
                <a:ea typeface="+mj-ea"/>
              </a:rPr>
              <a:t>稳定可靠的交换机、路由器</a:t>
            </a:r>
            <a:endParaRPr lang="en-US" altLang="zh-CN" sz="2800" dirty="0">
              <a:latin typeface="+mj-ea"/>
              <a:ea typeface="+mj-ea"/>
            </a:endParaRPr>
          </a:p>
          <a:p>
            <a:pPr marL="457145" indent="-457145">
              <a:buFont typeface="Wingdings" pitchFamily="2" charset="2"/>
              <a:buChar char="Ø"/>
            </a:pPr>
            <a:r>
              <a:rPr lang="en-US" altLang="zh-CN" sz="2800" dirty="0">
                <a:latin typeface="+mj-ea"/>
                <a:ea typeface="+mj-ea"/>
              </a:rPr>
              <a:t>DNS</a:t>
            </a:r>
            <a:r>
              <a:rPr lang="zh-CN" altLang="en-US" sz="2800" dirty="0">
                <a:latin typeface="+mj-ea"/>
                <a:ea typeface="+mj-ea"/>
              </a:rPr>
              <a:t>服务器</a:t>
            </a:r>
            <a:endParaRPr lang="en-US" altLang="zh-CN" sz="2800" dirty="0">
              <a:latin typeface="+mj-ea"/>
              <a:ea typeface="+mj-ea"/>
            </a:endParaRPr>
          </a:p>
          <a:p>
            <a:pPr marL="457145" indent="-457145">
              <a:buFont typeface="Wingdings" pitchFamily="2" charset="2"/>
              <a:buChar char="Ø"/>
            </a:pPr>
            <a:r>
              <a:rPr lang="en-US" altLang="zh-CN" sz="2800" dirty="0">
                <a:latin typeface="+mj-ea"/>
                <a:ea typeface="+mj-ea"/>
              </a:rPr>
              <a:t>50 </a:t>
            </a:r>
            <a:r>
              <a:rPr lang="zh-CN" altLang="en-US" sz="2800" dirty="0">
                <a:latin typeface="+mj-ea"/>
                <a:ea typeface="+mj-ea"/>
              </a:rPr>
              <a:t>个</a:t>
            </a:r>
            <a:r>
              <a:rPr lang="en-US" altLang="zh-CN" sz="2800" dirty="0">
                <a:latin typeface="+mj-ea"/>
                <a:ea typeface="+mj-ea"/>
              </a:rPr>
              <a:t>IP</a:t>
            </a:r>
            <a:r>
              <a:rPr lang="zh-CN" altLang="en-US" sz="2800" dirty="0">
                <a:latin typeface="+mj-ea"/>
                <a:ea typeface="+mj-ea"/>
              </a:rPr>
              <a:t>地址</a:t>
            </a:r>
            <a:endParaRPr lang="en-US" altLang="zh-CN" sz="2800" dirty="0">
              <a:latin typeface="+mj-ea"/>
              <a:ea typeface="+mj-ea"/>
            </a:endParaRPr>
          </a:p>
          <a:p>
            <a:pPr marL="457145" indent="-457145">
              <a:buFont typeface="Wingdings" pitchFamily="2" charset="2"/>
              <a:buChar char="Ø"/>
            </a:pPr>
            <a:endParaRPr lang="en-US" sz="2800" dirty="0">
              <a:latin typeface="+mj-ea"/>
              <a:ea typeface="+mj-ea"/>
            </a:endParaRPr>
          </a:p>
          <a:p>
            <a:endParaRPr lang="en-US" altLang="zh-CN" sz="2800" dirty="0">
              <a:latin typeface="+mj-ea"/>
              <a:ea typeface="+mj-e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8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539552" y="404665"/>
            <a:ext cx="8229600" cy="1252728"/>
          </a:xfrm>
        </p:spPr>
        <p:txBody>
          <a:bodyPr/>
          <a:lstStyle/>
          <a:p>
            <a:r>
              <a:rPr lang="zh-CN" altLang="en-US" dirty="0"/>
              <a:t>软件</a:t>
            </a:r>
            <a:r>
              <a:rPr lang="zh-CN" altLang="en-US" dirty="0" smtClean="0">
                <a:solidFill>
                  <a:schemeClr val="tx1"/>
                </a:solidFill>
              </a:rPr>
              <a:t>要求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1772817"/>
            <a:ext cx="8496944" cy="5109091"/>
          </a:xfrm>
          <a:prstGeom prst="rect">
            <a:avLst/>
          </a:prstGeom>
        </p:spPr>
        <p:txBody>
          <a:bodyPr wrap="square" lIns="91429" tIns="45715" rIns="91429" bIns="45715">
            <a:spAutoFit/>
          </a:bodyPr>
          <a:lstStyle/>
          <a:p>
            <a:pPr marL="457145" indent="-457145">
              <a:buFont typeface="Wingdings" pitchFamily="2" charset="2"/>
              <a:buChar char="Ø"/>
            </a:pPr>
            <a:r>
              <a:rPr lang="en-US" sz="2800" dirty="0"/>
              <a:t>64 </a:t>
            </a:r>
            <a:r>
              <a:rPr lang="zh-CN" altLang="en-US" sz="2800" dirty="0"/>
              <a:t>位</a:t>
            </a:r>
            <a:r>
              <a:rPr lang="en-US" sz="2800" dirty="0"/>
              <a:t> Ubuntu 10.04 LTS</a:t>
            </a:r>
          </a:p>
          <a:p>
            <a:pPr marL="457145" indent="-457145">
              <a:buFont typeface="Wingdings" pitchFamily="2" charset="2"/>
              <a:buChar char="Ø"/>
            </a:pPr>
            <a:r>
              <a:rPr lang="en-US" sz="2800" dirty="0"/>
              <a:t>Windows 2008 R2 64 </a:t>
            </a:r>
            <a:r>
              <a:rPr lang="zh-CN" altLang="en-US" sz="2800" dirty="0"/>
              <a:t>位或</a:t>
            </a:r>
            <a:r>
              <a:rPr lang="en-US" sz="2800" dirty="0"/>
              <a:t> Windows 2003 64</a:t>
            </a:r>
            <a:r>
              <a:rPr lang="zh-CN" altLang="en-US" sz="2800" dirty="0"/>
              <a:t>位</a:t>
            </a:r>
            <a:endParaRPr lang="en-US" sz="2800" dirty="0"/>
          </a:p>
          <a:p>
            <a:pPr marL="457145" indent="-457145">
              <a:buFont typeface="Wingdings" pitchFamily="2" charset="2"/>
              <a:buChar char="Ø"/>
            </a:pPr>
            <a:r>
              <a:rPr lang="en-US" sz="2800" dirty="0" err="1"/>
              <a:t>vSphere</a:t>
            </a:r>
            <a:r>
              <a:rPr lang="en-US" sz="2800" dirty="0"/>
              <a:t> V5.x</a:t>
            </a:r>
          </a:p>
          <a:p>
            <a:pPr marL="457145" indent="-457145">
              <a:buFont typeface="Wingdings" pitchFamily="2" charset="2"/>
              <a:buChar char="Ø"/>
            </a:pPr>
            <a:r>
              <a:rPr lang="en-US" sz="2800" dirty="0" err="1"/>
              <a:t>vSphere</a:t>
            </a:r>
            <a:r>
              <a:rPr lang="en-US" sz="2800" dirty="0"/>
              <a:t> Client</a:t>
            </a:r>
          </a:p>
          <a:p>
            <a:pPr marL="457145" indent="-457145">
              <a:buFont typeface="Wingdings" pitchFamily="2" charset="2"/>
              <a:buChar char="Ø"/>
            </a:pPr>
            <a:r>
              <a:rPr lang="en-US" sz="2800" dirty="0" err="1"/>
              <a:t>vCenter</a:t>
            </a:r>
            <a:endParaRPr lang="en-US" sz="2800" dirty="0"/>
          </a:p>
          <a:p>
            <a:pPr marL="457145" indent="-457145">
              <a:buFont typeface="Wingdings" pitchFamily="2" charset="2"/>
              <a:buChar char="Ø"/>
            </a:pPr>
            <a:r>
              <a:rPr lang="en-US" sz="2800" dirty="0"/>
              <a:t>micro-bosh-stemcell-vsphere-0.6.4</a:t>
            </a:r>
          </a:p>
          <a:p>
            <a:pPr marL="457145" indent="-457145">
              <a:buFont typeface="Wingdings" pitchFamily="2" charset="2"/>
              <a:buChar char="Ø"/>
            </a:pPr>
            <a:r>
              <a:rPr lang="en-US" sz="2800" dirty="0"/>
              <a:t>bosh-stemcell-vsphere-0.6.7</a:t>
            </a:r>
          </a:p>
          <a:p>
            <a:pPr marL="457145" indent="-457145">
              <a:buFont typeface="Wingdings" pitchFamily="2" charset="2"/>
              <a:buChar char="Ø"/>
            </a:pPr>
            <a:r>
              <a:rPr lang="en-US" altLang="zh-CN" sz="2800" dirty="0"/>
              <a:t>Bosh release app-11</a:t>
            </a:r>
          </a:p>
          <a:p>
            <a:pPr marL="457145" indent="-457145">
              <a:buFont typeface="Wingdings" pitchFamily="2" charset="2"/>
              <a:buChar char="Ø"/>
            </a:pPr>
            <a:r>
              <a:rPr lang="en-US" sz="2800" dirty="0"/>
              <a:t>CloudFoundry release </a:t>
            </a:r>
            <a:r>
              <a:rPr lang="en-US" sz="2800" dirty="0" err="1"/>
              <a:t>appcloud</a:t>
            </a:r>
            <a:r>
              <a:rPr lang="en-US" sz="2800" dirty="0"/>
              <a:t>- 128.16-dev</a:t>
            </a:r>
          </a:p>
          <a:p>
            <a:endParaRPr lang="en-US" sz="2800" dirty="0"/>
          </a:p>
          <a:p>
            <a:endParaRPr lang="en-US" altLang="zh-CN" sz="2800" dirty="0">
              <a:latin typeface="+mj-ea"/>
              <a:ea typeface="+mj-e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979712" y="1296144"/>
            <a:ext cx="7056784" cy="55172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29" tIns="45715" rIns="91429" bIns="45715" spcCol="0" rtlCol="0" anchor="t" anchorCtr="0"/>
          <a:lstStyle/>
          <a:p>
            <a:endParaRPr 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539552" y="404665"/>
            <a:ext cx="8229600" cy="1252728"/>
          </a:xfrm>
        </p:spPr>
        <p:txBody>
          <a:bodyPr/>
          <a:lstStyle/>
          <a:p>
            <a:r>
              <a:rPr lang="zh-CN" altLang="en-US" dirty="0" smtClean="0"/>
              <a:t>部署结构图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7503" y="4032448"/>
            <a:ext cx="1296146" cy="10270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107503" y="4590377"/>
            <a:ext cx="1296145" cy="469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zh-CN" dirty="0" smtClean="0"/>
              <a:t>Win 2008</a:t>
            </a:r>
            <a:endParaRPr lang="en-US" dirty="0"/>
          </a:p>
        </p:txBody>
      </p:sp>
      <p:sp>
        <p:nvSpPr>
          <p:cNvPr id="22" name="矩形 21"/>
          <p:cNvSpPr/>
          <p:nvPr/>
        </p:nvSpPr>
        <p:spPr>
          <a:xfrm>
            <a:off x="2051720" y="3265766"/>
            <a:ext cx="6876259" cy="34309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23" name="矩形 22"/>
          <p:cNvSpPr/>
          <p:nvPr/>
        </p:nvSpPr>
        <p:spPr>
          <a:xfrm>
            <a:off x="2051720" y="6239544"/>
            <a:ext cx="687625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zh-CN" dirty="0" err="1" smtClean="0"/>
              <a:t>vSphere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107504" y="4032447"/>
            <a:ext cx="1296144" cy="557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zh-CN" dirty="0" err="1" smtClean="0"/>
              <a:t>vCenter</a:t>
            </a:r>
            <a:endParaRPr lang="en-US" dirty="0"/>
          </a:p>
        </p:txBody>
      </p:sp>
      <p:sp>
        <p:nvSpPr>
          <p:cNvPr id="25" name="矩形 24"/>
          <p:cNvSpPr/>
          <p:nvPr/>
        </p:nvSpPr>
        <p:spPr>
          <a:xfrm>
            <a:off x="251519" y="2416081"/>
            <a:ext cx="108012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26" name="矩形 25"/>
          <p:cNvSpPr/>
          <p:nvPr/>
        </p:nvSpPr>
        <p:spPr>
          <a:xfrm>
            <a:off x="251519" y="2873281"/>
            <a:ext cx="10801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zh-CN" dirty="0" smtClean="0"/>
              <a:t>Windows</a:t>
            </a:r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251519" y="2416081"/>
            <a:ext cx="108012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zh-CN" dirty="0" err="1" smtClean="0"/>
              <a:t>vClient</a:t>
            </a:r>
            <a:endParaRPr lang="en-US" dirty="0"/>
          </a:p>
        </p:txBody>
      </p:sp>
      <p:sp>
        <p:nvSpPr>
          <p:cNvPr id="30" name="下箭头 29"/>
          <p:cNvSpPr/>
          <p:nvPr/>
        </p:nvSpPr>
        <p:spPr>
          <a:xfrm>
            <a:off x="611560" y="3330482"/>
            <a:ext cx="297746" cy="723671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33" name="右箭头 32"/>
          <p:cNvSpPr/>
          <p:nvPr/>
        </p:nvSpPr>
        <p:spPr>
          <a:xfrm>
            <a:off x="1403648" y="4300393"/>
            <a:ext cx="576063" cy="436555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51725" y="5782344"/>
            <a:ext cx="687625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zh-CN" dirty="0" smtClean="0"/>
              <a:t>Ubuntu 10.04</a:t>
            </a:r>
            <a:endParaRPr lang="en-US" dirty="0"/>
          </a:p>
        </p:txBody>
      </p:sp>
      <p:sp>
        <p:nvSpPr>
          <p:cNvPr id="38" name="矩形 37"/>
          <p:cNvSpPr/>
          <p:nvPr/>
        </p:nvSpPr>
        <p:spPr>
          <a:xfrm>
            <a:off x="-756592" y="5375448"/>
            <a:ext cx="687625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zh-CN" dirty="0" smtClean="0"/>
              <a:t>NFS Server</a:t>
            </a:r>
            <a:endParaRPr lang="en-US" dirty="0"/>
          </a:p>
        </p:txBody>
      </p:sp>
      <p:sp>
        <p:nvSpPr>
          <p:cNvPr id="39" name="矩形 38"/>
          <p:cNvSpPr/>
          <p:nvPr/>
        </p:nvSpPr>
        <p:spPr>
          <a:xfrm>
            <a:off x="2051721" y="1512168"/>
            <a:ext cx="1656185" cy="14401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40" name="矩形 39"/>
          <p:cNvSpPr/>
          <p:nvPr/>
        </p:nvSpPr>
        <p:spPr>
          <a:xfrm>
            <a:off x="2051720" y="2592288"/>
            <a:ext cx="165618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zh-CN" dirty="0" err="1" smtClean="0"/>
              <a:t>vSphere</a:t>
            </a:r>
            <a:endParaRPr lang="en-US" dirty="0"/>
          </a:p>
        </p:txBody>
      </p:sp>
      <p:sp>
        <p:nvSpPr>
          <p:cNvPr id="41" name="矩形 40"/>
          <p:cNvSpPr/>
          <p:nvPr/>
        </p:nvSpPr>
        <p:spPr>
          <a:xfrm>
            <a:off x="2051725" y="2196244"/>
            <a:ext cx="1656183" cy="421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zh-CN" dirty="0" smtClean="0"/>
              <a:t>Ubuntu 10.04</a:t>
            </a:r>
            <a:endParaRPr lang="en-US" dirty="0"/>
          </a:p>
        </p:txBody>
      </p:sp>
      <p:sp>
        <p:nvSpPr>
          <p:cNvPr id="42" name="矩形 41"/>
          <p:cNvSpPr/>
          <p:nvPr/>
        </p:nvSpPr>
        <p:spPr>
          <a:xfrm>
            <a:off x="2051725" y="1656184"/>
            <a:ext cx="165618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zh-CN" dirty="0" smtClean="0"/>
              <a:t>BOSH CLI &amp; </a:t>
            </a:r>
            <a:r>
              <a:rPr lang="en-US" altLang="zh-CN" dirty="0" err="1" smtClean="0"/>
              <a:t>Deployer</a:t>
            </a:r>
            <a:endParaRPr lang="en-US" dirty="0"/>
          </a:p>
        </p:txBody>
      </p:sp>
      <p:sp>
        <p:nvSpPr>
          <p:cNvPr id="43" name="圆柱形 42"/>
          <p:cNvSpPr/>
          <p:nvPr/>
        </p:nvSpPr>
        <p:spPr>
          <a:xfrm>
            <a:off x="2123728" y="3600400"/>
            <a:ext cx="576064" cy="608076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Micor</a:t>
            </a:r>
            <a:r>
              <a:rPr lang="en-US" altLang="zh-CN" sz="1000" dirty="0" smtClean="0"/>
              <a:t> BOSH</a:t>
            </a:r>
            <a:endParaRPr lang="en-US" sz="1000" dirty="0"/>
          </a:p>
        </p:txBody>
      </p:sp>
      <p:sp>
        <p:nvSpPr>
          <p:cNvPr id="44" name="下箭头 43"/>
          <p:cNvSpPr/>
          <p:nvPr/>
        </p:nvSpPr>
        <p:spPr>
          <a:xfrm>
            <a:off x="2262887" y="2952328"/>
            <a:ext cx="297746" cy="626877"/>
          </a:xfrm>
          <a:prstGeom prst="downArrow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45" name="流程图: 可选过程 44"/>
          <p:cNvSpPr/>
          <p:nvPr/>
        </p:nvSpPr>
        <p:spPr>
          <a:xfrm>
            <a:off x="2843808" y="3364467"/>
            <a:ext cx="2016224" cy="2014076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圆柱形 45"/>
          <p:cNvSpPr/>
          <p:nvPr/>
        </p:nvSpPr>
        <p:spPr>
          <a:xfrm>
            <a:off x="2915816" y="3632591"/>
            <a:ext cx="725357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Director</a:t>
            </a:r>
            <a:endParaRPr lang="en-US" sz="1000" dirty="0"/>
          </a:p>
        </p:txBody>
      </p:sp>
      <p:sp>
        <p:nvSpPr>
          <p:cNvPr id="47" name="圆柱形 46"/>
          <p:cNvSpPr/>
          <p:nvPr/>
        </p:nvSpPr>
        <p:spPr>
          <a:xfrm>
            <a:off x="2959206" y="4765201"/>
            <a:ext cx="460666" cy="381025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redis</a:t>
            </a:r>
            <a:endParaRPr lang="en-US" sz="1000" dirty="0"/>
          </a:p>
        </p:txBody>
      </p:sp>
      <p:sp>
        <p:nvSpPr>
          <p:cNvPr id="48" name="圆柱形 47"/>
          <p:cNvSpPr/>
          <p:nvPr/>
        </p:nvSpPr>
        <p:spPr>
          <a:xfrm>
            <a:off x="4139952" y="4247062"/>
            <a:ext cx="576064" cy="445740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postgres</a:t>
            </a:r>
            <a:endParaRPr lang="en-US" sz="1000" dirty="0"/>
          </a:p>
        </p:txBody>
      </p:sp>
      <p:sp>
        <p:nvSpPr>
          <p:cNvPr id="49" name="圆柱形 48"/>
          <p:cNvSpPr/>
          <p:nvPr/>
        </p:nvSpPr>
        <p:spPr>
          <a:xfrm>
            <a:off x="2959206" y="4247062"/>
            <a:ext cx="460666" cy="434918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DNS</a:t>
            </a:r>
            <a:endParaRPr lang="en-US" sz="1000" dirty="0"/>
          </a:p>
        </p:txBody>
      </p:sp>
      <p:sp>
        <p:nvSpPr>
          <p:cNvPr id="54" name="圆柱形 53"/>
          <p:cNvSpPr/>
          <p:nvPr/>
        </p:nvSpPr>
        <p:spPr>
          <a:xfrm>
            <a:off x="3491880" y="4247062"/>
            <a:ext cx="570564" cy="445348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NATS</a:t>
            </a:r>
            <a:endParaRPr lang="en-US" sz="1000" dirty="0"/>
          </a:p>
        </p:txBody>
      </p:sp>
      <p:sp>
        <p:nvSpPr>
          <p:cNvPr id="55" name="圆柱形 54"/>
          <p:cNvSpPr/>
          <p:nvPr/>
        </p:nvSpPr>
        <p:spPr>
          <a:xfrm>
            <a:off x="3491880" y="4765200"/>
            <a:ext cx="509556" cy="378425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blobstore</a:t>
            </a:r>
            <a:endParaRPr lang="en-US" sz="1000" dirty="0"/>
          </a:p>
        </p:txBody>
      </p:sp>
      <p:sp>
        <p:nvSpPr>
          <p:cNvPr id="56" name="圆柱形 55"/>
          <p:cNvSpPr/>
          <p:nvPr/>
        </p:nvSpPr>
        <p:spPr>
          <a:xfrm>
            <a:off x="4067944" y="4765201"/>
            <a:ext cx="720080" cy="381026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Health_monitor</a:t>
            </a:r>
            <a:endParaRPr lang="en-US" sz="1000" dirty="0"/>
          </a:p>
        </p:txBody>
      </p:sp>
      <p:sp>
        <p:nvSpPr>
          <p:cNvPr id="57" name="矩形 56"/>
          <p:cNvSpPr/>
          <p:nvPr/>
        </p:nvSpPr>
        <p:spPr>
          <a:xfrm>
            <a:off x="3319246" y="3302799"/>
            <a:ext cx="1468778" cy="369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多</a:t>
            </a:r>
            <a:r>
              <a:rPr lang="zh-CN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节点</a:t>
            </a:r>
            <a:r>
              <a:rPr lang="en-US" altLang="zh-CN" sz="1600" dirty="0" smtClean="0">
                <a:solidFill>
                  <a:schemeClr val="tx1"/>
                </a:solidFill>
                <a:latin typeface="+mj-ea"/>
                <a:ea typeface="+mj-ea"/>
              </a:rPr>
              <a:t>BOSH</a:t>
            </a:r>
            <a:endParaRPr 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8" name="流程图: 可选过程 57"/>
          <p:cNvSpPr/>
          <p:nvPr/>
        </p:nvSpPr>
        <p:spPr>
          <a:xfrm>
            <a:off x="5436096" y="3369480"/>
            <a:ext cx="3384376" cy="2147752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矩形 65"/>
          <p:cNvSpPr/>
          <p:nvPr/>
        </p:nvSpPr>
        <p:spPr>
          <a:xfrm>
            <a:off x="6444208" y="3235033"/>
            <a:ext cx="2304256" cy="536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多</a:t>
            </a:r>
            <a:r>
              <a:rPr lang="zh-CN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节点</a:t>
            </a:r>
            <a:r>
              <a:rPr lang="en-US" altLang="zh-CN" sz="1600" dirty="0" smtClean="0">
                <a:solidFill>
                  <a:schemeClr val="tx1"/>
                </a:solidFill>
                <a:latin typeface="+mj-ea"/>
                <a:ea typeface="+mj-ea"/>
              </a:rPr>
              <a:t>CloudFoundry</a:t>
            </a:r>
            <a:endParaRPr 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8" name="圆柱形 67"/>
          <p:cNvSpPr/>
          <p:nvPr/>
        </p:nvSpPr>
        <p:spPr>
          <a:xfrm>
            <a:off x="5508104" y="3693131"/>
            <a:ext cx="460666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NFS</a:t>
            </a:r>
            <a:endParaRPr lang="en-US" sz="1000" dirty="0"/>
          </a:p>
        </p:txBody>
      </p:sp>
      <p:sp>
        <p:nvSpPr>
          <p:cNvPr id="69" name="圆柱形 68"/>
          <p:cNvSpPr/>
          <p:nvPr/>
        </p:nvSpPr>
        <p:spPr>
          <a:xfrm>
            <a:off x="6012160" y="3699272"/>
            <a:ext cx="576064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syslog</a:t>
            </a:r>
            <a:endParaRPr lang="en-US" sz="1000" dirty="0"/>
          </a:p>
        </p:txBody>
      </p:sp>
      <p:sp>
        <p:nvSpPr>
          <p:cNvPr id="70" name="圆柱形 69"/>
          <p:cNvSpPr/>
          <p:nvPr/>
        </p:nvSpPr>
        <p:spPr>
          <a:xfrm>
            <a:off x="6660232" y="3699272"/>
            <a:ext cx="504056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NATS</a:t>
            </a:r>
            <a:endParaRPr lang="en-US" sz="1000" dirty="0"/>
          </a:p>
        </p:txBody>
      </p:sp>
      <p:sp>
        <p:nvSpPr>
          <p:cNvPr id="71" name="圆柱形 70"/>
          <p:cNvSpPr/>
          <p:nvPr/>
        </p:nvSpPr>
        <p:spPr>
          <a:xfrm>
            <a:off x="7236296" y="3719181"/>
            <a:ext cx="504056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redis</a:t>
            </a:r>
            <a:endParaRPr lang="en-US" sz="1000" dirty="0"/>
          </a:p>
        </p:txBody>
      </p:sp>
      <p:sp>
        <p:nvSpPr>
          <p:cNvPr id="72" name="圆柱形 71"/>
          <p:cNvSpPr/>
          <p:nvPr/>
        </p:nvSpPr>
        <p:spPr>
          <a:xfrm>
            <a:off x="5508104" y="4295245"/>
            <a:ext cx="576064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Hbase_slave</a:t>
            </a:r>
            <a:endParaRPr lang="en-US" sz="1000" dirty="0"/>
          </a:p>
        </p:txBody>
      </p:sp>
      <p:sp>
        <p:nvSpPr>
          <p:cNvPr id="73" name="圆柱形 72"/>
          <p:cNvSpPr/>
          <p:nvPr/>
        </p:nvSpPr>
        <p:spPr>
          <a:xfrm>
            <a:off x="6156176" y="4295245"/>
            <a:ext cx="648072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Hbase_master</a:t>
            </a:r>
            <a:endParaRPr lang="en-US" sz="1000" dirty="0"/>
          </a:p>
        </p:txBody>
      </p:sp>
      <p:sp>
        <p:nvSpPr>
          <p:cNvPr id="75" name="圆柱形 74"/>
          <p:cNvSpPr/>
          <p:nvPr/>
        </p:nvSpPr>
        <p:spPr>
          <a:xfrm>
            <a:off x="6876256" y="4295245"/>
            <a:ext cx="576064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opentsdb</a:t>
            </a:r>
            <a:endParaRPr lang="en-US" sz="1000" dirty="0"/>
          </a:p>
        </p:txBody>
      </p:sp>
      <p:sp>
        <p:nvSpPr>
          <p:cNvPr id="76" name="圆柱形 75"/>
          <p:cNvSpPr/>
          <p:nvPr/>
        </p:nvSpPr>
        <p:spPr>
          <a:xfrm>
            <a:off x="7524328" y="4295245"/>
            <a:ext cx="576064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collector</a:t>
            </a:r>
            <a:endParaRPr lang="en-US" sz="1000" dirty="0"/>
          </a:p>
        </p:txBody>
      </p:sp>
      <p:sp>
        <p:nvSpPr>
          <p:cNvPr id="77" name="圆柱形 76"/>
          <p:cNvSpPr/>
          <p:nvPr/>
        </p:nvSpPr>
        <p:spPr>
          <a:xfrm>
            <a:off x="8172400" y="4295245"/>
            <a:ext cx="576064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dashboard</a:t>
            </a:r>
            <a:endParaRPr lang="en-US" sz="1000" dirty="0"/>
          </a:p>
        </p:txBody>
      </p:sp>
      <p:sp>
        <p:nvSpPr>
          <p:cNvPr id="78" name="圆柱形 77"/>
          <p:cNvSpPr/>
          <p:nvPr/>
        </p:nvSpPr>
        <p:spPr>
          <a:xfrm>
            <a:off x="7812360" y="3719181"/>
            <a:ext cx="504056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login</a:t>
            </a:r>
            <a:endParaRPr lang="en-US" sz="1000" dirty="0"/>
          </a:p>
        </p:txBody>
      </p:sp>
      <p:sp>
        <p:nvSpPr>
          <p:cNvPr id="79" name="圆柱形 78"/>
          <p:cNvSpPr/>
          <p:nvPr/>
        </p:nvSpPr>
        <p:spPr>
          <a:xfrm>
            <a:off x="5508104" y="4871309"/>
            <a:ext cx="504056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CC_CCDB</a:t>
            </a:r>
            <a:endParaRPr lang="en-US" sz="1000" dirty="0"/>
          </a:p>
        </p:txBody>
      </p:sp>
      <p:sp>
        <p:nvSpPr>
          <p:cNvPr id="80" name="圆柱形 79"/>
          <p:cNvSpPr/>
          <p:nvPr/>
        </p:nvSpPr>
        <p:spPr>
          <a:xfrm>
            <a:off x="6048164" y="4871309"/>
            <a:ext cx="396044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HM</a:t>
            </a:r>
            <a:endParaRPr lang="en-US" sz="1000" dirty="0"/>
          </a:p>
        </p:txBody>
      </p:sp>
      <p:sp>
        <p:nvSpPr>
          <p:cNvPr id="81" name="圆柱形 80"/>
          <p:cNvSpPr/>
          <p:nvPr/>
        </p:nvSpPr>
        <p:spPr>
          <a:xfrm>
            <a:off x="6473236" y="4871309"/>
            <a:ext cx="576065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UAA_UAADB</a:t>
            </a:r>
            <a:endParaRPr lang="en-US" sz="1000" dirty="0"/>
          </a:p>
        </p:txBody>
      </p:sp>
      <p:sp>
        <p:nvSpPr>
          <p:cNvPr id="82" name="圆柱形 81"/>
          <p:cNvSpPr/>
          <p:nvPr/>
        </p:nvSpPr>
        <p:spPr>
          <a:xfrm>
            <a:off x="7092280" y="4871309"/>
            <a:ext cx="504056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router</a:t>
            </a:r>
            <a:endParaRPr lang="en-US" sz="1000" dirty="0"/>
          </a:p>
        </p:txBody>
      </p:sp>
      <p:sp>
        <p:nvSpPr>
          <p:cNvPr id="83" name="圆柱形 82"/>
          <p:cNvSpPr/>
          <p:nvPr/>
        </p:nvSpPr>
        <p:spPr>
          <a:xfrm>
            <a:off x="7668344" y="4871309"/>
            <a:ext cx="504056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stager</a:t>
            </a:r>
            <a:endParaRPr lang="en-US" sz="1000" dirty="0"/>
          </a:p>
        </p:txBody>
      </p:sp>
      <p:sp>
        <p:nvSpPr>
          <p:cNvPr id="87" name="圆柱形 86"/>
          <p:cNvSpPr/>
          <p:nvPr/>
        </p:nvSpPr>
        <p:spPr>
          <a:xfrm>
            <a:off x="8244408" y="4871309"/>
            <a:ext cx="504056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DEA</a:t>
            </a:r>
            <a:endParaRPr lang="en-US" sz="1000" dirty="0"/>
          </a:p>
        </p:txBody>
      </p:sp>
      <p:sp>
        <p:nvSpPr>
          <p:cNvPr id="88" name="下箭头 87"/>
          <p:cNvSpPr/>
          <p:nvPr/>
        </p:nvSpPr>
        <p:spPr>
          <a:xfrm>
            <a:off x="3100584" y="2912411"/>
            <a:ext cx="319288" cy="720179"/>
          </a:xfrm>
          <a:prstGeom prst="downArrow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91" name="右箭头 90"/>
          <p:cNvSpPr/>
          <p:nvPr/>
        </p:nvSpPr>
        <p:spPr>
          <a:xfrm>
            <a:off x="4860032" y="4311412"/>
            <a:ext cx="576064" cy="370568"/>
          </a:xfrm>
          <a:prstGeom prst="rightArrow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92" name="直角上箭头 91"/>
          <p:cNvSpPr/>
          <p:nvPr/>
        </p:nvSpPr>
        <p:spPr>
          <a:xfrm rot="5400000">
            <a:off x="2302278" y="4247397"/>
            <a:ext cx="577865" cy="577200"/>
          </a:xfrm>
          <a:prstGeom prst="bentUpArrow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331640" y="1196752"/>
            <a:ext cx="2304256" cy="364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物理机资源</a:t>
            </a:r>
            <a:endParaRPr 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139953" y="1493168"/>
            <a:ext cx="1368154" cy="11437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59" name="矩形 58"/>
          <p:cNvSpPr/>
          <p:nvPr/>
        </p:nvSpPr>
        <p:spPr>
          <a:xfrm>
            <a:off x="4139952" y="2276872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zh-CN" dirty="0" err="1" smtClean="0"/>
              <a:t>vSphere</a:t>
            </a:r>
            <a:endParaRPr lang="en-US" dirty="0"/>
          </a:p>
        </p:txBody>
      </p:sp>
      <p:sp>
        <p:nvSpPr>
          <p:cNvPr id="74" name="矩形 73"/>
          <p:cNvSpPr/>
          <p:nvPr/>
        </p:nvSpPr>
        <p:spPr>
          <a:xfrm>
            <a:off x="4139953" y="1648272"/>
            <a:ext cx="136815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zh-CN" dirty="0" smtClean="0"/>
              <a:t>CPU</a:t>
            </a:r>
          </a:p>
          <a:p>
            <a:pPr algn="ctr"/>
            <a:r>
              <a:rPr lang="zh-CN" altLang="en-US" dirty="0" smtClean="0"/>
              <a:t>内存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硬盘</a:t>
            </a:r>
            <a:endParaRPr lang="en-US" dirty="0"/>
          </a:p>
        </p:txBody>
      </p:sp>
      <p:sp>
        <p:nvSpPr>
          <p:cNvPr id="97" name="矩形 96"/>
          <p:cNvSpPr/>
          <p:nvPr/>
        </p:nvSpPr>
        <p:spPr>
          <a:xfrm>
            <a:off x="5724126" y="1499298"/>
            <a:ext cx="1368154" cy="11437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98" name="矩形 97"/>
          <p:cNvSpPr/>
          <p:nvPr/>
        </p:nvSpPr>
        <p:spPr>
          <a:xfrm>
            <a:off x="5724125" y="2283002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zh-CN" dirty="0" err="1" smtClean="0"/>
              <a:t>vSphere</a:t>
            </a:r>
            <a:endParaRPr lang="en-US" dirty="0"/>
          </a:p>
        </p:txBody>
      </p:sp>
      <p:sp>
        <p:nvSpPr>
          <p:cNvPr id="99" name="矩形 98"/>
          <p:cNvSpPr/>
          <p:nvPr/>
        </p:nvSpPr>
        <p:spPr>
          <a:xfrm>
            <a:off x="5660505" y="1654402"/>
            <a:ext cx="136815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zh-CN" dirty="0" smtClean="0"/>
              <a:t>CPU</a:t>
            </a:r>
          </a:p>
          <a:p>
            <a:pPr algn="ctr"/>
            <a:r>
              <a:rPr lang="zh-CN" altLang="en-US" dirty="0" smtClean="0"/>
              <a:t>内存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硬盘</a:t>
            </a:r>
            <a:endParaRPr lang="en-US" dirty="0"/>
          </a:p>
        </p:txBody>
      </p:sp>
      <p:sp>
        <p:nvSpPr>
          <p:cNvPr id="100" name="矩形 99"/>
          <p:cNvSpPr/>
          <p:nvPr/>
        </p:nvSpPr>
        <p:spPr>
          <a:xfrm>
            <a:off x="7308302" y="1493168"/>
            <a:ext cx="1368154" cy="11437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101" name="矩形 100"/>
          <p:cNvSpPr/>
          <p:nvPr/>
        </p:nvSpPr>
        <p:spPr>
          <a:xfrm>
            <a:off x="7308301" y="2276872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zh-CN" dirty="0" err="1" smtClean="0"/>
              <a:t>vSphere</a:t>
            </a:r>
            <a:endParaRPr lang="en-US" dirty="0"/>
          </a:p>
        </p:txBody>
      </p:sp>
      <p:sp>
        <p:nvSpPr>
          <p:cNvPr id="102" name="矩形 101"/>
          <p:cNvSpPr/>
          <p:nvPr/>
        </p:nvSpPr>
        <p:spPr>
          <a:xfrm>
            <a:off x="7308302" y="1648272"/>
            <a:ext cx="136815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zh-CN" dirty="0" smtClean="0"/>
              <a:t>CPU</a:t>
            </a:r>
          </a:p>
          <a:p>
            <a:pPr algn="ctr"/>
            <a:r>
              <a:rPr lang="zh-CN" altLang="en-US" dirty="0" smtClean="0"/>
              <a:t>内存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硬盘</a:t>
            </a:r>
            <a:endParaRPr lang="en-US" dirty="0"/>
          </a:p>
        </p:txBody>
      </p:sp>
      <p:sp>
        <p:nvSpPr>
          <p:cNvPr id="7" name="下箭头 6"/>
          <p:cNvSpPr/>
          <p:nvPr/>
        </p:nvSpPr>
        <p:spPr>
          <a:xfrm>
            <a:off x="4427984" y="2996952"/>
            <a:ext cx="396046" cy="333529"/>
          </a:xfrm>
          <a:prstGeom prst="downArrow">
            <a:avLst>
              <a:gd name="adj1" fmla="val 50000"/>
              <a:gd name="adj2" fmla="val 5238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下箭头 103"/>
          <p:cNvSpPr/>
          <p:nvPr/>
        </p:nvSpPr>
        <p:spPr>
          <a:xfrm>
            <a:off x="7992378" y="3023463"/>
            <a:ext cx="396046" cy="333529"/>
          </a:xfrm>
          <a:prstGeom prst="downArrow">
            <a:avLst>
              <a:gd name="adj1" fmla="val 50000"/>
              <a:gd name="adj2" fmla="val 5238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下箭头标注 3"/>
          <p:cNvSpPr/>
          <p:nvPr/>
        </p:nvSpPr>
        <p:spPr>
          <a:xfrm>
            <a:off x="4137203" y="2643951"/>
            <a:ext cx="4539253" cy="713041"/>
          </a:xfrm>
          <a:prstGeom prst="downArrowCallout">
            <a:avLst>
              <a:gd name="adj1" fmla="val 24794"/>
              <a:gd name="adj2" fmla="val 25000"/>
              <a:gd name="adj3" fmla="val 25000"/>
              <a:gd name="adj4" fmla="val 5744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887924" y="2729222"/>
            <a:ext cx="5076564" cy="26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物理机的硬件资源被</a:t>
            </a:r>
            <a:r>
              <a:rPr lang="en-US" altLang="zh-CN" sz="12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NFS Server</a:t>
            </a:r>
            <a:r>
              <a:rPr lang="zh-CN" altLang="en-US" sz="12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上的</a:t>
            </a:r>
            <a:r>
              <a:rPr lang="en-US" altLang="zh-CN" sz="12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BOSH</a:t>
            </a:r>
            <a:r>
              <a:rPr lang="zh-CN" altLang="en-US" sz="12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sz="12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CloudFoundry</a:t>
            </a:r>
            <a:r>
              <a:rPr lang="zh-CN" altLang="en-US" sz="12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节点共享</a:t>
            </a:r>
            <a:endParaRPr lang="en-US" sz="12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105" name="直接连接符 104"/>
          <p:cNvCxnSpPr/>
          <p:nvPr/>
        </p:nvCxnSpPr>
        <p:spPr>
          <a:xfrm>
            <a:off x="8106015" y="3047694"/>
            <a:ext cx="175820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537514" y="3052609"/>
            <a:ext cx="175820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8052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/>
      <p:bldP spid="26" grpId="0" animBg="1"/>
      <p:bldP spid="27" grpId="0"/>
      <p:bldP spid="30" grpId="0" animBg="1"/>
      <p:bldP spid="33" grpId="0" animBg="1"/>
      <p:bldP spid="34" grpId="0" animBg="1"/>
      <p:bldP spid="38" grpId="0"/>
      <p:bldP spid="40" grpId="0" animBg="1"/>
      <p:bldP spid="41" grpId="0" animBg="1"/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4" grpId="0" animBg="1"/>
      <p:bldP spid="55" grpId="0" animBg="1"/>
      <p:bldP spid="56" grpId="0" animBg="1"/>
      <p:bldP spid="57" grpId="0"/>
      <p:bldP spid="58" grpId="0" animBg="1"/>
      <p:bldP spid="66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7" grpId="0" animBg="1"/>
      <p:bldP spid="88" grpId="0" animBg="1"/>
      <p:bldP spid="91" grpId="0" animBg="1"/>
      <p:bldP spid="92" grpId="0" animBg="1"/>
      <p:bldP spid="59" grpId="0" animBg="1"/>
      <p:bldP spid="98" grpId="0" animBg="1"/>
      <p:bldP spid="101" grpId="0" animBg="1"/>
      <p:bldP spid="7" grpId="0" animBg="1"/>
      <p:bldP spid="104" grpId="0" animBg="1"/>
      <p:bldP spid="4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539552" y="404665"/>
            <a:ext cx="8229600" cy="1252728"/>
          </a:xfrm>
        </p:spPr>
        <p:txBody>
          <a:bodyPr/>
          <a:lstStyle/>
          <a:p>
            <a:r>
              <a:rPr lang="zh-CN" altLang="en-US" dirty="0"/>
              <a:t>部署</a:t>
            </a:r>
            <a:r>
              <a:rPr lang="zh-CN" altLang="en-US" dirty="0" smtClean="0"/>
              <a:t>前的准备工作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1772817"/>
            <a:ext cx="8496944" cy="3816429"/>
          </a:xfrm>
          <a:prstGeom prst="rect">
            <a:avLst/>
          </a:prstGeom>
        </p:spPr>
        <p:txBody>
          <a:bodyPr wrap="square" lIns="91429" tIns="45715" rIns="91429" bIns="45715">
            <a:spAutoFit/>
          </a:bodyPr>
          <a:lstStyle/>
          <a:p>
            <a:pPr marL="457145" indent="-457145">
              <a:buFont typeface="Wingdings" pitchFamily="2" charset="2"/>
              <a:buChar char="Ø"/>
            </a:pPr>
            <a:r>
              <a:rPr lang="zh-CN" altLang="en-US" sz="2800" dirty="0"/>
              <a:t>安装</a:t>
            </a:r>
            <a:r>
              <a:rPr lang="en-US" sz="2800" dirty="0"/>
              <a:t>Windows 2008 R2 64</a:t>
            </a:r>
            <a:r>
              <a:rPr lang="zh-CN" altLang="en-US" sz="2800" dirty="0"/>
              <a:t>位服务器</a:t>
            </a:r>
            <a:endParaRPr lang="en-US" sz="2800" dirty="0"/>
          </a:p>
          <a:p>
            <a:pPr marL="457145" indent="-457145">
              <a:buFont typeface="Wingdings" pitchFamily="2" charset="2"/>
              <a:buChar char="Ø"/>
            </a:pPr>
            <a:r>
              <a:rPr lang="zh-CN" altLang="en-US" sz="2800" dirty="0"/>
              <a:t>安装</a:t>
            </a:r>
            <a:r>
              <a:rPr lang="en-US" sz="2800" dirty="0" err="1"/>
              <a:t>vSphere</a:t>
            </a:r>
            <a:r>
              <a:rPr lang="en-US" sz="2800" dirty="0"/>
              <a:t> V5.x</a:t>
            </a:r>
          </a:p>
          <a:p>
            <a:pPr marL="457145" indent="-457145">
              <a:buFont typeface="Wingdings" pitchFamily="2" charset="2"/>
              <a:buChar char="Ø"/>
            </a:pPr>
            <a:r>
              <a:rPr lang="zh-CN" altLang="en-US" sz="2800" dirty="0"/>
              <a:t>安装</a:t>
            </a:r>
            <a:r>
              <a:rPr lang="en-US" sz="2800" dirty="0" err="1"/>
              <a:t>vClient</a:t>
            </a:r>
            <a:endParaRPr lang="en-US" sz="2800" dirty="0"/>
          </a:p>
          <a:p>
            <a:pPr marL="457145" indent="-457145">
              <a:buFont typeface="Wingdings" pitchFamily="2" charset="2"/>
              <a:buChar char="Ø"/>
            </a:pPr>
            <a:r>
              <a:rPr lang="zh-CN" altLang="en-US" sz="2800" dirty="0"/>
              <a:t>在</a:t>
            </a:r>
            <a:r>
              <a:rPr lang="en-US" altLang="zh-CN" sz="2800" dirty="0"/>
              <a:t>Windows 2008</a:t>
            </a:r>
            <a:r>
              <a:rPr lang="zh-CN" altLang="en-US" sz="2800" dirty="0"/>
              <a:t>上安装</a:t>
            </a:r>
            <a:r>
              <a:rPr lang="en-US" sz="2800" dirty="0" err="1"/>
              <a:t>vCenter</a:t>
            </a:r>
            <a:endParaRPr lang="en-US" sz="2800" dirty="0"/>
          </a:p>
          <a:p>
            <a:pPr marL="457145" indent="-457145">
              <a:buFont typeface="Wingdings" pitchFamily="2" charset="2"/>
              <a:buChar char="Ø"/>
            </a:pPr>
            <a:r>
              <a:rPr lang="zh-CN" altLang="en-US" sz="2800" dirty="0"/>
              <a:t>通过</a:t>
            </a:r>
            <a:r>
              <a:rPr lang="en-US" altLang="zh-CN" sz="2800" dirty="0" err="1"/>
              <a:t>vClient</a:t>
            </a:r>
            <a:r>
              <a:rPr lang="zh-CN" altLang="en-US" sz="2800" dirty="0"/>
              <a:t>登陆到</a:t>
            </a:r>
            <a:r>
              <a:rPr lang="en-US" altLang="zh-CN" sz="2800" dirty="0" err="1"/>
              <a:t>vCenter</a:t>
            </a:r>
            <a:r>
              <a:rPr lang="zh-CN" altLang="en-US" sz="2800" dirty="0"/>
              <a:t>，对装有</a:t>
            </a:r>
            <a:r>
              <a:rPr lang="en-US" altLang="zh-CN" sz="2800" dirty="0" err="1"/>
              <a:t>vSphere</a:t>
            </a:r>
            <a:r>
              <a:rPr lang="zh-CN" altLang="en-US" sz="2800" dirty="0"/>
              <a:t>的机器进行硬件、网络、运行参数等设置</a:t>
            </a:r>
            <a:endParaRPr lang="en-US" altLang="zh-CN" sz="2800" dirty="0"/>
          </a:p>
          <a:p>
            <a:pPr marL="457145" indent="-457145">
              <a:buFont typeface="Wingdings" pitchFamily="2" charset="2"/>
              <a:buChar char="Ø"/>
            </a:pPr>
            <a:r>
              <a:rPr lang="zh-CN" altLang="en-US" sz="2800" dirty="0"/>
              <a:t>配置</a:t>
            </a:r>
            <a:r>
              <a:rPr lang="en-US" altLang="zh-CN" sz="2800" dirty="0"/>
              <a:t>NFS Server</a:t>
            </a:r>
            <a:endParaRPr lang="en-US" sz="2800" dirty="0"/>
          </a:p>
          <a:p>
            <a:endParaRPr lang="en-US" altLang="zh-CN" sz="2800" dirty="0">
              <a:latin typeface="+mj-ea"/>
              <a:ea typeface="+mj-e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395537" y="1484784"/>
            <a:ext cx="8352928" cy="6264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r"/>
            <a:r>
              <a:rPr lang="zh-CN" altLang="en-US" sz="1400" dirty="0"/>
              <a:t>职责：发送</a:t>
            </a:r>
            <a:r>
              <a:rPr lang="en-US" altLang="zh-CN" sz="1400" dirty="0"/>
              <a:t>BOSH</a:t>
            </a:r>
            <a:r>
              <a:rPr lang="zh-CN" altLang="en-US" sz="1400" dirty="0"/>
              <a:t>基本命令</a:t>
            </a:r>
            <a:endParaRPr lang="en-US" sz="1400" dirty="0"/>
          </a:p>
        </p:txBody>
      </p:sp>
      <p:sp>
        <p:nvSpPr>
          <p:cNvPr id="21" name="圆角矩形 20"/>
          <p:cNvSpPr/>
          <p:nvPr/>
        </p:nvSpPr>
        <p:spPr>
          <a:xfrm>
            <a:off x="395537" y="2276872"/>
            <a:ext cx="8352928" cy="5592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r"/>
            <a:r>
              <a:rPr lang="zh-CN" altLang="en-US" sz="1400" dirty="0"/>
              <a:t>职责：发送部署命令</a:t>
            </a:r>
            <a:endParaRPr 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395537" y="3031746"/>
            <a:ext cx="8352928" cy="7572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r"/>
            <a:r>
              <a:rPr lang="zh-CN" altLang="en-US" sz="1400" dirty="0"/>
              <a:t>安装步骤：安装虚拟机模板、配置部署文件、部署</a:t>
            </a:r>
            <a:endParaRPr lang="en-US" sz="1400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539552" y="404665"/>
            <a:ext cx="8229600" cy="1252728"/>
          </a:xfrm>
        </p:spPr>
        <p:txBody>
          <a:bodyPr/>
          <a:lstStyle/>
          <a:p>
            <a:r>
              <a:rPr lang="zh-CN" altLang="en-US" dirty="0" smtClean="0"/>
              <a:t>部署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1772817"/>
            <a:ext cx="8496944" cy="800219"/>
          </a:xfrm>
          <a:prstGeom prst="rect">
            <a:avLst/>
          </a:prstGeom>
        </p:spPr>
        <p:txBody>
          <a:bodyPr wrap="square" lIns="91429" tIns="45715" rIns="91429" bIns="45715">
            <a:spAutoFit/>
          </a:bodyPr>
          <a:lstStyle/>
          <a:p>
            <a:endParaRPr lang="en-US" altLang="zh-CN" sz="2800" dirty="0">
              <a:latin typeface="+mj-ea"/>
              <a:ea typeface="+mj-ea"/>
            </a:endParaRPr>
          </a:p>
          <a:p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467544" y="1592796"/>
            <a:ext cx="1800200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zh-CN" altLang="en-US" dirty="0" smtClean="0"/>
              <a:t>安装</a:t>
            </a:r>
            <a:r>
              <a:rPr lang="en-US" altLang="zh-CN" dirty="0" smtClean="0"/>
              <a:t>BOSH CLI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467544" y="2348880"/>
            <a:ext cx="25202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zh-CN" altLang="en-US" dirty="0" smtClean="0"/>
              <a:t>安装</a:t>
            </a:r>
            <a:r>
              <a:rPr lang="en-US" altLang="zh-CN" dirty="0" smtClean="0"/>
              <a:t>BOSH </a:t>
            </a:r>
            <a:r>
              <a:rPr lang="en-US" altLang="zh-CN" dirty="0" err="1" smtClean="0"/>
              <a:t>Deployer</a:t>
            </a:r>
            <a:endParaRPr lang="en-US" dirty="0"/>
          </a:p>
        </p:txBody>
      </p:sp>
      <p:sp>
        <p:nvSpPr>
          <p:cNvPr id="3" name="下箭头 2"/>
          <p:cNvSpPr/>
          <p:nvPr/>
        </p:nvSpPr>
        <p:spPr>
          <a:xfrm>
            <a:off x="1241630" y="1997180"/>
            <a:ext cx="252028" cy="3517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467544" y="3140968"/>
            <a:ext cx="1800200" cy="53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zh-CN" altLang="en-US" dirty="0" smtClean="0"/>
              <a:t>安装</a:t>
            </a:r>
            <a:r>
              <a:rPr lang="en-US" altLang="zh-CN" dirty="0" smtClean="0"/>
              <a:t>Micro BOSH</a:t>
            </a:r>
            <a:endParaRPr lang="en-US" dirty="0"/>
          </a:p>
        </p:txBody>
      </p:sp>
      <p:sp>
        <p:nvSpPr>
          <p:cNvPr id="9" name="下箭头 8"/>
          <p:cNvSpPr/>
          <p:nvPr/>
        </p:nvSpPr>
        <p:spPr>
          <a:xfrm>
            <a:off x="1241630" y="2744614"/>
            <a:ext cx="252028" cy="359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15" name="圆角矩形 14"/>
          <p:cNvSpPr/>
          <p:nvPr/>
        </p:nvSpPr>
        <p:spPr>
          <a:xfrm>
            <a:off x="395537" y="4076173"/>
            <a:ext cx="8352928" cy="7572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r"/>
            <a:r>
              <a:rPr lang="zh-CN" altLang="en-US" sz="1400" dirty="0"/>
              <a:t>安装步骤：安装虚拟机模板、安装</a:t>
            </a:r>
            <a:r>
              <a:rPr lang="en-US" altLang="zh-CN" sz="1400" dirty="0"/>
              <a:t>BOSH</a:t>
            </a:r>
            <a:r>
              <a:rPr lang="zh-CN" altLang="en-US" sz="1400" dirty="0"/>
              <a:t>源代码、配置部署文件、部署</a:t>
            </a:r>
            <a:endParaRPr 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467544" y="4185395"/>
            <a:ext cx="1800200" cy="53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zh-CN" altLang="en-US" dirty="0" smtClean="0"/>
              <a:t>安装多节点</a:t>
            </a:r>
            <a:r>
              <a:rPr lang="en-US" altLang="zh-CN" dirty="0" smtClean="0"/>
              <a:t>BOSH</a:t>
            </a:r>
            <a:endParaRPr lang="en-US" dirty="0"/>
          </a:p>
        </p:txBody>
      </p:sp>
      <p:sp>
        <p:nvSpPr>
          <p:cNvPr id="17" name="下箭头 16"/>
          <p:cNvSpPr/>
          <p:nvPr/>
        </p:nvSpPr>
        <p:spPr>
          <a:xfrm>
            <a:off x="1241630" y="3789041"/>
            <a:ext cx="252028" cy="359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18" name="圆角矩形 17"/>
          <p:cNvSpPr/>
          <p:nvPr/>
        </p:nvSpPr>
        <p:spPr>
          <a:xfrm>
            <a:off x="395537" y="5119978"/>
            <a:ext cx="8352928" cy="7572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r"/>
            <a:r>
              <a:rPr lang="zh-CN" altLang="en-US" sz="1400" dirty="0"/>
              <a:t>安装步骤：安装虚拟机模板、安装</a:t>
            </a:r>
            <a:r>
              <a:rPr lang="en-US" altLang="zh-CN" sz="1400" dirty="0"/>
              <a:t>CloudFoundry</a:t>
            </a:r>
            <a:r>
              <a:rPr lang="zh-CN" altLang="en-US" sz="1400" dirty="0"/>
              <a:t>源代码、配置部署文件、部署</a:t>
            </a:r>
            <a:endParaRPr 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467544" y="5229200"/>
            <a:ext cx="1800200" cy="53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zh-CN" altLang="en-US" dirty="0" smtClean="0"/>
              <a:t>安装多节点</a:t>
            </a:r>
            <a:r>
              <a:rPr lang="en-US" altLang="zh-CN" dirty="0" smtClean="0"/>
              <a:t>CloudFoundry</a:t>
            </a:r>
            <a:endParaRPr lang="en-US" dirty="0"/>
          </a:p>
        </p:txBody>
      </p:sp>
      <p:sp>
        <p:nvSpPr>
          <p:cNvPr id="20" name="下箭头 19"/>
          <p:cNvSpPr/>
          <p:nvPr/>
        </p:nvSpPr>
        <p:spPr>
          <a:xfrm>
            <a:off x="1241630" y="4832846"/>
            <a:ext cx="252028" cy="359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326</TotalTime>
  <Words>420</Words>
  <Application>Microsoft Office PowerPoint</Application>
  <PresentationFormat>全屏显示(4:3)</PresentationFormat>
  <Paragraphs>125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跋涉</vt:lpstr>
      <vt:lpstr>使用BOSH部署CloudFoundry</vt:lpstr>
      <vt:lpstr>大纲</vt:lpstr>
      <vt:lpstr>硬件要求</vt:lpstr>
      <vt:lpstr>网络要求</vt:lpstr>
      <vt:lpstr>软件要求</vt:lpstr>
      <vt:lpstr>部署结构图</vt:lpstr>
      <vt:lpstr>部署前的准备工作</vt:lpstr>
      <vt:lpstr>部署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chenteng</dc:creator>
  <cp:lastModifiedBy>chenteng</cp:lastModifiedBy>
  <cp:revision>146</cp:revision>
  <dcterms:created xsi:type="dcterms:W3CDTF">2013-01-14T00:57:34Z</dcterms:created>
  <dcterms:modified xsi:type="dcterms:W3CDTF">2013-06-17T07:11:52Z</dcterms:modified>
</cp:coreProperties>
</file>