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70" r:id="rId2"/>
    <p:sldId id="271" r:id="rId3"/>
    <p:sldId id="272" r:id="rId4"/>
    <p:sldId id="276" r:id="rId5"/>
    <p:sldId id="277" r:id="rId6"/>
    <p:sldId id="278" r:id="rId7"/>
    <p:sldId id="274" r:id="rId8"/>
    <p:sldId id="273" r:id="rId9"/>
    <p:sldId id="269" r:id="rId10"/>
    <p:sldId id="283" r:id="rId11"/>
    <p:sldId id="284" r:id="rId12"/>
    <p:sldId id="285" r:id="rId13"/>
    <p:sldId id="286" r:id="rId14"/>
    <p:sldId id="279" r:id="rId15"/>
    <p:sldId id="280" r:id="rId16"/>
    <p:sldId id="282" r:id="rId17"/>
    <p:sldId id="287" r:id="rId18"/>
    <p:sldId id="281" r:id="rId19"/>
    <p:sldId id="265" r:id="rId20"/>
    <p:sldId id="260" r:id="rId21"/>
    <p:sldId id="261" r:id="rId22"/>
    <p:sldId id="267" r:id="rId23"/>
    <p:sldId id="262" r:id="rId24"/>
    <p:sldId id="266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5580" autoAdjust="0"/>
  </p:normalViewPr>
  <p:slideViewPr>
    <p:cSldViewPr>
      <p:cViewPr>
        <p:scale>
          <a:sx n="60" d="100"/>
          <a:sy n="60" d="100"/>
        </p:scale>
        <p:origin x="-171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D0E1A-8504-47CD-ABFD-CC6C8E9EA6E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FA02-BEB6-4A18-9E3E-8AE7DA9B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altLang="zh-CN" dirty="0" smtClean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消息为通信核心，协调各个组件模块的运行</a:t>
            </a:r>
            <a:endParaRPr lang="en-US" altLang="zh-CN" dirty="0" smtClean="0"/>
          </a:p>
          <a:p>
            <a:pPr marL="0" marR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基于消息的多组件架构，消息可以使集群节点间解耦，使自注册，自发现这些在大规模数据中心中很重要的功能得到实现；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altLang="zh-CN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vCenter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BOSH CLI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 BOSH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BOSH 7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Cloudfoundry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</a:t>
            </a:r>
          </a:p>
          <a:p>
            <a:r>
              <a:rPr lang="en-US" altLang="zh-CN" dirty="0" err="1" smtClean="0"/>
              <a:t>vSphere</a:t>
            </a:r>
            <a:r>
              <a:rPr lang="en-US" altLang="zh-CN" dirty="0" smtClean="0"/>
              <a:t> 5</a:t>
            </a:r>
          </a:p>
          <a:p>
            <a:r>
              <a:rPr lang="en-US" altLang="zh-CN" dirty="0" smtClean="0"/>
              <a:t>25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+ 25</a:t>
            </a:r>
            <a:r>
              <a:rPr lang="zh-CN" altLang="en-US" dirty="0" smtClean="0"/>
              <a:t>个冗余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64 </a:t>
            </a:r>
            <a:r>
              <a:rPr lang="zh-CN" altLang="en-US" sz="1200" dirty="0" smtClean="0"/>
              <a:t>位</a:t>
            </a:r>
            <a:r>
              <a:rPr lang="en-US" sz="1200" dirty="0" smtClean="0"/>
              <a:t> Ubuntu 10.04 LTS</a:t>
            </a:r>
            <a:r>
              <a:rPr lang="zh-CN" altLang="en-US" sz="1200" dirty="0" smtClean="0"/>
              <a:t>，最好是</a:t>
            </a:r>
            <a:r>
              <a:rPr lang="en-US" sz="1200" dirty="0" smtClean="0"/>
              <a:t> ISO </a:t>
            </a:r>
            <a:r>
              <a:rPr lang="zh-CN" altLang="en-US" sz="1200" dirty="0" smtClean="0"/>
              <a:t>格式</a:t>
            </a: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 service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 service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altLang="zh-CN" dirty="0" smtClean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消息为通信核心，协调各个组件模块的运行</a:t>
            </a:r>
            <a:endParaRPr lang="en-US" altLang="zh-CN" dirty="0" smtClean="0"/>
          </a:p>
          <a:p>
            <a:pPr marL="0" marR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基于消息的多组件架构，消息可以使集群节点间解耦，使自注册，自发现这些在大规模数据中心中很重要的功能得到实现；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altLang="zh-CN" dirty="0" smtClean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消息为通信核心，协调各个组件模块的运行</a:t>
            </a:r>
            <a:endParaRPr lang="en-US" altLang="zh-CN" dirty="0" smtClean="0"/>
          </a:p>
          <a:p>
            <a:pPr marL="0" marR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基于消息的多组件架构，消息可以使集群节点间解耦，使自注册，自发现这些在大规模数据中心中很重要的功能得到实现；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altLang="zh-CN" dirty="0" smtClean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消息为通信核心，协调各个组件模块的运行</a:t>
            </a:r>
            <a:endParaRPr lang="en-US" altLang="zh-CN" dirty="0" smtClean="0"/>
          </a:p>
          <a:p>
            <a:pPr marL="0" marR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基于消息的多组件架构，消息可以使集群节点间解耦，使自注册，自发现这些在大规模数据中心中很重要的功能得到实现；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altLang="zh-CN" dirty="0" smtClean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消息为通信核心，协调各个组件模块的运行</a:t>
            </a:r>
            <a:endParaRPr lang="en-US" altLang="zh-CN" dirty="0" smtClean="0"/>
          </a:p>
          <a:p>
            <a:pPr marL="0" marR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基于消息的多组件架构，消息可以使集群节点间解耦，使自注册，自发现这些在大规模数据中心中很重要的功能得到实现；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同时需要考虑有比较高吞吐量的网卡和存储设备。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FA02-BEB6-4A18-9E3E-8AE7DA9BC8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2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7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7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1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6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8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8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1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1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15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1"/>
            <a:ext cx="2514600" cy="288925"/>
          </a:xfrm>
          <a:prstGeom prst="rect">
            <a:avLst/>
          </a:prstGeom>
        </p:spPr>
        <p:txBody>
          <a:bodyPr vert="horz" lIns="91429" tIns="45715" rIns="91429" bIns="45715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5A13AB7-348F-4F49-886F-7D5AB0B0CC5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1"/>
            <a:ext cx="3352800" cy="288925"/>
          </a:xfrm>
          <a:prstGeom prst="rect">
            <a:avLst/>
          </a:prstGeom>
        </p:spPr>
        <p:txBody>
          <a:bodyPr vert="horz" lIns="91429" tIns="45715" rIns="91429" bIns="45715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1"/>
            <a:ext cx="762000" cy="244475"/>
          </a:xfrm>
          <a:prstGeom prst="rect">
            <a:avLst/>
          </a:prstGeom>
        </p:spPr>
        <p:txBody>
          <a:bodyPr vert="horz" lIns="91429" tIns="45715" rIns="91429" bIns="45715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ABCA32-CC99-4BC0-AA9B-B6A0A46F72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859" indent="-34285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861" indent="-28571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2863" indent="-228573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008" indent="-228573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153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298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443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8589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5734" indent="-228573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Cloud </a:t>
            </a:r>
            <a:r>
              <a:rPr lang="en-US" altLang="zh-CN" sz="4400" b="1" dirty="0" smtClean="0"/>
              <a:t>Foundry </a:t>
            </a:r>
            <a:r>
              <a:rPr lang="zh-CN" altLang="en-US" sz="4400" b="1" dirty="0"/>
              <a:t>介绍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80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NATS</a:t>
            </a:r>
            <a:endParaRPr lang="en-US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消息</a:t>
            </a:r>
            <a:r>
              <a:rPr lang="zh-CN" altLang="en-US" dirty="0"/>
              <a:t>服务处理中心，基于</a:t>
            </a:r>
            <a:r>
              <a:rPr lang="en-US" dirty="0" err="1"/>
              <a:t>EventMachine</a:t>
            </a:r>
            <a:r>
              <a:rPr lang="zh-CN" altLang="en-US" dirty="0"/>
              <a:t>开源项目和</a:t>
            </a:r>
            <a:r>
              <a:rPr lang="en-US" dirty="0"/>
              <a:t>Reactor</a:t>
            </a:r>
            <a:r>
              <a:rPr lang="zh-CN" altLang="en-US" dirty="0"/>
              <a:t>模式。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Router</a:t>
            </a:r>
            <a:r>
              <a:rPr lang="zh-CN" altLang="en-US" b="1" dirty="0"/>
              <a:t>启动</a:t>
            </a:r>
            <a:endParaRPr lang="en-US" b="1" dirty="0"/>
          </a:p>
          <a:p>
            <a:r>
              <a:rPr lang="zh-CN" altLang="en-US" dirty="0"/>
              <a:t>获取</a:t>
            </a:r>
            <a:r>
              <a:rPr lang="en-US" dirty="0"/>
              <a:t>IP</a:t>
            </a:r>
            <a:r>
              <a:rPr lang="zh-CN" altLang="en-US" dirty="0"/>
              <a:t>参数</a:t>
            </a:r>
            <a:endParaRPr lang="en-US" dirty="0"/>
          </a:p>
          <a:p>
            <a:r>
              <a:rPr lang="zh-CN" altLang="en-US" dirty="0"/>
              <a:t>启动</a:t>
            </a:r>
            <a:r>
              <a:rPr lang="en-US" dirty="0"/>
              <a:t>Thin server</a:t>
            </a:r>
          </a:p>
          <a:p>
            <a:r>
              <a:rPr lang="zh-CN" altLang="en-US" dirty="0"/>
              <a:t>连接</a:t>
            </a:r>
            <a:r>
              <a:rPr lang="en-US" dirty="0"/>
              <a:t>NATS</a:t>
            </a:r>
          </a:p>
          <a:p>
            <a:r>
              <a:rPr lang="zh-CN" altLang="en-US" dirty="0"/>
              <a:t>订阅消息</a:t>
            </a:r>
            <a:endParaRPr lang="en-US" dirty="0"/>
          </a:p>
          <a:p>
            <a:r>
              <a:rPr lang="zh-CN" altLang="en-US" dirty="0"/>
              <a:t>向系统注册</a:t>
            </a:r>
            <a:r>
              <a:rPr lang="en-US" dirty="0"/>
              <a:t>Router</a:t>
            </a:r>
            <a:r>
              <a:rPr lang="zh-CN" altLang="en-US" dirty="0"/>
              <a:t>自己</a:t>
            </a:r>
            <a:endParaRPr lang="en-US" dirty="0"/>
          </a:p>
          <a:p>
            <a:r>
              <a:rPr lang="zh-CN" altLang="en-US" dirty="0"/>
              <a:t>设置</a:t>
            </a:r>
            <a:r>
              <a:rPr lang="en-US" dirty="0" err="1"/>
              <a:t>vars</a:t>
            </a:r>
            <a:r>
              <a:rPr lang="zh-CN" altLang="en-US" dirty="0"/>
              <a:t>和</a:t>
            </a:r>
            <a:r>
              <a:rPr lang="en-US" dirty="0"/>
              <a:t>sweeper</a:t>
            </a:r>
          </a:p>
          <a:p>
            <a:r>
              <a:rPr lang="zh-CN" altLang="en-US" dirty="0"/>
              <a:t>定期发布一个</a:t>
            </a:r>
            <a:r>
              <a:rPr lang="en-US" dirty="0"/>
              <a:t>Router</a:t>
            </a:r>
            <a:r>
              <a:rPr lang="zh-CN" altLang="en-US" dirty="0"/>
              <a:t>已启动的消息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CloudController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CloudController</a:t>
            </a:r>
            <a:r>
              <a:rPr lang="zh-CN" altLang="en-US" dirty="0"/>
              <a:t>是一个</a:t>
            </a:r>
            <a:r>
              <a:rPr lang="en-US" dirty="0"/>
              <a:t>Ruby on Rails</a:t>
            </a:r>
            <a:r>
              <a:rPr lang="zh-CN" altLang="en-US" dirty="0"/>
              <a:t>程序，使用</a:t>
            </a:r>
            <a:r>
              <a:rPr lang="en-US" dirty="0"/>
              <a:t>MVC</a:t>
            </a:r>
            <a:r>
              <a:rPr lang="zh-CN" altLang="en-US" dirty="0" smtClean="0"/>
              <a:t>架构，使用</a:t>
            </a:r>
            <a:r>
              <a:rPr lang="en-US" altLang="zh-CN" dirty="0" err="1"/>
              <a:t>PostgreSQL</a:t>
            </a:r>
            <a:r>
              <a:rPr lang="en-US" altLang="zh-CN" dirty="0"/>
              <a:t> </a:t>
            </a:r>
            <a:r>
              <a:rPr lang="zh-CN" altLang="en-US" dirty="0" smtClean="0"/>
              <a:t>作为数据库。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DEA </a:t>
            </a:r>
          </a:p>
          <a:p>
            <a:pPr marL="0" indent="0">
              <a:buNone/>
            </a:pPr>
            <a:r>
              <a:rPr lang="en-US" dirty="0" smtClean="0"/>
              <a:t>Droplet </a:t>
            </a:r>
            <a:r>
              <a:rPr lang="en-US" dirty="0"/>
              <a:t>Execution Agency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zh-CN" altLang="en-US" dirty="0"/>
              <a:t>恢复已存在应用的状态</a:t>
            </a:r>
            <a:endParaRPr lang="en-US" dirty="0"/>
          </a:p>
          <a:p>
            <a:r>
              <a:rPr lang="zh-CN" altLang="en-US" dirty="0"/>
              <a:t>定期发送状态消息：</a:t>
            </a:r>
            <a:r>
              <a:rPr lang="en-US" dirty="0"/>
              <a:t>heartbeat</a:t>
            </a:r>
            <a:r>
              <a:rPr lang="zh-CN" altLang="en-US" dirty="0"/>
              <a:t>等</a:t>
            </a:r>
            <a:endParaRPr lang="en-US" dirty="0"/>
          </a:p>
          <a:p>
            <a:r>
              <a:rPr lang="zh-CN" altLang="en-US" dirty="0"/>
              <a:t>发布已启动</a:t>
            </a:r>
            <a:r>
              <a:rPr lang="en-US" dirty="0"/>
              <a:t>DEA</a:t>
            </a:r>
            <a:r>
              <a:rPr lang="zh-CN" altLang="en-US" dirty="0"/>
              <a:t>的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介绍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结构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u="sng" dirty="0">
                <a:solidFill>
                  <a:srgbClr val="FF0000"/>
                </a:solidFill>
                <a:latin typeface="+mj-ea"/>
              </a:rPr>
              <a:t>部署</a:t>
            </a:r>
            <a:endParaRPr lang="en-US" altLang="zh-CN" b="1" u="sng" dirty="0">
              <a:solidFill>
                <a:srgbClr val="FF0000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维护</a:t>
            </a:r>
            <a:endParaRPr lang="en-US" b="1" dirty="0">
              <a:solidFill>
                <a:schemeClr val="tx1"/>
              </a:solidFill>
              <a:latin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792087"/>
          </a:xfrm>
        </p:spPr>
        <p:txBody>
          <a:bodyPr/>
          <a:lstStyle/>
          <a:p>
            <a:r>
              <a:rPr lang="zh-CN" altLang="en-US" dirty="0" smtClean="0"/>
              <a:t>部署种类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060849"/>
            <a:ext cx="8496944" cy="1384984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Micro Cloud Foundry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单机模式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 smtClean="0">
                <a:latin typeface="+mj-ea"/>
                <a:ea typeface="+mj-ea"/>
              </a:rPr>
              <a:t>多节点模式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65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79208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多节点部署 </a:t>
            </a:r>
            <a:r>
              <a:rPr lang="en-US" altLang="zh-CN" dirty="0">
                <a:solidFill>
                  <a:schemeClr val="tx1"/>
                </a:solidFill>
              </a:rPr>
              <a:t>– BOSH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289" y="1556792"/>
            <a:ext cx="8496944" cy="3108533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200" indent="-457200" fontAlgn="base">
              <a:buFont typeface="Wingdings" pitchFamily="2" charset="2"/>
              <a:buChar char="Ø"/>
            </a:pPr>
            <a:r>
              <a:rPr lang="en-US" sz="2800" dirty="0" smtClean="0"/>
              <a:t>BOSH </a:t>
            </a:r>
            <a:r>
              <a:rPr lang="zh-CN" altLang="en-US" sz="2800" dirty="0"/>
              <a:t>视作一台负责协调分布式系统部署过程的服务器或机器人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 fontAlgn="base">
              <a:buFont typeface="Wingdings" pitchFamily="2" charset="2"/>
              <a:buChar char="Ø"/>
            </a:pPr>
            <a:r>
              <a:rPr lang="zh-CN" altLang="en-US" sz="2800" dirty="0" smtClean="0"/>
              <a:t>有</a:t>
            </a:r>
            <a:r>
              <a:rPr lang="zh-CN" altLang="en-US" sz="2800" dirty="0"/>
              <a:t>个</a:t>
            </a:r>
            <a:r>
              <a:rPr lang="en-US" sz="2800" dirty="0"/>
              <a:t>Ruby </a:t>
            </a:r>
            <a:r>
              <a:rPr lang="zh-CN" altLang="en-US" sz="2800" dirty="0"/>
              <a:t>工具可以与</a:t>
            </a:r>
            <a:r>
              <a:rPr lang="en-US" sz="2800" dirty="0"/>
              <a:t> BOSH </a:t>
            </a:r>
            <a:r>
              <a:rPr lang="zh-CN" altLang="en-US" sz="2800" dirty="0"/>
              <a:t>命令行界面</a:t>
            </a:r>
            <a:r>
              <a:rPr lang="en-US" sz="2800" dirty="0"/>
              <a:t> (CLI) </a:t>
            </a:r>
            <a:r>
              <a:rPr lang="zh-CN" altLang="en-US" sz="2800" dirty="0"/>
              <a:t>进行交互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 fontAlgn="base">
              <a:buFont typeface="Wingdings" pitchFamily="2" charset="2"/>
              <a:buChar char="Ø"/>
            </a:pPr>
            <a:r>
              <a:rPr lang="en-US" sz="2800" dirty="0" smtClean="0"/>
              <a:t>BOSH </a:t>
            </a:r>
            <a:r>
              <a:rPr lang="zh-CN" altLang="en-US" sz="2800" dirty="0"/>
              <a:t>需要以下三个必备项才能开始部署系统：一个</a:t>
            </a:r>
            <a:r>
              <a:rPr lang="en-US" sz="2800" dirty="0" err="1"/>
              <a:t>stemcell</a:t>
            </a:r>
            <a:r>
              <a:rPr lang="zh-CN" altLang="en-US" sz="2800" dirty="0"/>
              <a:t>、一个</a:t>
            </a:r>
            <a:r>
              <a:rPr lang="en-US" sz="2800" dirty="0"/>
              <a:t>Release</a:t>
            </a:r>
            <a:r>
              <a:rPr lang="zh-CN" altLang="en-US" sz="2800" dirty="0"/>
              <a:t>（要安装的软件）和一个部署清单</a:t>
            </a:r>
            <a:r>
              <a:rPr lang="en-US" sz="2800" dirty="0"/>
              <a:t>(Deployment Manifest)</a:t>
            </a:r>
            <a:r>
              <a:rPr lang="zh-CN" altLang="en-US" sz="2800" dirty="0" smtClean="0"/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79208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多节点部署 </a:t>
            </a:r>
            <a:r>
              <a:rPr lang="en-US" altLang="zh-CN" dirty="0">
                <a:solidFill>
                  <a:schemeClr val="tx1"/>
                </a:solidFill>
              </a:rPr>
              <a:t>– BOSH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289" y="1556792"/>
            <a:ext cx="8496944" cy="4832082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200" indent="-457200" fontAlgn="base">
              <a:buFont typeface="Wingdings" pitchFamily="2" charset="2"/>
              <a:buChar char="Ø"/>
            </a:pPr>
            <a:r>
              <a:rPr lang="en-US" sz="2800" dirty="0" err="1"/>
              <a:t>Stemcell</a:t>
            </a:r>
            <a:r>
              <a:rPr lang="zh-CN" altLang="en-US" sz="2800" dirty="0" smtClean="0"/>
              <a:t>：一</a:t>
            </a:r>
            <a:r>
              <a:rPr lang="zh-CN" altLang="en-US" sz="2800" dirty="0"/>
              <a:t>个</a:t>
            </a:r>
            <a:r>
              <a:rPr lang="en-US" sz="2800" dirty="0" err="1"/>
              <a:t>stemcell</a:t>
            </a:r>
            <a:r>
              <a:rPr lang="zh-CN" altLang="en-US" sz="2800" dirty="0"/>
              <a:t>就是一个包含标准</a:t>
            </a:r>
            <a:r>
              <a:rPr lang="en-US" sz="2800" dirty="0"/>
              <a:t> Ubuntu Linux</a:t>
            </a:r>
            <a:r>
              <a:rPr lang="zh-CN" altLang="en-US" sz="2800" dirty="0"/>
              <a:t>的虚拟机</a:t>
            </a:r>
            <a:r>
              <a:rPr lang="zh-CN" altLang="en-US" sz="2800" dirty="0" smtClean="0"/>
              <a:t>模板，还</a:t>
            </a:r>
            <a:r>
              <a:rPr lang="zh-CN" altLang="en-US" sz="2800" dirty="0"/>
              <a:t>嵌入了一个</a:t>
            </a:r>
            <a:r>
              <a:rPr lang="en-US" sz="2800" dirty="0"/>
              <a:t> BOSH </a:t>
            </a:r>
            <a:r>
              <a:rPr lang="zh-CN" altLang="en-US" sz="2800" dirty="0"/>
              <a:t>代理，以便</a:t>
            </a:r>
            <a:r>
              <a:rPr lang="en-US" sz="2800" dirty="0"/>
              <a:t> BOSH </a:t>
            </a:r>
            <a:r>
              <a:rPr lang="zh-CN" altLang="en-US" sz="2800" dirty="0"/>
              <a:t>可以控制从该</a:t>
            </a:r>
            <a:r>
              <a:rPr lang="en-US" sz="2800" dirty="0" err="1"/>
              <a:t>stemcell</a:t>
            </a:r>
            <a:r>
              <a:rPr lang="zh-CN" altLang="en-US" sz="2800" dirty="0"/>
              <a:t>克隆出来的虚拟机</a:t>
            </a:r>
            <a:endParaRPr lang="en-US" sz="2800" dirty="0"/>
          </a:p>
          <a:p>
            <a:pPr marL="457200" indent="-457200" fontAlgn="base">
              <a:buFont typeface="Wingdings" pitchFamily="2" charset="2"/>
              <a:buChar char="Ø"/>
            </a:pPr>
            <a:r>
              <a:rPr lang="en-US" sz="2800" dirty="0"/>
              <a:t>Release</a:t>
            </a:r>
            <a:r>
              <a:rPr lang="zh-CN" altLang="en-US" sz="2800" dirty="0"/>
              <a:t>：</a:t>
            </a:r>
            <a:r>
              <a:rPr lang="en-US" sz="2800" dirty="0"/>
              <a:t>Release</a:t>
            </a:r>
            <a:r>
              <a:rPr lang="zh-CN" altLang="en-US" sz="2800" dirty="0"/>
              <a:t>包含若干组将要安装到目标系统上的软件代码和配置。每个虚拟机上都要部署一组软件，这组软件称作一个作业（</a:t>
            </a:r>
            <a:r>
              <a:rPr lang="en-US" sz="2800" dirty="0"/>
              <a:t>job</a:t>
            </a:r>
            <a:r>
              <a:rPr lang="zh-CN" altLang="en-US" sz="2800" dirty="0"/>
              <a:t>）。</a:t>
            </a:r>
            <a:endParaRPr lang="en-US" sz="2800" dirty="0"/>
          </a:p>
          <a:p>
            <a:pPr marL="457200" indent="-457200" fontAlgn="base">
              <a:buFont typeface="Wingdings" pitchFamily="2" charset="2"/>
              <a:buChar char="Ø"/>
            </a:pPr>
            <a:r>
              <a:rPr lang="zh-CN" altLang="en-US" sz="2800" dirty="0"/>
              <a:t>部署</a:t>
            </a:r>
            <a:r>
              <a:rPr lang="zh-CN" altLang="en-US" sz="2800" dirty="0" smtClean="0"/>
              <a:t>：就是</a:t>
            </a:r>
            <a:r>
              <a:rPr lang="zh-CN" altLang="en-US" sz="2800" dirty="0"/>
              <a:t>使静态的</a:t>
            </a:r>
            <a:r>
              <a:rPr lang="en-US" sz="2800" dirty="0"/>
              <a:t>Release</a:t>
            </a:r>
            <a:r>
              <a:rPr lang="zh-CN" altLang="en-US" sz="2800" dirty="0"/>
              <a:t>变成虚拟机上可运行的软件的过程。部署清单定义了部署所需的实际参数值。在部署过程中，</a:t>
            </a:r>
            <a:r>
              <a:rPr lang="en-US" sz="2800" dirty="0"/>
              <a:t>BOSH </a:t>
            </a:r>
            <a:r>
              <a:rPr lang="zh-CN" altLang="en-US" sz="2800" dirty="0"/>
              <a:t>会替换掉</a:t>
            </a:r>
            <a:r>
              <a:rPr lang="en-US" sz="2800" dirty="0"/>
              <a:t>Release</a:t>
            </a:r>
            <a:r>
              <a:rPr lang="zh-CN" altLang="en-US" sz="2800" dirty="0"/>
              <a:t>中的参数</a:t>
            </a:r>
            <a:r>
              <a:rPr lang="zh-CN" altLang="en-US" sz="2800" dirty="0" smtClean="0"/>
              <a:t>，使</a:t>
            </a:r>
            <a:r>
              <a:rPr lang="zh-CN" altLang="en-US" sz="2800" dirty="0"/>
              <a:t>软件按照我们规划的配置来运行</a:t>
            </a:r>
            <a:r>
              <a:rPr lang="zh-CN" altLang="en-US" sz="2800" dirty="0" smtClean="0"/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4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79208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多节点部署 </a:t>
            </a:r>
            <a:r>
              <a:rPr lang="en-US" altLang="zh-CN" dirty="0" smtClean="0">
                <a:solidFill>
                  <a:schemeClr val="tx1"/>
                </a:solidFill>
              </a:rPr>
              <a:t>– BOSH </a:t>
            </a:r>
            <a:r>
              <a:rPr lang="zh-CN" altLang="en-US" dirty="0" smtClean="0">
                <a:solidFill>
                  <a:schemeClr val="tx1"/>
                </a:solidFill>
              </a:rPr>
              <a:t>结构图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图片 5" descr="D:\reference\PAAS\资料\BOSH\Cloud Foundry  BOSH简介_files\fig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568952" cy="4459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39552" y="404665"/>
            <a:ext cx="8229600" cy="792087"/>
          </a:xfrm>
        </p:spPr>
        <p:txBody>
          <a:bodyPr/>
          <a:lstStyle/>
          <a:p>
            <a:r>
              <a:rPr lang="zh-CN" altLang="en-US" dirty="0" smtClean="0"/>
              <a:t>多节点部署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硬件要求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060848"/>
            <a:ext cx="8496944" cy="353943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285716" indent="-285716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基本配置</a:t>
            </a:r>
            <a:endParaRPr lang="en-US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5</a:t>
            </a:r>
            <a:r>
              <a:rPr 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台服务器，每台服务器要求如下：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核</a:t>
            </a:r>
            <a:r>
              <a:rPr lang="en-US" sz="2800" dirty="0">
                <a:latin typeface="+mj-ea"/>
                <a:ea typeface="+mj-ea"/>
              </a:rPr>
              <a:t> CPU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sz="2800" dirty="0">
                <a:latin typeface="+mj-ea"/>
                <a:ea typeface="+mj-ea"/>
              </a:rPr>
              <a:t> </a:t>
            </a:r>
            <a:r>
              <a:rPr lang="en-US" altLang="zh-CN" sz="2800" dirty="0">
                <a:latin typeface="+mj-ea"/>
                <a:ea typeface="+mj-ea"/>
              </a:rPr>
              <a:t>30</a:t>
            </a:r>
            <a:r>
              <a:rPr lang="en-US" sz="2800" dirty="0">
                <a:latin typeface="+mj-ea"/>
                <a:ea typeface="+mj-ea"/>
              </a:rPr>
              <a:t>GB RAM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sz="2800" dirty="0">
                <a:latin typeface="+mj-ea"/>
                <a:ea typeface="+mj-ea"/>
              </a:rPr>
              <a:t>500 GB </a:t>
            </a:r>
            <a:r>
              <a:rPr lang="zh-CN" altLang="en-US" sz="2800" dirty="0">
                <a:latin typeface="+mj-ea"/>
                <a:ea typeface="+mj-ea"/>
              </a:rPr>
              <a:t>硬盘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marL="285716" indent="-285716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建议配置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6 </a:t>
            </a:r>
            <a:r>
              <a:rPr lang="zh-CN" altLang="en-US" sz="2800" dirty="0">
                <a:latin typeface="+mj-ea"/>
                <a:ea typeface="+mj-ea"/>
              </a:rPr>
              <a:t>台服务器，每台服务器要求如下：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en-US" sz="2800" dirty="0">
                <a:latin typeface="+mj-ea"/>
                <a:ea typeface="+mj-ea"/>
              </a:rPr>
              <a:t> 8 </a:t>
            </a:r>
            <a:r>
              <a:rPr lang="zh-CN" altLang="en-US" sz="2800" dirty="0">
                <a:latin typeface="+mj-ea"/>
                <a:ea typeface="+mj-ea"/>
              </a:rPr>
              <a:t>核</a:t>
            </a:r>
            <a:r>
              <a:rPr lang="en-US" sz="2800" dirty="0">
                <a:latin typeface="+mj-ea"/>
                <a:ea typeface="+mj-ea"/>
              </a:rPr>
              <a:t> CPU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en-US" sz="2800" dirty="0">
                <a:latin typeface="+mj-ea"/>
                <a:ea typeface="+mj-ea"/>
              </a:rPr>
              <a:t> 32GB </a:t>
            </a:r>
            <a:r>
              <a:rPr lang="en-US" sz="2800" dirty="0" smtClean="0">
                <a:latin typeface="+mj-ea"/>
                <a:ea typeface="+mj-ea"/>
              </a:rPr>
              <a:t>RAM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latin typeface="+mj-ea"/>
                <a:ea typeface="+mj-ea"/>
              </a:rPr>
              <a:t>6</a:t>
            </a:r>
            <a:r>
              <a:rPr lang="en-US" sz="2800" dirty="0" smtClean="0">
                <a:latin typeface="+mj-ea"/>
                <a:ea typeface="+mj-ea"/>
              </a:rPr>
              <a:t>00 </a:t>
            </a:r>
            <a:r>
              <a:rPr lang="en-US" sz="2800" dirty="0">
                <a:latin typeface="+mj-ea"/>
                <a:ea typeface="+mj-ea"/>
              </a:rPr>
              <a:t>GB </a:t>
            </a:r>
            <a:r>
              <a:rPr lang="zh-CN" altLang="en-US" sz="2800" dirty="0">
                <a:latin typeface="+mj-ea"/>
                <a:ea typeface="+mj-ea"/>
              </a:rPr>
              <a:t>硬盘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63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介绍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结构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部署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维护</a:t>
            </a:r>
            <a:endParaRPr lang="en-US" b="1" dirty="0">
              <a:solidFill>
                <a:schemeClr val="tx1"/>
              </a:solidFill>
              <a:latin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578792"/>
            <a:ext cx="8496944" cy="2954655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有较高吞吐量的网卡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稳定可靠的交换机、路由器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DNS</a:t>
            </a:r>
            <a:r>
              <a:rPr lang="zh-CN" altLang="en-US" sz="2800" dirty="0">
                <a:latin typeface="+mj-ea"/>
                <a:ea typeface="+mj-ea"/>
              </a:rPr>
              <a:t>服务器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50 </a:t>
            </a:r>
            <a:r>
              <a:rPr lang="zh-CN" altLang="en-US" sz="2800" dirty="0">
                <a:latin typeface="+mj-ea"/>
                <a:ea typeface="+mj-ea"/>
              </a:rPr>
              <a:t>个</a:t>
            </a:r>
            <a:r>
              <a:rPr lang="en-US" altLang="zh-CN" sz="2800" dirty="0">
                <a:latin typeface="+mj-ea"/>
                <a:ea typeface="+mj-ea"/>
              </a:rPr>
              <a:t>IP</a:t>
            </a:r>
            <a:r>
              <a:rPr lang="zh-CN" altLang="en-US" sz="2800" dirty="0">
                <a:latin typeface="+mj-ea"/>
                <a:ea typeface="+mj-ea"/>
              </a:rPr>
              <a:t>地址</a:t>
            </a:r>
            <a:endParaRPr lang="en-US" altLang="zh-CN" sz="2800" dirty="0">
              <a:latin typeface="+mj-ea"/>
              <a:ea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endParaRPr lang="en-US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539552" y="404665"/>
            <a:ext cx="8229600" cy="792087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dirty="0" smtClean="0"/>
              <a:t>多节点部署 </a:t>
            </a:r>
            <a:r>
              <a:rPr lang="en-US" altLang="zh-CN" dirty="0" smtClean="0"/>
              <a:t>–</a:t>
            </a:r>
            <a:r>
              <a:rPr lang="zh-CN" altLang="en-US" dirty="0"/>
              <a:t>网络</a:t>
            </a:r>
            <a:r>
              <a:rPr lang="zh-CN" altLang="en-US" dirty="0">
                <a:solidFill>
                  <a:schemeClr val="tx1"/>
                </a:solidFill>
              </a:rPr>
              <a:t>要求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772817"/>
            <a:ext cx="8496944" cy="5109091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64 </a:t>
            </a:r>
            <a:r>
              <a:rPr lang="zh-CN" altLang="en-US" sz="2800" dirty="0"/>
              <a:t>位</a:t>
            </a:r>
            <a:r>
              <a:rPr lang="en-US" sz="2800" dirty="0"/>
              <a:t> Ubuntu 10.04 LTS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Windows 2008 R2 64 </a:t>
            </a:r>
            <a:r>
              <a:rPr lang="zh-CN" altLang="en-US" sz="2800" dirty="0"/>
              <a:t>位或</a:t>
            </a:r>
            <a:r>
              <a:rPr lang="en-US" sz="2800" dirty="0"/>
              <a:t> Windows 2003 64</a:t>
            </a:r>
            <a:r>
              <a:rPr lang="zh-CN" altLang="en-US" sz="2800" dirty="0"/>
              <a:t>位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 err="1"/>
              <a:t>vSphere</a:t>
            </a:r>
            <a:r>
              <a:rPr lang="en-US" sz="2800" dirty="0"/>
              <a:t> V5.x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 err="1"/>
              <a:t>vSphere</a:t>
            </a:r>
            <a:r>
              <a:rPr lang="en-US" sz="2800" dirty="0"/>
              <a:t> Client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 err="1"/>
              <a:t>vCenter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micro-bosh-stemcell-vsphere-0.6.4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bosh-stemcell-vsphere-0.6.7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altLang="zh-CN" sz="2800" dirty="0"/>
              <a:t>Bosh release app-11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en-US" sz="2800" dirty="0"/>
              <a:t>CloudFoundry release </a:t>
            </a:r>
            <a:r>
              <a:rPr lang="en-US" sz="2800" dirty="0" err="1"/>
              <a:t>appcloud</a:t>
            </a:r>
            <a:r>
              <a:rPr lang="en-US" sz="2800" dirty="0"/>
              <a:t>- 128.16-dev</a:t>
            </a:r>
          </a:p>
          <a:p>
            <a:endParaRPr lang="en-US" sz="2800" dirty="0"/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539552" y="404665"/>
            <a:ext cx="8229600" cy="792087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dirty="0" smtClean="0"/>
              <a:t>多节点部署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要求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979712" y="1296144"/>
            <a:ext cx="7056784" cy="5517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5" rIns="91429" bIns="45715" spcCol="0" rtlCol="0" anchor="t" anchorCtr="0"/>
          <a:lstStyle/>
          <a:p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107503" y="4032448"/>
            <a:ext cx="1296146" cy="10270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07503" y="4590377"/>
            <a:ext cx="1296145" cy="469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Win 2008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051720" y="3265766"/>
            <a:ext cx="6876259" cy="34309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2051720" y="6239544"/>
            <a:ext cx="687625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07504" y="4032447"/>
            <a:ext cx="1296144" cy="55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vCenter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251519" y="2416081"/>
            <a:ext cx="10801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251519" y="2873281"/>
            <a:ext cx="10801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Windows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251519" y="2416081"/>
            <a:ext cx="108012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vClient</a:t>
            </a:r>
            <a:endParaRPr lang="en-US" dirty="0"/>
          </a:p>
        </p:txBody>
      </p:sp>
      <p:sp>
        <p:nvSpPr>
          <p:cNvPr id="30" name="下箭头 29"/>
          <p:cNvSpPr/>
          <p:nvPr/>
        </p:nvSpPr>
        <p:spPr>
          <a:xfrm>
            <a:off x="611560" y="3330482"/>
            <a:ext cx="297746" cy="72367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右箭头 32"/>
          <p:cNvSpPr/>
          <p:nvPr/>
        </p:nvSpPr>
        <p:spPr>
          <a:xfrm>
            <a:off x="1403648" y="4300393"/>
            <a:ext cx="576063" cy="43655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51725" y="5782344"/>
            <a:ext cx="687625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Ubuntu 10.04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-756592" y="5375448"/>
            <a:ext cx="687625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NFS Server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2051721" y="1512168"/>
            <a:ext cx="1656185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2051720" y="2592288"/>
            <a:ext cx="165618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2051725" y="2196244"/>
            <a:ext cx="1656183" cy="42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Ubuntu 10.04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2051725" y="1656184"/>
            <a:ext cx="165618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BOSH CLI &amp; </a:t>
            </a:r>
            <a:r>
              <a:rPr lang="en-US" altLang="zh-CN" dirty="0" err="1" smtClean="0"/>
              <a:t>Deployer</a:t>
            </a:r>
            <a:endParaRPr lang="en-US" dirty="0"/>
          </a:p>
        </p:txBody>
      </p:sp>
      <p:sp>
        <p:nvSpPr>
          <p:cNvPr id="43" name="圆柱形 42"/>
          <p:cNvSpPr/>
          <p:nvPr/>
        </p:nvSpPr>
        <p:spPr>
          <a:xfrm>
            <a:off x="2123728" y="3600400"/>
            <a:ext cx="576064" cy="60807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Micor</a:t>
            </a:r>
            <a:r>
              <a:rPr lang="en-US" altLang="zh-CN" sz="1000" dirty="0" smtClean="0"/>
              <a:t> BOSH</a:t>
            </a:r>
            <a:endParaRPr lang="en-US" sz="1000" dirty="0"/>
          </a:p>
        </p:txBody>
      </p:sp>
      <p:sp>
        <p:nvSpPr>
          <p:cNvPr id="44" name="下箭头 43"/>
          <p:cNvSpPr/>
          <p:nvPr/>
        </p:nvSpPr>
        <p:spPr>
          <a:xfrm>
            <a:off x="2262887" y="2952328"/>
            <a:ext cx="297746" cy="626877"/>
          </a:xfrm>
          <a:prstGeom prst="downArrow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5" name="流程图: 可选过程 44"/>
          <p:cNvSpPr/>
          <p:nvPr/>
        </p:nvSpPr>
        <p:spPr>
          <a:xfrm>
            <a:off x="2843808" y="3364467"/>
            <a:ext cx="2016224" cy="2014076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圆柱形 45"/>
          <p:cNvSpPr/>
          <p:nvPr/>
        </p:nvSpPr>
        <p:spPr>
          <a:xfrm>
            <a:off x="2915816" y="3632591"/>
            <a:ext cx="725357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Director</a:t>
            </a:r>
            <a:endParaRPr lang="en-US" sz="1000" dirty="0"/>
          </a:p>
        </p:txBody>
      </p:sp>
      <p:sp>
        <p:nvSpPr>
          <p:cNvPr id="47" name="圆柱形 46"/>
          <p:cNvSpPr/>
          <p:nvPr/>
        </p:nvSpPr>
        <p:spPr>
          <a:xfrm>
            <a:off x="2959206" y="4765201"/>
            <a:ext cx="460666" cy="38102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redis</a:t>
            </a:r>
            <a:endParaRPr lang="en-US" sz="1000" dirty="0"/>
          </a:p>
        </p:txBody>
      </p:sp>
      <p:sp>
        <p:nvSpPr>
          <p:cNvPr id="48" name="圆柱形 47"/>
          <p:cNvSpPr/>
          <p:nvPr/>
        </p:nvSpPr>
        <p:spPr>
          <a:xfrm>
            <a:off x="4139952" y="4247062"/>
            <a:ext cx="576064" cy="44574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postgres</a:t>
            </a:r>
            <a:endParaRPr lang="en-US" sz="1000" dirty="0"/>
          </a:p>
        </p:txBody>
      </p:sp>
      <p:sp>
        <p:nvSpPr>
          <p:cNvPr id="49" name="圆柱形 48"/>
          <p:cNvSpPr/>
          <p:nvPr/>
        </p:nvSpPr>
        <p:spPr>
          <a:xfrm>
            <a:off x="2959206" y="4247062"/>
            <a:ext cx="460666" cy="4349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DNS</a:t>
            </a:r>
            <a:endParaRPr lang="en-US" sz="1000" dirty="0"/>
          </a:p>
        </p:txBody>
      </p:sp>
      <p:sp>
        <p:nvSpPr>
          <p:cNvPr id="54" name="圆柱形 53"/>
          <p:cNvSpPr/>
          <p:nvPr/>
        </p:nvSpPr>
        <p:spPr>
          <a:xfrm>
            <a:off x="3491880" y="4247062"/>
            <a:ext cx="570564" cy="44534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NATS</a:t>
            </a:r>
            <a:endParaRPr lang="en-US" sz="1000" dirty="0"/>
          </a:p>
        </p:txBody>
      </p:sp>
      <p:sp>
        <p:nvSpPr>
          <p:cNvPr id="55" name="圆柱形 54"/>
          <p:cNvSpPr/>
          <p:nvPr/>
        </p:nvSpPr>
        <p:spPr>
          <a:xfrm>
            <a:off x="3491880" y="4765200"/>
            <a:ext cx="509556" cy="37842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blobstore</a:t>
            </a:r>
            <a:endParaRPr lang="en-US" sz="1000" dirty="0"/>
          </a:p>
        </p:txBody>
      </p:sp>
      <p:sp>
        <p:nvSpPr>
          <p:cNvPr id="56" name="圆柱形 55"/>
          <p:cNvSpPr/>
          <p:nvPr/>
        </p:nvSpPr>
        <p:spPr>
          <a:xfrm>
            <a:off x="4067944" y="4765201"/>
            <a:ext cx="720080" cy="38102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Health_monitor</a:t>
            </a:r>
            <a:endParaRPr 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3319246" y="3302799"/>
            <a:ext cx="1468778" cy="369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多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节点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</a:rPr>
              <a:t>BOSH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流程图: 可选过程 57"/>
          <p:cNvSpPr/>
          <p:nvPr/>
        </p:nvSpPr>
        <p:spPr>
          <a:xfrm>
            <a:off x="5436096" y="3369480"/>
            <a:ext cx="3384376" cy="214775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/>
          <p:cNvSpPr/>
          <p:nvPr/>
        </p:nvSpPr>
        <p:spPr>
          <a:xfrm>
            <a:off x="6444208" y="3235033"/>
            <a:ext cx="2304256" cy="536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多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节点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</a:rPr>
              <a:t>CloudFoundry</a:t>
            </a:r>
            <a:endParaRPr 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圆柱形 67"/>
          <p:cNvSpPr/>
          <p:nvPr/>
        </p:nvSpPr>
        <p:spPr>
          <a:xfrm>
            <a:off x="5508104" y="3693131"/>
            <a:ext cx="46066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NFS</a:t>
            </a:r>
            <a:endParaRPr lang="en-US" sz="1000" dirty="0"/>
          </a:p>
        </p:txBody>
      </p:sp>
      <p:sp>
        <p:nvSpPr>
          <p:cNvPr id="69" name="圆柱形 68"/>
          <p:cNvSpPr/>
          <p:nvPr/>
        </p:nvSpPr>
        <p:spPr>
          <a:xfrm>
            <a:off x="6012160" y="3699272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syslog</a:t>
            </a:r>
            <a:endParaRPr lang="en-US" sz="1000" dirty="0"/>
          </a:p>
        </p:txBody>
      </p:sp>
      <p:sp>
        <p:nvSpPr>
          <p:cNvPr id="70" name="圆柱形 69"/>
          <p:cNvSpPr/>
          <p:nvPr/>
        </p:nvSpPr>
        <p:spPr>
          <a:xfrm>
            <a:off x="6660232" y="3699272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NATS</a:t>
            </a:r>
            <a:endParaRPr lang="en-US" sz="1000" dirty="0"/>
          </a:p>
        </p:txBody>
      </p:sp>
      <p:sp>
        <p:nvSpPr>
          <p:cNvPr id="71" name="圆柱形 70"/>
          <p:cNvSpPr/>
          <p:nvPr/>
        </p:nvSpPr>
        <p:spPr>
          <a:xfrm>
            <a:off x="7236296" y="3719181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redis</a:t>
            </a:r>
            <a:endParaRPr lang="en-US" sz="1000" dirty="0"/>
          </a:p>
        </p:txBody>
      </p:sp>
      <p:sp>
        <p:nvSpPr>
          <p:cNvPr id="72" name="圆柱形 71"/>
          <p:cNvSpPr/>
          <p:nvPr/>
        </p:nvSpPr>
        <p:spPr>
          <a:xfrm>
            <a:off x="5508104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Hbase_slave</a:t>
            </a:r>
            <a:endParaRPr lang="en-US" sz="1000" dirty="0"/>
          </a:p>
        </p:txBody>
      </p:sp>
      <p:sp>
        <p:nvSpPr>
          <p:cNvPr id="73" name="圆柱形 72"/>
          <p:cNvSpPr/>
          <p:nvPr/>
        </p:nvSpPr>
        <p:spPr>
          <a:xfrm>
            <a:off x="6156176" y="4295245"/>
            <a:ext cx="648072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Hbase_master</a:t>
            </a:r>
            <a:endParaRPr lang="en-US" sz="1000" dirty="0"/>
          </a:p>
        </p:txBody>
      </p:sp>
      <p:sp>
        <p:nvSpPr>
          <p:cNvPr id="75" name="圆柱形 74"/>
          <p:cNvSpPr/>
          <p:nvPr/>
        </p:nvSpPr>
        <p:spPr>
          <a:xfrm>
            <a:off x="6876256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opentsdb</a:t>
            </a:r>
            <a:endParaRPr lang="en-US" sz="1000" dirty="0"/>
          </a:p>
        </p:txBody>
      </p:sp>
      <p:sp>
        <p:nvSpPr>
          <p:cNvPr id="76" name="圆柱形 75"/>
          <p:cNvSpPr/>
          <p:nvPr/>
        </p:nvSpPr>
        <p:spPr>
          <a:xfrm>
            <a:off x="7524328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collector</a:t>
            </a:r>
            <a:endParaRPr lang="en-US" sz="1000" dirty="0"/>
          </a:p>
        </p:txBody>
      </p:sp>
      <p:sp>
        <p:nvSpPr>
          <p:cNvPr id="77" name="圆柱形 76"/>
          <p:cNvSpPr/>
          <p:nvPr/>
        </p:nvSpPr>
        <p:spPr>
          <a:xfrm>
            <a:off x="8172400" y="4295245"/>
            <a:ext cx="57606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en-US" sz="1000" dirty="0"/>
          </a:p>
        </p:txBody>
      </p:sp>
      <p:sp>
        <p:nvSpPr>
          <p:cNvPr id="78" name="圆柱形 77"/>
          <p:cNvSpPr/>
          <p:nvPr/>
        </p:nvSpPr>
        <p:spPr>
          <a:xfrm>
            <a:off x="7812360" y="3719181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login</a:t>
            </a:r>
            <a:endParaRPr lang="en-US" sz="1000" dirty="0"/>
          </a:p>
        </p:txBody>
      </p:sp>
      <p:sp>
        <p:nvSpPr>
          <p:cNvPr id="79" name="圆柱形 78"/>
          <p:cNvSpPr/>
          <p:nvPr/>
        </p:nvSpPr>
        <p:spPr>
          <a:xfrm>
            <a:off x="5508104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CC_CCDB</a:t>
            </a:r>
            <a:endParaRPr lang="en-US" sz="1000" dirty="0"/>
          </a:p>
        </p:txBody>
      </p:sp>
      <p:sp>
        <p:nvSpPr>
          <p:cNvPr id="80" name="圆柱形 79"/>
          <p:cNvSpPr/>
          <p:nvPr/>
        </p:nvSpPr>
        <p:spPr>
          <a:xfrm>
            <a:off x="6048164" y="4871309"/>
            <a:ext cx="396044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HM</a:t>
            </a:r>
            <a:endParaRPr lang="en-US" sz="1000" dirty="0"/>
          </a:p>
        </p:txBody>
      </p:sp>
      <p:sp>
        <p:nvSpPr>
          <p:cNvPr id="81" name="圆柱形 80"/>
          <p:cNvSpPr/>
          <p:nvPr/>
        </p:nvSpPr>
        <p:spPr>
          <a:xfrm>
            <a:off x="6473236" y="4871309"/>
            <a:ext cx="576065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UAA_UAADB</a:t>
            </a:r>
            <a:endParaRPr lang="en-US" sz="1000" dirty="0"/>
          </a:p>
        </p:txBody>
      </p:sp>
      <p:sp>
        <p:nvSpPr>
          <p:cNvPr id="82" name="圆柱形 81"/>
          <p:cNvSpPr/>
          <p:nvPr/>
        </p:nvSpPr>
        <p:spPr>
          <a:xfrm>
            <a:off x="7092280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router</a:t>
            </a:r>
            <a:endParaRPr lang="en-US" sz="1000" dirty="0"/>
          </a:p>
        </p:txBody>
      </p:sp>
      <p:sp>
        <p:nvSpPr>
          <p:cNvPr id="83" name="圆柱形 82"/>
          <p:cNvSpPr/>
          <p:nvPr/>
        </p:nvSpPr>
        <p:spPr>
          <a:xfrm>
            <a:off x="7668344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stager</a:t>
            </a:r>
            <a:endParaRPr lang="en-US" sz="1000" dirty="0"/>
          </a:p>
        </p:txBody>
      </p:sp>
      <p:sp>
        <p:nvSpPr>
          <p:cNvPr id="87" name="圆柱形 86"/>
          <p:cNvSpPr/>
          <p:nvPr/>
        </p:nvSpPr>
        <p:spPr>
          <a:xfrm>
            <a:off x="8244408" y="4871309"/>
            <a:ext cx="504056" cy="48414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DEA</a:t>
            </a:r>
            <a:endParaRPr lang="en-US" sz="1000" dirty="0"/>
          </a:p>
        </p:txBody>
      </p:sp>
      <p:sp>
        <p:nvSpPr>
          <p:cNvPr id="88" name="下箭头 87"/>
          <p:cNvSpPr/>
          <p:nvPr/>
        </p:nvSpPr>
        <p:spPr>
          <a:xfrm>
            <a:off x="3100584" y="2912411"/>
            <a:ext cx="319288" cy="720179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91" name="右箭头 90"/>
          <p:cNvSpPr/>
          <p:nvPr/>
        </p:nvSpPr>
        <p:spPr>
          <a:xfrm>
            <a:off x="4860032" y="4311412"/>
            <a:ext cx="576064" cy="370568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2" name="直角上箭头 91"/>
          <p:cNvSpPr/>
          <p:nvPr/>
        </p:nvSpPr>
        <p:spPr>
          <a:xfrm rot="5400000">
            <a:off x="2302278" y="4247397"/>
            <a:ext cx="577865" cy="577200"/>
          </a:xfrm>
          <a:prstGeom prst="bentUpArrow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331640" y="1196752"/>
            <a:ext cx="2304256" cy="364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物理机资源</a:t>
            </a:r>
            <a:endParaRPr 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39953" y="1493168"/>
            <a:ext cx="1368154" cy="11437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4139952" y="227687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74" name="矩形 73"/>
          <p:cNvSpPr/>
          <p:nvPr/>
        </p:nvSpPr>
        <p:spPr>
          <a:xfrm>
            <a:off x="4139953" y="1648272"/>
            <a:ext cx="13681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硬盘</a:t>
            </a:r>
            <a:endParaRPr lang="en-US" dirty="0"/>
          </a:p>
        </p:txBody>
      </p:sp>
      <p:sp>
        <p:nvSpPr>
          <p:cNvPr id="97" name="矩形 96"/>
          <p:cNvSpPr/>
          <p:nvPr/>
        </p:nvSpPr>
        <p:spPr>
          <a:xfrm>
            <a:off x="5724126" y="1499298"/>
            <a:ext cx="1368154" cy="11437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98" name="矩形 97"/>
          <p:cNvSpPr/>
          <p:nvPr/>
        </p:nvSpPr>
        <p:spPr>
          <a:xfrm>
            <a:off x="5724125" y="228300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99" name="矩形 98"/>
          <p:cNvSpPr/>
          <p:nvPr/>
        </p:nvSpPr>
        <p:spPr>
          <a:xfrm>
            <a:off x="5660505" y="1654402"/>
            <a:ext cx="13681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硬盘</a:t>
            </a:r>
            <a:endParaRPr lang="en-US" dirty="0"/>
          </a:p>
        </p:txBody>
      </p:sp>
      <p:sp>
        <p:nvSpPr>
          <p:cNvPr id="100" name="矩形 99"/>
          <p:cNvSpPr/>
          <p:nvPr/>
        </p:nvSpPr>
        <p:spPr>
          <a:xfrm>
            <a:off x="7308302" y="1493168"/>
            <a:ext cx="1368154" cy="11437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7308301" y="227687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err="1" smtClean="0"/>
              <a:t>vSphere</a:t>
            </a:r>
            <a:endParaRPr lang="en-US" dirty="0"/>
          </a:p>
        </p:txBody>
      </p:sp>
      <p:sp>
        <p:nvSpPr>
          <p:cNvPr id="102" name="矩形 101"/>
          <p:cNvSpPr/>
          <p:nvPr/>
        </p:nvSpPr>
        <p:spPr>
          <a:xfrm>
            <a:off x="7308302" y="1648272"/>
            <a:ext cx="13681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硬盘</a:t>
            </a:r>
            <a:endParaRPr lang="en-US" dirty="0"/>
          </a:p>
        </p:txBody>
      </p:sp>
      <p:sp>
        <p:nvSpPr>
          <p:cNvPr id="7" name="下箭头 6"/>
          <p:cNvSpPr/>
          <p:nvPr/>
        </p:nvSpPr>
        <p:spPr>
          <a:xfrm>
            <a:off x="4427984" y="2996952"/>
            <a:ext cx="396046" cy="333529"/>
          </a:xfrm>
          <a:prstGeom prst="downArrow">
            <a:avLst>
              <a:gd name="adj1" fmla="val 50000"/>
              <a:gd name="adj2" fmla="val 523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下箭头 103"/>
          <p:cNvSpPr/>
          <p:nvPr/>
        </p:nvSpPr>
        <p:spPr>
          <a:xfrm>
            <a:off x="7992378" y="3023463"/>
            <a:ext cx="396046" cy="333529"/>
          </a:xfrm>
          <a:prstGeom prst="downArrow">
            <a:avLst>
              <a:gd name="adj1" fmla="val 50000"/>
              <a:gd name="adj2" fmla="val 523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下箭头标注 3"/>
          <p:cNvSpPr/>
          <p:nvPr/>
        </p:nvSpPr>
        <p:spPr>
          <a:xfrm>
            <a:off x="4137203" y="2643951"/>
            <a:ext cx="4539253" cy="713041"/>
          </a:xfrm>
          <a:prstGeom prst="downArrowCallout">
            <a:avLst>
              <a:gd name="adj1" fmla="val 24794"/>
              <a:gd name="adj2" fmla="val 25000"/>
              <a:gd name="adj3" fmla="val 25000"/>
              <a:gd name="adj4" fmla="val 5744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887924" y="2729222"/>
            <a:ext cx="5076564" cy="2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物理机的硬件资源被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NFS Server</a:t>
            </a:r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上的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BOSH</a:t>
            </a:r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CloudFoundry</a:t>
            </a:r>
            <a:r>
              <a:rPr lang="zh-CN" altLang="en-US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节点共享</a:t>
            </a:r>
            <a:endParaRPr lang="en-US" sz="1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8106015" y="3047694"/>
            <a:ext cx="175820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37514" y="3052609"/>
            <a:ext cx="175820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标题 2"/>
          <p:cNvSpPr txBox="1">
            <a:spLocks/>
          </p:cNvSpPr>
          <p:nvPr/>
        </p:nvSpPr>
        <p:spPr>
          <a:xfrm>
            <a:off x="539552" y="404665"/>
            <a:ext cx="8229600" cy="792087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dirty="0" smtClean="0"/>
              <a:t>多节点部署 </a:t>
            </a:r>
            <a:r>
              <a:rPr lang="en-US" altLang="zh-CN" dirty="0" smtClean="0"/>
              <a:t>–</a:t>
            </a:r>
            <a:r>
              <a:rPr lang="zh-CN" altLang="en-US" dirty="0"/>
              <a:t>部署结构图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6" grpId="0" animBg="1"/>
      <p:bldP spid="27" grpId="0"/>
      <p:bldP spid="30" grpId="0" animBg="1"/>
      <p:bldP spid="33" grpId="0" animBg="1"/>
      <p:bldP spid="34" grpId="0" animBg="1"/>
      <p:bldP spid="38" grpId="0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57" grpId="0"/>
      <p:bldP spid="58" grpId="0" animBg="1"/>
      <p:bldP spid="66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88" grpId="0" animBg="1"/>
      <p:bldP spid="91" grpId="0" animBg="1"/>
      <p:bldP spid="92" grpId="0" animBg="1"/>
      <p:bldP spid="59" grpId="0" animBg="1"/>
      <p:bldP spid="98" grpId="0" animBg="1"/>
      <p:bldP spid="101" grpId="0" animBg="1"/>
      <p:bldP spid="7" grpId="0" animBg="1"/>
      <p:bldP spid="104" grpId="0" animBg="1"/>
      <p:bldP spid="4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772817"/>
            <a:ext cx="8496944" cy="3816429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安装</a:t>
            </a:r>
            <a:r>
              <a:rPr lang="en-US" sz="2800" dirty="0"/>
              <a:t>Windows 2008 R2 64</a:t>
            </a:r>
            <a:r>
              <a:rPr lang="zh-CN" altLang="en-US" sz="2800" dirty="0"/>
              <a:t>位服务器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安装</a:t>
            </a:r>
            <a:r>
              <a:rPr lang="en-US" sz="2800" dirty="0" err="1"/>
              <a:t>vSphere</a:t>
            </a:r>
            <a:r>
              <a:rPr lang="en-US" sz="2800" dirty="0"/>
              <a:t> V5.x</a:t>
            </a: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安装</a:t>
            </a:r>
            <a:r>
              <a:rPr lang="en-US" sz="2800" dirty="0" err="1"/>
              <a:t>vClient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在</a:t>
            </a:r>
            <a:r>
              <a:rPr lang="en-US" altLang="zh-CN" sz="2800" dirty="0"/>
              <a:t>Windows 2008</a:t>
            </a:r>
            <a:r>
              <a:rPr lang="zh-CN" altLang="en-US" sz="2800" dirty="0"/>
              <a:t>上安装</a:t>
            </a:r>
            <a:r>
              <a:rPr lang="en-US" sz="2800" dirty="0" err="1"/>
              <a:t>vCenter</a:t>
            </a:r>
            <a:endParaRPr lang="en-US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通过</a:t>
            </a:r>
            <a:r>
              <a:rPr lang="en-US" altLang="zh-CN" sz="2800" dirty="0" err="1"/>
              <a:t>vClient</a:t>
            </a:r>
            <a:r>
              <a:rPr lang="zh-CN" altLang="en-US" sz="2800" dirty="0"/>
              <a:t>登陆到</a:t>
            </a:r>
            <a:r>
              <a:rPr lang="en-US" altLang="zh-CN" sz="2800" dirty="0" err="1"/>
              <a:t>vCenter</a:t>
            </a:r>
            <a:r>
              <a:rPr lang="zh-CN" altLang="en-US" sz="2800" dirty="0"/>
              <a:t>，对装有</a:t>
            </a:r>
            <a:r>
              <a:rPr lang="en-US" altLang="zh-CN" sz="2800" dirty="0" err="1"/>
              <a:t>vSphere</a:t>
            </a:r>
            <a:r>
              <a:rPr lang="zh-CN" altLang="en-US" sz="2800" dirty="0"/>
              <a:t>的机器进行硬件、网络、运行参数等设置</a:t>
            </a:r>
            <a:endParaRPr lang="en-US" altLang="zh-CN" sz="2800" dirty="0"/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sz="2800" dirty="0"/>
              <a:t>配置</a:t>
            </a:r>
            <a:r>
              <a:rPr lang="en-US" altLang="zh-CN" sz="2800" dirty="0"/>
              <a:t>NFS Server</a:t>
            </a:r>
            <a:endParaRPr lang="en-US" sz="2800" dirty="0"/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539552" y="404665"/>
            <a:ext cx="8229600" cy="792087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dirty="0" smtClean="0"/>
              <a:t>多节点部署 </a:t>
            </a:r>
            <a:r>
              <a:rPr lang="en-US" altLang="zh-CN" dirty="0" smtClean="0"/>
              <a:t>–</a:t>
            </a:r>
            <a:r>
              <a:rPr lang="zh-CN" altLang="en-US" dirty="0"/>
              <a:t>准备工作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395537" y="1484784"/>
            <a:ext cx="8352928" cy="626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职责：发送</a:t>
            </a:r>
            <a:r>
              <a:rPr lang="en-US" altLang="zh-CN" sz="1400" dirty="0"/>
              <a:t>BOSH</a:t>
            </a:r>
            <a:r>
              <a:rPr lang="zh-CN" altLang="en-US" sz="1400" dirty="0"/>
              <a:t>基本命令</a:t>
            </a:r>
            <a:endParaRPr 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395537" y="2276872"/>
            <a:ext cx="8352928" cy="5592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职责：发送部署命令</a:t>
            </a:r>
            <a:endParaRPr 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395537" y="3031746"/>
            <a:ext cx="8352928" cy="757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安装步骤：安装虚拟机模板、配置部署文件、部署</a:t>
            </a:r>
            <a:endParaRPr 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79512" y="1772817"/>
            <a:ext cx="8496944" cy="800219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endParaRPr lang="en-US" altLang="zh-CN" sz="2800" dirty="0">
              <a:latin typeface="+mj-ea"/>
              <a:ea typeface="+mj-ea"/>
            </a:endParaRPr>
          </a:p>
          <a:p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592796"/>
            <a:ext cx="180020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BOSH CLI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348880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BOSH </a:t>
            </a:r>
            <a:r>
              <a:rPr lang="en-US" altLang="zh-CN" dirty="0" err="1" smtClean="0"/>
              <a:t>Deployer</a:t>
            </a:r>
            <a:endParaRPr lang="en-US" dirty="0"/>
          </a:p>
        </p:txBody>
      </p:sp>
      <p:sp>
        <p:nvSpPr>
          <p:cNvPr id="3" name="下箭头 2"/>
          <p:cNvSpPr/>
          <p:nvPr/>
        </p:nvSpPr>
        <p:spPr>
          <a:xfrm>
            <a:off x="1241630" y="1997180"/>
            <a:ext cx="252028" cy="351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67544" y="3140968"/>
            <a:ext cx="1800200" cy="5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Micro BOSH</a:t>
            </a:r>
            <a:endParaRPr lang="en-US" dirty="0"/>
          </a:p>
        </p:txBody>
      </p:sp>
      <p:sp>
        <p:nvSpPr>
          <p:cNvPr id="9" name="下箭头 8"/>
          <p:cNvSpPr/>
          <p:nvPr/>
        </p:nvSpPr>
        <p:spPr>
          <a:xfrm>
            <a:off x="1241630" y="2744614"/>
            <a:ext cx="252028" cy="359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395537" y="4076173"/>
            <a:ext cx="8352928" cy="757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安装步骤：安装虚拟机模板、安装</a:t>
            </a:r>
            <a:r>
              <a:rPr lang="en-US" altLang="zh-CN" sz="1400" dirty="0"/>
              <a:t>BOSH</a:t>
            </a:r>
            <a:r>
              <a:rPr lang="zh-CN" altLang="en-US" sz="1400" dirty="0"/>
              <a:t>源代码、配置部署文件、部署</a:t>
            </a:r>
            <a:endParaRPr 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467544" y="4185395"/>
            <a:ext cx="1800200" cy="5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安装多节点</a:t>
            </a:r>
            <a:r>
              <a:rPr lang="en-US" altLang="zh-CN" dirty="0" smtClean="0"/>
              <a:t>BOSH</a:t>
            </a:r>
            <a:endParaRPr lang="en-US" dirty="0"/>
          </a:p>
        </p:txBody>
      </p:sp>
      <p:sp>
        <p:nvSpPr>
          <p:cNvPr id="17" name="下箭头 16"/>
          <p:cNvSpPr/>
          <p:nvPr/>
        </p:nvSpPr>
        <p:spPr>
          <a:xfrm>
            <a:off x="1241630" y="3789041"/>
            <a:ext cx="252028" cy="359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395537" y="5119978"/>
            <a:ext cx="8352928" cy="757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r"/>
            <a:r>
              <a:rPr lang="zh-CN" altLang="en-US" sz="1400" dirty="0"/>
              <a:t>安装步骤：安装虚拟机模板、安装</a:t>
            </a:r>
            <a:r>
              <a:rPr lang="en-US" altLang="zh-CN" sz="1400" dirty="0"/>
              <a:t>CloudFoundry</a:t>
            </a:r>
            <a:r>
              <a:rPr lang="zh-CN" altLang="en-US" sz="1400" dirty="0"/>
              <a:t>源代码、配置部署文件、部署</a:t>
            </a:r>
            <a:endParaRPr 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467544" y="5229200"/>
            <a:ext cx="1800200" cy="53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zh-CN" altLang="en-US" dirty="0" smtClean="0"/>
              <a:t>安装多节点</a:t>
            </a:r>
            <a:r>
              <a:rPr lang="en-US" altLang="zh-CN" dirty="0" smtClean="0"/>
              <a:t>CloudFoundry</a:t>
            </a:r>
            <a:endParaRPr lang="en-US" dirty="0"/>
          </a:p>
        </p:txBody>
      </p:sp>
      <p:sp>
        <p:nvSpPr>
          <p:cNvPr id="20" name="下箭头 19"/>
          <p:cNvSpPr/>
          <p:nvPr/>
        </p:nvSpPr>
        <p:spPr>
          <a:xfrm>
            <a:off x="1241630" y="4832846"/>
            <a:ext cx="252028" cy="359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23" name="标题 2"/>
          <p:cNvSpPr txBox="1">
            <a:spLocks/>
          </p:cNvSpPr>
          <p:nvPr/>
        </p:nvSpPr>
        <p:spPr>
          <a:xfrm>
            <a:off x="539552" y="404665"/>
            <a:ext cx="8229600" cy="792087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dirty="0" smtClean="0"/>
              <a:t>多节点部署 </a:t>
            </a:r>
            <a:r>
              <a:rPr lang="en-US" altLang="zh-CN" dirty="0" smtClean="0"/>
              <a:t>–</a:t>
            </a:r>
            <a:r>
              <a:rPr lang="zh-CN" altLang="en-US" dirty="0"/>
              <a:t>部署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1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5464620"/>
            <a:ext cx="8640960" cy="1492772"/>
          </a:xfrm>
          <a:prstGeom prst="rect">
            <a:avLst/>
          </a:prstGeom>
        </p:spPr>
        <p:style>
          <a:lnRef idx="1">
            <a:schemeClr val="accent5"/>
          </a:lnRef>
          <a:fillRef idx="1002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基础系统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61744" y="6021288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用户中心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414844" y="6021288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单点登录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071028" y="6021288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727212" y="6021288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流程中心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20641" y="116632"/>
            <a:ext cx="8640960" cy="2520280"/>
          </a:xfrm>
          <a:prstGeom prst="rect">
            <a:avLst/>
          </a:prstGeom>
        </p:spPr>
        <p:style>
          <a:lnRef idx="1">
            <a:schemeClr val="accent5"/>
          </a:lnRef>
          <a:fillRef idx="1002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/>
              <a:t>Portal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31381" y="1628800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胜软应用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390784" y="1628800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胜软应用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046968" y="162880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第三方应用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919176" y="1642621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第三方应用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220641" y="3429000"/>
            <a:ext cx="8640960" cy="1459556"/>
          </a:xfrm>
          <a:prstGeom prst="rect">
            <a:avLst/>
          </a:prstGeom>
        </p:spPr>
        <p:style>
          <a:lnRef idx="1">
            <a:schemeClr val="accent5"/>
          </a:lnRef>
          <a:fillRef idx="1002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/>
              <a:t>应用管理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395536" y="3933056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组件管理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203848" y="3933056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应用发布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490306" y="3933056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应用监控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6012160" y="3933056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应用生命周期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4619948" y="3933056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应用注册</a:t>
            </a:r>
            <a:endParaRPr lang="en-US" dirty="0"/>
          </a:p>
        </p:txBody>
      </p:sp>
      <p:cxnSp>
        <p:nvCxnSpPr>
          <p:cNvPr id="22" name="直接连接符 21"/>
          <p:cNvCxnSpPr>
            <a:stCxn id="9" idx="1"/>
            <a:endCxn id="9" idx="3"/>
          </p:cNvCxnSpPr>
          <p:nvPr/>
        </p:nvCxnSpPr>
        <p:spPr>
          <a:xfrm>
            <a:off x="220641" y="1376772"/>
            <a:ext cx="864096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31381" y="476672"/>
            <a:ext cx="6627955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业务优化、分析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1810180" y="3933056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用户分发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MQ/WS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6" name="下箭头标注 25"/>
          <p:cNvSpPr/>
          <p:nvPr/>
        </p:nvSpPr>
        <p:spPr>
          <a:xfrm>
            <a:off x="251520" y="4941169"/>
            <a:ext cx="3841576" cy="576064"/>
          </a:xfrm>
          <a:prstGeom prst="downArrowCallout">
            <a:avLst>
              <a:gd name="adj1" fmla="val 44614"/>
              <a:gd name="adj2" fmla="val 44201"/>
              <a:gd name="adj3" fmla="val 25000"/>
              <a:gd name="adj4" fmla="val 42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下箭头标注 26"/>
          <p:cNvSpPr/>
          <p:nvPr/>
        </p:nvSpPr>
        <p:spPr>
          <a:xfrm>
            <a:off x="4093096" y="4941168"/>
            <a:ext cx="4799384" cy="576064"/>
          </a:xfrm>
          <a:prstGeom prst="downArrowCallout">
            <a:avLst>
              <a:gd name="adj1" fmla="val 44614"/>
              <a:gd name="adj2" fmla="val 44201"/>
              <a:gd name="adj3" fmla="val 25000"/>
              <a:gd name="adj4" fmla="val 42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下箭头标注 27"/>
          <p:cNvSpPr/>
          <p:nvPr/>
        </p:nvSpPr>
        <p:spPr>
          <a:xfrm rot="10800000">
            <a:off x="251520" y="2636912"/>
            <a:ext cx="8610080" cy="769244"/>
          </a:xfrm>
          <a:prstGeom prst="downArrowCallout">
            <a:avLst>
              <a:gd name="adj1" fmla="val 44614"/>
              <a:gd name="adj2" fmla="val 44201"/>
              <a:gd name="adj3" fmla="val 25000"/>
              <a:gd name="adj4" fmla="val 42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37470" y="188640"/>
            <a:ext cx="2809270" cy="6669360"/>
          </a:xfrm>
          <a:prstGeom prst="rect">
            <a:avLst/>
          </a:prstGeom>
        </p:spPr>
        <p:style>
          <a:lnRef idx="1">
            <a:schemeClr val="accent5"/>
          </a:lnRef>
          <a:fillRef idx="1002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基础系统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31871" y="1105348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用户中心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1871" y="2204864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单点登录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31871" y="3356992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31871" y="4509120"/>
            <a:ext cx="12210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流程中心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4046968" y="1628800"/>
            <a:ext cx="1440160" cy="1728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en-US" dirty="0"/>
          </a:p>
        </p:txBody>
      </p:sp>
      <p:cxnSp>
        <p:nvCxnSpPr>
          <p:cNvPr id="3" name="肘形连接符 2"/>
          <p:cNvCxnSpPr/>
          <p:nvPr/>
        </p:nvCxnSpPr>
        <p:spPr>
          <a:xfrm>
            <a:off x="1452923" y="1465388"/>
            <a:ext cx="2594045" cy="595460"/>
          </a:xfrm>
          <a:prstGeom prst="bentConnector3">
            <a:avLst>
              <a:gd name="adj1" fmla="val 451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672" y="11053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1628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</a:t>
            </a:r>
            <a:endParaRPr lang="en-US" dirty="0"/>
          </a:p>
        </p:txBody>
      </p:sp>
      <p:cxnSp>
        <p:nvCxnSpPr>
          <p:cNvPr id="30" name="肘形连接符 29"/>
          <p:cNvCxnSpPr>
            <a:endCxn id="24" idx="1"/>
          </p:cNvCxnSpPr>
          <p:nvPr/>
        </p:nvCxnSpPr>
        <p:spPr>
          <a:xfrm>
            <a:off x="1474777" y="2492896"/>
            <a:ext cx="2572191" cy="127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88370" y="20915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3492" y="21194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</a:t>
            </a:r>
            <a:endParaRPr lang="en-US" dirty="0"/>
          </a:p>
        </p:txBody>
      </p:sp>
      <p:cxnSp>
        <p:nvCxnSpPr>
          <p:cNvPr id="34" name="肘形连接符 33"/>
          <p:cNvCxnSpPr/>
          <p:nvPr/>
        </p:nvCxnSpPr>
        <p:spPr>
          <a:xfrm flipV="1">
            <a:off x="1463849" y="2924944"/>
            <a:ext cx="2572191" cy="793009"/>
          </a:xfrm>
          <a:prstGeom prst="bentConnector3">
            <a:avLst>
              <a:gd name="adj1" fmla="val 4509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8370" y="33477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35896" y="255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5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一</a:t>
            </a:r>
            <a:r>
              <a:rPr lang="zh-CN" altLang="en-US" dirty="0"/>
              <a:t>个现代应用程序</a:t>
            </a:r>
            <a:r>
              <a:rPr lang="zh-CN" altLang="en-US" dirty="0" smtClean="0"/>
              <a:t>平台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在</a:t>
            </a:r>
            <a:r>
              <a:rPr lang="zh-CN" altLang="en-US" dirty="0"/>
              <a:t>多种框架中</a:t>
            </a:r>
            <a:r>
              <a:rPr lang="zh-CN" altLang="en-US" dirty="0" smtClean="0"/>
              <a:t>构建不同</a:t>
            </a:r>
            <a:r>
              <a:rPr lang="zh-CN" altLang="en-US" dirty="0"/>
              <a:t>种类的应用服务和</a:t>
            </a:r>
            <a:r>
              <a:rPr lang="zh-CN" altLang="en-US" dirty="0" smtClean="0"/>
              <a:t>应用程序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支持</a:t>
            </a:r>
            <a:r>
              <a:rPr lang="en-US" dirty="0"/>
              <a:t>Ruby</a:t>
            </a:r>
            <a:r>
              <a:rPr lang="zh-CN" altLang="en-US" dirty="0"/>
              <a:t>、</a:t>
            </a:r>
            <a:r>
              <a:rPr lang="en-US" dirty="0"/>
              <a:t>Java</a:t>
            </a:r>
            <a:r>
              <a:rPr lang="zh-CN" altLang="en-US" dirty="0"/>
              <a:t>等多语言的应用，目前包含了</a:t>
            </a:r>
            <a:r>
              <a:rPr lang="en-US" dirty="0"/>
              <a:t>JDK 5</a:t>
            </a:r>
            <a:r>
              <a:rPr lang="zh-CN" altLang="en-US" dirty="0"/>
              <a:t>、</a:t>
            </a:r>
            <a:r>
              <a:rPr lang="en-US" dirty="0"/>
              <a:t>JDK7</a:t>
            </a:r>
            <a:r>
              <a:rPr lang="zh-CN" altLang="en-US" dirty="0"/>
              <a:t>等运行环境，内嵌了支持</a:t>
            </a:r>
            <a:r>
              <a:rPr lang="en-US" dirty="0"/>
              <a:t>Java</a:t>
            </a:r>
            <a:r>
              <a:rPr lang="zh-CN" altLang="en-US" dirty="0"/>
              <a:t>的</a:t>
            </a:r>
            <a:r>
              <a:rPr lang="en-US" dirty="0"/>
              <a:t> Web</a:t>
            </a:r>
            <a:r>
              <a:rPr lang="zh-CN" altLang="en-US" dirty="0"/>
              <a:t>服务器</a:t>
            </a:r>
            <a:r>
              <a:rPr lang="en-US" dirty="0"/>
              <a:t> Tomcat</a:t>
            </a:r>
            <a:r>
              <a:rPr lang="zh-CN" altLang="en-US" dirty="0"/>
              <a:t>等。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支持多种框架</a:t>
            </a:r>
            <a:endParaRPr lang="en-US" b="1" dirty="0"/>
          </a:p>
          <a:p>
            <a:pPr lvl="0" fontAlgn="base">
              <a:buFont typeface="Wingdings" pitchFamily="2" charset="2"/>
              <a:buChar char="Ø"/>
            </a:pPr>
            <a:r>
              <a:rPr lang="en-US" dirty="0" smtClean="0"/>
              <a:t>Spring</a:t>
            </a:r>
            <a:endParaRPr lang="en-US" dirty="0"/>
          </a:p>
          <a:p>
            <a:pPr lvl="0" fontAlgn="base">
              <a:buFont typeface="Wingdings" pitchFamily="2" charset="2"/>
              <a:buChar char="Ø"/>
            </a:pPr>
            <a:r>
              <a:rPr lang="en-US" dirty="0"/>
              <a:t>Ruby on Rails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dirty="0"/>
              <a:t>Ruby </a:t>
            </a:r>
            <a:r>
              <a:rPr lang="zh-CN" altLang="en-US" dirty="0"/>
              <a:t>和</a:t>
            </a:r>
            <a:r>
              <a:rPr lang="en-US" dirty="0"/>
              <a:t> Sinatra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dirty="0"/>
              <a:t>Node.js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Grails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支持多种服务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/>
              <a:t> </a:t>
            </a:r>
            <a:r>
              <a:rPr lang="en-US" altLang="zh-CN" dirty="0"/>
              <a:t>MySQL</a:t>
            </a:r>
            <a:r>
              <a:rPr lang="zh-CN" altLang="en-US" dirty="0"/>
              <a:t>，开源关系数据库。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vFabric</a:t>
            </a:r>
            <a:r>
              <a:rPr lang="en-US" altLang="zh-CN" dirty="0"/>
              <a:t> </a:t>
            </a:r>
            <a:r>
              <a:rPr lang="en-US" altLang="zh-CN" dirty="0" err="1"/>
              <a:t>Postgres</a:t>
            </a:r>
            <a:r>
              <a:rPr lang="zh-CN" altLang="en-US" dirty="0"/>
              <a:t>，基于 </a:t>
            </a:r>
            <a:r>
              <a:rPr lang="en-US" altLang="zh-CN" dirty="0" err="1"/>
              <a:t>PostgreSQL</a:t>
            </a:r>
            <a:r>
              <a:rPr lang="en-US" altLang="zh-CN" dirty="0"/>
              <a:t> </a:t>
            </a:r>
            <a:r>
              <a:rPr lang="zh-CN" altLang="en-US" dirty="0"/>
              <a:t>的关系数据库。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，基于文档的可扩展开源数据库。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Redis</a:t>
            </a:r>
            <a:r>
              <a:rPr lang="zh-CN" altLang="en-US" dirty="0"/>
              <a:t>，开源键值数据结构服务器。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RabbitMQ</a:t>
            </a:r>
            <a:r>
              <a:rPr lang="zh-CN" altLang="en-US" dirty="0"/>
              <a:t>，用于您应用程序的可靠、可扩展和便携消息传送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添加框架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添加运行时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添加</a:t>
            </a:r>
            <a:r>
              <a:rPr lang="zh-CN" altLang="en-US" b="1" dirty="0"/>
              <a:t>系统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多实例故障迁移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负载均衡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粘性</a:t>
            </a:r>
            <a:r>
              <a:rPr lang="en-US" altLang="zh-CN" b="1" dirty="0" smtClean="0"/>
              <a:t>Session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动态扩展运行节点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8442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介绍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u="sng" dirty="0" smtClean="0">
                <a:solidFill>
                  <a:srgbClr val="FF0000"/>
                </a:solidFill>
                <a:latin typeface="+mj-ea"/>
              </a:rPr>
              <a:t>结构</a:t>
            </a:r>
            <a:endParaRPr lang="en-US" altLang="zh-CN" b="1" u="sng" dirty="0">
              <a:solidFill>
                <a:srgbClr val="FF0000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部署</a:t>
            </a:r>
            <a:endParaRPr lang="en-US" altLang="zh-CN" b="1" dirty="0">
              <a:solidFill>
                <a:schemeClr val="tx1"/>
              </a:solidFill>
              <a:latin typeface="+mj-ea"/>
            </a:endParaRPr>
          </a:p>
          <a:p>
            <a:pPr marL="457145" indent="-457145"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j-ea"/>
              </a:rPr>
              <a:t>维护</a:t>
            </a:r>
            <a:endParaRPr lang="en-US" b="1" dirty="0">
              <a:solidFill>
                <a:schemeClr val="tx1"/>
              </a:solidFill>
              <a:latin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dirty="0"/>
              <a:t>使用</a:t>
            </a:r>
            <a:r>
              <a:rPr lang="en-US" dirty="0"/>
              <a:t>Ruby</a:t>
            </a:r>
            <a:r>
              <a:rPr lang="zh-CN" altLang="en-US" dirty="0"/>
              <a:t>语言进行编写和实现。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zh-CN" altLang="en-US" dirty="0"/>
              <a:t>基于消息的分布式系统</a:t>
            </a:r>
            <a:endParaRPr lang="en-US" altLang="zh-CN" dirty="0" smtClean="0"/>
          </a:p>
          <a:p>
            <a:pPr>
              <a:buFont typeface="Wingdings" pitchFamily="2" charset="2"/>
              <a:buChar char="v"/>
            </a:pPr>
            <a:r>
              <a:rPr lang="zh-CN" altLang="en-US" dirty="0" smtClean="0"/>
              <a:t>主要</a:t>
            </a:r>
            <a:r>
              <a:rPr lang="zh-CN" altLang="en-US" dirty="0"/>
              <a:t>包含</a:t>
            </a:r>
            <a:r>
              <a:rPr lang="en-US" dirty="0"/>
              <a:t>Router</a:t>
            </a:r>
            <a:r>
              <a:rPr lang="zh-CN" altLang="en-US" dirty="0"/>
              <a:t>、</a:t>
            </a:r>
            <a:r>
              <a:rPr lang="en-US" dirty="0" err="1"/>
              <a:t>CloudController</a:t>
            </a:r>
            <a:r>
              <a:rPr lang="zh-CN" altLang="en-US" dirty="0"/>
              <a:t>、</a:t>
            </a:r>
            <a:r>
              <a:rPr lang="en-US" dirty="0"/>
              <a:t>NATS</a:t>
            </a:r>
            <a:r>
              <a:rPr lang="zh-CN" altLang="en-US" dirty="0"/>
              <a:t>、</a:t>
            </a:r>
            <a:r>
              <a:rPr lang="en-US" dirty="0"/>
              <a:t>DEA</a:t>
            </a:r>
            <a:r>
              <a:rPr lang="zh-CN" altLang="en-US" dirty="0"/>
              <a:t>、</a:t>
            </a:r>
            <a:r>
              <a:rPr lang="en-US" dirty="0"/>
              <a:t>Stager</a:t>
            </a:r>
            <a:r>
              <a:rPr lang="zh-CN" altLang="en-US" dirty="0"/>
              <a:t>、</a:t>
            </a:r>
            <a:r>
              <a:rPr lang="en-US" dirty="0" err="1"/>
              <a:t>HealthManager</a:t>
            </a:r>
            <a:r>
              <a:rPr lang="zh-CN" altLang="en-US" dirty="0"/>
              <a:t>、</a:t>
            </a:r>
            <a:r>
              <a:rPr lang="en-US" dirty="0" err="1"/>
              <a:t>blobstore</a:t>
            </a:r>
            <a:r>
              <a:rPr lang="zh-CN" altLang="en-US" dirty="0"/>
              <a:t>、</a:t>
            </a:r>
            <a:r>
              <a:rPr lang="en-US" dirty="0" err="1"/>
              <a:t>ServiceGateway</a:t>
            </a:r>
            <a:r>
              <a:rPr lang="zh-CN" altLang="en-US" dirty="0"/>
              <a:t>、</a:t>
            </a:r>
            <a:r>
              <a:rPr lang="en-US" dirty="0" err="1"/>
              <a:t>ServiceNode</a:t>
            </a:r>
            <a:r>
              <a:rPr lang="zh-CN" altLang="en-US" dirty="0"/>
              <a:t>等</a:t>
            </a:r>
            <a:r>
              <a:rPr lang="zh-CN" altLang="en-US" dirty="0" smtClean="0"/>
              <a:t>组件。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zh-CN" altLang="en-US" dirty="0"/>
              <a:t>扩展</a:t>
            </a:r>
            <a:r>
              <a:rPr lang="en-US" dirty="0" err="1"/>
              <a:t>Nginx</a:t>
            </a:r>
            <a:r>
              <a:rPr lang="zh-CN" altLang="en-US" dirty="0"/>
              <a:t>，实现网络请求负载均衡。</a:t>
            </a: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zh-CN" altLang="en-US" dirty="0"/>
              <a:t>通过服务网关模式管理</a:t>
            </a:r>
            <a:r>
              <a:rPr lang="en-US" dirty="0" err="1"/>
              <a:t>cloudfoundry</a:t>
            </a:r>
            <a:r>
              <a:rPr lang="zh-CN" altLang="en-US" dirty="0"/>
              <a:t>内部的</a:t>
            </a:r>
            <a:r>
              <a:rPr lang="en-US" dirty="0"/>
              <a:t>MySQL</a:t>
            </a:r>
            <a:r>
              <a:rPr lang="zh-CN" altLang="en-US" dirty="0"/>
              <a:t>、</a:t>
            </a:r>
            <a:r>
              <a:rPr lang="en-US" dirty="0" err="1"/>
              <a:t>Redis</a:t>
            </a:r>
            <a:r>
              <a:rPr lang="zh-CN" altLang="en-US" dirty="0"/>
              <a:t>、</a:t>
            </a:r>
            <a:r>
              <a:rPr lang="en-US" dirty="0"/>
              <a:t>Rabbit</a:t>
            </a:r>
            <a:r>
              <a:rPr lang="zh-CN" altLang="en-US" dirty="0"/>
              <a:t>等扩展服务。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1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/>
              <a:t>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150924"/>
            <a:ext cx="8829675" cy="570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1297</Words>
  <Application>Microsoft Office PowerPoint</Application>
  <PresentationFormat>全屏显示(4:3)</PresentationFormat>
  <Paragraphs>264</Paragraphs>
  <Slides>27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跋涉</vt:lpstr>
      <vt:lpstr>PowerPoint 演示文稿</vt:lpstr>
      <vt:lpstr>大纲</vt:lpstr>
      <vt:lpstr>介绍</vt:lpstr>
      <vt:lpstr>特性</vt:lpstr>
      <vt:lpstr>特性</vt:lpstr>
      <vt:lpstr>特性</vt:lpstr>
      <vt:lpstr>大纲</vt:lpstr>
      <vt:lpstr>结构</vt:lpstr>
      <vt:lpstr>架构图</vt:lpstr>
      <vt:lpstr>原理分析</vt:lpstr>
      <vt:lpstr>原理分析</vt:lpstr>
      <vt:lpstr>原理分析</vt:lpstr>
      <vt:lpstr>原理分析</vt:lpstr>
      <vt:lpstr>大纲</vt:lpstr>
      <vt:lpstr>部署种类</vt:lpstr>
      <vt:lpstr>多节点部署 – BOSH  </vt:lpstr>
      <vt:lpstr>多节点部署 – BOSH  </vt:lpstr>
      <vt:lpstr>多节点部署 – BOSH 结构图</vt:lpstr>
      <vt:lpstr>多节点部署 – 硬件要求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chenteng</dc:creator>
  <cp:lastModifiedBy>chenteng</cp:lastModifiedBy>
  <cp:revision>219</cp:revision>
  <dcterms:created xsi:type="dcterms:W3CDTF">2013-01-14T00:57:34Z</dcterms:created>
  <dcterms:modified xsi:type="dcterms:W3CDTF">2013-07-27T04:22:34Z</dcterms:modified>
</cp:coreProperties>
</file>