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9" r:id="rId3"/>
    <p:sldId id="260" r:id="rId4"/>
    <p:sldId id="261" r:id="rId5"/>
    <p:sldId id="262" r:id="rId6"/>
    <p:sldId id="263" r:id="rId7"/>
    <p:sldId id="264" r:id="rId8"/>
    <p:sldId id="265" r:id="rId9"/>
    <p:sldId id="266" r:id="rId10"/>
    <p:sldId id="269" r:id="rId11"/>
    <p:sldId id="268" r:id="rId12"/>
    <p:sldId id="272" r:id="rId13"/>
    <p:sldId id="270" r:id="rId14"/>
    <p:sldId id="271" r:id="rId15"/>
    <p:sldId id="273" r:id="rId16"/>
    <p:sldId id="274" r:id="rId17"/>
    <p:sldId id="276" r:id="rId18"/>
    <p:sldId id="275" r:id="rId19"/>
    <p:sldId id="277" r:id="rId20"/>
    <p:sldId id="267" r:id="rId21"/>
    <p:sldId id="279" r:id="rId22"/>
    <p:sldId id="278" r:id="rId23"/>
    <p:sldId id="258"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6"/>
  </p:normalViewPr>
  <p:slideViewPr>
    <p:cSldViewPr snapToGrid="0">
      <p:cViewPr varScale="1">
        <p:scale>
          <a:sx n="105" d="100"/>
          <a:sy n="105" d="100"/>
        </p:scale>
        <p:origin x="8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5E49A0-7CEB-7943-869A-FE8E8786D922}" type="datetimeFigureOut">
              <a:rPr kumimoji="1" lang="zh-CN" altLang="en-US" smtClean="0"/>
              <a:t>2020/9/29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DBDEFF-0AC8-184C-92C7-22EEBC7EC6F4}" type="slidenum">
              <a:rPr kumimoji="1" lang="zh-CN" altLang="en-US" smtClean="0"/>
              <a:t>‹#›</a:t>
            </a:fld>
            <a:endParaRPr kumimoji="1" lang="zh-CN" altLang="en-US"/>
          </a:p>
        </p:txBody>
      </p:sp>
    </p:spTree>
    <p:extLst>
      <p:ext uri="{BB962C8B-B14F-4D97-AF65-F5344CB8AC3E}">
        <p14:creationId xmlns:p14="http://schemas.microsoft.com/office/powerpoint/2010/main" val="2046266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EDBDEFF-0AC8-184C-92C7-22EEBC7EC6F4}" type="slidenum">
              <a:rPr kumimoji="1" lang="zh-CN" altLang="en-US" smtClean="0"/>
              <a:t>7</a:t>
            </a:fld>
            <a:endParaRPr kumimoji="1" lang="zh-CN" altLang="en-US"/>
          </a:p>
        </p:txBody>
      </p:sp>
    </p:spTree>
    <p:extLst>
      <p:ext uri="{BB962C8B-B14F-4D97-AF65-F5344CB8AC3E}">
        <p14:creationId xmlns:p14="http://schemas.microsoft.com/office/powerpoint/2010/main" val="702153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EDBDEFF-0AC8-184C-92C7-22EEBC7EC6F4}" type="slidenum">
              <a:rPr kumimoji="1" lang="zh-CN" altLang="en-US" smtClean="0"/>
              <a:t>9</a:t>
            </a:fld>
            <a:endParaRPr kumimoji="1" lang="zh-CN" altLang="en-US"/>
          </a:p>
        </p:txBody>
      </p:sp>
    </p:spTree>
    <p:extLst>
      <p:ext uri="{BB962C8B-B14F-4D97-AF65-F5344CB8AC3E}">
        <p14:creationId xmlns:p14="http://schemas.microsoft.com/office/powerpoint/2010/main" val="2253057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EDBDEFF-0AC8-184C-92C7-22EEBC7EC6F4}" type="slidenum">
              <a:rPr kumimoji="1" lang="zh-CN" altLang="en-US" smtClean="0"/>
              <a:t>17</a:t>
            </a:fld>
            <a:endParaRPr kumimoji="1" lang="zh-CN" altLang="en-US"/>
          </a:p>
        </p:txBody>
      </p:sp>
    </p:spTree>
    <p:extLst>
      <p:ext uri="{BB962C8B-B14F-4D97-AF65-F5344CB8AC3E}">
        <p14:creationId xmlns:p14="http://schemas.microsoft.com/office/powerpoint/2010/main" val="1469348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1CDDD4-159D-404A-A3E6-FB15E716D4C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EF18B53-963A-4FE0-91A8-A694EC95D4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377AE47-8BC8-4A59-B88C-7236B046A92A}"/>
              </a:ext>
            </a:extLst>
          </p:cNvPr>
          <p:cNvSpPr>
            <a:spLocks noGrp="1"/>
          </p:cNvSpPr>
          <p:nvPr>
            <p:ph type="dt" sz="half" idx="10"/>
          </p:nvPr>
        </p:nvSpPr>
        <p:spPr/>
        <p:txBody>
          <a:bodyPr/>
          <a:lstStyle/>
          <a:p>
            <a:fld id="{82081F3E-35AF-425A-87E8-112B7AD6669B}" type="datetimeFigureOut">
              <a:rPr lang="zh-CN" altLang="en-US" smtClean="0"/>
              <a:t>2020/9/29</a:t>
            </a:fld>
            <a:endParaRPr lang="zh-CN" altLang="en-US"/>
          </a:p>
        </p:txBody>
      </p:sp>
      <p:sp>
        <p:nvSpPr>
          <p:cNvPr id="5" name="页脚占位符 4">
            <a:extLst>
              <a:ext uri="{FF2B5EF4-FFF2-40B4-BE49-F238E27FC236}">
                <a16:creationId xmlns:a16="http://schemas.microsoft.com/office/drawing/2014/main" id="{AC081BBB-1F6A-459C-816F-C7F621E12E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D686A5-9798-461E-85C2-07ECBB9A22C5}"/>
              </a:ext>
            </a:extLst>
          </p:cNvPr>
          <p:cNvSpPr>
            <a:spLocks noGrp="1"/>
          </p:cNvSpPr>
          <p:nvPr>
            <p:ph type="sldNum" sz="quarter" idx="12"/>
          </p:nvPr>
        </p:nvSpPr>
        <p:spPr/>
        <p:txBody>
          <a:bodyPr/>
          <a:lstStyle/>
          <a:p>
            <a:fld id="{7440A9A8-7611-43AD-8FE3-0026244ECB46}" type="slidenum">
              <a:rPr lang="zh-CN" altLang="en-US" smtClean="0"/>
              <a:t>‹#›</a:t>
            </a:fld>
            <a:endParaRPr lang="zh-CN" altLang="en-US"/>
          </a:p>
        </p:txBody>
      </p:sp>
    </p:spTree>
    <p:extLst>
      <p:ext uri="{BB962C8B-B14F-4D97-AF65-F5344CB8AC3E}">
        <p14:creationId xmlns:p14="http://schemas.microsoft.com/office/powerpoint/2010/main" val="594148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013D1E-A4D9-4FCC-A7FC-83E8B3827B7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139B466-60B0-4FE5-8343-43A788150F4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C80B032-725F-4C6E-97D9-62A2AB61C82F}"/>
              </a:ext>
            </a:extLst>
          </p:cNvPr>
          <p:cNvSpPr>
            <a:spLocks noGrp="1"/>
          </p:cNvSpPr>
          <p:nvPr>
            <p:ph type="dt" sz="half" idx="10"/>
          </p:nvPr>
        </p:nvSpPr>
        <p:spPr/>
        <p:txBody>
          <a:bodyPr/>
          <a:lstStyle/>
          <a:p>
            <a:fld id="{82081F3E-35AF-425A-87E8-112B7AD6669B}" type="datetimeFigureOut">
              <a:rPr lang="zh-CN" altLang="en-US" smtClean="0"/>
              <a:t>2020/9/29</a:t>
            </a:fld>
            <a:endParaRPr lang="zh-CN" altLang="en-US"/>
          </a:p>
        </p:txBody>
      </p:sp>
      <p:sp>
        <p:nvSpPr>
          <p:cNvPr id="5" name="页脚占位符 4">
            <a:extLst>
              <a:ext uri="{FF2B5EF4-FFF2-40B4-BE49-F238E27FC236}">
                <a16:creationId xmlns:a16="http://schemas.microsoft.com/office/drawing/2014/main" id="{8E9F7348-6D07-4BB0-949F-AF7C7744DC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4DA3CB-B964-4E13-B7B2-722FAA016749}"/>
              </a:ext>
            </a:extLst>
          </p:cNvPr>
          <p:cNvSpPr>
            <a:spLocks noGrp="1"/>
          </p:cNvSpPr>
          <p:nvPr>
            <p:ph type="sldNum" sz="quarter" idx="12"/>
          </p:nvPr>
        </p:nvSpPr>
        <p:spPr/>
        <p:txBody>
          <a:bodyPr/>
          <a:lstStyle/>
          <a:p>
            <a:fld id="{7440A9A8-7611-43AD-8FE3-0026244ECB46}" type="slidenum">
              <a:rPr lang="zh-CN" altLang="en-US" smtClean="0"/>
              <a:t>‹#›</a:t>
            </a:fld>
            <a:endParaRPr lang="zh-CN" altLang="en-US"/>
          </a:p>
        </p:txBody>
      </p:sp>
    </p:spTree>
    <p:extLst>
      <p:ext uri="{BB962C8B-B14F-4D97-AF65-F5344CB8AC3E}">
        <p14:creationId xmlns:p14="http://schemas.microsoft.com/office/powerpoint/2010/main" val="1633880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BB0355C-8FA2-4AAC-A43C-57EE1D7957C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7ACF5EB-D7C6-49C2-87A3-9BDA9E39062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9333575-282D-4A67-BE12-18ABD8F6AA2B}"/>
              </a:ext>
            </a:extLst>
          </p:cNvPr>
          <p:cNvSpPr>
            <a:spLocks noGrp="1"/>
          </p:cNvSpPr>
          <p:nvPr>
            <p:ph type="dt" sz="half" idx="10"/>
          </p:nvPr>
        </p:nvSpPr>
        <p:spPr/>
        <p:txBody>
          <a:bodyPr/>
          <a:lstStyle/>
          <a:p>
            <a:fld id="{82081F3E-35AF-425A-87E8-112B7AD6669B}" type="datetimeFigureOut">
              <a:rPr lang="zh-CN" altLang="en-US" smtClean="0"/>
              <a:t>2020/9/29</a:t>
            </a:fld>
            <a:endParaRPr lang="zh-CN" altLang="en-US"/>
          </a:p>
        </p:txBody>
      </p:sp>
      <p:sp>
        <p:nvSpPr>
          <p:cNvPr id="5" name="页脚占位符 4">
            <a:extLst>
              <a:ext uri="{FF2B5EF4-FFF2-40B4-BE49-F238E27FC236}">
                <a16:creationId xmlns:a16="http://schemas.microsoft.com/office/drawing/2014/main" id="{3A54945F-F479-4ED1-BFBB-ADE14018BC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3CD3CD-CBC8-4381-8142-0DC2A44B4FE4}"/>
              </a:ext>
            </a:extLst>
          </p:cNvPr>
          <p:cNvSpPr>
            <a:spLocks noGrp="1"/>
          </p:cNvSpPr>
          <p:nvPr>
            <p:ph type="sldNum" sz="quarter" idx="12"/>
          </p:nvPr>
        </p:nvSpPr>
        <p:spPr/>
        <p:txBody>
          <a:bodyPr/>
          <a:lstStyle/>
          <a:p>
            <a:fld id="{7440A9A8-7611-43AD-8FE3-0026244ECB46}" type="slidenum">
              <a:rPr lang="zh-CN" altLang="en-US" smtClean="0"/>
              <a:t>‹#›</a:t>
            </a:fld>
            <a:endParaRPr lang="zh-CN" altLang="en-US"/>
          </a:p>
        </p:txBody>
      </p:sp>
    </p:spTree>
    <p:extLst>
      <p:ext uri="{BB962C8B-B14F-4D97-AF65-F5344CB8AC3E}">
        <p14:creationId xmlns:p14="http://schemas.microsoft.com/office/powerpoint/2010/main" val="451593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C1AABB-0F19-4DA0-833F-A59A66428B8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2DD839B-703B-435B-B53E-FE82BC115BB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330A16E-095A-4DBD-9A17-0B8B04F3943C}"/>
              </a:ext>
            </a:extLst>
          </p:cNvPr>
          <p:cNvSpPr>
            <a:spLocks noGrp="1"/>
          </p:cNvSpPr>
          <p:nvPr>
            <p:ph type="dt" sz="half" idx="10"/>
          </p:nvPr>
        </p:nvSpPr>
        <p:spPr/>
        <p:txBody>
          <a:bodyPr/>
          <a:lstStyle/>
          <a:p>
            <a:fld id="{82081F3E-35AF-425A-87E8-112B7AD6669B}" type="datetimeFigureOut">
              <a:rPr lang="zh-CN" altLang="en-US" smtClean="0"/>
              <a:t>2020/9/29</a:t>
            </a:fld>
            <a:endParaRPr lang="zh-CN" altLang="en-US"/>
          </a:p>
        </p:txBody>
      </p:sp>
      <p:sp>
        <p:nvSpPr>
          <p:cNvPr id="5" name="页脚占位符 4">
            <a:extLst>
              <a:ext uri="{FF2B5EF4-FFF2-40B4-BE49-F238E27FC236}">
                <a16:creationId xmlns:a16="http://schemas.microsoft.com/office/drawing/2014/main" id="{958678F5-E252-43BC-9D54-097351B19A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882FC9-DC06-4623-9C09-4C537AB9A359}"/>
              </a:ext>
            </a:extLst>
          </p:cNvPr>
          <p:cNvSpPr>
            <a:spLocks noGrp="1"/>
          </p:cNvSpPr>
          <p:nvPr>
            <p:ph type="sldNum" sz="quarter" idx="12"/>
          </p:nvPr>
        </p:nvSpPr>
        <p:spPr/>
        <p:txBody>
          <a:bodyPr/>
          <a:lstStyle/>
          <a:p>
            <a:fld id="{7440A9A8-7611-43AD-8FE3-0026244ECB46}" type="slidenum">
              <a:rPr lang="zh-CN" altLang="en-US" smtClean="0"/>
              <a:t>‹#›</a:t>
            </a:fld>
            <a:endParaRPr lang="zh-CN" altLang="en-US"/>
          </a:p>
        </p:txBody>
      </p:sp>
    </p:spTree>
    <p:extLst>
      <p:ext uri="{BB962C8B-B14F-4D97-AF65-F5344CB8AC3E}">
        <p14:creationId xmlns:p14="http://schemas.microsoft.com/office/powerpoint/2010/main" val="2425316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015988-EC4B-4D01-A336-1A7D2162FA6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FB2F9A9-0641-4EA1-8828-A23978435D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25FA507-2639-436D-8F62-6722C38C046C}"/>
              </a:ext>
            </a:extLst>
          </p:cNvPr>
          <p:cNvSpPr>
            <a:spLocks noGrp="1"/>
          </p:cNvSpPr>
          <p:nvPr>
            <p:ph type="dt" sz="half" idx="10"/>
          </p:nvPr>
        </p:nvSpPr>
        <p:spPr/>
        <p:txBody>
          <a:bodyPr/>
          <a:lstStyle/>
          <a:p>
            <a:fld id="{82081F3E-35AF-425A-87E8-112B7AD6669B}" type="datetimeFigureOut">
              <a:rPr lang="zh-CN" altLang="en-US" smtClean="0"/>
              <a:t>2020/9/29</a:t>
            </a:fld>
            <a:endParaRPr lang="zh-CN" altLang="en-US"/>
          </a:p>
        </p:txBody>
      </p:sp>
      <p:sp>
        <p:nvSpPr>
          <p:cNvPr id="5" name="页脚占位符 4">
            <a:extLst>
              <a:ext uri="{FF2B5EF4-FFF2-40B4-BE49-F238E27FC236}">
                <a16:creationId xmlns:a16="http://schemas.microsoft.com/office/drawing/2014/main" id="{52D5E933-F4BB-4F20-9821-30EACEA5EF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03D64E-AAE3-46B7-9F4E-4574256B8553}"/>
              </a:ext>
            </a:extLst>
          </p:cNvPr>
          <p:cNvSpPr>
            <a:spLocks noGrp="1"/>
          </p:cNvSpPr>
          <p:nvPr>
            <p:ph type="sldNum" sz="quarter" idx="12"/>
          </p:nvPr>
        </p:nvSpPr>
        <p:spPr/>
        <p:txBody>
          <a:bodyPr/>
          <a:lstStyle/>
          <a:p>
            <a:fld id="{7440A9A8-7611-43AD-8FE3-0026244ECB46}" type="slidenum">
              <a:rPr lang="zh-CN" altLang="en-US" smtClean="0"/>
              <a:t>‹#›</a:t>
            </a:fld>
            <a:endParaRPr lang="zh-CN" altLang="en-US"/>
          </a:p>
        </p:txBody>
      </p:sp>
    </p:spTree>
    <p:extLst>
      <p:ext uri="{BB962C8B-B14F-4D97-AF65-F5344CB8AC3E}">
        <p14:creationId xmlns:p14="http://schemas.microsoft.com/office/powerpoint/2010/main" val="1066712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FA7C46-1A8D-49BA-A8BB-CB27DA27A24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F058525-64D2-48B8-95B3-A1B03678B29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F2E4C51-28C7-4129-833F-98638A53619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7F5FF1D-1CF3-4364-B29E-D97F3B28360F}"/>
              </a:ext>
            </a:extLst>
          </p:cNvPr>
          <p:cNvSpPr>
            <a:spLocks noGrp="1"/>
          </p:cNvSpPr>
          <p:nvPr>
            <p:ph type="dt" sz="half" idx="10"/>
          </p:nvPr>
        </p:nvSpPr>
        <p:spPr/>
        <p:txBody>
          <a:bodyPr/>
          <a:lstStyle/>
          <a:p>
            <a:fld id="{82081F3E-35AF-425A-87E8-112B7AD6669B}" type="datetimeFigureOut">
              <a:rPr lang="zh-CN" altLang="en-US" smtClean="0"/>
              <a:t>2020/9/29</a:t>
            </a:fld>
            <a:endParaRPr lang="zh-CN" altLang="en-US"/>
          </a:p>
        </p:txBody>
      </p:sp>
      <p:sp>
        <p:nvSpPr>
          <p:cNvPr id="6" name="页脚占位符 5">
            <a:extLst>
              <a:ext uri="{FF2B5EF4-FFF2-40B4-BE49-F238E27FC236}">
                <a16:creationId xmlns:a16="http://schemas.microsoft.com/office/drawing/2014/main" id="{4B36D360-EAEE-46BC-A453-4CAA6B171E6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F9BAA5-DA8B-493F-A8A4-1314837D1ABA}"/>
              </a:ext>
            </a:extLst>
          </p:cNvPr>
          <p:cNvSpPr>
            <a:spLocks noGrp="1"/>
          </p:cNvSpPr>
          <p:nvPr>
            <p:ph type="sldNum" sz="quarter" idx="12"/>
          </p:nvPr>
        </p:nvSpPr>
        <p:spPr/>
        <p:txBody>
          <a:bodyPr/>
          <a:lstStyle/>
          <a:p>
            <a:fld id="{7440A9A8-7611-43AD-8FE3-0026244ECB46}" type="slidenum">
              <a:rPr lang="zh-CN" altLang="en-US" smtClean="0"/>
              <a:t>‹#›</a:t>
            </a:fld>
            <a:endParaRPr lang="zh-CN" altLang="en-US"/>
          </a:p>
        </p:txBody>
      </p:sp>
    </p:spTree>
    <p:extLst>
      <p:ext uri="{BB962C8B-B14F-4D97-AF65-F5344CB8AC3E}">
        <p14:creationId xmlns:p14="http://schemas.microsoft.com/office/powerpoint/2010/main" val="3253475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7CBCA-2255-4F6F-A6E2-07EAA68280E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E678EF3-77E9-47CB-BFEC-60398635D0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E5E4EE8C-5497-4C5A-8EC9-6C357E5B20F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916DAA8-E4A0-4806-830A-24D22D2F56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1471D61-E8B1-43A3-AA4D-CF5D54C36565}"/>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F2C351E-6E29-4B99-88B1-7E5D805D94BD}"/>
              </a:ext>
            </a:extLst>
          </p:cNvPr>
          <p:cNvSpPr>
            <a:spLocks noGrp="1"/>
          </p:cNvSpPr>
          <p:nvPr>
            <p:ph type="dt" sz="half" idx="10"/>
          </p:nvPr>
        </p:nvSpPr>
        <p:spPr/>
        <p:txBody>
          <a:bodyPr/>
          <a:lstStyle/>
          <a:p>
            <a:fld id="{82081F3E-35AF-425A-87E8-112B7AD6669B}" type="datetimeFigureOut">
              <a:rPr lang="zh-CN" altLang="en-US" smtClean="0"/>
              <a:t>2020/9/29</a:t>
            </a:fld>
            <a:endParaRPr lang="zh-CN" altLang="en-US"/>
          </a:p>
        </p:txBody>
      </p:sp>
      <p:sp>
        <p:nvSpPr>
          <p:cNvPr id="8" name="页脚占位符 7">
            <a:extLst>
              <a:ext uri="{FF2B5EF4-FFF2-40B4-BE49-F238E27FC236}">
                <a16:creationId xmlns:a16="http://schemas.microsoft.com/office/drawing/2014/main" id="{0CEA5EC3-53DE-40E5-BB0A-0824A279FA0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C2F4A6B-0F71-4D07-B3D3-E41EB37037E5}"/>
              </a:ext>
            </a:extLst>
          </p:cNvPr>
          <p:cNvSpPr>
            <a:spLocks noGrp="1"/>
          </p:cNvSpPr>
          <p:nvPr>
            <p:ph type="sldNum" sz="quarter" idx="12"/>
          </p:nvPr>
        </p:nvSpPr>
        <p:spPr/>
        <p:txBody>
          <a:bodyPr/>
          <a:lstStyle/>
          <a:p>
            <a:fld id="{7440A9A8-7611-43AD-8FE3-0026244ECB46}" type="slidenum">
              <a:rPr lang="zh-CN" altLang="en-US" smtClean="0"/>
              <a:t>‹#›</a:t>
            </a:fld>
            <a:endParaRPr lang="zh-CN" altLang="en-US"/>
          </a:p>
        </p:txBody>
      </p:sp>
    </p:spTree>
    <p:extLst>
      <p:ext uri="{BB962C8B-B14F-4D97-AF65-F5344CB8AC3E}">
        <p14:creationId xmlns:p14="http://schemas.microsoft.com/office/powerpoint/2010/main" val="2997741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86E099-C04A-4A6B-99F9-5A2C5E7B243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7E878CE-3581-4A71-B14D-F8FBC8ED4874}"/>
              </a:ext>
            </a:extLst>
          </p:cNvPr>
          <p:cNvSpPr>
            <a:spLocks noGrp="1"/>
          </p:cNvSpPr>
          <p:nvPr>
            <p:ph type="dt" sz="half" idx="10"/>
          </p:nvPr>
        </p:nvSpPr>
        <p:spPr/>
        <p:txBody>
          <a:bodyPr/>
          <a:lstStyle/>
          <a:p>
            <a:fld id="{82081F3E-35AF-425A-87E8-112B7AD6669B}" type="datetimeFigureOut">
              <a:rPr lang="zh-CN" altLang="en-US" smtClean="0"/>
              <a:t>2020/9/29</a:t>
            </a:fld>
            <a:endParaRPr lang="zh-CN" altLang="en-US"/>
          </a:p>
        </p:txBody>
      </p:sp>
      <p:sp>
        <p:nvSpPr>
          <p:cNvPr id="4" name="页脚占位符 3">
            <a:extLst>
              <a:ext uri="{FF2B5EF4-FFF2-40B4-BE49-F238E27FC236}">
                <a16:creationId xmlns:a16="http://schemas.microsoft.com/office/drawing/2014/main" id="{0BE579CF-8016-4A2D-A245-8F39C35DBD4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165FB55-4814-4442-9B42-EFE39C1CA1E1}"/>
              </a:ext>
            </a:extLst>
          </p:cNvPr>
          <p:cNvSpPr>
            <a:spLocks noGrp="1"/>
          </p:cNvSpPr>
          <p:nvPr>
            <p:ph type="sldNum" sz="quarter" idx="12"/>
          </p:nvPr>
        </p:nvSpPr>
        <p:spPr/>
        <p:txBody>
          <a:bodyPr/>
          <a:lstStyle/>
          <a:p>
            <a:fld id="{7440A9A8-7611-43AD-8FE3-0026244ECB46}" type="slidenum">
              <a:rPr lang="zh-CN" altLang="en-US" smtClean="0"/>
              <a:t>‹#›</a:t>
            </a:fld>
            <a:endParaRPr lang="zh-CN" altLang="en-US"/>
          </a:p>
        </p:txBody>
      </p:sp>
    </p:spTree>
    <p:extLst>
      <p:ext uri="{BB962C8B-B14F-4D97-AF65-F5344CB8AC3E}">
        <p14:creationId xmlns:p14="http://schemas.microsoft.com/office/powerpoint/2010/main" val="3950641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0985619-F5DF-461D-BD60-DFCBBB7643D6}"/>
              </a:ext>
            </a:extLst>
          </p:cNvPr>
          <p:cNvSpPr>
            <a:spLocks noGrp="1"/>
          </p:cNvSpPr>
          <p:nvPr>
            <p:ph type="dt" sz="half" idx="10"/>
          </p:nvPr>
        </p:nvSpPr>
        <p:spPr/>
        <p:txBody>
          <a:bodyPr/>
          <a:lstStyle/>
          <a:p>
            <a:fld id="{82081F3E-35AF-425A-87E8-112B7AD6669B}" type="datetimeFigureOut">
              <a:rPr lang="zh-CN" altLang="en-US" smtClean="0"/>
              <a:t>2020/9/29</a:t>
            </a:fld>
            <a:endParaRPr lang="zh-CN" altLang="en-US"/>
          </a:p>
        </p:txBody>
      </p:sp>
      <p:sp>
        <p:nvSpPr>
          <p:cNvPr id="3" name="页脚占位符 2">
            <a:extLst>
              <a:ext uri="{FF2B5EF4-FFF2-40B4-BE49-F238E27FC236}">
                <a16:creationId xmlns:a16="http://schemas.microsoft.com/office/drawing/2014/main" id="{87F0FBB6-1044-4812-9169-9B62B7316CE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589D884-2E73-4395-B817-93FACE274A93}"/>
              </a:ext>
            </a:extLst>
          </p:cNvPr>
          <p:cNvSpPr>
            <a:spLocks noGrp="1"/>
          </p:cNvSpPr>
          <p:nvPr>
            <p:ph type="sldNum" sz="quarter" idx="12"/>
          </p:nvPr>
        </p:nvSpPr>
        <p:spPr/>
        <p:txBody>
          <a:bodyPr/>
          <a:lstStyle/>
          <a:p>
            <a:fld id="{7440A9A8-7611-43AD-8FE3-0026244ECB46}" type="slidenum">
              <a:rPr lang="zh-CN" altLang="en-US" smtClean="0"/>
              <a:t>‹#›</a:t>
            </a:fld>
            <a:endParaRPr lang="zh-CN" altLang="en-US"/>
          </a:p>
        </p:txBody>
      </p:sp>
    </p:spTree>
    <p:extLst>
      <p:ext uri="{BB962C8B-B14F-4D97-AF65-F5344CB8AC3E}">
        <p14:creationId xmlns:p14="http://schemas.microsoft.com/office/powerpoint/2010/main" val="3749500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EC5524-322B-43F4-974C-F50B3C3EDAD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0E06E2D-5836-40DA-82A9-B234744669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EA9A897D-2C7F-48A0-83A1-67FD1DD850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883361A-7BAA-4CE4-B8BF-BF70CD758A62}"/>
              </a:ext>
            </a:extLst>
          </p:cNvPr>
          <p:cNvSpPr>
            <a:spLocks noGrp="1"/>
          </p:cNvSpPr>
          <p:nvPr>
            <p:ph type="dt" sz="half" idx="10"/>
          </p:nvPr>
        </p:nvSpPr>
        <p:spPr/>
        <p:txBody>
          <a:bodyPr/>
          <a:lstStyle/>
          <a:p>
            <a:fld id="{82081F3E-35AF-425A-87E8-112B7AD6669B}" type="datetimeFigureOut">
              <a:rPr lang="zh-CN" altLang="en-US" smtClean="0"/>
              <a:t>2020/9/29</a:t>
            </a:fld>
            <a:endParaRPr lang="zh-CN" altLang="en-US"/>
          </a:p>
        </p:txBody>
      </p:sp>
      <p:sp>
        <p:nvSpPr>
          <p:cNvPr id="6" name="页脚占位符 5">
            <a:extLst>
              <a:ext uri="{FF2B5EF4-FFF2-40B4-BE49-F238E27FC236}">
                <a16:creationId xmlns:a16="http://schemas.microsoft.com/office/drawing/2014/main" id="{EF0888D4-1D69-4C21-B026-8422A531C32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21725B2-893D-4444-BC7E-70163FB1C084}"/>
              </a:ext>
            </a:extLst>
          </p:cNvPr>
          <p:cNvSpPr>
            <a:spLocks noGrp="1"/>
          </p:cNvSpPr>
          <p:nvPr>
            <p:ph type="sldNum" sz="quarter" idx="12"/>
          </p:nvPr>
        </p:nvSpPr>
        <p:spPr/>
        <p:txBody>
          <a:bodyPr/>
          <a:lstStyle/>
          <a:p>
            <a:fld id="{7440A9A8-7611-43AD-8FE3-0026244ECB46}" type="slidenum">
              <a:rPr lang="zh-CN" altLang="en-US" smtClean="0"/>
              <a:t>‹#›</a:t>
            </a:fld>
            <a:endParaRPr lang="zh-CN" altLang="en-US"/>
          </a:p>
        </p:txBody>
      </p:sp>
    </p:spTree>
    <p:extLst>
      <p:ext uri="{BB962C8B-B14F-4D97-AF65-F5344CB8AC3E}">
        <p14:creationId xmlns:p14="http://schemas.microsoft.com/office/powerpoint/2010/main" val="3768173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F71BCD-7D34-4008-9B94-84BF0B12371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10D031C-2512-4E6F-B6F7-F785337FA9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CA3D6C7-E005-4038-A931-8153AD5C3A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C8AD3D7-379C-40D8-942E-07EA3B93FEDE}"/>
              </a:ext>
            </a:extLst>
          </p:cNvPr>
          <p:cNvSpPr>
            <a:spLocks noGrp="1"/>
          </p:cNvSpPr>
          <p:nvPr>
            <p:ph type="dt" sz="half" idx="10"/>
          </p:nvPr>
        </p:nvSpPr>
        <p:spPr/>
        <p:txBody>
          <a:bodyPr/>
          <a:lstStyle/>
          <a:p>
            <a:fld id="{82081F3E-35AF-425A-87E8-112B7AD6669B}" type="datetimeFigureOut">
              <a:rPr lang="zh-CN" altLang="en-US" smtClean="0"/>
              <a:t>2020/9/29</a:t>
            </a:fld>
            <a:endParaRPr lang="zh-CN" altLang="en-US"/>
          </a:p>
        </p:txBody>
      </p:sp>
      <p:sp>
        <p:nvSpPr>
          <p:cNvPr id="6" name="页脚占位符 5">
            <a:extLst>
              <a:ext uri="{FF2B5EF4-FFF2-40B4-BE49-F238E27FC236}">
                <a16:creationId xmlns:a16="http://schemas.microsoft.com/office/drawing/2014/main" id="{1B6EA1BB-406B-4392-9D62-B3DB66192E0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4601650-7EC2-4A4E-93D9-5CAF6A542BF0}"/>
              </a:ext>
            </a:extLst>
          </p:cNvPr>
          <p:cNvSpPr>
            <a:spLocks noGrp="1"/>
          </p:cNvSpPr>
          <p:nvPr>
            <p:ph type="sldNum" sz="quarter" idx="12"/>
          </p:nvPr>
        </p:nvSpPr>
        <p:spPr/>
        <p:txBody>
          <a:bodyPr/>
          <a:lstStyle/>
          <a:p>
            <a:fld id="{7440A9A8-7611-43AD-8FE3-0026244ECB46}" type="slidenum">
              <a:rPr lang="zh-CN" altLang="en-US" smtClean="0"/>
              <a:t>‹#›</a:t>
            </a:fld>
            <a:endParaRPr lang="zh-CN" altLang="en-US"/>
          </a:p>
        </p:txBody>
      </p:sp>
    </p:spTree>
    <p:extLst>
      <p:ext uri="{BB962C8B-B14F-4D97-AF65-F5344CB8AC3E}">
        <p14:creationId xmlns:p14="http://schemas.microsoft.com/office/powerpoint/2010/main" val="929543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A70026B-E099-453E-8FA3-F567745B84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B2EE288-3D4C-4F40-B379-525BB0D1DB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1FF7C35-3DC7-4BAA-BB11-3DFF044C97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081F3E-35AF-425A-87E8-112B7AD6669B}" type="datetimeFigureOut">
              <a:rPr lang="zh-CN" altLang="en-US" smtClean="0"/>
              <a:t>2020/9/29</a:t>
            </a:fld>
            <a:endParaRPr lang="zh-CN" altLang="en-US"/>
          </a:p>
        </p:txBody>
      </p:sp>
      <p:sp>
        <p:nvSpPr>
          <p:cNvPr id="5" name="页脚占位符 4">
            <a:extLst>
              <a:ext uri="{FF2B5EF4-FFF2-40B4-BE49-F238E27FC236}">
                <a16:creationId xmlns:a16="http://schemas.microsoft.com/office/drawing/2014/main" id="{69164138-C2E0-47C9-96AC-8137560186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B121A6E-990C-4051-B835-E1FD2C8939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40A9A8-7611-43AD-8FE3-0026244ECB46}" type="slidenum">
              <a:rPr lang="zh-CN" altLang="en-US" smtClean="0"/>
              <a:t>‹#›</a:t>
            </a:fld>
            <a:endParaRPr lang="zh-CN" altLang="en-US"/>
          </a:p>
        </p:txBody>
      </p:sp>
    </p:spTree>
    <p:extLst>
      <p:ext uri="{BB962C8B-B14F-4D97-AF65-F5344CB8AC3E}">
        <p14:creationId xmlns:p14="http://schemas.microsoft.com/office/powerpoint/2010/main" val="1059923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364CE7-749E-47E7-ADB9-3B9ECF77D5CA}"/>
              </a:ext>
            </a:extLst>
          </p:cNvPr>
          <p:cNvSpPr>
            <a:spLocks noGrp="1"/>
          </p:cNvSpPr>
          <p:nvPr>
            <p:ph type="title"/>
          </p:nvPr>
        </p:nvSpPr>
        <p:spPr/>
        <p:txBody>
          <a:bodyPr/>
          <a:lstStyle/>
          <a:p>
            <a:r>
              <a:rPr lang="zh-CN" altLang="en-US" dirty="0"/>
              <a:t>本周工作</a:t>
            </a:r>
          </a:p>
        </p:txBody>
      </p:sp>
      <p:sp>
        <p:nvSpPr>
          <p:cNvPr id="3" name="内容占位符 2">
            <a:extLst>
              <a:ext uri="{FF2B5EF4-FFF2-40B4-BE49-F238E27FC236}">
                <a16:creationId xmlns:a16="http://schemas.microsoft.com/office/drawing/2014/main" id="{7A220C9D-2C45-4A37-9B31-1E0DB5E22A92}"/>
              </a:ext>
            </a:extLst>
          </p:cNvPr>
          <p:cNvSpPr>
            <a:spLocks noGrp="1"/>
          </p:cNvSpPr>
          <p:nvPr>
            <p:ph idx="1"/>
          </p:nvPr>
        </p:nvSpPr>
        <p:spPr/>
        <p:txBody>
          <a:bodyPr/>
          <a:lstStyle/>
          <a:p>
            <a:r>
              <a:rPr lang="zh-CN" altLang="en-US" dirty="0"/>
              <a:t>持续学习相关论文</a:t>
            </a:r>
            <a:r>
              <a:rPr lang="en-US" altLang="zh-CN" dirty="0"/>
              <a:t>	</a:t>
            </a:r>
            <a:endParaRPr lang="zh-CN" altLang="en-US" dirty="0"/>
          </a:p>
        </p:txBody>
      </p:sp>
    </p:spTree>
    <p:extLst>
      <p:ext uri="{BB962C8B-B14F-4D97-AF65-F5344CB8AC3E}">
        <p14:creationId xmlns:p14="http://schemas.microsoft.com/office/powerpoint/2010/main" val="639774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D9A50A-A9D5-6A46-B68E-E18704DD315B}"/>
              </a:ext>
            </a:extLst>
          </p:cNvPr>
          <p:cNvSpPr>
            <a:spLocks noGrp="1"/>
          </p:cNvSpPr>
          <p:nvPr>
            <p:ph type="title"/>
          </p:nvPr>
        </p:nvSpPr>
        <p:spPr/>
        <p:txBody>
          <a:bodyPr/>
          <a:lstStyle/>
          <a:p>
            <a:r>
              <a:rPr kumimoji="1" lang="zh-CN" altLang="en-US" dirty="0"/>
              <a:t>规律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F7B9527-49EC-964C-AEEF-B150186CC701}"/>
                  </a:ext>
                </a:extLst>
              </p:cNvPr>
              <p:cNvSpPr>
                <a:spLocks noGrp="1"/>
              </p:cNvSpPr>
              <p:nvPr>
                <p:ph idx="1"/>
              </p:nvPr>
            </p:nvSpPr>
            <p:spPr/>
            <p:txBody>
              <a:bodyPr/>
              <a:lstStyle/>
              <a:p>
                <a:r>
                  <a:rPr kumimoji="1" lang="zh-CN" altLang="en-US" dirty="0"/>
                  <a:t>核心思想是什么？</a:t>
                </a:r>
                <a:endParaRPr kumimoji="1" lang="en-US" altLang="zh-CN" dirty="0"/>
              </a:p>
              <a:p>
                <a:pPr lvl="1"/>
                <a14:m>
                  <m:oMath xmlns:m="http://schemas.openxmlformats.org/officeDocument/2006/math">
                    <m:r>
                      <a:rPr lang="en-US" altLang="zh-CN" i="1">
                        <a:latin typeface="Cambria Math" panose="02040503050406030204" pitchFamily="18" charset="0"/>
                      </a:rPr>
                      <m:t>𝐿</m:t>
                    </m:r>
                    <m:d>
                      <m:dPr>
                        <m:ctrlPr>
                          <a:rPr lang="zh-CN" altLang="zh-CN" i="1">
                            <a:latin typeface="Cambria Math" panose="02040503050406030204" pitchFamily="18" charset="0"/>
                          </a:rPr>
                        </m:ctrlPr>
                      </m:dPr>
                      <m:e>
                        <m:r>
                          <a:rPr lang="en-US" altLang="zh-CN" i="1">
                            <a:latin typeface="Cambria Math" panose="02040503050406030204" pitchFamily="18" charset="0"/>
                          </a:rPr>
                          <m:t>𝜃</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𝐵</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𝜃</m:t>
                        </m:r>
                      </m:e>
                    </m:d>
                    <m:r>
                      <a:rPr lang="en-US" altLang="zh-CN" i="1">
                        <a:latin typeface="Cambria Math" panose="02040503050406030204" pitchFamily="18" charset="0"/>
                      </a:rPr>
                      <m:t>+ </m:t>
                    </m:r>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𝑖</m:t>
                        </m:r>
                      </m:sub>
                      <m:sup/>
                      <m:e>
                        <m:f>
                          <m:fPr>
                            <m:ctrlPr>
                              <a:rPr lang="zh-CN" altLang="zh-CN" i="1">
                                <a:latin typeface="Cambria Math" panose="02040503050406030204" pitchFamily="18" charset="0"/>
                              </a:rPr>
                            </m:ctrlPr>
                          </m:fPr>
                          <m:num>
                            <m:r>
                              <a:rPr lang="en-US" altLang="zh-CN" i="1">
                                <a:latin typeface="Cambria Math" panose="02040503050406030204" pitchFamily="18" charset="0"/>
                              </a:rPr>
                              <m:t>𝜆</m:t>
                            </m:r>
                          </m:num>
                          <m:den>
                            <m:r>
                              <a:rPr lang="en-US" altLang="zh-CN" i="1">
                                <a:latin typeface="Cambria Math" panose="02040503050406030204" pitchFamily="18" charset="0"/>
                              </a:rPr>
                              <m:t>2</m:t>
                            </m:r>
                          </m:den>
                        </m:f>
                        <m:sSup>
                          <m:sSupPr>
                            <m:ctrlPr>
                              <a:rPr lang="zh-CN" altLang="zh-CN" i="1">
                                <a:latin typeface="Cambria Math" panose="02040503050406030204" pitchFamily="18" charset="0"/>
                              </a:rPr>
                            </m:ctrlPr>
                          </m:sSupPr>
                          <m:e>
                            <m:sSub>
                              <m:sSubPr>
                                <m:ctrlPr>
                                  <a:rPr lang="zh-CN"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𝜃</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𝜃</m:t>
                                </m:r>
                              </m:e>
                              <m:sub>
                                <m:r>
                                  <a:rPr lang="en-US" altLang="zh-CN" i="1">
                                    <a:latin typeface="Cambria Math" panose="02040503050406030204" pitchFamily="18" charset="0"/>
                                  </a:rPr>
                                  <m:t>𝐴</m:t>
                                </m:r>
                                <m:r>
                                  <a:rPr lang="en-US" altLang="zh-CN" i="1">
                                    <a:latin typeface="Cambria Math" panose="02040503050406030204" pitchFamily="18" charset="0"/>
                                  </a:rPr>
                                  <m:t>, </m:t>
                                </m:r>
                                <m:r>
                                  <a:rPr lang="en-US" altLang="zh-CN" i="1">
                                    <a:latin typeface="Cambria Math" panose="02040503050406030204" pitchFamily="18" charset="0"/>
                                  </a:rPr>
                                  <m:t>𝑖</m:t>
                                </m:r>
                              </m:sub>
                            </m:sSub>
                            <m:r>
                              <a:rPr lang="en-US" altLang="zh-CN" i="1">
                                <a:latin typeface="Cambria Math" panose="02040503050406030204" pitchFamily="18" charset="0"/>
                              </a:rPr>
                              <m:t>)</m:t>
                            </m:r>
                          </m:e>
                          <m:sup>
                            <m:r>
                              <a:rPr lang="en-US" altLang="zh-CN" i="1">
                                <a:latin typeface="Cambria Math" panose="02040503050406030204" pitchFamily="18" charset="0"/>
                              </a:rPr>
                              <m:t>2</m:t>
                            </m:r>
                          </m:sup>
                        </m:sSup>
                      </m:e>
                    </m:nary>
                  </m:oMath>
                </a14:m>
                <a:endParaRPr kumimoji="1" lang="en-US" altLang="zh-CN" dirty="0"/>
              </a:p>
              <a:p>
                <a:r>
                  <a:rPr kumimoji="1" lang="zh-CN" altLang="en-US" dirty="0"/>
                  <a:t>约束梯度的方向！</a:t>
                </a:r>
                <a:endParaRPr kumimoji="1" lang="en-US" altLang="zh-CN" dirty="0"/>
              </a:p>
              <a:p>
                <a:endParaRPr kumimoji="1" lang="zh-CN" altLang="en-US" dirty="0"/>
              </a:p>
            </p:txBody>
          </p:sp>
        </mc:Choice>
        <mc:Fallback xmlns="">
          <p:sp>
            <p:nvSpPr>
              <p:cNvPr id="3" name="内容占位符 2">
                <a:extLst>
                  <a:ext uri="{FF2B5EF4-FFF2-40B4-BE49-F238E27FC236}">
                    <a16:creationId xmlns:a16="http://schemas.microsoft.com/office/drawing/2014/main" id="{0F7B9527-49EC-964C-AEEF-B150186CC701}"/>
                  </a:ext>
                </a:extLst>
              </p:cNvPr>
              <p:cNvSpPr>
                <a:spLocks noGrp="1" noRot="1" noChangeAspect="1" noMove="1" noResize="1" noEditPoints="1" noAdjustHandles="1" noChangeArrowheads="1" noChangeShapeType="1" noTextEdit="1"/>
              </p:cNvSpPr>
              <p:nvPr>
                <p:ph idx="1"/>
              </p:nvPr>
            </p:nvSpPr>
            <p:spPr>
              <a:blipFill>
                <a:blip r:embed="rId2"/>
                <a:stretch>
                  <a:fillRect l="-965" t="-2632"/>
                </a:stretch>
              </a:blipFill>
            </p:spPr>
            <p:txBody>
              <a:bodyPr/>
              <a:lstStyle/>
              <a:p>
                <a:r>
                  <a:rPr lang="zh-CN" altLang="en-US">
                    <a:noFill/>
                  </a:rPr>
                  <a:t> </a:t>
                </a:r>
              </a:p>
            </p:txBody>
          </p:sp>
        </mc:Fallback>
      </mc:AlternateContent>
      <p:sp>
        <p:nvSpPr>
          <p:cNvPr id="4" name="框架 3">
            <a:extLst>
              <a:ext uri="{FF2B5EF4-FFF2-40B4-BE49-F238E27FC236}">
                <a16:creationId xmlns:a16="http://schemas.microsoft.com/office/drawing/2014/main" id="{BC7D37F7-D6FC-CE49-88FF-E451B9325FF0}"/>
              </a:ext>
            </a:extLst>
          </p:cNvPr>
          <p:cNvSpPr/>
          <p:nvPr/>
        </p:nvSpPr>
        <p:spPr>
          <a:xfrm>
            <a:off x="3671891" y="2200277"/>
            <a:ext cx="2628900" cy="700088"/>
          </a:xfrm>
          <a:prstGeom prst="fram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361340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6F34A1-CCF7-0143-976C-510E9AAA66FD}"/>
              </a:ext>
            </a:extLst>
          </p:cNvPr>
          <p:cNvSpPr>
            <a:spLocks noGrp="1"/>
          </p:cNvSpPr>
          <p:nvPr>
            <p:ph type="title"/>
          </p:nvPr>
        </p:nvSpPr>
        <p:spPr>
          <a:xfrm>
            <a:off x="338138" y="0"/>
            <a:ext cx="10515600" cy="1325563"/>
          </a:xfrm>
        </p:spPr>
        <p:txBody>
          <a:bodyPr/>
          <a:lstStyle/>
          <a:p>
            <a:r>
              <a:rPr lang="en" altLang="zh-CN" dirty="0"/>
              <a:t>Learning without Forgetting</a:t>
            </a:r>
            <a:endParaRPr kumimoji="1" lang="zh-CN" altLang="en-US" dirty="0"/>
          </a:p>
        </p:txBody>
      </p:sp>
      <p:pic>
        <p:nvPicPr>
          <p:cNvPr id="5" name="图片 4">
            <a:extLst>
              <a:ext uri="{FF2B5EF4-FFF2-40B4-BE49-F238E27FC236}">
                <a16:creationId xmlns:a16="http://schemas.microsoft.com/office/drawing/2014/main" id="{D16DB2EF-0046-B741-B60C-51461D7E59D5}"/>
              </a:ext>
            </a:extLst>
          </p:cNvPr>
          <p:cNvPicPr>
            <a:picLocks noChangeAspect="1"/>
          </p:cNvPicPr>
          <p:nvPr/>
        </p:nvPicPr>
        <p:blipFill>
          <a:blip r:embed="rId2"/>
          <a:stretch>
            <a:fillRect/>
          </a:stretch>
        </p:blipFill>
        <p:spPr>
          <a:xfrm>
            <a:off x="1843087" y="1248583"/>
            <a:ext cx="8158163" cy="5609417"/>
          </a:xfrm>
          <a:prstGeom prst="rect">
            <a:avLst/>
          </a:prstGeom>
        </p:spPr>
      </p:pic>
    </p:spTree>
    <p:extLst>
      <p:ext uri="{BB962C8B-B14F-4D97-AF65-F5344CB8AC3E}">
        <p14:creationId xmlns:p14="http://schemas.microsoft.com/office/powerpoint/2010/main" val="1385193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6F34A1-CCF7-0143-976C-510E9AAA66FD}"/>
              </a:ext>
            </a:extLst>
          </p:cNvPr>
          <p:cNvSpPr>
            <a:spLocks noGrp="1"/>
          </p:cNvSpPr>
          <p:nvPr>
            <p:ph type="title"/>
          </p:nvPr>
        </p:nvSpPr>
        <p:spPr/>
        <p:txBody>
          <a:bodyPr/>
          <a:lstStyle/>
          <a:p>
            <a:r>
              <a:rPr lang="en" altLang="zh-CN" dirty="0"/>
              <a:t>Learning without Forgetting</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3F7EBF0-1E79-1F4E-A670-363547308DFD}"/>
                  </a:ext>
                </a:extLst>
              </p:cNvPr>
              <p:cNvSpPr>
                <a:spLocks noGrp="1"/>
              </p:cNvSpPr>
              <p:nvPr>
                <p:ph idx="1"/>
              </p:nvPr>
            </p:nvSpPr>
            <p:spPr/>
            <p:txBody>
              <a:bodyPr/>
              <a:lstStyle/>
              <a:p>
                <a:r>
                  <a:rPr kumimoji="1" lang="zh-CN" altLang="en-US" dirty="0"/>
                  <a:t>知识蒸馏</a:t>
                </a:r>
                <a:endParaRPr kumimoji="1" lang="en-US" altLang="zh-CN" dirty="0"/>
              </a:p>
              <a:p>
                <a:endParaRPr kumimoji="1" lang="en-US" altLang="zh-CN" dirty="0"/>
              </a:p>
              <a:p>
                <a14:m>
                  <m:oMath xmlns:m="http://schemas.openxmlformats.org/officeDocument/2006/math">
                    <m:r>
                      <a:rPr lang="en-US" altLang="zh-CN" i="1">
                        <a:latin typeface="Cambria Math" panose="02040503050406030204" pitchFamily="18" charset="0"/>
                      </a:rPr>
                      <m:t>𝐿</m:t>
                    </m:r>
                    <m:d>
                      <m:dPr>
                        <m:ctrlPr>
                          <a:rPr lang="zh-CN" altLang="zh-CN" i="1">
                            <a:latin typeface="Cambria Math" panose="02040503050406030204" pitchFamily="18" charset="0"/>
                          </a:rPr>
                        </m:ctrlPr>
                      </m:dPr>
                      <m:e>
                        <m:r>
                          <a:rPr lang="en-US" altLang="zh-CN" i="1">
                            <a:latin typeface="Cambria Math" panose="02040503050406030204" pitchFamily="18" charset="0"/>
                          </a:rPr>
                          <m:t>𝜃</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𝐵</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𝜃</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b="0" i="1" smtClean="0">
                            <a:latin typeface="Cambria Math" panose="02040503050406030204" pitchFamily="18" charset="0"/>
                          </a:rPr>
                          <m:t>𝐴</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𝜃</m:t>
                        </m:r>
                      </m:e>
                    </m:d>
                  </m:oMath>
                </a14:m>
                <a:endParaRPr kumimoji="1" lang="zh-CN" altLang="en-US" dirty="0"/>
              </a:p>
            </p:txBody>
          </p:sp>
        </mc:Choice>
        <mc:Fallback xmlns="">
          <p:sp>
            <p:nvSpPr>
              <p:cNvPr id="3" name="内容占位符 2">
                <a:extLst>
                  <a:ext uri="{FF2B5EF4-FFF2-40B4-BE49-F238E27FC236}">
                    <a16:creationId xmlns:a16="http://schemas.microsoft.com/office/drawing/2014/main" id="{E3F7EBF0-1E79-1F4E-A670-363547308DFD}"/>
                  </a:ext>
                </a:extLst>
              </p:cNvPr>
              <p:cNvSpPr>
                <a:spLocks noGrp="1" noRot="1" noChangeAspect="1" noMove="1" noResize="1" noEditPoints="1" noAdjustHandles="1" noChangeArrowheads="1" noChangeShapeType="1" noTextEdit="1"/>
              </p:cNvSpPr>
              <p:nvPr>
                <p:ph idx="1"/>
              </p:nvPr>
            </p:nvSpPr>
            <p:spPr>
              <a:blipFill>
                <a:blip r:embed="rId2"/>
                <a:stretch>
                  <a:fillRect l="-965" t="-2632"/>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5A2C207A-5C48-B94E-85A2-4429D0F6C203}"/>
              </a:ext>
            </a:extLst>
          </p:cNvPr>
          <p:cNvPicPr>
            <a:picLocks noChangeAspect="1"/>
          </p:cNvPicPr>
          <p:nvPr/>
        </p:nvPicPr>
        <p:blipFill>
          <a:blip r:embed="rId3"/>
          <a:stretch>
            <a:fillRect/>
          </a:stretch>
        </p:blipFill>
        <p:spPr>
          <a:xfrm>
            <a:off x="838200" y="3597736"/>
            <a:ext cx="10044113" cy="807116"/>
          </a:xfrm>
          <a:prstGeom prst="rect">
            <a:avLst/>
          </a:prstGeom>
        </p:spPr>
      </p:pic>
    </p:spTree>
    <p:extLst>
      <p:ext uri="{BB962C8B-B14F-4D97-AF65-F5344CB8AC3E}">
        <p14:creationId xmlns:p14="http://schemas.microsoft.com/office/powerpoint/2010/main" val="2443179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6124F34D-0D1F-C343-8EA9-38EF41B53B95}"/>
                  </a:ext>
                </a:extLst>
              </p:cNvPr>
              <p:cNvSpPr>
                <a:spLocks noGrp="1"/>
              </p:cNvSpPr>
              <p:nvPr>
                <p:ph type="title"/>
              </p:nvPr>
            </p:nvSpPr>
            <p:spPr/>
            <p:txBody>
              <a:bodyPr/>
              <a:lstStyle/>
              <a:p>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𝐴</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𝜃</m:t>
                        </m:r>
                      </m:e>
                    </m:d>
                  </m:oMath>
                </a14:m>
                <a:r>
                  <a:rPr kumimoji="1" lang="zh-CN" altLang="en-US" dirty="0"/>
                  <a:t> 怎么算</a:t>
                </a:r>
              </a:p>
            </p:txBody>
          </p:sp>
        </mc:Choice>
        <mc:Fallback xmlns="">
          <p:sp>
            <p:nvSpPr>
              <p:cNvPr id="2" name="标题 1">
                <a:extLst>
                  <a:ext uri="{FF2B5EF4-FFF2-40B4-BE49-F238E27FC236}">
                    <a16:creationId xmlns:a16="http://schemas.microsoft.com/office/drawing/2014/main" id="{6124F34D-0D1F-C343-8EA9-38EF41B53B95}"/>
                  </a:ext>
                </a:extLst>
              </p:cNvPr>
              <p:cNvSpPr>
                <a:spLocks noGrp="1" noRot="1" noChangeAspect="1" noMove="1" noResize="1" noEditPoints="1" noAdjustHandles="1" noChangeArrowheads="1" noChangeShapeType="1" noTextEdit="1"/>
              </p:cNvSpPr>
              <p:nvPr>
                <p:ph type="title"/>
              </p:nvPr>
            </p:nvSpPr>
            <p:spPr>
              <a:blipFill>
                <a:blip r:embed="rId2"/>
                <a:stretch>
                  <a:fillRect l="-844"/>
                </a:stretch>
              </a:blipFill>
            </p:spPr>
            <p:txBody>
              <a:bodyPr/>
              <a:lstStyle/>
              <a:p>
                <a:r>
                  <a:rPr lang="zh-CN" altLang="en-US">
                    <a:noFill/>
                  </a:rPr>
                  <a:t> </a:t>
                </a:r>
              </a:p>
            </p:txBody>
          </p:sp>
        </mc:Fallback>
      </mc:AlternateContent>
      <p:sp>
        <p:nvSpPr>
          <p:cNvPr id="3" name="内容占位符 2">
            <a:extLst>
              <a:ext uri="{FF2B5EF4-FFF2-40B4-BE49-F238E27FC236}">
                <a16:creationId xmlns:a16="http://schemas.microsoft.com/office/drawing/2014/main" id="{78A95655-40C7-3043-9DEA-C7F92EEF2754}"/>
              </a:ext>
            </a:extLst>
          </p:cNvPr>
          <p:cNvSpPr>
            <a:spLocks noGrp="1"/>
          </p:cNvSpPr>
          <p:nvPr>
            <p:ph idx="1"/>
          </p:nvPr>
        </p:nvSpPr>
        <p:spPr/>
        <p:txBody>
          <a:bodyPr/>
          <a:lstStyle/>
          <a:p>
            <a:endParaRPr kumimoji="1" lang="zh-CN" altLang="en-US" dirty="0"/>
          </a:p>
        </p:txBody>
      </p:sp>
      <p:pic>
        <p:nvPicPr>
          <p:cNvPr id="4" name="图片 3">
            <a:extLst>
              <a:ext uri="{FF2B5EF4-FFF2-40B4-BE49-F238E27FC236}">
                <a16:creationId xmlns:a16="http://schemas.microsoft.com/office/drawing/2014/main" id="{D64055B3-BDC8-174E-BB9C-857618B25A7D}"/>
              </a:ext>
            </a:extLst>
          </p:cNvPr>
          <p:cNvPicPr>
            <a:picLocks noChangeAspect="1"/>
          </p:cNvPicPr>
          <p:nvPr/>
        </p:nvPicPr>
        <p:blipFill>
          <a:blip r:embed="rId3"/>
          <a:stretch>
            <a:fillRect/>
          </a:stretch>
        </p:blipFill>
        <p:spPr>
          <a:xfrm>
            <a:off x="1154113" y="1825625"/>
            <a:ext cx="7226300" cy="3886200"/>
          </a:xfrm>
          <a:prstGeom prst="rect">
            <a:avLst/>
          </a:prstGeom>
        </p:spPr>
      </p:pic>
    </p:spTree>
    <p:extLst>
      <p:ext uri="{BB962C8B-B14F-4D97-AF65-F5344CB8AC3E}">
        <p14:creationId xmlns:p14="http://schemas.microsoft.com/office/powerpoint/2010/main" val="4038162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E2A4EAD-593D-954F-98E2-8EE653E96ECC}"/>
              </a:ext>
            </a:extLst>
          </p:cNvPr>
          <p:cNvPicPr>
            <a:picLocks noChangeAspect="1"/>
          </p:cNvPicPr>
          <p:nvPr/>
        </p:nvPicPr>
        <p:blipFill>
          <a:blip r:embed="rId2"/>
          <a:stretch>
            <a:fillRect/>
          </a:stretch>
        </p:blipFill>
        <p:spPr>
          <a:xfrm>
            <a:off x="0" y="764979"/>
            <a:ext cx="12192000" cy="5328042"/>
          </a:xfrm>
          <a:prstGeom prst="rect">
            <a:avLst/>
          </a:prstGeom>
        </p:spPr>
      </p:pic>
    </p:spTree>
    <p:extLst>
      <p:ext uri="{BB962C8B-B14F-4D97-AF65-F5344CB8AC3E}">
        <p14:creationId xmlns:p14="http://schemas.microsoft.com/office/powerpoint/2010/main" val="4007523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E15C25-38A1-B544-A865-4362D5776C8B}"/>
              </a:ext>
            </a:extLst>
          </p:cNvPr>
          <p:cNvSpPr>
            <a:spLocks noGrp="1"/>
          </p:cNvSpPr>
          <p:nvPr>
            <p:ph type="title"/>
          </p:nvPr>
        </p:nvSpPr>
        <p:spPr/>
        <p:txBody>
          <a:bodyPr/>
          <a:lstStyle/>
          <a:p>
            <a:r>
              <a:rPr lang="en" altLang="zh-CN" dirty="0"/>
              <a:t>Memory Aware Synapses</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D4B2500-BEAC-BB40-8041-8CA905A8F7F6}"/>
                  </a:ext>
                </a:extLst>
              </p:cNvPr>
              <p:cNvSpPr>
                <a:spLocks noGrp="1"/>
              </p:cNvSpPr>
              <p:nvPr>
                <p:ph idx="1"/>
              </p:nvPr>
            </p:nvSpPr>
            <p:spPr/>
            <p:txBody>
              <a:bodyPr/>
              <a:lstStyle/>
              <a:p>
                <a:r>
                  <a:rPr kumimoji="1" lang="zh-CN" altLang="en-US" dirty="0"/>
                  <a:t>计算每个参数的重要程度，即</a:t>
                </a:r>
                <a14:m>
                  <m:oMath xmlns:m="http://schemas.openxmlformats.org/officeDocument/2006/math">
                    <m:sSub>
                      <m:sSubPr>
                        <m:ctrlPr>
                          <a:rPr lang="zh-CN" altLang="zh-CN" i="1">
                            <a:latin typeface="Cambria Math" panose="02040503050406030204" pitchFamily="18" charset="0"/>
                          </a:rPr>
                        </m:ctrlPr>
                      </m:sSubPr>
                      <m:e>
                        <m:r>
                          <m:rPr>
                            <m:sty m:val="p"/>
                          </m:rPr>
                          <a:rPr lang="en-US" altLang="zh-CN" i="1">
                            <a:latin typeface="Cambria Math" panose="02040503050406030204" pitchFamily="18" charset="0"/>
                          </a:rPr>
                          <m:t>θ</m:t>
                        </m:r>
                      </m:e>
                      <m:sub>
                        <m:r>
                          <m:rPr>
                            <m:sty m:val="p"/>
                          </m:rPr>
                          <a:rPr lang="en-US" altLang="zh-CN" i="1">
                            <a:latin typeface="Cambria Math" panose="02040503050406030204" pitchFamily="18" charset="0"/>
                          </a:rPr>
                          <m:t>i</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a14:m>
                <a:r>
                  <a:rPr lang="zh-CN" altLang="en-US" dirty="0">
                    <a:effectLst/>
                  </a:rPr>
                  <a:t>对应的</a:t>
                </a:r>
                <a14:m>
                  <m:oMath xmlns:m="http://schemas.openxmlformats.org/officeDocument/2006/math">
                    <m:sSub>
                      <m:sSubPr>
                        <m:ctrlPr>
                          <a:rPr lang="zh-CN" altLang="zh-CN" i="1">
                            <a:latin typeface="Cambria Math" panose="02040503050406030204" pitchFamily="18" charset="0"/>
                          </a:rPr>
                        </m:ctrlPr>
                      </m:sSubPr>
                      <m:e>
                        <m:r>
                          <m:rPr>
                            <m:nor/>
                          </m:rPr>
                          <a:rPr lang="en-US" altLang="zh-CN" dirty="0"/>
                          <m:t>Ω</m:t>
                        </m:r>
                      </m:e>
                      <m:sub>
                        <m:r>
                          <m:rPr>
                            <m:sty m:val="p"/>
                          </m:rPr>
                          <a:rPr lang="en-US" altLang="zh-CN" i="1">
                            <a:latin typeface="Cambria Math" panose="02040503050406030204" pitchFamily="18" charset="0"/>
                          </a:rPr>
                          <m:t>i</m:t>
                        </m:r>
                        <m:r>
                          <a:rPr lang="en-US" altLang="zh-CN" i="1">
                            <a:latin typeface="Cambria Math" panose="02040503050406030204" pitchFamily="18" charset="0"/>
                          </a:rPr>
                          <m:t>,</m:t>
                        </m:r>
                        <m:r>
                          <a:rPr lang="en-US" altLang="zh-CN" i="1">
                            <a:latin typeface="Cambria Math" panose="02040503050406030204" pitchFamily="18" charset="0"/>
                          </a:rPr>
                          <m:t>𝑗</m:t>
                        </m:r>
                      </m:sub>
                    </m:sSub>
                  </m:oMath>
                </a14:m>
                <a:r>
                  <a:rPr kumimoji="1" lang="zh-CN" altLang="en-US" dirty="0"/>
                  <a:t>。</a:t>
                </a:r>
                <a:endParaRPr kumimoji="1" lang="en-US" altLang="zh-CN" dirty="0"/>
              </a:p>
              <a:p>
                <a:r>
                  <a:rPr kumimoji="1" lang="zh-CN" altLang="en-US" dirty="0"/>
                  <a:t>改变</a:t>
                </a:r>
                <a14:m>
                  <m:oMath xmlns:m="http://schemas.openxmlformats.org/officeDocument/2006/math">
                    <m:sSub>
                      <m:sSubPr>
                        <m:ctrlPr>
                          <a:rPr lang="zh-CN" altLang="zh-CN" i="1">
                            <a:latin typeface="Cambria Math" panose="02040503050406030204" pitchFamily="18" charset="0"/>
                          </a:rPr>
                        </m:ctrlPr>
                      </m:sSubPr>
                      <m:e>
                        <m:r>
                          <m:rPr>
                            <m:sty m:val="p"/>
                          </m:rPr>
                          <a:rPr lang="en-US" altLang="zh-CN" i="1">
                            <a:latin typeface="Cambria Math" panose="02040503050406030204" pitchFamily="18" charset="0"/>
                          </a:rPr>
                          <m:t>θ</m:t>
                        </m:r>
                      </m:e>
                      <m:sub>
                        <m:r>
                          <m:rPr>
                            <m:sty m:val="p"/>
                          </m:rPr>
                          <a:rPr lang="en-US" altLang="zh-CN" i="1">
                            <a:latin typeface="Cambria Math" panose="02040503050406030204" pitchFamily="18" charset="0"/>
                          </a:rPr>
                          <m:t>i</m:t>
                        </m:r>
                        <m:r>
                          <a:rPr lang="en-US" altLang="zh-CN" i="1">
                            <a:latin typeface="Cambria Math" panose="02040503050406030204" pitchFamily="18" charset="0"/>
                          </a:rPr>
                          <m:t>,</m:t>
                        </m:r>
                        <m:r>
                          <a:rPr lang="en-US" altLang="zh-CN" i="1">
                            <a:latin typeface="Cambria Math" panose="02040503050406030204" pitchFamily="18" charset="0"/>
                          </a:rPr>
                          <m:t>𝑗</m:t>
                        </m:r>
                      </m:sub>
                    </m:sSub>
                  </m:oMath>
                </a14:m>
                <a:r>
                  <a:rPr kumimoji="1" lang="zh-CN" altLang="en-US" dirty="0"/>
                  <a:t>大小来计算权重</a:t>
                </a:r>
                <a:endParaRPr kumimoji="1" lang="en-US" altLang="zh-CN" dirty="0"/>
              </a:p>
              <a:p>
                <a:endParaRPr kumimoji="1" lang="en-US" altLang="zh-CN" dirty="0"/>
              </a:p>
              <a:p>
                <a:pPr marL="0" indent="0">
                  <a:buNone/>
                </a:pPr>
                <a:r>
                  <a:rPr kumimoji="1" lang="zh-CN" altLang="en-US" dirty="0"/>
                  <a:t>上述的过程每个任务都要计算</a:t>
                </a:r>
                <a:endParaRPr kumimoji="1" lang="en-US" altLang="zh-CN" dirty="0"/>
              </a:p>
              <a:p>
                <a:endParaRPr kumimoji="1" lang="zh-CN" altLang="en-US" dirty="0"/>
              </a:p>
            </p:txBody>
          </p:sp>
        </mc:Choice>
        <mc:Fallback xmlns="">
          <p:sp>
            <p:nvSpPr>
              <p:cNvPr id="3" name="内容占位符 2">
                <a:extLst>
                  <a:ext uri="{FF2B5EF4-FFF2-40B4-BE49-F238E27FC236}">
                    <a16:creationId xmlns:a16="http://schemas.microsoft.com/office/drawing/2014/main" id="{FD4B2500-BEAC-BB40-8041-8CA905A8F7F6}"/>
                  </a:ext>
                </a:extLst>
              </p:cNvPr>
              <p:cNvSpPr>
                <a:spLocks noGrp="1" noRot="1" noChangeAspect="1" noMove="1" noResize="1" noEditPoints="1" noAdjustHandles="1" noChangeArrowheads="1" noChangeShapeType="1" noTextEdit="1"/>
              </p:cNvSpPr>
              <p:nvPr>
                <p:ph idx="1"/>
              </p:nvPr>
            </p:nvSpPr>
            <p:spPr>
              <a:blipFill>
                <a:blip r:embed="rId2"/>
                <a:stretch>
                  <a:fillRect l="-1086" t="-23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09039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FFB326-EB79-9142-832E-3806048B801A}"/>
              </a:ext>
            </a:extLst>
          </p:cNvPr>
          <p:cNvSpPr>
            <a:spLocks noGrp="1"/>
          </p:cNvSpPr>
          <p:nvPr>
            <p:ph type="title"/>
          </p:nvPr>
        </p:nvSpPr>
        <p:spPr/>
        <p:txBody>
          <a:bodyPr/>
          <a:lstStyle/>
          <a:p>
            <a:r>
              <a:rPr kumimoji="1" lang="zh-CN" altLang="en-US" dirty="0"/>
              <a:t>计算权重</a:t>
            </a:r>
          </a:p>
        </p:txBody>
      </p:sp>
      <p:sp>
        <p:nvSpPr>
          <p:cNvPr id="3" name="内容占位符 2">
            <a:extLst>
              <a:ext uri="{FF2B5EF4-FFF2-40B4-BE49-F238E27FC236}">
                <a16:creationId xmlns:a16="http://schemas.microsoft.com/office/drawing/2014/main" id="{33860C82-B8D6-0549-900F-4C50A063F27D}"/>
              </a:ext>
            </a:extLst>
          </p:cNvPr>
          <p:cNvSpPr>
            <a:spLocks noGrp="1"/>
          </p:cNvSpPr>
          <p:nvPr>
            <p:ph idx="1"/>
          </p:nvPr>
        </p:nvSpPr>
        <p:spPr/>
        <p:txBody>
          <a:bodyPr/>
          <a:lstStyle/>
          <a:p>
            <a:r>
              <a:rPr kumimoji="1" lang="zh-CN" altLang="en-US" dirty="0"/>
              <a:t>假设</a:t>
            </a:r>
            <a:r>
              <a:rPr kumimoji="1" lang="en-US" altLang="zh-CN" dirty="0"/>
              <a:t>F</a:t>
            </a:r>
            <a:r>
              <a:rPr kumimoji="1" lang="zh-CN" altLang="en-US" dirty="0"/>
              <a:t>是前向传播的近似函数。</a:t>
            </a:r>
            <a:endParaRPr kumimoji="1" lang="en-US" altLang="zh-CN" dirty="0"/>
          </a:p>
          <a:p>
            <a:r>
              <a:rPr kumimoji="1" lang="zh-CN" altLang="en-US" dirty="0"/>
              <a:t>假设参数改变值为</a:t>
            </a:r>
            <a:r>
              <a:rPr lang="el-GR" altLang="zh-CN" dirty="0"/>
              <a:t>δ</a:t>
            </a:r>
            <a:endParaRPr lang="en-US" altLang="zh-CN" dirty="0"/>
          </a:p>
          <a:p>
            <a:endParaRPr lang="en-US" altLang="zh-CN" dirty="0"/>
          </a:p>
          <a:p>
            <a:endParaRPr lang="en-US" altLang="zh-CN" dirty="0"/>
          </a:p>
          <a:p>
            <a:endParaRPr lang="en-US" altLang="zh-CN" dirty="0"/>
          </a:p>
          <a:p>
            <a:r>
              <a:rPr lang="zh-CN" altLang="el-GR" dirty="0"/>
              <a:t>于是</a:t>
            </a:r>
            <a:r>
              <a:rPr lang="zh-CN" altLang="en-US" dirty="0"/>
              <a:t>权重：</a:t>
            </a:r>
            <a:endParaRPr lang="en-US" altLang="zh-CN" dirty="0"/>
          </a:p>
          <a:p>
            <a:endParaRPr lang="en-US" altLang="zh-CN" dirty="0"/>
          </a:p>
          <a:p>
            <a:endParaRPr kumimoji="1" lang="zh-CN" altLang="en-US" dirty="0"/>
          </a:p>
        </p:txBody>
      </p:sp>
      <p:pic>
        <p:nvPicPr>
          <p:cNvPr id="5" name="图片 4">
            <a:extLst>
              <a:ext uri="{FF2B5EF4-FFF2-40B4-BE49-F238E27FC236}">
                <a16:creationId xmlns:a16="http://schemas.microsoft.com/office/drawing/2014/main" id="{7F0B365D-C1E2-064B-A2EE-1092165BA212}"/>
              </a:ext>
            </a:extLst>
          </p:cNvPr>
          <p:cNvPicPr>
            <a:picLocks noChangeAspect="1"/>
          </p:cNvPicPr>
          <p:nvPr/>
        </p:nvPicPr>
        <p:blipFill>
          <a:blip r:embed="rId2"/>
          <a:stretch>
            <a:fillRect/>
          </a:stretch>
        </p:blipFill>
        <p:spPr>
          <a:xfrm>
            <a:off x="2203450" y="2749550"/>
            <a:ext cx="7785100" cy="1358900"/>
          </a:xfrm>
          <a:prstGeom prst="rect">
            <a:avLst/>
          </a:prstGeom>
        </p:spPr>
      </p:pic>
      <p:pic>
        <p:nvPicPr>
          <p:cNvPr id="6" name="图片 5">
            <a:extLst>
              <a:ext uri="{FF2B5EF4-FFF2-40B4-BE49-F238E27FC236}">
                <a16:creationId xmlns:a16="http://schemas.microsoft.com/office/drawing/2014/main" id="{42271EA9-511A-9044-918B-D226399337E2}"/>
              </a:ext>
            </a:extLst>
          </p:cNvPr>
          <p:cNvPicPr>
            <a:picLocks noChangeAspect="1"/>
          </p:cNvPicPr>
          <p:nvPr/>
        </p:nvPicPr>
        <p:blipFill>
          <a:blip r:embed="rId3"/>
          <a:stretch>
            <a:fillRect/>
          </a:stretch>
        </p:blipFill>
        <p:spPr>
          <a:xfrm>
            <a:off x="2570163" y="3429000"/>
            <a:ext cx="3708400" cy="927100"/>
          </a:xfrm>
          <a:prstGeom prst="rect">
            <a:avLst/>
          </a:prstGeom>
        </p:spPr>
      </p:pic>
      <p:pic>
        <p:nvPicPr>
          <p:cNvPr id="7" name="图片 6">
            <a:extLst>
              <a:ext uri="{FF2B5EF4-FFF2-40B4-BE49-F238E27FC236}">
                <a16:creationId xmlns:a16="http://schemas.microsoft.com/office/drawing/2014/main" id="{0B9D42EA-BB5A-134E-B039-8418723F0944}"/>
              </a:ext>
            </a:extLst>
          </p:cNvPr>
          <p:cNvPicPr>
            <a:picLocks noChangeAspect="1"/>
          </p:cNvPicPr>
          <p:nvPr/>
        </p:nvPicPr>
        <p:blipFill>
          <a:blip r:embed="rId4"/>
          <a:stretch>
            <a:fillRect/>
          </a:stretch>
        </p:blipFill>
        <p:spPr>
          <a:xfrm>
            <a:off x="2570163" y="4787900"/>
            <a:ext cx="5168900" cy="1498600"/>
          </a:xfrm>
          <a:prstGeom prst="rect">
            <a:avLst/>
          </a:prstGeom>
        </p:spPr>
      </p:pic>
    </p:spTree>
    <p:extLst>
      <p:ext uri="{BB962C8B-B14F-4D97-AF65-F5344CB8AC3E}">
        <p14:creationId xmlns:p14="http://schemas.microsoft.com/office/powerpoint/2010/main" val="3795708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FFB326-EB79-9142-832E-3806048B801A}"/>
              </a:ext>
            </a:extLst>
          </p:cNvPr>
          <p:cNvSpPr>
            <a:spLocks noGrp="1"/>
          </p:cNvSpPr>
          <p:nvPr>
            <p:ph type="title"/>
          </p:nvPr>
        </p:nvSpPr>
        <p:spPr/>
        <p:txBody>
          <a:bodyPr/>
          <a:lstStyle/>
          <a:p>
            <a:r>
              <a:rPr kumimoji="1" lang="zh-CN" altLang="en-US" dirty="0"/>
              <a:t>计算权重</a:t>
            </a:r>
          </a:p>
        </p:txBody>
      </p:sp>
      <p:sp>
        <p:nvSpPr>
          <p:cNvPr id="3" name="内容占位符 2">
            <a:extLst>
              <a:ext uri="{FF2B5EF4-FFF2-40B4-BE49-F238E27FC236}">
                <a16:creationId xmlns:a16="http://schemas.microsoft.com/office/drawing/2014/main" id="{33860C82-B8D6-0549-900F-4C50A063F27D}"/>
              </a:ext>
            </a:extLst>
          </p:cNvPr>
          <p:cNvSpPr>
            <a:spLocks noGrp="1"/>
          </p:cNvSpPr>
          <p:nvPr>
            <p:ph idx="1"/>
          </p:nvPr>
        </p:nvSpPr>
        <p:spPr/>
        <p:txBody>
          <a:bodyPr/>
          <a:lstStyle/>
          <a:p>
            <a:r>
              <a:rPr kumimoji="1" lang="zh-CN" altLang="en-US" dirty="0"/>
              <a:t>输出是多维的情况下，做一个改变：</a:t>
            </a:r>
            <a:endParaRPr lang="en-US" altLang="zh-CN" dirty="0"/>
          </a:p>
          <a:p>
            <a:endParaRPr kumimoji="1" lang="zh-CN" altLang="en-US" dirty="0"/>
          </a:p>
        </p:txBody>
      </p:sp>
      <p:pic>
        <p:nvPicPr>
          <p:cNvPr id="8" name="内容占位符 3">
            <a:extLst>
              <a:ext uri="{FF2B5EF4-FFF2-40B4-BE49-F238E27FC236}">
                <a16:creationId xmlns:a16="http://schemas.microsoft.com/office/drawing/2014/main" id="{67164615-D3D3-4B41-A7D9-24525E3C724B}"/>
              </a:ext>
            </a:extLst>
          </p:cNvPr>
          <p:cNvPicPr>
            <a:picLocks noChangeAspect="1"/>
          </p:cNvPicPr>
          <p:nvPr/>
        </p:nvPicPr>
        <p:blipFill>
          <a:blip r:embed="rId3"/>
          <a:stretch>
            <a:fillRect/>
          </a:stretch>
        </p:blipFill>
        <p:spPr>
          <a:xfrm>
            <a:off x="1824038" y="2458244"/>
            <a:ext cx="6743700" cy="1257300"/>
          </a:xfrm>
          <a:prstGeom prst="rect">
            <a:avLst/>
          </a:prstGeom>
        </p:spPr>
      </p:pic>
    </p:spTree>
    <p:extLst>
      <p:ext uri="{BB962C8B-B14F-4D97-AF65-F5344CB8AC3E}">
        <p14:creationId xmlns:p14="http://schemas.microsoft.com/office/powerpoint/2010/main" val="2321335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877343-C9F5-3D4E-A111-6F2C0C7BD024}"/>
              </a:ext>
            </a:extLst>
          </p:cNvPr>
          <p:cNvSpPr>
            <a:spLocks noGrp="1"/>
          </p:cNvSpPr>
          <p:nvPr>
            <p:ph type="title"/>
          </p:nvPr>
        </p:nvSpPr>
        <p:spPr/>
        <p:txBody>
          <a:bodyPr/>
          <a:lstStyle/>
          <a:p>
            <a:r>
              <a:rPr kumimoji="1" lang="zh-CN" altLang="en-US" dirty="0"/>
              <a:t>计算</a:t>
            </a:r>
            <a:r>
              <a:rPr kumimoji="1" lang="en-US" altLang="zh-CN" dirty="0"/>
              <a:t>Loss</a:t>
            </a:r>
            <a:endParaRPr kumimoji="1" lang="zh-CN" altLang="en-US" dirty="0"/>
          </a:p>
        </p:txBody>
      </p:sp>
      <p:sp>
        <p:nvSpPr>
          <p:cNvPr id="6" name="内容占位符 5">
            <a:extLst>
              <a:ext uri="{FF2B5EF4-FFF2-40B4-BE49-F238E27FC236}">
                <a16:creationId xmlns:a16="http://schemas.microsoft.com/office/drawing/2014/main" id="{EC9F2D1E-2021-D745-B816-6115DB4A3785}"/>
              </a:ext>
            </a:extLst>
          </p:cNvPr>
          <p:cNvSpPr>
            <a:spLocks noGrp="1"/>
          </p:cNvSpPr>
          <p:nvPr>
            <p:ph idx="1"/>
          </p:nvPr>
        </p:nvSpPr>
        <p:spPr/>
        <p:txBody>
          <a:bodyPr/>
          <a:lstStyle/>
          <a:p>
            <a:r>
              <a:rPr kumimoji="1" lang="zh-CN" altLang="en-US" dirty="0"/>
              <a:t>熟悉的公式</a:t>
            </a:r>
            <a:endParaRPr kumimoji="1" lang="en-US" altLang="zh-CN" dirty="0"/>
          </a:p>
          <a:p>
            <a:endParaRPr kumimoji="1" lang="zh-CN" altLang="en-US" dirty="0"/>
          </a:p>
        </p:txBody>
      </p:sp>
      <p:pic>
        <p:nvPicPr>
          <p:cNvPr id="7" name="图片 6">
            <a:extLst>
              <a:ext uri="{FF2B5EF4-FFF2-40B4-BE49-F238E27FC236}">
                <a16:creationId xmlns:a16="http://schemas.microsoft.com/office/drawing/2014/main" id="{1B27146B-E7FB-7847-86C2-5CD142DDF345}"/>
              </a:ext>
            </a:extLst>
          </p:cNvPr>
          <p:cNvPicPr>
            <a:picLocks noChangeAspect="1"/>
          </p:cNvPicPr>
          <p:nvPr/>
        </p:nvPicPr>
        <p:blipFill>
          <a:blip r:embed="rId2"/>
          <a:stretch>
            <a:fillRect/>
          </a:stretch>
        </p:blipFill>
        <p:spPr>
          <a:xfrm>
            <a:off x="3016250" y="2806700"/>
            <a:ext cx="6159500" cy="1244600"/>
          </a:xfrm>
          <a:prstGeom prst="rect">
            <a:avLst/>
          </a:prstGeom>
        </p:spPr>
      </p:pic>
    </p:spTree>
    <p:extLst>
      <p:ext uri="{BB962C8B-B14F-4D97-AF65-F5344CB8AC3E}">
        <p14:creationId xmlns:p14="http://schemas.microsoft.com/office/powerpoint/2010/main" val="3487052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60DDC2-34C2-BD4C-8C27-4BB32D877B5A}"/>
              </a:ext>
            </a:extLst>
          </p:cNvPr>
          <p:cNvSpPr>
            <a:spLocks noGrp="1"/>
          </p:cNvSpPr>
          <p:nvPr>
            <p:ph type="title"/>
          </p:nvPr>
        </p:nvSpPr>
        <p:spPr/>
        <p:txBody>
          <a:bodyPr/>
          <a:lstStyle/>
          <a:p>
            <a:r>
              <a:rPr kumimoji="1" lang="zh-CN" altLang="en-US" dirty="0"/>
              <a:t>与上面两个对比</a:t>
            </a:r>
          </a:p>
        </p:txBody>
      </p:sp>
      <p:pic>
        <p:nvPicPr>
          <p:cNvPr id="4" name="内容占位符 3">
            <a:extLst>
              <a:ext uri="{FF2B5EF4-FFF2-40B4-BE49-F238E27FC236}">
                <a16:creationId xmlns:a16="http://schemas.microsoft.com/office/drawing/2014/main" id="{585C5930-A4B2-7047-84AE-D398C1382CB6}"/>
              </a:ext>
            </a:extLst>
          </p:cNvPr>
          <p:cNvPicPr>
            <a:picLocks noGrp="1" noChangeAspect="1"/>
          </p:cNvPicPr>
          <p:nvPr>
            <p:ph idx="1"/>
          </p:nvPr>
        </p:nvPicPr>
        <p:blipFill>
          <a:blip r:embed="rId2"/>
          <a:stretch>
            <a:fillRect/>
          </a:stretch>
        </p:blipFill>
        <p:spPr>
          <a:xfrm>
            <a:off x="2279650" y="1956594"/>
            <a:ext cx="7632700" cy="4089400"/>
          </a:xfrm>
          <a:prstGeom prst="rect">
            <a:avLst/>
          </a:prstGeom>
        </p:spPr>
      </p:pic>
    </p:spTree>
    <p:extLst>
      <p:ext uri="{BB962C8B-B14F-4D97-AF65-F5344CB8AC3E}">
        <p14:creationId xmlns:p14="http://schemas.microsoft.com/office/powerpoint/2010/main" val="2517855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C4723A-2852-46BC-BC7D-AFF347739986}"/>
              </a:ext>
            </a:extLst>
          </p:cNvPr>
          <p:cNvSpPr>
            <a:spLocks noGrp="1"/>
          </p:cNvSpPr>
          <p:nvPr>
            <p:ph type="title"/>
          </p:nvPr>
        </p:nvSpPr>
        <p:spPr/>
        <p:txBody>
          <a:bodyPr/>
          <a:lstStyle/>
          <a:p>
            <a:r>
              <a:rPr lang="zh-CN" altLang="zh-CN" dirty="0"/>
              <a:t>灾难性遗忘问题（</a:t>
            </a:r>
            <a:r>
              <a:rPr lang="en-US" altLang="zh-CN" dirty="0"/>
              <a:t>catastrophic forgetting</a:t>
            </a:r>
            <a:r>
              <a:rPr lang="zh-CN" altLang="zh-CN" dirty="0"/>
              <a:t>）</a:t>
            </a:r>
            <a:endParaRPr lang="zh-CN" altLang="en-US" dirty="0"/>
          </a:p>
        </p:txBody>
      </p:sp>
      <p:sp>
        <p:nvSpPr>
          <p:cNvPr id="3" name="内容占位符 2">
            <a:extLst>
              <a:ext uri="{FF2B5EF4-FFF2-40B4-BE49-F238E27FC236}">
                <a16:creationId xmlns:a16="http://schemas.microsoft.com/office/drawing/2014/main" id="{A385F4E0-CCD6-4360-ABA5-565AA978DCE3}"/>
              </a:ext>
            </a:extLst>
          </p:cNvPr>
          <p:cNvSpPr>
            <a:spLocks noGrp="1"/>
          </p:cNvSpPr>
          <p:nvPr>
            <p:ph idx="1"/>
          </p:nvPr>
        </p:nvSpPr>
        <p:spPr/>
        <p:txBody>
          <a:bodyPr/>
          <a:lstStyle/>
          <a:p>
            <a:r>
              <a:rPr lang="zh-CN" altLang="zh-CN" dirty="0"/>
              <a:t>人在学习新知识的时候，能根据之前的知识很快的学习相似的知识，并且能不遗忘从前的知识。</a:t>
            </a:r>
            <a:endParaRPr lang="en-US" altLang="zh-CN" dirty="0"/>
          </a:p>
          <a:p>
            <a:endParaRPr lang="en-US" altLang="zh-CN" dirty="0"/>
          </a:p>
          <a:p>
            <a:r>
              <a:rPr lang="zh-CN" altLang="zh-CN" dirty="0"/>
              <a:t>而机器，或者更准确一点说神经网络，在学习新任务的同时会出现一些问题——灾难性遗忘问题（</a:t>
            </a:r>
            <a:r>
              <a:rPr lang="en-US" altLang="zh-CN" dirty="0"/>
              <a:t>catastrophic forgetting</a:t>
            </a:r>
            <a:r>
              <a:rPr lang="zh-CN" altLang="zh-CN" dirty="0"/>
              <a:t>），</a:t>
            </a:r>
            <a:endParaRPr lang="en-US" altLang="zh-CN" dirty="0"/>
          </a:p>
          <a:p>
            <a:endParaRPr lang="en-US" altLang="zh-CN" dirty="0"/>
          </a:p>
          <a:p>
            <a:r>
              <a:rPr lang="zh-CN" altLang="zh-CN" dirty="0"/>
              <a:t>意思是模型学习了新任务的</a:t>
            </a:r>
            <a:r>
              <a:rPr lang="en-US" altLang="zh-CN" dirty="0"/>
              <a:t>b</a:t>
            </a:r>
            <a:r>
              <a:rPr lang="zh-CN" altLang="zh-CN" dirty="0"/>
              <a:t>，而再回去预测旧任务</a:t>
            </a:r>
            <a:r>
              <a:rPr lang="en-US" altLang="zh-CN" dirty="0"/>
              <a:t>a</a:t>
            </a:r>
            <a:r>
              <a:rPr lang="zh-CN" altLang="zh-CN" dirty="0"/>
              <a:t>时发现预测不准确了。因此，针对此现象，需要提出解决方案，以解决灾难性问题，我们将这种方法称之为持续学习（</a:t>
            </a:r>
            <a:r>
              <a:rPr lang="en-US" altLang="zh-CN" dirty="0"/>
              <a:t>continual learning</a:t>
            </a:r>
            <a:r>
              <a:rPr lang="zh-CN" altLang="zh-CN" dirty="0"/>
              <a:t>）。</a:t>
            </a:r>
          </a:p>
          <a:p>
            <a:endParaRPr lang="zh-CN" altLang="en-US" dirty="0"/>
          </a:p>
        </p:txBody>
      </p:sp>
    </p:spTree>
    <p:extLst>
      <p:ext uri="{BB962C8B-B14F-4D97-AF65-F5344CB8AC3E}">
        <p14:creationId xmlns:p14="http://schemas.microsoft.com/office/powerpoint/2010/main" val="3666352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F5F385-452E-6B49-97EF-7EE2832CCA63}"/>
              </a:ext>
            </a:extLst>
          </p:cNvPr>
          <p:cNvSpPr>
            <a:spLocks noGrp="1"/>
          </p:cNvSpPr>
          <p:nvPr>
            <p:ph type="title"/>
          </p:nvPr>
        </p:nvSpPr>
        <p:spPr/>
        <p:txBody>
          <a:bodyPr/>
          <a:lstStyle/>
          <a:p>
            <a:r>
              <a:rPr kumimoji="1" lang="zh-CN" altLang="en-US" dirty="0"/>
              <a:t>上述的论文（按照顺序）</a:t>
            </a:r>
          </a:p>
        </p:txBody>
      </p:sp>
      <p:sp>
        <p:nvSpPr>
          <p:cNvPr id="3" name="内容占位符 2">
            <a:extLst>
              <a:ext uri="{FF2B5EF4-FFF2-40B4-BE49-F238E27FC236}">
                <a16:creationId xmlns:a16="http://schemas.microsoft.com/office/drawing/2014/main" id="{A85AE157-5581-8B46-BF39-0F76ADE97D88}"/>
              </a:ext>
            </a:extLst>
          </p:cNvPr>
          <p:cNvSpPr>
            <a:spLocks noGrp="1"/>
          </p:cNvSpPr>
          <p:nvPr>
            <p:ph idx="1"/>
          </p:nvPr>
        </p:nvSpPr>
        <p:spPr/>
        <p:txBody>
          <a:bodyPr/>
          <a:lstStyle/>
          <a:p>
            <a:r>
              <a:rPr kumimoji="1" lang="en" altLang="zh-CN" dirty="0"/>
              <a:t>Overcoming catastrophic forgetting in neural</a:t>
            </a:r>
          </a:p>
          <a:p>
            <a:r>
              <a:rPr lang="en" altLang="zh-CN" dirty="0"/>
              <a:t>Learning without Forgetting</a:t>
            </a:r>
          </a:p>
          <a:p>
            <a:r>
              <a:rPr lang="en" altLang="zh-CN" dirty="0"/>
              <a:t>Memory Aware Synapses: Learning what (not) to forget</a:t>
            </a:r>
          </a:p>
          <a:p>
            <a:endParaRPr kumimoji="1" lang="zh-CN" altLang="en-US" dirty="0"/>
          </a:p>
        </p:txBody>
      </p:sp>
    </p:spTree>
    <p:extLst>
      <p:ext uri="{BB962C8B-B14F-4D97-AF65-F5344CB8AC3E}">
        <p14:creationId xmlns:p14="http://schemas.microsoft.com/office/powerpoint/2010/main" val="3127662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67FBE-F8D5-744A-B7EA-16EC4C2875F8}"/>
              </a:ext>
            </a:extLst>
          </p:cNvPr>
          <p:cNvSpPr>
            <a:spLocks noGrp="1"/>
          </p:cNvSpPr>
          <p:nvPr>
            <p:ph type="title"/>
          </p:nvPr>
        </p:nvSpPr>
        <p:spPr/>
        <p:txBody>
          <a:bodyPr>
            <a:normAutofit fontScale="90000"/>
          </a:bodyPr>
          <a:lstStyle/>
          <a:p>
            <a:r>
              <a:rPr lang="en" altLang="zh-CN" dirty="0"/>
              <a:t>Overcoming Catastrophic Forgetting with Hard Attention to the Task</a:t>
            </a:r>
            <a:br>
              <a:rPr lang="en" altLang="zh-CN" dirty="0"/>
            </a:br>
            <a:endParaRPr kumimoji="1" lang="zh-CN" altLang="en-US" dirty="0"/>
          </a:p>
        </p:txBody>
      </p:sp>
      <p:sp>
        <p:nvSpPr>
          <p:cNvPr id="3" name="内容占位符 2">
            <a:extLst>
              <a:ext uri="{FF2B5EF4-FFF2-40B4-BE49-F238E27FC236}">
                <a16:creationId xmlns:a16="http://schemas.microsoft.com/office/drawing/2014/main" id="{7B9522A7-4A14-1E4F-AEEC-2A67254DA66F}"/>
              </a:ext>
            </a:extLst>
          </p:cNvPr>
          <p:cNvSpPr>
            <a:spLocks noGrp="1"/>
          </p:cNvSpPr>
          <p:nvPr>
            <p:ph idx="1"/>
          </p:nvPr>
        </p:nvSpPr>
        <p:spPr/>
        <p:txBody>
          <a:bodyPr/>
          <a:lstStyle/>
          <a:p>
            <a:r>
              <a:rPr kumimoji="1" lang="zh-CN" altLang="en-US" dirty="0"/>
              <a:t>采用了</a:t>
            </a:r>
            <a:r>
              <a:rPr kumimoji="1" lang="en-US" altLang="zh-CN" dirty="0"/>
              <a:t>hard-attention</a:t>
            </a:r>
          </a:p>
          <a:p>
            <a:endParaRPr kumimoji="1" lang="zh-CN" altLang="en-US" dirty="0"/>
          </a:p>
        </p:txBody>
      </p:sp>
      <p:pic>
        <p:nvPicPr>
          <p:cNvPr id="4" name="图片 3">
            <a:extLst>
              <a:ext uri="{FF2B5EF4-FFF2-40B4-BE49-F238E27FC236}">
                <a16:creationId xmlns:a16="http://schemas.microsoft.com/office/drawing/2014/main" id="{A3377796-CFF8-8344-A426-B8848DC1A563}"/>
              </a:ext>
            </a:extLst>
          </p:cNvPr>
          <p:cNvPicPr>
            <a:picLocks noChangeAspect="1"/>
          </p:cNvPicPr>
          <p:nvPr/>
        </p:nvPicPr>
        <p:blipFill>
          <a:blip r:embed="rId2"/>
          <a:stretch>
            <a:fillRect/>
          </a:stretch>
        </p:blipFill>
        <p:spPr>
          <a:xfrm>
            <a:off x="6611418" y="1048511"/>
            <a:ext cx="4649164" cy="5868225"/>
          </a:xfrm>
          <a:prstGeom prst="rect">
            <a:avLst/>
          </a:prstGeom>
        </p:spPr>
      </p:pic>
    </p:spTree>
    <p:extLst>
      <p:ext uri="{BB962C8B-B14F-4D97-AF65-F5344CB8AC3E}">
        <p14:creationId xmlns:p14="http://schemas.microsoft.com/office/powerpoint/2010/main" val="2618614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9E63F8-AF71-0F41-AED9-CDDC76600C3A}"/>
              </a:ext>
            </a:extLst>
          </p:cNvPr>
          <p:cNvSpPr>
            <a:spLocks noGrp="1"/>
          </p:cNvSpPr>
          <p:nvPr>
            <p:ph type="title"/>
          </p:nvPr>
        </p:nvSpPr>
        <p:spPr/>
        <p:txBody>
          <a:bodyPr/>
          <a:lstStyle/>
          <a:p>
            <a:r>
              <a:rPr kumimoji="1" lang="zh-CN" altLang="en-US" dirty="0"/>
              <a:t>总结</a:t>
            </a:r>
          </a:p>
        </p:txBody>
      </p:sp>
      <p:sp>
        <p:nvSpPr>
          <p:cNvPr id="3" name="内容占位符 2">
            <a:extLst>
              <a:ext uri="{FF2B5EF4-FFF2-40B4-BE49-F238E27FC236}">
                <a16:creationId xmlns:a16="http://schemas.microsoft.com/office/drawing/2014/main" id="{AFAAD002-4446-5344-9FC3-531F68D9E8BA}"/>
              </a:ext>
            </a:extLst>
          </p:cNvPr>
          <p:cNvSpPr>
            <a:spLocks noGrp="1"/>
          </p:cNvSpPr>
          <p:nvPr>
            <p:ph idx="1"/>
          </p:nvPr>
        </p:nvSpPr>
        <p:spPr/>
        <p:txBody>
          <a:bodyPr/>
          <a:lstStyle/>
          <a:p>
            <a:r>
              <a:rPr kumimoji="1" lang="zh-CN" altLang="en-US" dirty="0"/>
              <a:t>方法：</a:t>
            </a:r>
            <a:endParaRPr kumimoji="1" lang="en-US" altLang="zh-CN" dirty="0"/>
          </a:p>
          <a:p>
            <a:r>
              <a:rPr kumimoji="1" lang="en-US" altLang="zh-CN" dirty="0"/>
              <a:t>1</a:t>
            </a:r>
            <a:r>
              <a:rPr kumimoji="1" lang="zh-CN" altLang="en-US" dirty="0"/>
              <a:t>、</a:t>
            </a:r>
            <a:r>
              <a:rPr kumimoji="1" lang="en-US" altLang="zh-CN" dirty="0"/>
              <a:t>regularization</a:t>
            </a:r>
          </a:p>
          <a:p>
            <a:r>
              <a:rPr kumimoji="1" lang="en-US" altLang="zh-CN" dirty="0"/>
              <a:t>2</a:t>
            </a:r>
            <a:r>
              <a:rPr kumimoji="1" lang="zh-CN" altLang="en-US" dirty="0"/>
              <a:t>、训练新模型，模型聚合</a:t>
            </a:r>
            <a:endParaRPr kumimoji="1" lang="en-US" altLang="zh-CN" dirty="0"/>
          </a:p>
          <a:p>
            <a:r>
              <a:rPr kumimoji="1" lang="en-US" altLang="zh-CN" dirty="0"/>
              <a:t>3</a:t>
            </a:r>
            <a:r>
              <a:rPr kumimoji="1" lang="zh-CN" altLang="en-US" dirty="0"/>
              <a:t>、重复训练之前的数据</a:t>
            </a:r>
            <a:endParaRPr kumimoji="1" lang="en-US" altLang="zh-CN" dirty="0"/>
          </a:p>
          <a:p>
            <a:r>
              <a:rPr kumimoji="1" lang="en-US" altLang="zh-CN" dirty="0"/>
              <a:t>4</a:t>
            </a:r>
            <a:r>
              <a:rPr kumimoji="1" lang="zh-CN" altLang="en-US" dirty="0"/>
              <a:t>、长短时记忆，不断将短时记忆整合到长时记忆中</a:t>
            </a:r>
            <a:endParaRPr kumimoji="1" lang="en-US" altLang="zh-CN" dirty="0"/>
          </a:p>
          <a:p>
            <a:r>
              <a:rPr kumimoji="1" lang="en-US" altLang="zh-CN" dirty="0"/>
              <a:t>5</a:t>
            </a:r>
            <a:r>
              <a:rPr kumimoji="1" lang="zh-CN" altLang="en-US" dirty="0"/>
              <a:t>、尽可能让学习的知识记在少数的神经元上</a:t>
            </a:r>
          </a:p>
        </p:txBody>
      </p:sp>
    </p:spTree>
    <p:extLst>
      <p:ext uri="{BB962C8B-B14F-4D97-AF65-F5344CB8AC3E}">
        <p14:creationId xmlns:p14="http://schemas.microsoft.com/office/powerpoint/2010/main" val="1030938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6904B2-A85E-4E42-85E6-F8A8003BEB61}"/>
              </a:ext>
            </a:extLst>
          </p:cNvPr>
          <p:cNvSpPr>
            <a:spLocks noGrp="1"/>
          </p:cNvSpPr>
          <p:nvPr>
            <p:ph type="title"/>
          </p:nvPr>
        </p:nvSpPr>
        <p:spPr/>
        <p:txBody>
          <a:bodyPr/>
          <a:lstStyle/>
          <a:p>
            <a:r>
              <a:rPr lang="zh-CN" altLang="en-US" dirty="0"/>
              <a:t>下周工作</a:t>
            </a:r>
          </a:p>
        </p:txBody>
      </p:sp>
      <p:sp>
        <p:nvSpPr>
          <p:cNvPr id="3" name="内容占位符 2">
            <a:extLst>
              <a:ext uri="{FF2B5EF4-FFF2-40B4-BE49-F238E27FC236}">
                <a16:creationId xmlns:a16="http://schemas.microsoft.com/office/drawing/2014/main" id="{9A9913A6-2D6C-4311-A3E4-7C7E9C7F93C3}"/>
              </a:ext>
            </a:extLst>
          </p:cNvPr>
          <p:cNvSpPr>
            <a:spLocks noGrp="1"/>
          </p:cNvSpPr>
          <p:nvPr>
            <p:ph idx="1"/>
          </p:nvPr>
        </p:nvSpPr>
        <p:spPr/>
        <p:txBody>
          <a:bodyPr/>
          <a:lstStyle/>
          <a:p>
            <a:r>
              <a:rPr lang="zh-CN" altLang="en-US" dirty="0"/>
              <a:t>近期（</a:t>
            </a:r>
            <a:r>
              <a:rPr lang="en-US" altLang="zh-CN" dirty="0"/>
              <a:t>2020</a:t>
            </a:r>
            <a:r>
              <a:rPr lang="zh-CN" altLang="en-US" dirty="0"/>
              <a:t>）论文阅读，以及目标检测领域与联邦学习、继续学习结合</a:t>
            </a:r>
            <a:endParaRPr lang="en-US" altLang="zh-CN" dirty="0"/>
          </a:p>
        </p:txBody>
      </p:sp>
    </p:spTree>
    <p:extLst>
      <p:ext uri="{BB962C8B-B14F-4D97-AF65-F5344CB8AC3E}">
        <p14:creationId xmlns:p14="http://schemas.microsoft.com/office/powerpoint/2010/main" val="3796536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A661DA-C87A-4261-A9A8-5B2D3F372607}"/>
              </a:ext>
            </a:extLst>
          </p:cNvPr>
          <p:cNvSpPr>
            <a:spLocks noGrp="1"/>
          </p:cNvSpPr>
          <p:nvPr>
            <p:ph type="title"/>
          </p:nvPr>
        </p:nvSpPr>
        <p:spPr/>
        <p:txBody>
          <a:bodyPr/>
          <a:lstStyle/>
          <a:p>
            <a:r>
              <a:rPr lang="en-US" altLang="zh-CN" b="1" dirty="0"/>
              <a:t>Elastic weight consolidation</a:t>
            </a:r>
            <a:endParaRPr lang="zh-CN" altLang="en-US" dirty="0"/>
          </a:p>
        </p:txBody>
      </p:sp>
      <p:sp>
        <p:nvSpPr>
          <p:cNvPr id="3" name="内容占位符 2">
            <a:extLst>
              <a:ext uri="{FF2B5EF4-FFF2-40B4-BE49-F238E27FC236}">
                <a16:creationId xmlns:a16="http://schemas.microsoft.com/office/drawing/2014/main" id="{3521A5FC-A2ED-4925-8944-4D74D4DBDB42}"/>
              </a:ext>
            </a:extLst>
          </p:cNvPr>
          <p:cNvSpPr>
            <a:spLocks noGrp="1"/>
          </p:cNvSpPr>
          <p:nvPr>
            <p:ph idx="1"/>
          </p:nvPr>
        </p:nvSpPr>
        <p:spPr/>
        <p:txBody>
          <a:bodyPr/>
          <a:lstStyle/>
          <a:p>
            <a:r>
              <a:rPr lang="en-US" altLang="zh-CN" dirty="0"/>
              <a:t>Elastic weight consolidation</a:t>
            </a:r>
            <a:r>
              <a:rPr lang="zh-CN" altLang="zh-CN" dirty="0"/>
              <a:t>（</a:t>
            </a:r>
            <a:r>
              <a:rPr lang="en-US" altLang="zh-CN" dirty="0"/>
              <a:t>EWC</a:t>
            </a:r>
            <a:r>
              <a:rPr lang="zh-CN" altLang="zh-CN" dirty="0"/>
              <a:t>）的灵感来自哺乳动物的记忆，研究发现哺乳动物的大脑可能会通过大脑皮层回路来保护先前获得的知识，从而避免灾难性遗忘。实验中，一个小鼠需要记住一个行的技能时，大脑中一些突触就会被加强（单一神经元的树突棘数量的增加）。并且即使进行了后续的其他任务的学习，这些增加了的树突棘能够得到保持，以便几个月后相关能力仍然得到保留。但是当这些树突棘被选择性擦除后，相关的技能就会被遗忘。这表明对这些增强的突触的保护对于任务能力的保留至关重要。</a:t>
            </a:r>
          </a:p>
          <a:p>
            <a:endParaRPr lang="zh-CN" altLang="en-US" dirty="0"/>
          </a:p>
        </p:txBody>
      </p:sp>
    </p:spTree>
    <p:extLst>
      <p:ext uri="{BB962C8B-B14F-4D97-AF65-F5344CB8AC3E}">
        <p14:creationId xmlns:p14="http://schemas.microsoft.com/office/powerpoint/2010/main" val="1672670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41A17B-9FC2-484A-AAD6-DC078BA5A7D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3EB23C4-0EA4-4981-8D83-E9AACE102165}"/>
              </a:ext>
            </a:extLst>
          </p:cNvPr>
          <p:cNvSpPr>
            <a:spLocks noGrp="1"/>
          </p:cNvSpPr>
          <p:nvPr>
            <p:ph idx="1"/>
          </p:nvPr>
        </p:nvSpPr>
        <p:spPr/>
        <p:txBody>
          <a:bodyPr/>
          <a:lstStyle/>
          <a:p>
            <a:r>
              <a:rPr lang="zh-CN" altLang="zh-CN" dirty="0"/>
              <a:t>这个算法的主要思想是基于上述的发现。</a:t>
            </a:r>
            <a:endParaRPr lang="en-US" altLang="zh-CN" dirty="0"/>
          </a:p>
          <a:p>
            <a:endParaRPr lang="en-US" altLang="zh-CN" dirty="0"/>
          </a:p>
          <a:p>
            <a:r>
              <a:rPr lang="zh-CN" altLang="zh-CN" dirty="0"/>
              <a:t>具体做法简单概述为：神经网络中并不是每个节点的都对结果有很大影响，在学习新任务时，减轻那些对旧任务影响过大的节点权重，即可达到继续学习的效果。</a:t>
            </a:r>
          </a:p>
          <a:p>
            <a:endParaRPr lang="zh-CN" altLang="en-US" dirty="0"/>
          </a:p>
        </p:txBody>
      </p:sp>
    </p:spTree>
    <p:extLst>
      <p:ext uri="{BB962C8B-B14F-4D97-AF65-F5344CB8AC3E}">
        <p14:creationId xmlns:p14="http://schemas.microsoft.com/office/powerpoint/2010/main" val="1432516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D4E570-4F64-4970-A6A6-7068B2BB635C}"/>
              </a:ext>
            </a:extLst>
          </p:cNvPr>
          <p:cNvSpPr>
            <a:spLocks noGrp="1"/>
          </p:cNvSpPr>
          <p:nvPr>
            <p:ph type="title"/>
          </p:nvPr>
        </p:nvSpPr>
        <p:spPr/>
        <p:txBody>
          <a:bodyPr/>
          <a:lstStyle/>
          <a:p>
            <a:r>
              <a:rPr lang="zh-CN" altLang="en-US" dirty="0"/>
              <a:t>总览</a:t>
            </a:r>
          </a:p>
        </p:txBody>
      </p:sp>
      <p:sp>
        <p:nvSpPr>
          <p:cNvPr id="3" name="内容占位符 2">
            <a:extLst>
              <a:ext uri="{FF2B5EF4-FFF2-40B4-BE49-F238E27FC236}">
                <a16:creationId xmlns:a16="http://schemas.microsoft.com/office/drawing/2014/main" id="{65AE3239-CF49-4208-8DC0-2B4DC8DA5DD2}"/>
              </a:ext>
            </a:extLst>
          </p:cNvPr>
          <p:cNvSpPr>
            <a:spLocks noGrp="1"/>
          </p:cNvSpPr>
          <p:nvPr>
            <p:ph idx="1"/>
          </p:nvPr>
        </p:nvSpPr>
        <p:spPr>
          <a:xfrm>
            <a:off x="838200" y="1825625"/>
            <a:ext cx="10515600" cy="4351338"/>
          </a:xfrm>
        </p:spPr>
        <p:txBody>
          <a:bodyPr/>
          <a:lstStyle/>
          <a:p>
            <a:r>
              <a:rPr lang="zh-CN" altLang="en-US" dirty="0"/>
              <a:t>压弹簧</a:t>
            </a:r>
          </a:p>
        </p:txBody>
      </p:sp>
      <p:pic>
        <p:nvPicPr>
          <p:cNvPr id="4" name="图片 3" descr="图示&#10;&#10;描述已自动生成">
            <a:extLst>
              <a:ext uri="{FF2B5EF4-FFF2-40B4-BE49-F238E27FC236}">
                <a16:creationId xmlns:a16="http://schemas.microsoft.com/office/drawing/2014/main" id="{AFED0736-289B-4A76-B29E-75D476027F1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95935" y="2360584"/>
            <a:ext cx="7839403" cy="3951316"/>
          </a:xfrm>
          <a:prstGeom prst="rect">
            <a:avLst/>
          </a:prstGeom>
          <a:noFill/>
          <a:ln>
            <a:noFill/>
          </a:ln>
        </p:spPr>
      </p:pic>
    </p:spTree>
    <p:extLst>
      <p:ext uri="{BB962C8B-B14F-4D97-AF65-F5344CB8AC3E}">
        <p14:creationId xmlns:p14="http://schemas.microsoft.com/office/powerpoint/2010/main" val="305222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006F59-D1B3-49F2-AB8C-1EB9A6CC07C9}"/>
              </a:ext>
            </a:extLst>
          </p:cNvPr>
          <p:cNvSpPr>
            <a:spLocks noGrp="1"/>
          </p:cNvSpPr>
          <p:nvPr>
            <p:ph type="title"/>
          </p:nvPr>
        </p:nvSpPr>
        <p:spPr/>
        <p:txBody>
          <a:bodyPr/>
          <a:lstStyle/>
          <a:p>
            <a:r>
              <a:rPr lang="zh-CN" altLang="en-US" dirty="0"/>
              <a:t>计算强度</a:t>
            </a:r>
            <a:r>
              <a:rPr lang="en-US" altLang="zh-CN" dirty="0"/>
              <a:t>——</a:t>
            </a:r>
            <a:r>
              <a:rPr lang="zh-CN" altLang="en-US" dirty="0"/>
              <a:t>假定只有一个任务时</a:t>
            </a:r>
          </a:p>
        </p:txBody>
      </p:sp>
      <mc:AlternateContent xmlns:mc="http://schemas.openxmlformats.org/markup-compatibility/2006" xmlns:a14="http://schemas.microsoft.com/office/drawing/2010/main">
        <mc:Choice Requires="a14">
          <p:graphicFrame>
            <p:nvGraphicFramePr>
              <p:cNvPr id="5" name="内容占位符 4">
                <a:extLst>
                  <a:ext uri="{FF2B5EF4-FFF2-40B4-BE49-F238E27FC236}">
                    <a16:creationId xmlns:a16="http://schemas.microsoft.com/office/drawing/2014/main" id="{5DB5ABF3-BAFA-CD4F-83BF-1EF46B91C5FE}"/>
                  </a:ext>
                </a:extLst>
              </p:cNvPr>
              <p:cNvGraphicFramePr>
                <a:graphicFrameLocks noGrp="1"/>
              </p:cNvGraphicFramePr>
              <p:nvPr>
                <p:ph idx="1"/>
                <p:extLst>
                  <p:ext uri="{D42A27DB-BD31-4B8C-83A1-F6EECF244321}">
                    <p14:modId xmlns:p14="http://schemas.microsoft.com/office/powerpoint/2010/main" val="766320750"/>
                  </p:ext>
                </p:extLst>
              </p:nvPr>
            </p:nvGraphicFramePr>
            <p:xfrm>
              <a:off x="1155192" y="2553749"/>
              <a:ext cx="9622917" cy="2439923"/>
            </p:xfrm>
            <a:graphic>
              <a:graphicData uri="http://schemas.openxmlformats.org/drawingml/2006/table">
                <a:tbl>
                  <a:tblPr firstRow="1" firstCol="1" bandRow="1"/>
                  <a:tblGrid>
                    <a:gridCol w="8708879">
                      <a:extLst>
                        <a:ext uri="{9D8B030D-6E8A-4147-A177-3AD203B41FA5}">
                          <a16:colId xmlns:a16="http://schemas.microsoft.com/office/drawing/2014/main" val="1113274642"/>
                        </a:ext>
                      </a:extLst>
                    </a:gridCol>
                    <a:gridCol w="914038">
                      <a:extLst>
                        <a:ext uri="{9D8B030D-6E8A-4147-A177-3AD203B41FA5}">
                          <a16:colId xmlns:a16="http://schemas.microsoft.com/office/drawing/2014/main" val="3100557621"/>
                        </a:ext>
                      </a:extLst>
                    </a:gridCol>
                  </a:tblGrid>
                  <a:tr h="2439923">
                    <a:tc>
                      <a:txBody>
                        <a:bodyPr/>
                        <a:lstStyle/>
                        <a:p>
                          <a:pPr indent="266700" algn="ctr">
                            <a:lnSpc>
                              <a:spcPct val="150000"/>
                            </a:lnSpc>
                            <a:spcAft>
                              <a:spcPts val="0"/>
                            </a:spcAft>
                          </a:pPr>
                          <a14:m>
                            <m:oMathPara xmlns:m="http://schemas.openxmlformats.org/officeDocument/2006/math">
                              <m:oMathParaPr>
                                <m:jc m:val="centerGroup"/>
                              </m:oMathParaPr>
                              <m:oMath xmlns:m="http://schemas.openxmlformats.org/officeDocument/2006/math">
                                <m:r>
                                  <a:rPr lang="en-US" sz="2400" i="1" kern="100">
                                    <a:effectLst/>
                                    <a:latin typeface="Cambria Math" panose="02040503050406030204" pitchFamily="18" charset="0"/>
                                    <a:ea typeface="仿宋_GB2312"/>
                                  </a:rPr>
                                  <m:t>𝑙𝑜𝑔𝑝</m:t>
                                </m:r>
                                <m:d>
                                  <m:dPr>
                                    <m:ctrlPr>
                                      <a:rPr lang="zh-CN" sz="2400" i="1" kern="100">
                                        <a:effectLst/>
                                        <a:latin typeface="Cambria Math" panose="02040503050406030204" pitchFamily="18" charset="0"/>
                                        <a:ea typeface="Cambria Math" panose="02040503050406030204" pitchFamily="18" charset="0"/>
                                      </a:rPr>
                                    </m:ctrlPr>
                                  </m:dPr>
                                  <m:e>
                                    <m:r>
                                      <a:rPr lang="en-US" sz="2400" i="1" kern="100">
                                        <a:effectLst/>
                                        <a:latin typeface="Cambria Math" panose="02040503050406030204" pitchFamily="18" charset="0"/>
                                        <a:ea typeface="仿宋_GB2312"/>
                                      </a:rPr>
                                      <m:t>𝜃</m:t>
                                    </m:r>
                                  </m:e>
                                  <m:e>
                                    <m:r>
                                      <a:rPr lang="en-US" sz="2400" i="1" kern="100">
                                        <a:effectLst/>
                                        <a:latin typeface="Cambria Math" panose="02040503050406030204" pitchFamily="18" charset="0"/>
                                        <a:ea typeface="仿宋_GB2312"/>
                                      </a:rPr>
                                      <m:t>𝐷</m:t>
                                    </m:r>
                                  </m:e>
                                </m:d>
                                <m:r>
                                  <a:rPr lang="en-US" sz="2400" i="1" kern="100">
                                    <a:effectLst/>
                                    <a:latin typeface="Cambria Math" panose="02040503050406030204" pitchFamily="18" charset="0"/>
                                    <a:ea typeface="仿宋_GB2312"/>
                                  </a:rPr>
                                  <m:t>=</m:t>
                                </m:r>
                                <m:r>
                                  <a:rPr lang="en-US" sz="2400" i="1" kern="100">
                                    <a:effectLst/>
                                    <a:latin typeface="Cambria Math" panose="02040503050406030204" pitchFamily="18" charset="0"/>
                                    <a:ea typeface="仿宋_GB2312"/>
                                  </a:rPr>
                                  <m:t>𝑙𝑜𝑔𝑝</m:t>
                                </m:r>
                                <m:d>
                                  <m:dPr>
                                    <m:ctrlPr>
                                      <a:rPr lang="zh-CN" sz="2400" i="1" kern="100">
                                        <a:effectLst/>
                                        <a:latin typeface="Cambria Math" panose="02040503050406030204" pitchFamily="18" charset="0"/>
                                        <a:ea typeface="Cambria Math" panose="02040503050406030204" pitchFamily="18" charset="0"/>
                                      </a:rPr>
                                    </m:ctrlPr>
                                  </m:dPr>
                                  <m:e>
                                    <m:r>
                                      <a:rPr lang="en-US" sz="2400" i="1" kern="100">
                                        <a:effectLst/>
                                        <a:latin typeface="Cambria Math" panose="02040503050406030204" pitchFamily="18" charset="0"/>
                                        <a:ea typeface="仿宋_GB2312"/>
                                      </a:rPr>
                                      <m:t>𝐷</m:t>
                                    </m:r>
                                  </m:e>
                                  <m:e>
                                    <m:r>
                                      <a:rPr lang="en-US" sz="2400" i="1" kern="100">
                                        <a:effectLst/>
                                        <a:latin typeface="Cambria Math" panose="02040503050406030204" pitchFamily="18" charset="0"/>
                                        <a:ea typeface="仿宋_GB2312"/>
                                      </a:rPr>
                                      <m:t>𝜃</m:t>
                                    </m:r>
                                  </m:e>
                                </m:d>
                                <m:r>
                                  <a:rPr lang="en-US" sz="2400" i="1" kern="100">
                                    <a:effectLst/>
                                    <a:latin typeface="Cambria Math" panose="02040503050406030204" pitchFamily="18" charset="0"/>
                                    <a:ea typeface="仿宋_GB2312"/>
                                  </a:rPr>
                                  <m:t>+</m:t>
                                </m:r>
                                <m:r>
                                  <a:rPr lang="en-US" sz="2400" i="1" kern="100">
                                    <a:effectLst/>
                                    <a:latin typeface="Cambria Math" panose="02040503050406030204" pitchFamily="18" charset="0"/>
                                    <a:ea typeface="仿宋_GB2312"/>
                                  </a:rPr>
                                  <m:t>𝑙𝑜𝑔𝑝</m:t>
                                </m:r>
                                <m:d>
                                  <m:dPr>
                                    <m:ctrlPr>
                                      <a:rPr lang="zh-CN" sz="2400" i="1" kern="100">
                                        <a:effectLst/>
                                        <a:latin typeface="Cambria Math" panose="02040503050406030204" pitchFamily="18" charset="0"/>
                                        <a:ea typeface="Cambria Math" panose="02040503050406030204" pitchFamily="18" charset="0"/>
                                      </a:rPr>
                                    </m:ctrlPr>
                                  </m:dPr>
                                  <m:e>
                                    <m:r>
                                      <a:rPr lang="en-US" sz="2400" i="1" kern="100">
                                        <a:effectLst/>
                                        <a:latin typeface="Cambria Math" panose="02040503050406030204" pitchFamily="18" charset="0"/>
                                        <a:ea typeface="仿宋_GB2312"/>
                                      </a:rPr>
                                      <m:t>𝜃</m:t>
                                    </m:r>
                                  </m:e>
                                </m:d>
                                <m:r>
                                  <a:rPr lang="en-US" sz="2400" i="1" kern="100">
                                    <a:effectLst/>
                                    <a:latin typeface="Cambria Math" panose="02040503050406030204" pitchFamily="18" charset="0"/>
                                    <a:ea typeface="仿宋_GB2312"/>
                                  </a:rPr>
                                  <m:t>−</m:t>
                                </m:r>
                                <m:r>
                                  <a:rPr lang="en-US" sz="2400" i="1" kern="100">
                                    <a:effectLst/>
                                    <a:latin typeface="Cambria Math" panose="02040503050406030204" pitchFamily="18" charset="0"/>
                                    <a:ea typeface="仿宋_GB2312"/>
                                  </a:rPr>
                                  <m:t>𝑙𝑜𝑔𝑝</m:t>
                                </m:r>
                                <m:r>
                                  <a:rPr lang="en-US" sz="2400" i="1" kern="100">
                                    <a:effectLst/>
                                    <a:latin typeface="Cambria Math" panose="02040503050406030204" pitchFamily="18" charset="0"/>
                                    <a:ea typeface="仿宋_GB2312"/>
                                  </a:rPr>
                                  <m:t>(</m:t>
                                </m:r>
                                <m:r>
                                  <a:rPr lang="en-US" sz="2400" i="1" kern="100">
                                    <a:effectLst/>
                                    <a:latin typeface="Cambria Math" panose="02040503050406030204" pitchFamily="18" charset="0"/>
                                    <a:ea typeface="仿宋_GB2312"/>
                                  </a:rPr>
                                  <m:t>𝐷</m:t>
                                </m:r>
                                <m:r>
                                  <a:rPr lang="en-US" sz="2400" i="1" kern="100">
                                    <a:effectLst/>
                                    <a:latin typeface="Cambria Math" panose="02040503050406030204" pitchFamily="18" charset="0"/>
                                    <a:ea typeface="仿宋_GB2312"/>
                                  </a:rPr>
                                  <m:t>)</m:t>
                                </m:r>
                              </m:oMath>
                            </m:oMathPara>
                          </a14:m>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indent="266700" algn="ctr">
                            <a:lnSpc>
                              <a:spcPct val="150000"/>
                            </a:lnSpc>
                            <a:spcAft>
                              <a:spcPts val="0"/>
                            </a:spcAft>
                          </a:pPr>
                          <a:r>
                            <a:rPr lang="zh-CN" sz="2400" kern="100" dirty="0">
                              <a:effectLst/>
                              <a:latin typeface="Times New Roman" panose="02020603050405020304" pitchFamily="18" charset="0"/>
                              <a:ea typeface="仿宋_GB2312"/>
                              <a:cs typeface="Times New Roman" panose="02020603050405020304" pitchFamily="18" charset="0"/>
                            </a:rPr>
                            <a:t>（</a:t>
                          </a:r>
                          <a:r>
                            <a:rPr lang="en-US" sz="2400" kern="100" dirty="0">
                              <a:effectLst/>
                              <a:latin typeface="Times New Roman" panose="02020603050405020304" pitchFamily="18" charset="0"/>
                              <a:ea typeface="仿宋_GB2312"/>
                              <a:cs typeface="Times New Roman" panose="02020603050405020304" pitchFamily="18" charset="0"/>
                            </a:rPr>
                            <a:t>1</a:t>
                          </a:r>
                          <a:r>
                            <a:rPr lang="zh-CN" sz="2400" kern="100" dirty="0">
                              <a:effectLst/>
                              <a:latin typeface="Times New Roman" panose="02020603050405020304" pitchFamily="18" charset="0"/>
                              <a:ea typeface="仿宋_GB2312"/>
                              <a:cs typeface="Times New Roman" panose="02020603050405020304" pitchFamily="18" charset="0"/>
                            </a:rPr>
                            <a:t>）</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935353878"/>
                      </a:ext>
                    </a:extLst>
                  </a:tr>
                </a:tbl>
              </a:graphicData>
            </a:graphic>
          </p:graphicFrame>
        </mc:Choice>
        <mc:Fallback xmlns="">
          <p:graphicFrame>
            <p:nvGraphicFramePr>
              <p:cNvPr id="5" name="内容占位符 4">
                <a:extLst>
                  <a:ext uri="{FF2B5EF4-FFF2-40B4-BE49-F238E27FC236}">
                    <a16:creationId xmlns:a16="http://schemas.microsoft.com/office/drawing/2014/main" id="{5DB5ABF3-BAFA-CD4F-83BF-1EF46B91C5FE}"/>
                  </a:ext>
                </a:extLst>
              </p:cNvPr>
              <p:cNvGraphicFramePr>
                <a:graphicFrameLocks noGrp="1"/>
              </p:cNvGraphicFramePr>
              <p:nvPr>
                <p:ph idx="1"/>
                <p:extLst>
                  <p:ext uri="{D42A27DB-BD31-4B8C-83A1-F6EECF244321}">
                    <p14:modId xmlns:p14="http://schemas.microsoft.com/office/powerpoint/2010/main" val="766320750"/>
                  </p:ext>
                </p:extLst>
              </p:nvPr>
            </p:nvGraphicFramePr>
            <p:xfrm>
              <a:off x="1155192" y="2553749"/>
              <a:ext cx="9622917" cy="2439923"/>
            </p:xfrm>
            <a:graphic>
              <a:graphicData uri="http://schemas.openxmlformats.org/drawingml/2006/table">
                <a:tbl>
                  <a:tblPr firstRow="1" firstCol="1" bandRow="1"/>
                  <a:tblGrid>
                    <a:gridCol w="8708879">
                      <a:extLst>
                        <a:ext uri="{9D8B030D-6E8A-4147-A177-3AD203B41FA5}">
                          <a16:colId xmlns:a16="http://schemas.microsoft.com/office/drawing/2014/main" val="1113274642"/>
                        </a:ext>
                      </a:extLst>
                    </a:gridCol>
                    <a:gridCol w="914038">
                      <a:extLst>
                        <a:ext uri="{9D8B030D-6E8A-4147-A177-3AD203B41FA5}">
                          <a16:colId xmlns:a16="http://schemas.microsoft.com/office/drawing/2014/main" val="3100557621"/>
                        </a:ext>
                      </a:extLst>
                    </a:gridCol>
                  </a:tblGrid>
                  <a:tr h="2439923">
                    <a:tc>
                      <a:txBody>
                        <a:bodyPr/>
                        <a:lstStyle/>
                        <a:p>
                          <a:endParaRPr lang="zh-CN"/>
                        </a:p>
                      </a:txBody>
                      <a:tcPr marL="68580" marR="68580" marT="0" marB="0" anchor="ctr">
                        <a:lnL>
                          <a:noFill/>
                        </a:lnL>
                        <a:lnR>
                          <a:noFill/>
                        </a:lnR>
                        <a:lnT>
                          <a:noFill/>
                        </a:lnT>
                        <a:lnB>
                          <a:noFill/>
                        </a:lnB>
                        <a:blipFill>
                          <a:blip r:embed="rId2"/>
                          <a:stretch>
                            <a:fillRect r="-10480"/>
                          </a:stretch>
                        </a:blipFill>
                      </a:tcPr>
                    </a:tc>
                    <a:tc>
                      <a:txBody>
                        <a:bodyPr/>
                        <a:lstStyle/>
                        <a:p>
                          <a:pPr indent="266700" algn="ctr">
                            <a:lnSpc>
                              <a:spcPct val="150000"/>
                            </a:lnSpc>
                            <a:spcAft>
                              <a:spcPts val="0"/>
                            </a:spcAft>
                          </a:pPr>
                          <a:r>
                            <a:rPr lang="zh-CN" sz="2400" kern="100" dirty="0">
                              <a:effectLst/>
                              <a:latin typeface="Times New Roman" panose="02020603050405020304" pitchFamily="18" charset="0"/>
                              <a:ea typeface="仿宋_GB2312"/>
                              <a:cs typeface="Times New Roman" panose="02020603050405020304" pitchFamily="18" charset="0"/>
                            </a:rPr>
                            <a:t>（</a:t>
                          </a:r>
                          <a:r>
                            <a:rPr lang="en-US" sz="2400" kern="100" dirty="0">
                              <a:effectLst/>
                              <a:latin typeface="Times New Roman" panose="02020603050405020304" pitchFamily="18" charset="0"/>
                              <a:ea typeface="仿宋_GB2312"/>
                              <a:cs typeface="Times New Roman" panose="02020603050405020304" pitchFamily="18" charset="0"/>
                            </a:rPr>
                            <a:t>1</a:t>
                          </a:r>
                          <a:r>
                            <a:rPr lang="zh-CN" sz="2400" kern="100" dirty="0">
                              <a:effectLst/>
                              <a:latin typeface="Times New Roman" panose="02020603050405020304" pitchFamily="18" charset="0"/>
                              <a:ea typeface="仿宋_GB2312"/>
                              <a:cs typeface="Times New Roman" panose="02020603050405020304" pitchFamily="18" charset="0"/>
                            </a:rPr>
                            <a:t>）</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935353878"/>
                      </a:ext>
                    </a:extLst>
                  </a:tr>
                </a:tbl>
              </a:graphicData>
            </a:graphic>
          </p:graphicFrame>
        </mc:Fallback>
      </mc:AlternateContent>
      <mc:AlternateContent xmlns:mc="http://schemas.openxmlformats.org/markup-compatibility/2006" xmlns:a14="http://schemas.microsoft.com/office/drawing/2010/main">
        <mc:Choice Requires="a14">
          <p:sp>
            <p:nvSpPr>
              <p:cNvPr id="7" name="内容占位符 2">
                <a:extLst>
                  <a:ext uri="{FF2B5EF4-FFF2-40B4-BE49-F238E27FC236}">
                    <a16:creationId xmlns:a16="http://schemas.microsoft.com/office/drawing/2014/main" id="{FE64825A-DE2A-D04E-B986-41EB4FD82913}"/>
                  </a:ext>
                </a:extLst>
              </p:cNvPr>
              <p:cNvSpPr txBox="1">
                <a:spLocks/>
              </p:cNvSpPr>
              <p:nvPr/>
            </p:nvSpPr>
            <p:spPr>
              <a:xfrm>
                <a:off x="521208"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dirty="0"/>
                  <a:t>通过概率来计算这个强度的概率。给定一个数据集</a:t>
                </a:r>
                <a:r>
                  <a:rPr lang="en-US" altLang="zh-CN" dirty="0"/>
                  <a:t>D</a:t>
                </a:r>
                <a:r>
                  <a:rPr lang="zh-CN" altLang="zh-CN" dirty="0"/>
                  <a:t>，通过θ的先验概率，计算θ关于</a:t>
                </a:r>
                <a:r>
                  <a:rPr lang="en-US" altLang="zh-CN" dirty="0"/>
                  <a:t>D</a:t>
                </a:r>
                <a:r>
                  <a:rPr lang="zh-CN" altLang="zh-CN" dirty="0"/>
                  <a:t>的条件概率： </a:t>
                </a:r>
                <a:endParaRPr lang="en-US" altLang="zh-CN" dirty="0"/>
              </a:p>
              <a:p>
                <a:r>
                  <a:rPr lang="zh-CN" altLang="zh-CN" dirty="0"/>
                  <a:t>上述公式的</a:t>
                </a:r>
                <a14:m>
                  <m:oMath xmlns:m="http://schemas.openxmlformats.org/officeDocument/2006/math">
                    <m:r>
                      <a:rPr lang="en-US" altLang="zh-CN" i="1">
                        <a:latin typeface="Cambria Math" panose="02040503050406030204" pitchFamily="18" charset="0"/>
                      </a:rPr>
                      <m:t>𝑙𝑜𝑔𝑝</m:t>
                    </m:r>
                    <m:d>
                      <m:dPr>
                        <m:ctrlPr>
                          <a:rPr lang="zh-CN" altLang="zh-CN" i="1">
                            <a:latin typeface="Cambria Math" panose="02040503050406030204" pitchFamily="18" charset="0"/>
                          </a:rPr>
                        </m:ctrlPr>
                      </m:dPr>
                      <m:e>
                        <m:r>
                          <a:rPr lang="en-US" altLang="zh-CN" i="1">
                            <a:latin typeface="Cambria Math" panose="02040503050406030204" pitchFamily="18" charset="0"/>
                          </a:rPr>
                          <m:t>𝐷</m:t>
                        </m:r>
                      </m:e>
                      <m:e>
                        <m:r>
                          <a:rPr lang="en-US" altLang="zh-CN" i="1">
                            <a:latin typeface="Cambria Math" panose="02040503050406030204" pitchFamily="18" charset="0"/>
                          </a:rPr>
                          <m:t>𝜃</m:t>
                        </m:r>
                      </m:e>
                    </m:d>
                  </m:oMath>
                </a14:m>
                <a:r>
                  <a:rPr lang="zh-CN" altLang="zh-CN" dirty="0"/>
                  <a:t>实际上的值是，简单的来说是这个问题的</a:t>
                </a:r>
                <a:r>
                  <a:rPr lang="en-US" altLang="zh-CN" dirty="0"/>
                  <a:t>loss</a:t>
                </a:r>
                <a:r>
                  <a:rPr lang="zh-CN" altLang="zh-CN" dirty="0"/>
                  <a:t>值的负数：</a:t>
                </a:r>
                <a:r>
                  <a:rPr lang="en-US" altLang="zh-CN" dirty="0"/>
                  <a:t>-L(</a:t>
                </a:r>
                <a:r>
                  <a:rPr lang="zh-CN" altLang="zh-CN" dirty="0"/>
                  <a:t>θ</a:t>
                </a:r>
                <a:r>
                  <a:rPr lang="en-US" altLang="zh-CN" dirty="0"/>
                  <a:t>)</a:t>
                </a:r>
                <a:r>
                  <a:rPr lang="zh-CN" altLang="zh-CN" dirty="0"/>
                  <a:t>。</a:t>
                </a:r>
                <a:r>
                  <a:rPr lang="zh-CN" altLang="zh-CN" dirty="0">
                    <a:effectLst/>
                  </a:rPr>
                  <a:t> </a:t>
                </a:r>
                <a:endParaRPr lang="zh-CN" altLang="en-US" dirty="0"/>
              </a:p>
            </p:txBody>
          </p:sp>
        </mc:Choice>
        <mc:Fallback xmlns="">
          <p:sp>
            <p:nvSpPr>
              <p:cNvPr id="7" name="内容占位符 2">
                <a:extLst>
                  <a:ext uri="{FF2B5EF4-FFF2-40B4-BE49-F238E27FC236}">
                    <a16:creationId xmlns:a16="http://schemas.microsoft.com/office/drawing/2014/main" id="{FE64825A-DE2A-D04E-B986-41EB4FD82913}"/>
                  </a:ext>
                </a:extLst>
              </p:cNvPr>
              <p:cNvSpPr txBox="1">
                <a:spLocks noRot="1" noChangeAspect="1" noMove="1" noResize="1" noEditPoints="1" noAdjustHandles="1" noChangeArrowheads="1" noChangeShapeType="1" noTextEdit="1"/>
              </p:cNvSpPr>
              <p:nvPr/>
            </p:nvSpPr>
            <p:spPr>
              <a:xfrm>
                <a:off x="521208" y="1690688"/>
                <a:ext cx="10515600" cy="4351338"/>
              </a:xfrm>
              <a:prstGeom prst="rect">
                <a:avLst/>
              </a:prstGeom>
              <a:blipFill>
                <a:blip r:embed="rId3"/>
                <a:stretch>
                  <a:fillRect l="-965" t="-2326" r="-603"/>
                </a:stretch>
              </a:blipFill>
            </p:spPr>
            <p:txBody>
              <a:bodyPr/>
              <a:lstStyle/>
              <a:p>
                <a:r>
                  <a:rPr lang="zh-CN" altLang="en-US">
                    <a:noFill/>
                  </a:rPr>
                  <a:t> </a:t>
                </a:r>
              </a:p>
            </p:txBody>
          </p:sp>
        </mc:Fallback>
      </mc:AlternateContent>
      <p:pic>
        <p:nvPicPr>
          <p:cNvPr id="8" name="图片 7" descr="文本, 信件&#10;&#10;描述已自动生成">
            <a:extLst>
              <a:ext uri="{FF2B5EF4-FFF2-40B4-BE49-F238E27FC236}">
                <a16:creationId xmlns:a16="http://schemas.microsoft.com/office/drawing/2014/main" id="{12A3A86F-2A70-B04F-B00E-8E114DA174A8}"/>
              </a:ext>
            </a:extLst>
          </p:cNvPr>
          <p:cNvPicPr/>
          <p:nvPr/>
        </p:nvPicPr>
        <p:blipFill rotWithShape="1">
          <a:blip r:embed="rId4"/>
          <a:srcRect l="24468" r="12416" b="16034"/>
          <a:stretch/>
        </p:blipFill>
        <p:spPr bwMode="auto">
          <a:xfrm rot="16200000">
            <a:off x="4253515" y="2156931"/>
            <a:ext cx="2792286" cy="660616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19285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006F59-D1B3-49F2-AB8C-1EB9A6CC07C9}"/>
              </a:ext>
            </a:extLst>
          </p:cNvPr>
          <p:cNvSpPr>
            <a:spLocks noGrp="1"/>
          </p:cNvSpPr>
          <p:nvPr>
            <p:ph type="title"/>
          </p:nvPr>
        </p:nvSpPr>
        <p:spPr/>
        <p:txBody>
          <a:bodyPr/>
          <a:lstStyle/>
          <a:p>
            <a:r>
              <a:rPr lang="zh-CN" altLang="en-US" dirty="0"/>
              <a:t>计算强度</a:t>
            </a:r>
            <a:r>
              <a:rPr lang="en-US" altLang="zh-CN" dirty="0"/>
              <a:t>——</a:t>
            </a:r>
            <a:r>
              <a:rPr lang="zh-CN" altLang="en-US" dirty="0"/>
              <a:t>假定有两个个任务时</a:t>
            </a:r>
          </a:p>
        </p:txBody>
      </p:sp>
      <mc:AlternateContent xmlns:mc="http://schemas.openxmlformats.org/markup-compatibility/2006" xmlns:a14="http://schemas.microsoft.com/office/drawing/2010/main">
        <mc:Choice Requires="a14">
          <p:graphicFrame>
            <p:nvGraphicFramePr>
              <p:cNvPr id="5" name="内容占位符 4">
                <a:extLst>
                  <a:ext uri="{FF2B5EF4-FFF2-40B4-BE49-F238E27FC236}">
                    <a16:creationId xmlns:a16="http://schemas.microsoft.com/office/drawing/2014/main" id="{5DB5ABF3-BAFA-CD4F-83BF-1EF46B91C5FE}"/>
                  </a:ext>
                </a:extLst>
              </p:cNvPr>
              <p:cNvGraphicFramePr>
                <a:graphicFrameLocks noGrp="1"/>
              </p:cNvGraphicFramePr>
              <p:nvPr>
                <p:ph idx="1"/>
                <p:extLst>
                  <p:ext uri="{D42A27DB-BD31-4B8C-83A1-F6EECF244321}">
                    <p14:modId xmlns:p14="http://schemas.microsoft.com/office/powerpoint/2010/main" val="3354002215"/>
                  </p:ext>
                </p:extLst>
              </p:nvPr>
            </p:nvGraphicFramePr>
            <p:xfrm>
              <a:off x="838200" y="1310165"/>
              <a:ext cx="9622917" cy="2439923"/>
            </p:xfrm>
            <a:graphic>
              <a:graphicData uri="http://schemas.openxmlformats.org/drawingml/2006/table">
                <a:tbl>
                  <a:tblPr firstRow="1" firstCol="1" bandRow="1"/>
                  <a:tblGrid>
                    <a:gridCol w="8708879">
                      <a:extLst>
                        <a:ext uri="{9D8B030D-6E8A-4147-A177-3AD203B41FA5}">
                          <a16:colId xmlns:a16="http://schemas.microsoft.com/office/drawing/2014/main" val="1113274642"/>
                        </a:ext>
                      </a:extLst>
                    </a:gridCol>
                    <a:gridCol w="914038">
                      <a:extLst>
                        <a:ext uri="{9D8B030D-6E8A-4147-A177-3AD203B41FA5}">
                          <a16:colId xmlns:a16="http://schemas.microsoft.com/office/drawing/2014/main" val="3100557621"/>
                        </a:ext>
                      </a:extLst>
                    </a:gridCol>
                  </a:tblGrid>
                  <a:tr h="2439923">
                    <a:tc>
                      <a:txBody>
                        <a:bodyPr/>
                        <a:lstStyle/>
                        <a:p>
                          <a:pPr marL="0" marR="0" indent="266700" algn="ctr" defTabSz="914400"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i="1" kern="100" smtClean="0">
                                    <a:effectLst/>
                                    <a:latin typeface="Cambria Math" panose="02040503050406030204" pitchFamily="18" charset="0"/>
                                    <a:ea typeface="仿宋_GB2312"/>
                                  </a:rPr>
                                  <m:t>𝑙𝑜𝑔𝑝</m:t>
                                </m:r>
                                <m:r>
                                  <a:rPr lang="en-US" sz="2400" i="1" kern="100" smtClean="0">
                                    <a:effectLst/>
                                    <a:latin typeface="Cambria Math" panose="02040503050406030204" pitchFamily="18" charset="0"/>
                                    <a:ea typeface="仿宋_GB2312"/>
                                  </a:rPr>
                                  <m:t>(</m:t>
                                </m:r>
                                <m:r>
                                  <a:rPr lang="en-US" sz="2400" i="1" kern="100" smtClean="0">
                                    <a:effectLst/>
                                    <a:latin typeface="Cambria Math" panose="02040503050406030204" pitchFamily="18" charset="0"/>
                                    <a:ea typeface="仿宋_GB2312"/>
                                  </a:rPr>
                                  <m:t>𝜃</m:t>
                                </m:r>
                                <m:r>
                                  <a:rPr lang="en-US" sz="2400" i="1" kern="100" smtClean="0">
                                    <a:effectLst/>
                                    <a:latin typeface="Cambria Math" panose="02040503050406030204" pitchFamily="18" charset="0"/>
                                    <a:ea typeface="仿宋_GB2312"/>
                                  </a:rPr>
                                  <m:t>│</m:t>
                                </m:r>
                                <m:r>
                                  <a:rPr lang="en-US" sz="2400" i="1" kern="100" smtClean="0">
                                    <a:effectLst/>
                                    <a:latin typeface="Cambria Math" panose="02040503050406030204" pitchFamily="18" charset="0"/>
                                    <a:ea typeface="仿宋_GB2312"/>
                                  </a:rPr>
                                  <m:t>𝐷</m:t>
                                </m:r>
                                <m:r>
                                  <a:rPr lang="en-US" sz="2400" i="1" kern="100" smtClean="0">
                                    <a:effectLst/>
                                    <a:latin typeface="Cambria Math" panose="02040503050406030204" pitchFamily="18" charset="0"/>
                                    <a:ea typeface="仿宋_GB2312"/>
                                  </a:rPr>
                                  <m:t>)=</m:t>
                                </m:r>
                                <m:r>
                                  <a:rPr lang="en-US" sz="2400" i="1" kern="100" smtClean="0">
                                    <a:effectLst/>
                                    <a:latin typeface="Cambria Math" panose="02040503050406030204" pitchFamily="18" charset="0"/>
                                    <a:ea typeface="仿宋_GB2312"/>
                                  </a:rPr>
                                  <m:t>𝑙𝑜𝑔𝑝</m:t>
                                </m:r>
                                <m:r>
                                  <a:rPr lang="en-US" sz="2400" i="1" kern="100" smtClean="0">
                                    <a:effectLst/>
                                    <a:latin typeface="Cambria Math" panose="02040503050406030204" pitchFamily="18" charset="0"/>
                                    <a:ea typeface="仿宋_GB2312"/>
                                  </a:rPr>
                                  <m:t>(</m:t>
                                </m:r>
                                <m:r>
                                  <a:rPr lang="en-US" sz="2400" i="1" kern="100" smtClean="0">
                                    <a:effectLst/>
                                    <a:latin typeface="Cambria Math" panose="02040503050406030204" pitchFamily="18" charset="0"/>
                                    <a:ea typeface="仿宋_GB2312"/>
                                  </a:rPr>
                                  <m:t>𝐷</m:t>
                                </m:r>
                                <m:r>
                                  <a:rPr lang="en-US" sz="2400" i="1" kern="100" smtClean="0">
                                    <a:effectLst/>
                                    <a:latin typeface="Cambria Math" panose="02040503050406030204" pitchFamily="18" charset="0"/>
                                    <a:ea typeface="仿宋_GB2312"/>
                                  </a:rPr>
                                  <m:t>_</m:t>
                                </m:r>
                                <m:r>
                                  <a:rPr lang="en-US" sz="2400" i="1" kern="100" smtClean="0">
                                    <a:effectLst/>
                                    <a:latin typeface="Cambria Math" panose="02040503050406030204" pitchFamily="18" charset="0"/>
                                    <a:ea typeface="仿宋_GB2312"/>
                                  </a:rPr>
                                  <m:t>𝐵</m:t>
                                </m:r>
                                <m:r>
                                  <a:rPr lang="en-US" sz="2400" i="1" kern="100" smtClean="0">
                                    <a:effectLst/>
                                    <a:latin typeface="Cambria Math" panose="02040503050406030204" pitchFamily="18" charset="0"/>
                                    <a:ea typeface="仿宋_GB2312"/>
                                  </a:rPr>
                                  <m:t>│</m:t>
                                </m:r>
                                <m:r>
                                  <a:rPr lang="en-US" sz="2400" i="1" kern="100" smtClean="0">
                                    <a:effectLst/>
                                    <a:latin typeface="Cambria Math" panose="02040503050406030204" pitchFamily="18" charset="0"/>
                                    <a:ea typeface="仿宋_GB2312"/>
                                  </a:rPr>
                                  <m:t>𝜃</m:t>
                                </m:r>
                                <m:r>
                                  <a:rPr lang="en-US" sz="2400" i="1" kern="100" smtClean="0">
                                    <a:effectLst/>
                                    <a:latin typeface="Cambria Math" panose="02040503050406030204" pitchFamily="18" charset="0"/>
                                    <a:ea typeface="仿宋_GB2312"/>
                                  </a:rPr>
                                  <m:t>)+</m:t>
                                </m:r>
                                <m:r>
                                  <a:rPr lang="en-US" sz="2400" i="1" kern="100" smtClean="0">
                                    <a:effectLst/>
                                    <a:latin typeface="Cambria Math" panose="02040503050406030204" pitchFamily="18" charset="0"/>
                                    <a:ea typeface="仿宋_GB2312"/>
                                  </a:rPr>
                                  <m:t>𝑙𝑜𝑔𝑝</m:t>
                                </m:r>
                                <m:r>
                                  <a:rPr lang="en-US" sz="2400" i="1" kern="100" smtClean="0">
                                    <a:effectLst/>
                                    <a:latin typeface="Cambria Math" panose="02040503050406030204" pitchFamily="18" charset="0"/>
                                    <a:ea typeface="仿宋_GB2312"/>
                                  </a:rPr>
                                  <m:t>(</m:t>
                                </m:r>
                                <m:r>
                                  <a:rPr lang="en-US" sz="2400" i="1" kern="100" smtClean="0">
                                    <a:effectLst/>
                                    <a:latin typeface="Cambria Math" panose="02040503050406030204" pitchFamily="18" charset="0"/>
                                    <a:ea typeface="仿宋_GB2312"/>
                                  </a:rPr>
                                  <m:t>𝜃</m:t>
                                </m:r>
                                <m:r>
                                  <a:rPr lang="en-US" sz="2400" i="1" kern="100" smtClean="0">
                                    <a:effectLst/>
                                    <a:latin typeface="Cambria Math" panose="02040503050406030204" pitchFamily="18" charset="0"/>
                                    <a:ea typeface="仿宋_GB2312"/>
                                  </a:rPr>
                                  <m:t>|</m:t>
                                </m:r>
                                <m:r>
                                  <a:rPr lang="en-US" sz="2400" i="1" kern="100" smtClean="0">
                                    <a:effectLst/>
                                    <a:latin typeface="Cambria Math" panose="02040503050406030204" pitchFamily="18" charset="0"/>
                                    <a:ea typeface="仿宋_GB2312"/>
                                  </a:rPr>
                                  <m:t>𝐷</m:t>
                                </m:r>
                                <m:r>
                                  <a:rPr lang="en-US" sz="2400" i="1" kern="100" smtClean="0">
                                    <a:effectLst/>
                                    <a:latin typeface="Cambria Math" panose="02040503050406030204" pitchFamily="18" charset="0"/>
                                    <a:ea typeface="仿宋_GB2312"/>
                                  </a:rPr>
                                  <m:t>_</m:t>
                                </m:r>
                                <m:r>
                                  <a:rPr lang="en-US" sz="2400" i="1" kern="100" smtClean="0">
                                    <a:effectLst/>
                                    <a:latin typeface="Cambria Math" panose="02040503050406030204" pitchFamily="18" charset="0"/>
                                    <a:ea typeface="仿宋_GB2312"/>
                                  </a:rPr>
                                  <m:t>𝐴</m:t>
                                </m:r>
                                <m:r>
                                  <a:rPr lang="en-US" sz="2400" i="1" kern="100" smtClean="0">
                                    <a:effectLst/>
                                    <a:latin typeface="Cambria Math" panose="02040503050406030204" pitchFamily="18" charset="0"/>
                                    <a:ea typeface="仿宋_GB2312"/>
                                  </a:rPr>
                                  <m:t> )−</m:t>
                                </m:r>
                                <m:r>
                                  <a:rPr lang="en-US" sz="2400" i="1" kern="100" smtClean="0">
                                    <a:effectLst/>
                                    <a:latin typeface="Cambria Math" panose="02040503050406030204" pitchFamily="18" charset="0"/>
                                    <a:ea typeface="仿宋_GB2312"/>
                                  </a:rPr>
                                  <m:t>𝑙𝑜𝑔𝑝</m:t>
                                </m:r>
                                <m:r>
                                  <a:rPr lang="en-US" sz="2400" i="1" kern="100" smtClean="0">
                                    <a:effectLst/>
                                    <a:latin typeface="Cambria Math" panose="02040503050406030204" pitchFamily="18" charset="0"/>
                                    <a:ea typeface="仿宋_GB2312"/>
                                  </a:rPr>
                                  <m:t>(</m:t>
                                </m:r>
                                <m:r>
                                  <a:rPr lang="en-US" sz="2400" i="1" kern="100" smtClean="0">
                                    <a:effectLst/>
                                    <a:latin typeface="Cambria Math" panose="02040503050406030204" pitchFamily="18" charset="0"/>
                                    <a:ea typeface="仿宋_GB2312"/>
                                  </a:rPr>
                                  <m:t>𝐷</m:t>
                                </m:r>
                                <m:r>
                                  <a:rPr lang="en-US" sz="2400" i="1" kern="100" smtClean="0">
                                    <a:effectLst/>
                                    <a:latin typeface="Cambria Math" panose="02040503050406030204" pitchFamily="18" charset="0"/>
                                    <a:ea typeface="仿宋_GB2312"/>
                                  </a:rPr>
                                  <m:t>_</m:t>
                                </m:r>
                                <m:r>
                                  <a:rPr lang="en-US" sz="2400" i="1" kern="100" smtClean="0">
                                    <a:effectLst/>
                                    <a:latin typeface="Cambria Math" panose="02040503050406030204" pitchFamily="18" charset="0"/>
                                    <a:ea typeface="仿宋_GB2312"/>
                                  </a:rPr>
                                  <m:t>𝐵</m:t>
                                </m:r>
                                <m:r>
                                  <a:rPr lang="en-US" sz="2400" i="1" kern="100" smtClean="0">
                                    <a:effectLst/>
                                    <a:latin typeface="Cambria Math" panose="02040503050406030204" pitchFamily="18" charset="0"/>
                                    <a:ea typeface="仿宋_GB2312"/>
                                  </a:rPr>
                                  <m:t>)</m:t>
                                </m:r>
                              </m:oMath>
                            </m:oMathPara>
                          </a14:m>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indent="266700" algn="ctr">
                            <a:lnSpc>
                              <a:spcPct val="150000"/>
                            </a:lnSpc>
                            <a:spcAft>
                              <a:spcPts val="0"/>
                            </a:spcAft>
                          </a:pPr>
                          <a:r>
                            <a:rPr lang="zh-CN" sz="2400" kern="100" dirty="0">
                              <a:effectLst/>
                              <a:latin typeface="Times New Roman" panose="02020603050405020304" pitchFamily="18" charset="0"/>
                              <a:ea typeface="仿宋_GB2312"/>
                              <a:cs typeface="Times New Roman" panose="02020603050405020304" pitchFamily="18" charset="0"/>
                            </a:rPr>
                            <a:t>（</a:t>
                          </a:r>
                          <a:r>
                            <a:rPr lang="en-US" sz="2400" kern="100" dirty="0">
                              <a:effectLst/>
                              <a:latin typeface="Times New Roman" panose="02020603050405020304" pitchFamily="18" charset="0"/>
                              <a:ea typeface="仿宋_GB2312"/>
                              <a:cs typeface="Times New Roman" panose="02020603050405020304" pitchFamily="18" charset="0"/>
                            </a:rPr>
                            <a:t>1</a:t>
                          </a:r>
                          <a:r>
                            <a:rPr lang="zh-CN" sz="2400" kern="100" dirty="0">
                              <a:effectLst/>
                              <a:latin typeface="Times New Roman" panose="02020603050405020304" pitchFamily="18" charset="0"/>
                              <a:ea typeface="仿宋_GB2312"/>
                              <a:cs typeface="Times New Roman" panose="02020603050405020304" pitchFamily="18" charset="0"/>
                            </a:rPr>
                            <a:t>）</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935353878"/>
                      </a:ext>
                    </a:extLst>
                  </a:tr>
                </a:tbl>
              </a:graphicData>
            </a:graphic>
          </p:graphicFrame>
        </mc:Choice>
        <mc:Fallback xmlns="">
          <p:graphicFrame>
            <p:nvGraphicFramePr>
              <p:cNvPr id="5" name="内容占位符 4">
                <a:extLst>
                  <a:ext uri="{FF2B5EF4-FFF2-40B4-BE49-F238E27FC236}">
                    <a16:creationId xmlns:a16="http://schemas.microsoft.com/office/drawing/2014/main" id="{5DB5ABF3-BAFA-CD4F-83BF-1EF46B91C5FE}"/>
                  </a:ext>
                </a:extLst>
              </p:cNvPr>
              <p:cNvGraphicFramePr>
                <a:graphicFrameLocks noGrp="1"/>
              </p:cNvGraphicFramePr>
              <p:nvPr>
                <p:ph idx="1"/>
                <p:extLst>
                  <p:ext uri="{D42A27DB-BD31-4B8C-83A1-F6EECF244321}">
                    <p14:modId xmlns:p14="http://schemas.microsoft.com/office/powerpoint/2010/main" val="3354002215"/>
                  </p:ext>
                </p:extLst>
              </p:nvPr>
            </p:nvGraphicFramePr>
            <p:xfrm>
              <a:off x="838200" y="1310165"/>
              <a:ext cx="9622917" cy="2439923"/>
            </p:xfrm>
            <a:graphic>
              <a:graphicData uri="http://schemas.openxmlformats.org/drawingml/2006/table">
                <a:tbl>
                  <a:tblPr firstRow="1" firstCol="1" bandRow="1"/>
                  <a:tblGrid>
                    <a:gridCol w="8708879">
                      <a:extLst>
                        <a:ext uri="{9D8B030D-6E8A-4147-A177-3AD203B41FA5}">
                          <a16:colId xmlns:a16="http://schemas.microsoft.com/office/drawing/2014/main" val="1113274642"/>
                        </a:ext>
                      </a:extLst>
                    </a:gridCol>
                    <a:gridCol w="914038">
                      <a:extLst>
                        <a:ext uri="{9D8B030D-6E8A-4147-A177-3AD203B41FA5}">
                          <a16:colId xmlns:a16="http://schemas.microsoft.com/office/drawing/2014/main" val="3100557621"/>
                        </a:ext>
                      </a:extLst>
                    </a:gridCol>
                  </a:tblGrid>
                  <a:tr h="2439923">
                    <a:tc>
                      <a:txBody>
                        <a:bodyPr/>
                        <a:lstStyle/>
                        <a:p>
                          <a:endParaRPr lang="zh-CN"/>
                        </a:p>
                      </a:txBody>
                      <a:tcPr marL="68580" marR="68580" marT="0" marB="0" anchor="ctr">
                        <a:lnL>
                          <a:noFill/>
                        </a:lnL>
                        <a:lnR>
                          <a:noFill/>
                        </a:lnR>
                        <a:lnT>
                          <a:noFill/>
                        </a:lnT>
                        <a:lnB>
                          <a:noFill/>
                        </a:lnB>
                        <a:blipFill>
                          <a:blip r:embed="rId3"/>
                          <a:stretch>
                            <a:fillRect l="-146" r="-10496"/>
                          </a:stretch>
                        </a:blipFill>
                      </a:tcPr>
                    </a:tc>
                    <a:tc>
                      <a:txBody>
                        <a:bodyPr/>
                        <a:lstStyle/>
                        <a:p>
                          <a:pPr indent="266700" algn="ctr">
                            <a:lnSpc>
                              <a:spcPct val="150000"/>
                            </a:lnSpc>
                            <a:spcAft>
                              <a:spcPts val="0"/>
                            </a:spcAft>
                          </a:pPr>
                          <a:r>
                            <a:rPr lang="zh-CN" sz="2400" kern="100" dirty="0">
                              <a:effectLst/>
                              <a:latin typeface="Times New Roman" panose="02020603050405020304" pitchFamily="18" charset="0"/>
                              <a:ea typeface="仿宋_GB2312"/>
                              <a:cs typeface="Times New Roman" panose="02020603050405020304" pitchFamily="18" charset="0"/>
                            </a:rPr>
                            <a:t>（</a:t>
                          </a:r>
                          <a:r>
                            <a:rPr lang="en-US" sz="2400" kern="100" dirty="0">
                              <a:effectLst/>
                              <a:latin typeface="Times New Roman" panose="02020603050405020304" pitchFamily="18" charset="0"/>
                              <a:ea typeface="仿宋_GB2312"/>
                              <a:cs typeface="Times New Roman" panose="02020603050405020304" pitchFamily="18" charset="0"/>
                            </a:rPr>
                            <a:t>1</a:t>
                          </a:r>
                          <a:r>
                            <a:rPr lang="zh-CN" sz="2400" kern="100" dirty="0">
                              <a:effectLst/>
                              <a:latin typeface="Times New Roman" panose="02020603050405020304" pitchFamily="18" charset="0"/>
                              <a:ea typeface="仿宋_GB2312"/>
                              <a:cs typeface="Times New Roman" panose="02020603050405020304" pitchFamily="18" charset="0"/>
                            </a:rPr>
                            <a:t>）</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935353878"/>
                      </a:ext>
                    </a:extLst>
                  </a:tr>
                </a:tbl>
              </a:graphicData>
            </a:graphic>
          </p:graphicFrame>
        </mc:Fallback>
      </mc:AlternateContent>
      <p:sp>
        <p:nvSpPr>
          <p:cNvPr id="7" name="内容占位符 2">
            <a:extLst>
              <a:ext uri="{FF2B5EF4-FFF2-40B4-BE49-F238E27FC236}">
                <a16:creationId xmlns:a16="http://schemas.microsoft.com/office/drawing/2014/main" id="{FE64825A-DE2A-D04E-B986-41EB4FD82913}"/>
              </a:ext>
            </a:extLst>
          </p:cNvPr>
          <p:cNvSpPr txBox="1">
            <a:spLocks/>
          </p:cNvSpPr>
          <p:nvPr/>
        </p:nvSpPr>
        <p:spPr>
          <a:xfrm>
            <a:off x="521208"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假定任务有</a:t>
            </a:r>
            <a:r>
              <a:rPr lang="en-US" altLang="zh-CN" dirty="0"/>
              <a:t>A</a:t>
            </a:r>
            <a:r>
              <a:rPr lang="zh-CN" altLang="en-US" dirty="0"/>
              <a:t>，</a:t>
            </a:r>
            <a:r>
              <a:rPr lang="en-US" altLang="zh-CN" dirty="0"/>
              <a:t>B</a:t>
            </a:r>
            <a:r>
              <a:rPr lang="zh-CN" altLang="en-US" dirty="0"/>
              <a:t>；目前已经训练完</a:t>
            </a:r>
            <a:r>
              <a:rPr lang="en-US" altLang="zh-CN" dirty="0"/>
              <a:t>A</a:t>
            </a:r>
            <a:r>
              <a:rPr lang="zh-CN" altLang="en-US" dirty="0"/>
              <a:t>，现在要训练</a:t>
            </a:r>
            <a:r>
              <a:rPr lang="en-US" altLang="zh-CN" dirty="0"/>
              <a:t>B</a:t>
            </a:r>
          </a:p>
        </p:txBody>
      </p:sp>
      <p:pic>
        <p:nvPicPr>
          <p:cNvPr id="6" name="图片 5" descr="表格&#10;&#10;描述已自动生成">
            <a:extLst>
              <a:ext uri="{FF2B5EF4-FFF2-40B4-BE49-F238E27FC236}">
                <a16:creationId xmlns:a16="http://schemas.microsoft.com/office/drawing/2014/main" id="{93B800F4-4F5D-9846-BEEF-84208FEB4B9F}"/>
              </a:ext>
            </a:extLst>
          </p:cNvPr>
          <p:cNvPicPr/>
          <p:nvPr/>
        </p:nvPicPr>
        <p:blipFill rotWithShape="1">
          <a:blip r:embed="rId4"/>
          <a:srcRect l="4655" t="6314" r="9290"/>
          <a:stretch/>
        </p:blipFill>
        <p:spPr bwMode="auto">
          <a:xfrm>
            <a:off x="2255710" y="2978027"/>
            <a:ext cx="6688265" cy="4257615"/>
          </a:xfrm>
          <a:prstGeom prst="rect">
            <a:avLst/>
          </a:prstGeom>
          <a:ln>
            <a:no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B17FDD98-8A3A-A949-A644-8E73698A00A3}"/>
                  </a:ext>
                </a:extLst>
              </p:cNvPr>
              <p:cNvSpPr/>
              <p:nvPr/>
            </p:nvSpPr>
            <p:spPr>
              <a:xfrm>
                <a:off x="1430179" y="3866347"/>
                <a:ext cx="8697658" cy="961097"/>
              </a:xfrm>
              <a:prstGeom prst="rect">
                <a:avLst/>
              </a:prstGeom>
            </p:spPr>
            <p:txBody>
              <a:bodyPr wrap="square">
                <a:spAutoFit/>
              </a:bodyPr>
              <a:lstStyle/>
              <a:p>
                <a:pPr indent="266700" algn="just">
                  <a:lnSpc>
                    <a:spcPct val="150000"/>
                  </a:lnSpc>
                  <a:spcAft>
                    <a:spcPts val="0"/>
                  </a:spcAft>
                </a:pPr>
                <a:r>
                  <a:rPr lang="zh-CN" altLang="zh-CN" sz="2000" kern="100" dirty="0">
                    <a:latin typeface="Times New Roman" panose="02020603050405020304" pitchFamily="18" charset="0"/>
                    <a:ea typeface="仿宋_GB2312"/>
                    <a:cs typeface="Times New Roman" panose="02020603050405020304" pitchFamily="18" charset="0"/>
                  </a:rPr>
                  <a:t>左边仍然是参数的后验概率（给定全部数据），右边是仅仅依赖于任务</a:t>
                </a:r>
                <a:r>
                  <a:rPr lang="en-US" altLang="zh-CN" sz="2000" kern="100" dirty="0">
                    <a:latin typeface="Times New Roman" panose="02020603050405020304" pitchFamily="18" charset="0"/>
                    <a:ea typeface="仿宋_GB2312"/>
                  </a:rPr>
                  <a:t>B</a:t>
                </a:r>
                <a:r>
                  <a:rPr lang="zh-CN" altLang="zh-CN" sz="2000" kern="100" dirty="0">
                    <a:latin typeface="Times New Roman" panose="02020603050405020304" pitchFamily="18" charset="0"/>
                    <a:ea typeface="仿宋_GB2312"/>
                    <a:cs typeface="Times New Roman" panose="02020603050405020304" pitchFamily="18" charset="0"/>
                  </a:rPr>
                  <a:t>的</a:t>
                </a:r>
                <a14:m>
                  <m:oMath xmlns:m="http://schemas.openxmlformats.org/officeDocument/2006/math">
                    <m:r>
                      <a:rPr lang="en-US" altLang="zh-CN" sz="2000" i="1" kern="100">
                        <a:latin typeface="Cambria Math" panose="02040503050406030204" pitchFamily="18" charset="0"/>
                        <a:ea typeface="仿宋_GB2312"/>
                      </a:rPr>
                      <m:t>𝑙𝑜𝑔𝑝</m:t>
                    </m:r>
                    <m:d>
                      <m:dPr>
                        <m:ctrlPr>
                          <a:rPr lang="zh-CN" altLang="zh-CN" sz="2000" i="1" kern="100">
                            <a:latin typeface="Cambria Math" panose="02040503050406030204" pitchFamily="18" charset="0"/>
                            <a:ea typeface="Cambria Math" panose="02040503050406030204" pitchFamily="18" charset="0"/>
                          </a:rPr>
                        </m:ctrlPr>
                      </m:dPr>
                      <m:e>
                        <m:sSub>
                          <m:sSubPr>
                            <m:ctrlPr>
                              <a:rPr lang="zh-CN" altLang="zh-CN" sz="2000" i="1" kern="100">
                                <a:latin typeface="Cambria Math" panose="02040503050406030204" pitchFamily="18" charset="0"/>
                                <a:ea typeface="Cambria Math" panose="02040503050406030204" pitchFamily="18" charset="0"/>
                              </a:rPr>
                            </m:ctrlPr>
                          </m:sSubPr>
                          <m:e>
                            <m:r>
                              <a:rPr lang="en-US" altLang="zh-CN" sz="2000" i="1" kern="100">
                                <a:latin typeface="Cambria Math" panose="02040503050406030204" pitchFamily="18" charset="0"/>
                                <a:ea typeface="仿宋_GB2312"/>
                              </a:rPr>
                              <m:t>𝐷</m:t>
                            </m:r>
                          </m:e>
                          <m:sub>
                            <m:r>
                              <a:rPr lang="en-US" altLang="zh-CN" sz="2000" i="1" kern="100">
                                <a:latin typeface="Cambria Math" panose="02040503050406030204" pitchFamily="18" charset="0"/>
                                <a:ea typeface="仿宋_GB2312"/>
                              </a:rPr>
                              <m:t>𝐵</m:t>
                            </m:r>
                          </m:sub>
                        </m:sSub>
                      </m:e>
                      <m:e>
                        <m:r>
                          <a:rPr lang="en-US" altLang="zh-CN" sz="2000" i="1" kern="100">
                            <a:latin typeface="Cambria Math" panose="02040503050406030204" pitchFamily="18" charset="0"/>
                            <a:ea typeface="仿宋_GB2312"/>
                          </a:rPr>
                          <m:t>𝜃</m:t>
                        </m:r>
                      </m:e>
                    </m:d>
                  </m:oMath>
                </a14:m>
                <a:r>
                  <a:rPr lang="zh-CN" altLang="zh-CN" sz="2000" kern="100" dirty="0">
                    <a:latin typeface="Times New Roman" panose="02020603050405020304" pitchFamily="18" charset="0"/>
                    <a:ea typeface="仿宋_GB2312"/>
                    <a:cs typeface="Times New Roman" panose="02020603050405020304" pitchFamily="18" charset="0"/>
                  </a:rPr>
                  <a:t>。而任务</a:t>
                </a:r>
                <a:r>
                  <a:rPr lang="en-US" altLang="zh-CN" sz="2000" kern="100" dirty="0">
                    <a:latin typeface="Times New Roman" panose="02020603050405020304" pitchFamily="18" charset="0"/>
                    <a:ea typeface="仿宋_GB2312"/>
                  </a:rPr>
                  <a:t>A</a:t>
                </a:r>
                <a:r>
                  <a:rPr lang="zh-CN" altLang="zh-CN" sz="2000" kern="100" dirty="0">
                    <a:latin typeface="Times New Roman" panose="02020603050405020304" pitchFamily="18" charset="0"/>
                    <a:ea typeface="仿宋_GB2312"/>
                    <a:cs typeface="Times New Roman" panose="02020603050405020304" pitchFamily="18" charset="0"/>
                  </a:rPr>
                  <a:t>必须要被后验概率</a:t>
                </a:r>
                <a14:m>
                  <m:oMath xmlns:m="http://schemas.openxmlformats.org/officeDocument/2006/math">
                    <m:r>
                      <a:rPr lang="en-US" altLang="zh-CN" sz="2000" i="1" kern="100">
                        <a:latin typeface="Cambria Math" panose="02040503050406030204" pitchFamily="18" charset="0"/>
                        <a:ea typeface="仿宋_GB2312"/>
                      </a:rPr>
                      <m:t>𝑙𝑜𝑔𝑝</m:t>
                    </m:r>
                    <m:d>
                      <m:dPr>
                        <m:ctrlPr>
                          <a:rPr lang="zh-CN" altLang="zh-CN" sz="2000" i="1" kern="100">
                            <a:latin typeface="Cambria Math" panose="02040503050406030204" pitchFamily="18" charset="0"/>
                            <a:ea typeface="Cambria Math" panose="02040503050406030204" pitchFamily="18" charset="0"/>
                          </a:rPr>
                        </m:ctrlPr>
                      </m:dPr>
                      <m:e>
                        <m:r>
                          <a:rPr lang="en-US" altLang="zh-CN" sz="2000" i="1" kern="100">
                            <a:latin typeface="Cambria Math" panose="02040503050406030204" pitchFamily="18" charset="0"/>
                            <a:ea typeface="仿宋_GB2312"/>
                          </a:rPr>
                          <m:t>𝜃</m:t>
                        </m:r>
                        <m:r>
                          <a:rPr lang="en-US" altLang="zh-CN" sz="2000" i="1" kern="100">
                            <a:latin typeface="Cambria Math" panose="02040503050406030204" pitchFamily="18" charset="0"/>
                            <a:ea typeface="仿宋_GB2312"/>
                          </a:rPr>
                          <m:t>|</m:t>
                        </m:r>
                        <m:sSub>
                          <m:sSubPr>
                            <m:ctrlPr>
                              <a:rPr lang="zh-CN" altLang="zh-CN" sz="2000" i="1" kern="100">
                                <a:latin typeface="Cambria Math" panose="02040503050406030204" pitchFamily="18" charset="0"/>
                                <a:ea typeface="Cambria Math" panose="02040503050406030204" pitchFamily="18" charset="0"/>
                              </a:rPr>
                            </m:ctrlPr>
                          </m:sSubPr>
                          <m:e>
                            <m:r>
                              <a:rPr lang="en-US" altLang="zh-CN" sz="2000" i="1" kern="100">
                                <a:latin typeface="Cambria Math" panose="02040503050406030204" pitchFamily="18" charset="0"/>
                                <a:ea typeface="仿宋_GB2312"/>
                              </a:rPr>
                              <m:t>𝐷</m:t>
                            </m:r>
                          </m:e>
                          <m:sub>
                            <m:r>
                              <a:rPr lang="en-US" altLang="zh-CN" sz="2000" i="1" kern="100">
                                <a:latin typeface="Cambria Math" panose="02040503050406030204" pitchFamily="18" charset="0"/>
                                <a:ea typeface="仿宋_GB2312"/>
                              </a:rPr>
                              <m:t>𝐴</m:t>
                            </m:r>
                          </m:sub>
                        </m:sSub>
                      </m:e>
                    </m:d>
                  </m:oMath>
                </a14:m>
                <a:r>
                  <a:rPr lang="zh-CN" altLang="zh-CN" sz="2000" kern="100" dirty="0">
                    <a:latin typeface="Times New Roman" panose="02020603050405020304" pitchFamily="18" charset="0"/>
                    <a:ea typeface="仿宋_GB2312"/>
                    <a:cs typeface="Times New Roman" panose="02020603050405020304" pitchFamily="18" charset="0"/>
                  </a:rPr>
                  <a:t>吸收。</a:t>
                </a:r>
                <a:endParaRPr lang="zh-CN" altLang="zh-CN" sz="1600" kern="100" dirty="0">
                  <a:effectLst/>
                  <a:latin typeface="Times New Roman" panose="02020603050405020304" pitchFamily="18" charset="0"/>
                  <a:ea typeface="宋体" panose="02010600030101010101" pitchFamily="2" charset="-122"/>
                </a:endParaRPr>
              </a:p>
            </p:txBody>
          </p:sp>
        </mc:Choice>
        <mc:Fallback xmlns="">
          <p:sp>
            <p:nvSpPr>
              <p:cNvPr id="3" name="矩形 2">
                <a:extLst>
                  <a:ext uri="{FF2B5EF4-FFF2-40B4-BE49-F238E27FC236}">
                    <a16:creationId xmlns:a16="http://schemas.microsoft.com/office/drawing/2014/main" id="{B17FDD98-8A3A-A949-A644-8E73698A00A3}"/>
                  </a:ext>
                </a:extLst>
              </p:cNvPr>
              <p:cNvSpPr>
                <a:spLocks noRot="1" noChangeAspect="1" noMove="1" noResize="1" noEditPoints="1" noAdjustHandles="1" noChangeArrowheads="1" noChangeShapeType="1" noTextEdit="1"/>
              </p:cNvSpPr>
              <p:nvPr/>
            </p:nvSpPr>
            <p:spPr>
              <a:xfrm>
                <a:off x="1430179" y="3866347"/>
                <a:ext cx="8697658" cy="961097"/>
              </a:xfrm>
              <a:prstGeom prst="rect">
                <a:avLst/>
              </a:prstGeom>
              <a:blipFill>
                <a:blip r:embed="rId5"/>
                <a:stretch>
                  <a:fillRect l="-730" r="-730" b="-103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7825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06083C-51A4-3E43-9AC7-CE9002CD5E0A}"/>
              </a:ext>
            </a:extLst>
          </p:cNvPr>
          <p:cNvSpPr>
            <a:spLocks noGrp="1"/>
          </p:cNvSpPr>
          <p:nvPr>
            <p:ph type="title"/>
          </p:nvPr>
        </p:nvSpPr>
        <p:spPr/>
        <p:txBody>
          <a:bodyPr/>
          <a:lstStyle/>
          <a:p>
            <a:r>
              <a:rPr kumimoji="1" lang="zh-CN" altLang="en-US" dirty="0"/>
              <a:t>给定</a:t>
            </a:r>
            <a:r>
              <a:rPr kumimoji="1" lang="en-US" altLang="zh-CN" dirty="0"/>
              <a:t>Loss</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9025829-66B7-D244-8D5B-DACAE31D00C2}"/>
                  </a:ext>
                </a:extLst>
              </p:cNvPr>
              <p:cNvSpPr>
                <a:spLocks noGrp="1"/>
              </p:cNvSpPr>
              <p:nvPr>
                <p:ph idx="1"/>
              </p:nvPr>
            </p:nvSpPr>
            <p:spPr/>
            <p:txBody>
              <a:bodyPr/>
              <a:lstStyle/>
              <a:p>
                <a14:m>
                  <m:oMath xmlns:m="http://schemas.openxmlformats.org/officeDocument/2006/math">
                    <m:r>
                      <a:rPr lang="en-US" altLang="zh-CN" i="1">
                        <a:latin typeface="Cambria Math" panose="02040503050406030204" pitchFamily="18" charset="0"/>
                      </a:rPr>
                      <m:t>𝐿</m:t>
                    </m:r>
                    <m:d>
                      <m:dPr>
                        <m:ctrlPr>
                          <a:rPr lang="zh-CN" altLang="zh-CN" i="1">
                            <a:latin typeface="Cambria Math" panose="02040503050406030204" pitchFamily="18" charset="0"/>
                          </a:rPr>
                        </m:ctrlPr>
                      </m:dPr>
                      <m:e>
                        <m:r>
                          <a:rPr lang="en-US" altLang="zh-CN" i="1">
                            <a:latin typeface="Cambria Math" panose="02040503050406030204" pitchFamily="18" charset="0"/>
                          </a:rPr>
                          <m:t>𝜃</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𝐵</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𝜃</m:t>
                        </m:r>
                      </m:e>
                    </m:d>
                    <m:r>
                      <a:rPr lang="en-US" altLang="zh-CN" i="1">
                        <a:latin typeface="Cambria Math" panose="02040503050406030204" pitchFamily="18" charset="0"/>
                      </a:rPr>
                      <m:t>+ </m:t>
                    </m:r>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𝑖</m:t>
                        </m:r>
                      </m:sub>
                      <m:sup/>
                      <m:e>
                        <m:f>
                          <m:fPr>
                            <m:ctrlPr>
                              <a:rPr lang="zh-CN" altLang="zh-CN" i="1">
                                <a:latin typeface="Cambria Math" panose="02040503050406030204" pitchFamily="18" charset="0"/>
                              </a:rPr>
                            </m:ctrlPr>
                          </m:fPr>
                          <m:num>
                            <m:r>
                              <a:rPr lang="en-US" altLang="zh-CN" i="1">
                                <a:latin typeface="Cambria Math" panose="02040503050406030204" pitchFamily="18" charset="0"/>
                              </a:rPr>
                              <m:t>𝜆</m:t>
                            </m:r>
                          </m:num>
                          <m:den>
                            <m:r>
                              <a:rPr lang="en-US" altLang="zh-CN" i="1">
                                <a:latin typeface="Cambria Math" panose="02040503050406030204" pitchFamily="18" charset="0"/>
                              </a:rPr>
                              <m:t>2</m:t>
                            </m:r>
                          </m:den>
                        </m:f>
                        <m:sSup>
                          <m:sSupPr>
                            <m:ctrlPr>
                              <a:rPr lang="zh-CN" altLang="zh-CN" i="1">
                                <a:latin typeface="Cambria Math" panose="02040503050406030204" pitchFamily="18" charset="0"/>
                              </a:rPr>
                            </m:ctrlPr>
                          </m:sSupPr>
                          <m:e>
                            <m:sSub>
                              <m:sSubPr>
                                <m:ctrlPr>
                                  <a:rPr lang="zh-CN"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𝜃</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𝜃</m:t>
                                </m:r>
                              </m:e>
                              <m:sub>
                                <m:r>
                                  <a:rPr lang="en-US" altLang="zh-CN" i="1">
                                    <a:latin typeface="Cambria Math" panose="02040503050406030204" pitchFamily="18" charset="0"/>
                                  </a:rPr>
                                  <m:t>𝐴</m:t>
                                </m:r>
                                <m:r>
                                  <a:rPr lang="en-US" altLang="zh-CN" i="1">
                                    <a:latin typeface="Cambria Math" panose="02040503050406030204" pitchFamily="18" charset="0"/>
                                  </a:rPr>
                                  <m:t>, </m:t>
                                </m:r>
                                <m:r>
                                  <a:rPr lang="en-US" altLang="zh-CN" i="1">
                                    <a:latin typeface="Cambria Math" panose="02040503050406030204" pitchFamily="18" charset="0"/>
                                  </a:rPr>
                                  <m:t>𝑖</m:t>
                                </m:r>
                              </m:sub>
                            </m:sSub>
                            <m:r>
                              <a:rPr lang="en-US" altLang="zh-CN" i="1">
                                <a:latin typeface="Cambria Math" panose="02040503050406030204" pitchFamily="18" charset="0"/>
                              </a:rPr>
                              <m:t>)</m:t>
                            </m:r>
                          </m:e>
                          <m:sup>
                            <m:r>
                              <a:rPr lang="en-US" altLang="zh-CN" i="1">
                                <a:latin typeface="Cambria Math" panose="02040503050406030204" pitchFamily="18" charset="0"/>
                              </a:rPr>
                              <m:t>2</m:t>
                            </m:r>
                          </m:sup>
                        </m:sSup>
                      </m:e>
                    </m:nary>
                  </m:oMath>
                </a14:m>
                <a:endParaRPr kumimoji="1" lang="en-US" altLang="zh-CN" dirty="0"/>
              </a:p>
              <a:p>
                <a:r>
                  <a:rPr kumimoji="1" lang="zh-CN" altLang="en-US" dirty="0"/>
                  <a:t>相当于正则化，约束了梯度方向。</a:t>
                </a:r>
              </a:p>
            </p:txBody>
          </p:sp>
        </mc:Choice>
        <mc:Fallback xmlns="">
          <p:sp>
            <p:nvSpPr>
              <p:cNvPr id="3" name="内容占位符 2">
                <a:extLst>
                  <a:ext uri="{FF2B5EF4-FFF2-40B4-BE49-F238E27FC236}">
                    <a16:creationId xmlns:a16="http://schemas.microsoft.com/office/drawing/2014/main" id="{B9025829-66B7-D244-8D5B-DACAE31D00C2}"/>
                  </a:ext>
                </a:extLst>
              </p:cNvPr>
              <p:cNvSpPr>
                <a:spLocks noGrp="1" noRot="1" noChangeAspect="1" noMove="1" noResize="1" noEditPoints="1" noAdjustHandles="1" noChangeArrowheads="1" noChangeShapeType="1" noTextEdit="1"/>
              </p:cNvSpPr>
              <p:nvPr>
                <p:ph idx="1"/>
              </p:nvPr>
            </p:nvSpPr>
            <p:spPr>
              <a:blipFill>
                <a:blip r:embed="rId2"/>
                <a:stretch>
                  <a:fillRect l="-965" t="-143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45464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BB53CD-6BF3-DE49-86EE-2297D80711E8}"/>
              </a:ext>
            </a:extLst>
          </p:cNvPr>
          <p:cNvSpPr>
            <a:spLocks noGrp="1"/>
          </p:cNvSpPr>
          <p:nvPr>
            <p:ph type="title"/>
          </p:nvPr>
        </p:nvSpPr>
        <p:spPr/>
        <p:txBody>
          <a:bodyPr/>
          <a:lstStyle/>
          <a:p>
            <a:r>
              <a:rPr kumimoji="1" lang="zh-CN" altLang="en-US" dirty="0"/>
              <a:t>有监督任务</a:t>
            </a:r>
          </a:p>
        </p:txBody>
      </p:sp>
      <p:sp>
        <p:nvSpPr>
          <p:cNvPr id="3" name="内容占位符 2">
            <a:extLst>
              <a:ext uri="{FF2B5EF4-FFF2-40B4-BE49-F238E27FC236}">
                <a16:creationId xmlns:a16="http://schemas.microsoft.com/office/drawing/2014/main" id="{2E59CA5D-B91A-C14E-B374-F932FC53E5E0}"/>
              </a:ext>
            </a:extLst>
          </p:cNvPr>
          <p:cNvSpPr>
            <a:spLocks noGrp="1"/>
          </p:cNvSpPr>
          <p:nvPr>
            <p:ph idx="1"/>
          </p:nvPr>
        </p:nvSpPr>
        <p:spPr/>
        <p:txBody>
          <a:bodyPr/>
          <a:lstStyle/>
          <a:p>
            <a:endParaRPr kumimoji="1" lang="zh-CN" altLang="en-US"/>
          </a:p>
        </p:txBody>
      </p:sp>
      <p:pic>
        <p:nvPicPr>
          <p:cNvPr id="4" name="图片 3" descr="图形用户界面&#10;&#10;描述已自动生成">
            <a:extLst>
              <a:ext uri="{FF2B5EF4-FFF2-40B4-BE49-F238E27FC236}">
                <a16:creationId xmlns:a16="http://schemas.microsoft.com/office/drawing/2014/main" id="{41DE1923-EF86-FF4E-AD59-7F5DE7751425}"/>
              </a:ext>
            </a:extLst>
          </p:cNvPr>
          <p:cNvPicPr/>
          <p:nvPr/>
        </p:nvPicPr>
        <p:blipFill>
          <a:blip r:embed="rId3"/>
          <a:stretch>
            <a:fillRect/>
          </a:stretch>
        </p:blipFill>
        <p:spPr>
          <a:xfrm>
            <a:off x="738316" y="1492742"/>
            <a:ext cx="10715368" cy="5017104"/>
          </a:xfrm>
          <a:prstGeom prst="rect">
            <a:avLst/>
          </a:prstGeom>
          <a:ln>
            <a:solidFill>
              <a:schemeClr val="accent1"/>
            </a:solidFill>
          </a:ln>
        </p:spPr>
      </p:pic>
    </p:spTree>
    <p:extLst>
      <p:ext uri="{BB962C8B-B14F-4D97-AF65-F5344CB8AC3E}">
        <p14:creationId xmlns:p14="http://schemas.microsoft.com/office/powerpoint/2010/main" val="10301962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669</TotalTime>
  <Words>760</Words>
  <Application>Microsoft Macintosh PowerPoint</Application>
  <PresentationFormat>宽屏</PresentationFormat>
  <Paragraphs>74</Paragraphs>
  <Slides>23</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等线</vt:lpstr>
      <vt:lpstr>等线 Light</vt:lpstr>
      <vt:lpstr>Arial</vt:lpstr>
      <vt:lpstr>Cambria Math</vt:lpstr>
      <vt:lpstr>Times New Roman</vt:lpstr>
      <vt:lpstr>Office 主题​​</vt:lpstr>
      <vt:lpstr>本周工作</vt:lpstr>
      <vt:lpstr>灾难性遗忘问题（catastrophic forgetting）</vt:lpstr>
      <vt:lpstr>Elastic weight consolidation</vt:lpstr>
      <vt:lpstr>PowerPoint 演示文稿</vt:lpstr>
      <vt:lpstr>总览</vt:lpstr>
      <vt:lpstr>计算强度——假定只有一个任务时</vt:lpstr>
      <vt:lpstr>计算强度——假定有两个个任务时</vt:lpstr>
      <vt:lpstr>给定Loss</vt:lpstr>
      <vt:lpstr>有监督任务</vt:lpstr>
      <vt:lpstr>规律</vt:lpstr>
      <vt:lpstr>Learning without Forgetting</vt:lpstr>
      <vt:lpstr>Learning without Forgetting</vt:lpstr>
      <vt:lpstr>L_A (θ) 怎么算</vt:lpstr>
      <vt:lpstr>PowerPoint 演示文稿</vt:lpstr>
      <vt:lpstr>Memory Aware Synapses</vt:lpstr>
      <vt:lpstr>计算权重</vt:lpstr>
      <vt:lpstr>计算权重</vt:lpstr>
      <vt:lpstr>计算Loss</vt:lpstr>
      <vt:lpstr>与上面两个对比</vt:lpstr>
      <vt:lpstr>上述的论文（按照顺序）</vt:lpstr>
      <vt:lpstr>Overcoming Catastrophic Forgetting with Hard Attention to the Task </vt:lpstr>
      <vt:lpstr>总结</vt:lpstr>
      <vt:lpstr>下周工作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本周工作</dc:title>
  <dc:creator>陈文儒</dc:creator>
  <cp:lastModifiedBy>VL1647</cp:lastModifiedBy>
  <cp:revision>24</cp:revision>
  <dcterms:created xsi:type="dcterms:W3CDTF">2020-09-22T15:42:07Z</dcterms:created>
  <dcterms:modified xsi:type="dcterms:W3CDTF">2020-09-29T06:06:56Z</dcterms:modified>
</cp:coreProperties>
</file>