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Barlow Semi Condensed Medium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  <p:embeddedFont>
      <p:font typeface="Barlow Semi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0EAF04-84AB-4203-A999-72EA48BC9ED7}">
  <a:tblStyle styleId="{970EAF04-84AB-4203-A999-72EA48BC9E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Medium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49a6175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49a6175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484cbd7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484cbd7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49a6175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49a6175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82e29181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82e2918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e82e2918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e82e2918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82e29181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e82e29181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82e29181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82e2918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82e29181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e82e2918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e82e2918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e82e2918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e82e29181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e82e29181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f5de3b7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f5de3b7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82e29181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82e29181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06694f9de_1_19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06694f9de_1_19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f5de3b7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f5de3b7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484cbd7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484cbd7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484cbd7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484cbd7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06694f9de_1_18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06694f9de_1_18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06694f9de_1_18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06694f9de_1_18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49a6175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49a6175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49a6175f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49a6175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title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title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5" type="title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2" type="title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2" type="title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title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3" type="title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4" type="subTitle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5" type="title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7"/>
          <p:cNvSpPr txBox="1"/>
          <p:nvPr>
            <p:ph idx="6" type="subTitle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title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3" type="title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4" type="subTitle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5" type="title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8"/>
          <p:cNvSpPr txBox="1"/>
          <p:nvPr>
            <p:ph idx="6" type="subTitle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title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title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title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title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2" type="title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3" type="title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0"/>
          <p:cNvSpPr txBox="1"/>
          <p:nvPr>
            <p:ph idx="4" type="subTitle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5" type="title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0"/>
          <p:cNvSpPr txBox="1"/>
          <p:nvPr>
            <p:ph idx="6" type="subTitle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7" type="title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0"/>
          <p:cNvSpPr txBox="1"/>
          <p:nvPr>
            <p:ph idx="8" type="subTitle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9" type="title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0"/>
          <p:cNvSpPr txBox="1"/>
          <p:nvPr>
            <p:ph idx="13" type="subTitle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4" type="title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0"/>
          <p:cNvSpPr txBox="1"/>
          <p:nvPr>
            <p:ph idx="15" type="subTitle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1" sz="5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hasCustomPrompt="1" type="title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1"/>
          <p:cNvSpPr txBox="1"/>
          <p:nvPr>
            <p:ph hasCustomPrompt="1" idx="2" type="title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/>
          <p:nvPr>
            <p:ph idx="3" type="subTitle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1"/>
          <p:cNvSpPr txBox="1"/>
          <p:nvPr>
            <p:ph hasCustomPrompt="1" idx="4" type="title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/>
          <p:nvPr>
            <p:ph idx="5" type="subTitle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7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0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>
            <a:off x="1018800" y="1816656"/>
            <a:ext cx="4086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FFA6"/>
                </a:solidFill>
              </a:rPr>
              <a:t>LA METHODE</a:t>
            </a:r>
            <a:r>
              <a:rPr lang="en"/>
              <a:t>    Agile</a:t>
            </a:r>
            <a:r>
              <a:rPr lang="en">
                <a:solidFill>
                  <a:schemeClr val="accent6"/>
                </a:solidFill>
              </a:rPr>
              <a:t>/</a:t>
            </a:r>
            <a:r>
              <a:rPr lang="en"/>
              <a:t>Scrum</a:t>
            </a:r>
            <a:endParaRPr/>
          </a:p>
        </p:txBody>
      </p:sp>
      <p:cxnSp>
        <p:nvCxnSpPr>
          <p:cNvPr id="263" name="Google Shape;263;p32"/>
          <p:cNvCxnSpPr/>
          <p:nvPr/>
        </p:nvCxnSpPr>
        <p:spPr>
          <a:xfrm>
            <a:off x="2455650" y="4630018"/>
            <a:ext cx="549900" cy="1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32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66" name="Google Shape;266;p32"/>
            <p:cNvSpPr/>
            <p:nvPr/>
          </p:nvSpPr>
          <p:spPr>
            <a:xfrm>
              <a:off x="6227925" y="3491550"/>
              <a:ext cx="1722947" cy="172770"/>
            </a:xfrm>
            <a:custGeom>
              <a:rect b="b" l="l" r="r" t="t"/>
              <a:pathLst>
                <a:path extrusionOk="0" h="8117" w="97742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531013" y="1285968"/>
              <a:ext cx="1116755" cy="2264227"/>
            </a:xfrm>
            <a:custGeom>
              <a:rect b="b" l="l" r="r" t="t"/>
              <a:pathLst>
                <a:path extrusionOk="0" h="139460" w="68784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600862" y="1499824"/>
              <a:ext cx="22909" cy="96050"/>
            </a:xfrm>
            <a:custGeom>
              <a:rect b="b" l="l" r="r" t="t"/>
              <a:pathLst>
                <a:path extrusionOk="0" h="5916" w="1411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09792" y="1499824"/>
              <a:ext cx="23461" cy="96050"/>
            </a:xfrm>
            <a:custGeom>
              <a:rect b="b" l="l" r="r" t="t"/>
              <a:pathLst>
                <a:path extrusionOk="0" h="5916" w="1445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00862" y="1851035"/>
              <a:ext cx="22909" cy="96619"/>
            </a:xfrm>
            <a:custGeom>
              <a:rect b="b" l="l" r="r" t="t"/>
              <a:pathLst>
                <a:path extrusionOk="0" h="5951" w="1411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609792" y="1851035"/>
              <a:ext cx="23461" cy="96619"/>
            </a:xfrm>
            <a:custGeom>
              <a:rect b="b" l="l" r="r" t="t"/>
              <a:pathLst>
                <a:path extrusionOk="0" h="5951" w="1445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600862" y="1637178"/>
              <a:ext cx="22909" cy="96066"/>
            </a:xfrm>
            <a:custGeom>
              <a:rect b="b" l="l" r="r" t="t"/>
              <a:pathLst>
                <a:path extrusionOk="0" h="5917" w="1411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609792" y="1637178"/>
              <a:ext cx="23461" cy="96066"/>
            </a:xfrm>
            <a:custGeom>
              <a:rect b="b" l="l" r="r" t="t"/>
              <a:pathLst>
                <a:path extrusionOk="0" h="5917" w="1445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6466800" y="1285968"/>
              <a:ext cx="1116755" cy="2264227"/>
            </a:xfrm>
            <a:custGeom>
              <a:rect b="b" l="l" r="r" t="t"/>
              <a:pathLst>
                <a:path extrusionOk="0" h="139460" w="68784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534775" y="1355500"/>
              <a:ext cx="980728" cy="2125186"/>
            </a:xfrm>
            <a:custGeom>
              <a:rect b="b" l="l" r="r" t="t"/>
              <a:pathLst>
                <a:path extrusionOk="0" h="135470" w="65208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622422" y="1868199"/>
              <a:ext cx="260215" cy="241674"/>
            </a:xfrm>
            <a:custGeom>
              <a:rect b="b" l="l" r="r" t="t"/>
              <a:pathLst>
                <a:path extrusionOk="0" h="14886" w="16028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738725" y="1314324"/>
              <a:ext cx="572884" cy="110578"/>
            </a:xfrm>
            <a:custGeom>
              <a:rect b="b" l="l" r="r" t="t"/>
              <a:pathLst>
                <a:path extrusionOk="0" h="5331" w="35287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6863795" y="1360468"/>
              <a:ext cx="322752" cy="16"/>
            </a:xfrm>
            <a:custGeom>
              <a:rect b="b" l="l" r="r" t="t"/>
              <a:pathLst>
                <a:path extrusionOk="0" fill="none" h="1" w="1988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cap="rnd" cmpd="sng" w="21500">
              <a:solidFill>
                <a:schemeClr val="lt2"/>
              </a:solidFill>
              <a:prstDash val="solid"/>
              <a:miter lim="343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32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2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2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32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2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88" name="Google Shape;288;p32"/>
            <p:cNvSpPr/>
            <p:nvPr/>
          </p:nvSpPr>
          <p:spPr>
            <a:xfrm>
              <a:off x="5687000" y="3681899"/>
              <a:ext cx="1058650" cy="171423"/>
            </a:xfrm>
            <a:custGeom>
              <a:rect b="b" l="l" r="r" t="t"/>
              <a:pathLst>
                <a:path extrusionOk="0" h="13036" w="48115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859846" y="2418358"/>
              <a:ext cx="480771" cy="1280654"/>
            </a:xfrm>
            <a:custGeom>
              <a:rect b="b" l="l" r="r" t="t"/>
              <a:pathLst>
                <a:path extrusionOk="0" h="78879" w="29612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035727" y="2607081"/>
              <a:ext cx="98859" cy="395355"/>
            </a:xfrm>
            <a:custGeom>
              <a:rect b="b" l="l" r="r" t="t"/>
              <a:pathLst>
                <a:path extrusionOk="0" h="24351" w="6089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5987150" y="3433477"/>
              <a:ext cx="112253" cy="171433"/>
            </a:xfrm>
            <a:custGeom>
              <a:rect b="b" l="l" r="r" t="t"/>
              <a:pathLst>
                <a:path extrusionOk="0" h="10559" w="6914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179234" y="3464747"/>
              <a:ext cx="127888" cy="112253"/>
            </a:xfrm>
            <a:custGeom>
              <a:rect b="b" l="l" r="r" t="t"/>
              <a:pathLst>
                <a:path extrusionOk="0" h="6914" w="7877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964826" y="3620528"/>
              <a:ext cx="254624" cy="125826"/>
            </a:xfrm>
            <a:custGeom>
              <a:rect b="b" l="l" r="r" t="t"/>
              <a:pathLst>
                <a:path extrusionOk="0" h="7750" w="15683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978772" y="3466988"/>
              <a:ext cx="139059" cy="220010"/>
            </a:xfrm>
            <a:custGeom>
              <a:rect b="b" l="l" r="r" t="t"/>
              <a:pathLst>
                <a:path extrusionOk="0" h="13551" w="8565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884410" y="1819862"/>
              <a:ext cx="878334" cy="641585"/>
            </a:xfrm>
            <a:custGeom>
              <a:rect b="b" l="l" r="r" t="t"/>
              <a:pathLst>
                <a:path extrusionOk="0" h="39517" w="54099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6220002" y="2132464"/>
              <a:ext cx="55282" cy="285910"/>
            </a:xfrm>
            <a:custGeom>
              <a:rect b="b" l="l" r="r" t="t"/>
              <a:pathLst>
                <a:path extrusionOk="0" h="17610" w="3405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036295" y="1540446"/>
              <a:ext cx="187067" cy="268100"/>
            </a:xfrm>
            <a:custGeom>
              <a:rect b="b" l="l" r="r" t="t"/>
              <a:pathLst>
                <a:path extrusionOk="0" h="16513" w="11522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037967" y="1581490"/>
              <a:ext cx="172553" cy="227056"/>
            </a:xfrm>
            <a:custGeom>
              <a:rect b="b" l="l" r="r" t="t"/>
              <a:pathLst>
                <a:path extrusionOk="0" h="13985" w="10628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898925" y="1465194"/>
              <a:ext cx="329471" cy="460298"/>
            </a:xfrm>
            <a:custGeom>
              <a:rect b="b" l="l" r="r" t="t"/>
              <a:pathLst>
                <a:path extrusionOk="0" h="28351" w="20293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931884" y="1561666"/>
              <a:ext cx="249039" cy="90059"/>
            </a:xfrm>
            <a:custGeom>
              <a:rect b="b" l="l" r="r" t="t"/>
              <a:pathLst>
                <a:path extrusionOk="0" h="5547" w="15339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033503" y="2586981"/>
              <a:ext cx="110013" cy="507576"/>
            </a:xfrm>
            <a:custGeom>
              <a:rect b="b" l="l" r="r" t="t"/>
              <a:pathLst>
                <a:path extrusionOk="0" h="31263" w="6776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6177010" y="3677483"/>
              <a:ext cx="284222" cy="140422"/>
            </a:xfrm>
            <a:custGeom>
              <a:rect b="b" l="l" r="r" t="t"/>
              <a:pathLst>
                <a:path extrusionOk="0" h="8649" w="17506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6182579" y="3504395"/>
              <a:ext cx="171449" cy="244087"/>
            </a:xfrm>
            <a:custGeom>
              <a:rect b="b" l="l" r="r" t="t"/>
              <a:pathLst>
                <a:path extrusionOk="0" h="15034" w="1056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293144" y="1940217"/>
              <a:ext cx="469581" cy="346601"/>
            </a:xfrm>
            <a:custGeom>
              <a:rect b="b" l="l" r="r" t="t"/>
              <a:pathLst>
                <a:path extrusionOk="0" h="21349" w="28924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200454" y="2111796"/>
              <a:ext cx="106668" cy="110581"/>
            </a:xfrm>
            <a:custGeom>
              <a:rect b="b" l="l" r="r" t="t"/>
              <a:pathLst>
                <a:path extrusionOk="0" h="6811" w="657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934660" y="2219877"/>
              <a:ext cx="187084" cy="64115"/>
            </a:xfrm>
            <a:custGeom>
              <a:rect b="b" l="l" r="r" t="t"/>
              <a:pathLst>
                <a:path extrusionOk="0" h="3949" w="11523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968170" y="3674691"/>
              <a:ext cx="164175" cy="71616"/>
            </a:xfrm>
            <a:custGeom>
              <a:rect b="b" l="l" r="r" t="t"/>
              <a:pathLst>
                <a:path extrusionOk="0" h="4411" w="10112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179786" y="3745576"/>
              <a:ext cx="193221" cy="72297"/>
            </a:xfrm>
            <a:custGeom>
              <a:rect b="b" l="l" r="r" t="t"/>
              <a:pathLst>
                <a:path extrusionOk="0" h="4453" w="11901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2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0" name="Google Shape;310;p32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32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12" name="Google Shape;312;p32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13" name="Google Shape;313;p32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rect b="b" l="l" r="r" t="t"/>
                  <a:pathLst>
                    <a:path extrusionOk="0" h="35116" w="45845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2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rect b="b" l="l" r="r" t="t"/>
                  <a:pathLst>
                    <a:path extrusionOk="0" h="35116" w="32879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2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rect b="b" l="l" r="r" t="t"/>
                  <a:pathLst>
                    <a:path extrusionOk="0" h="35153" w="12967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2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rect b="b" l="l" r="r" t="t"/>
                  <a:pathLst>
                    <a:path extrusionOk="0" h="8495" w="37969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rect b="b" l="l" r="r" t="t"/>
                  <a:pathLst>
                    <a:path extrusionOk="0" h="8495" w="28546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rect b="b" l="l" r="r" t="t"/>
                  <a:pathLst>
                    <a:path extrusionOk="0" h="23835" w="10766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rect b="b" l="l" r="r" t="t"/>
                  <a:pathLst>
                    <a:path extrusionOk="0" h="23835" w="10765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rect b="b" l="l" r="r" t="t"/>
                  <a:pathLst>
                    <a:path extrusionOk="0" h="23835" w="10732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rect b="b" l="l" r="r" t="t"/>
                  <a:pathLst>
                    <a:path extrusionOk="0" h="23835" w="10731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2" name="Google Shape;322;p32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rect b="b" l="l" r="r" t="t"/>
                <a:pathLst>
                  <a:path extrusionOk="0" h="8495" w="28546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" name="Google Shape;323;p32"/>
          <p:cNvSpPr txBox="1"/>
          <p:nvPr>
            <p:ph idx="2" type="ctrTitle"/>
          </p:nvPr>
        </p:nvSpPr>
        <p:spPr>
          <a:xfrm>
            <a:off x="1024925" y="4414568"/>
            <a:ext cx="1358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Tchèssi Pre</a:t>
            </a:r>
            <a:endParaRPr/>
          </a:p>
        </p:txBody>
      </p:sp>
      <p:sp>
        <p:nvSpPr>
          <p:cNvPr id="324" name="Google Shape;324;p32"/>
          <p:cNvSpPr txBox="1"/>
          <p:nvPr>
            <p:ph idx="2" type="ctrTitle"/>
          </p:nvPr>
        </p:nvSpPr>
        <p:spPr>
          <a:xfrm>
            <a:off x="5687000" y="4414575"/>
            <a:ext cx="2734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Proxima Nova"/>
                <a:ea typeface="Proxima Nova"/>
                <a:cs typeface="Proxima Nova"/>
                <a:sym typeface="Proxima Nova"/>
              </a:rPr>
              <a:t>28-Septembre-2023</a:t>
            </a:r>
            <a:endParaRPr b="0"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1"/>
          <p:cNvSpPr txBox="1"/>
          <p:nvPr/>
        </p:nvSpPr>
        <p:spPr>
          <a:xfrm>
            <a:off x="-13025" y="0"/>
            <a:ext cx="8942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Principes du Manifeste Agile </a:t>
            </a: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Satisfaction du client par la livraison continue de logiciel de valeur 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Accueil des changements, même tard dans le projet</a:t>
            </a: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Livraison fréquente de logiciel opérationnel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Collaboration étroite entre les développeurs et les parties prenantes 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Projets construits autour d'individus motivés et leur donner les moyens de faire le travail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Communication face à face est la meilleure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Logiciel opérationnel est la mesure principale de la 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progression Maintenir un rythme de développement soutenable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: Un Cadre Agile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42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43"/>
          <p:cNvSpPr txBox="1"/>
          <p:nvPr>
            <p:ph type="title"/>
          </p:nvPr>
        </p:nvSpPr>
        <p:spPr>
          <a:xfrm>
            <a:off x="2168850" y="262500"/>
            <a:ext cx="4929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Qu'est-ce que le Scrum ?</a:t>
            </a:r>
            <a:endParaRPr/>
          </a:p>
        </p:txBody>
      </p:sp>
      <p:sp>
        <p:nvSpPr>
          <p:cNvPr id="446" name="Google Shape;446;p43"/>
          <p:cNvSpPr txBox="1"/>
          <p:nvPr>
            <p:ph idx="4294967295" type="subTitle"/>
          </p:nvPr>
        </p:nvSpPr>
        <p:spPr>
          <a:xfrm>
            <a:off x="2277900" y="1418749"/>
            <a:ext cx="47115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Scrum </a:t>
            </a:r>
            <a:r>
              <a:rPr lang="en" sz="1800"/>
              <a:t>est un cadre de gestion de projet Agile qui a été développé pour r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épondre aux besoins de développement de produits complexes</a:t>
            </a:r>
            <a:r>
              <a:rPr lang="en" sz="1800"/>
              <a:t>. Il repose sur des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principes de transparence</a:t>
            </a:r>
            <a:r>
              <a:rPr lang="en" sz="1800"/>
              <a:t>,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d'inspection </a:t>
            </a:r>
            <a:r>
              <a:rPr lang="en" sz="1800"/>
              <a:t>et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d'adaptation</a:t>
            </a:r>
            <a:r>
              <a:rPr lang="en" sz="1800"/>
              <a:t>. Scrum est conçu pour permettre aux équipes de travailler de manière collaborative et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itérative</a:t>
            </a:r>
            <a:r>
              <a:rPr lang="en" sz="1800"/>
              <a:t>, en se concentrant sur la livraison de valeur au client à des intervalles réguliers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éléments clés du Scrum</a:t>
            </a:r>
            <a:endParaRPr/>
          </a:p>
        </p:txBody>
      </p:sp>
      <p:sp>
        <p:nvSpPr>
          <p:cNvPr id="452" name="Google Shape;452;p4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3" name="Google Shape;453;p44"/>
          <p:cNvGraphicFramePr/>
          <p:nvPr/>
        </p:nvGraphicFramePr>
        <p:xfrm>
          <a:off x="8763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{970EAF04-84AB-4203-A999-72EA48BC9ED7}</a:tableStyleId>
              </a:tblPr>
              <a:tblGrid>
                <a:gridCol w="229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Rôles</a:t>
                      </a:r>
                      <a:endParaRPr sz="1800">
                        <a:solidFill>
                          <a:schemeClr val="accent5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FFA6">
                        <a:alpha val="43560"/>
                      </a:srgbClr>
                    </a:solidFill>
                  </a:tcPr>
                </a:tc>
              </a:tr>
              <a:tr h="7599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Scrum master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Product Owner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Equipe 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accent5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Google Shape;454;p44"/>
          <p:cNvGraphicFramePr/>
          <p:nvPr/>
        </p:nvGraphicFramePr>
        <p:xfrm>
          <a:off x="3420863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{970EAF04-84AB-4203-A999-72EA48BC9ED7}</a:tableStyleId>
              </a:tblPr>
              <a:tblGrid>
                <a:gridCol w="229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Atéfacts</a:t>
                      </a:r>
                      <a:endParaRPr sz="1800">
                        <a:solidFill>
                          <a:schemeClr val="accent3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5C">
                        <a:alpha val="45980"/>
                      </a:srgbClr>
                    </a:solidFill>
                  </a:tcPr>
                </a:tc>
              </a:tr>
              <a:tr h="75990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Product Backlog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Sprint Backlog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Incréments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4"/>
          <p:cNvGraphicFramePr/>
          <p:nvPr/>
        </p:nvGraphicFramePr>
        <p:xfrm>
          <a:off x="5965438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{970EAF04-84AB-4203-A999-72EA48BC9ED7}</a:tableStyleId>
              </a:tblPr>
              <a:tblGrid>
                <a:gridCol w="2865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Evénements</a:t>
                      </a:r>
                      <a:endParaRPr sz="1800">
                        <a:solidFill>
                          <a:schemeClr val="accent4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FFF8">
                        <a:alpha val="38390"/>
                      </a:srgbClr>
                    </a:solidFill>
                  </a:tcPr>
                </a:tc>
              </a:tr>
              <a:tr h="7598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Sprint planning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Daily Scrum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Sprint Review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Barlow Semi Condensed Medium"/>
                        <a:buChar char="●"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Sprint Retrospective</a:t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accent4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/>
          <p:nvPr/>
        </p:nvSpPr>
        <p:spPr>
          <a:xfrm>
            <a:off x="3126292" y="2896932"/>
            <a:ext cx="1487100" cy="14871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3821001" y="1683118"/>
            <a:ext cx="1487100" cy="14871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4515710" y="2896932"/>
            <a:ext cx="1487100" cy="14871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45"/>
          <p:cNvSpPr txBox="1"/>
          <p:nvPr>
            <p:ph type="title"/>
          </p:nvPr>
        </p:nvSpPr>
        <p:spPr>
          <a:xfrm>
            <a:off x="714000" y="419700"/>
            <a:ext cx="18828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Rôles</a:t>
            </a:r>
            <a:endParaRPr sz="3000"/>
          </a:p>
        </p:txBody>
      </p:sp>
      <p:sp>
        <p:nvSpPr>
          <p:cNvPr id="465" name="Google Shape;465;p45"/>
          <p:cNvSpPr txBox="1"/>
          <p:nvPr/>
        </p:nvSpPr>
        <p:spPr>
          <a:xfrm>
            <a:off x="785350" y="3106152"/>
            <a:ext cx="2194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Équipe</a:t>
            </a: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de développement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785350" y="3699776"/>
            <a:ext cx="21948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Auto-organisée, responsable de livrer un produit fini à la fin de chaque sprint.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6155901" y="3106161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Product Owner</a:t>
            </a:r>
            <a:endParaRPr sz="18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6155901" y="3430502"/>
            <a:ext cx="2194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Responsable de maximiser la valeur du produit.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3517301" y="317473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Scrum Master</a:t>
            </a:r>
            <a:endParaRPr sz="1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3517300" y="627675"/>
            <a:ext cx="2561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Facilitateur de l'équipe, responsable de s'assurer que Scrum est correctement implémenté et compris.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471" name="Google Shape;471;p45"/>
          <p:cNvGrpSpPr/>
          <p:nvPr/>
        </p:nvGrpSpPr>
        <p:grpSpPr>
          <a:xfrm>
            <a:off x="4329380" y="2165777"/>
            <a:ext cx="470342" cy="521781"/>
            <a:chOff x="7698085" y="4084342"/>
            <a:chExt cx="355136" cy="393976"/>
          </a:xfrm>
        </p:grpSpPr>
        <p:sp>
          <p:nvSpPr>
            <p:cNvPr id="472" name="Google Shape;472;p45"/>
            <p:cNvSpPr/>
            <p:nvPr/>
          </p:nvSpPr>
          <p:spPr>
            <a:xfrm>
              <a:off x="7888335" y="4084342"/>
              <a:ext cx="152201" cy="129236"/>
            </a:xfrm>
            <a:custGeom>
              <a:rect b="b" l="l" r="r" t="t"/>
              <a:pathLst>
                <a:path extrusionOk="0" h="3883" w="4573">
                  <a:moveTo>
                    <a:pt x="0" y="1"/>
                  </a:moveTo>
                  <a:lnTo>
                    <a:pt x="0" y="2287"/>
                  </a:lnTo>
                  <a:lnTo>
                    <a:pt x="2667" y="3882"/>
                  </a:lnTo>
                  <a:lnTo>
                    <a:pt x="4573" y="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7888335" y="4249197"/>
              <a:ext cx="76117" cy="123711"/>
            </a:xfrm>
            <a:custGeom>
              <a:rect b="b" l="l" r="r" t="t"/>
              <a:pathLst>
                <a:path extrusionOk="0" h="3717" w="2287">
                  <a:moveTo>
                    <a:pt x="2286" y="1"/>
                  </a:moveTo>
                  <a:lnTo>
                    <a:pt x="0" y="1192"/>
                  </a:lnTo>
                  <a:lnTo>
                    <a:pt x="0" y="3716"/>
                  </a:lnTo>
                  <a:lnTo>
                    <a:pt x="2286" y="233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7989784" y="4200869"/>
              <a:ext cx="63436" cy="160921"/>
            </a:xfrm>
            <a:custGeom>
              <a:rect b="b" l="l" r="r" t="t"/>
              <a:pathLst>
                <a:path extrusionOk="0" h="4835" w="1906">
                  <a:moveTo>
                    <a:pt x="1906" y="0"/>
                  </a:moveTo>
                  <a:lnTo>
                    <a:pt x="0" y="1048"/>
                  </a:lnTo>
                  <a:lnTo>
                    <a:pt x="0" y="3787"/>
                  </a:lnTo>
                  <a:lnTo>
                    <a:pt x="1906" y="483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7798768" y="4181831"/>
              <a:ext cx="152201" cy="85636"/>
            </a:xfrm>
            <a:custGeom>
              <a:rect b="b" l="l" r="r" t="t"/>
              <a:pathLst>
                <a:path extrusionOk="0" h="2573" w="4573">
                  <a:moveTo>
                    <a:pt x="2310" y="1"/>
                  </a:moveTo>
                  <a:lnTo>
                    <a:pt x="0" y="1406"/>
                  </a:lnTo>
                  <a:lnTo>
                    <a:pt x="2310" y="2573"/>
                  </a:lnTo>
                  <a:lnTo>
                    <a:pt x="4573" y="13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7786853" y="4250795"/>
              <a:ext cx="76150" cy="122113"/>
            </a:xfrm>
            <a:custGeom>
              <a:rect b="b" l="l" r="r" t="t"/>
              <a:pathLst>
                <a:path extrusionOk="0" h="3669" w="2288">
                  <a:moveTo>
                    <a:pt x="1" y="1"/>
                  </a:moveTo>
                  <a:lnTo>
                    <a:pt x="1" y="2287"/>
                  </a:lnTo>
                  <a:lnTo>
                    <a:pt x="2287" y="3668"/>
                  </a:lnTo>
                  <a:lnTo>
                    <a:pt x="228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7710766" y="4349082"/>
              <a:ext cx="152234" cy="129236"/>
            </a:xfrm>
            <a:custGeom>
              <a:rect b="b" l="l" r="r" t="t"/>
              <a:pathLst>
                <a:path extrusionOk="0" h="3883" w="4574">
                  <a:moveTo>
                    <a:pt x="1906" y="1"/>
                  </a:moveTo>
                  <a:lnTo>
                    <a:pt x="1" y="1048"/>
                  </a:lnTo>
                  <a:lnTo>
                    <a:pt x="4573" y="3882"/>
                  </a:lnTo>
                  <a:lnTo>
                    <a:pt x="4573" y="1596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7888335" y="4349082"/>
              <a:ext cx="152201" cy="129236"/>
            </a:xfrm>
            <a:custGeom>
              <a:rect b="b" l="l" r="r" t="t"/>
              <a:pathLst>
                <a:path extrusionOk="0" h="3883" w="4573">
                  <a:moveTo>
                    <a:pt x="2667" y="1"/>
                  </a:moveTo>
                  <a:lnTo>
                    <a:pt x="0" y="1596"/>
                  </a:lnTo>
                  <a:lnTo>
                    <a:pt x="0" y="3882"/>
                  </a:lnTo>
                  <a:lnTo>
                    <a:pt x="4573" y="1048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7710766" y="4084342"/>
              <a:ext cx="152234" cy="130800"/>
            </a:xfrm>
            <a:custGeom>
              <a:rect b="b" l="l" r="r" t="t"/>
              <a:pathLst>
                <a:path extrusionOk="0" h="3930" w="4574">
                  <a:moveTo>
                    <a:pt x="4573" y="1"/>
                  </a:moveTo>
                  <a:lnTo>
                    <a:pt x="1" y="2835"/>
                  </a:lnTo>
                  <a:lnTo>
                    <a:pt x="1858" y="3930"/>
                  </a:lnTo>
                  <a:lnTo>
                    <a:pt x="4573" y="2287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7698085" y="4200869"/>
              <a:ext cx="63436" cy="160921"/>
            </a:xfrm>
            <a:custGeom>
              <a:rect b="b" l="l" r="r" t="t"/>
              <a:pathLst>
                <a:path extrusionOk="0" h="4835" w="1906">
                  <a:moveTo>
                    <a:pt x="1" y="0"/>
                  </a:moveTo>
                  <a:lnTo>
                    <a:pt x="1" y="4835"/>
                  </a:lnTo>
                  <a:lnTo>
                    <a:pt x="1906" y="3787"/>
                  </a:lnTo>
                  <a:lnTo>
                    <a:pt x="1906" y="1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5"/>
          <p:cNvGrpSpPr/>
          <p:nvPr/>
        </p:nvGrpSpPr>
        <p:grpSpPr>
          <a:xfrm>
            <a:off x="5024079" y="3407301"/>
            <a:ext cx="470361" cy="466362"/>
            <a:chOff x="1817457" y="2200243"/>
            <a:chExt cx="394764" cy="382892"/>
          </a:xfrm>
        </p:grpSpPr>
        <p:sp>
          <p:nvSpPr>
            <p:cNvPr id="482" name="Google Shape;482;p45"/>
            <p:cNvSpPr/>
            <p:nvPr/>
          </p:nvSpPr>
          <p:spPr>
            <a:xfrm>
              <a:off x="1817457" y="2293005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1817457" y="2445978"/>
              <a:ext cx="394764" cy="137157"/>
            </a:xfrm>
            <a:custGeom>
              <a:rect b="b" l="l" r="r" t="t"/>
              <a:pathLst>
                <a:path extrusionOk="0" h="4121" w="11861">
                  <a:moveTo>
                    <a:pt x="10622" y="0"/>
                  </a:moveTo>
                  <a:lnTo>
                    <a:pt x="9407" y="715"/>
                  </a:lnTo>
                  <a:lnTo>
                    <a:pt x="9407" y="2025"/>
                  </a:lnTo>
                  <a:lnTo>
                    <a:pt x="10122" y="2025"/>
                  </a:lnTo>
                  <a:lnTo>
                    <a:pt x="10122" y="1453"/>
                  </a:lnTo>
                  <a:cubicBezTo>
                    <a:pt x="10693" y="1643"/>
                    <a:pt x="11146" y="1810"/>
                    <a:pt x="11146" y="2001"/>
                  </a:cubicBezTo>
                  <a:cubicBezTo>
                    <a:pt x="11146" y="2215"/>
                    <a:pt x="10788" y="2596"/>
                    <a:pt x="9764" y="2929"/>
                  </a:cubicBezTo>
                  <a:cubicBezTo>
                    <a:pt x="8740" y="3239"/>
                    <a:pt x="7383" y="3430"/>
                    <a:pt x="5930" y="3430"/>
                  </a:cubicBezTo>
                  <a:cubicBezTo>
                    <a:pt x="4478" y="3430"/>
                    <a:pt x="3120" y="3239"/>
                    <a:pt x="2096" y="2929"/>
                  </a:cubicBezTo>
                  <a:cubicBezTo>
                    <a:pt x="1072" y="2596"/>
                    <a:pt x="715" y="2215"/>
                    <a:pt x="715" y="2001"/>
                  </a:cubicBezTo>
                  <a:cubicBezTo>
                    <a:pt x="715" y="1715"/>
                    <a:pt x="1263" y="1286"/>
                    <a:pt x="2477" y="977"/>
                  </a:cubicBezTo>
                  <a:lnTo>
                    <a:pt x="2310" y="310"/>
                  </a:lnTo>
                  <a:cubicBezTo>
                    <a:pt x="1644" y="477"/>
                    <a:pt x="1096" y="691"/>
                    <a:pt x="715" y="953"/>
                  </a:cubicBezTo>
                  <a:cubicBezTo>
                    <a:pt x="119" y="1334"/>
                    <a:pt x="0" y="1739"/>
                    <a:pt x="0" y="2001"/>
                  </a:cubicBezTo>
                  <a:cubicBezTo>
                    <a:pt x="0" y="2453"/>
                    <a:pt x="334" y="3096"/>
                    <a:pt x="1882" y="3596"/>
                  </a:cubicBezTo>
                  <a:cubicBezTo>
                    <a:pt x="2977" y="3930"/>
                    <a:pt x="4406" y="4120"/>
                    <a:pt x="5930" y="4120"/>
                  </a:cubicBezTo>
                  <a:cubicBezTo>
                    <a:pt x="7454" y="4120"/>
                    <a:pt x="8883" y="3930"/>
                    <a:pt x="9979" y="3596"/>
                  </a:cubicBezTo>
                  <a:cubicBezTo>
                    <a:pt x="11527" y="3096"/>
                    <a:pt x="11860" y="2453"/>
                    <a:pt x="11860" y="2001"/>
                  </a:cubicBezTo>
                  <a:cubicBezTo>
                    <a:pt x="11860" y="1453"/>
                    <a:pt x="11360" y="1215"/>
                    <a:pt x="11217" y="1120"/>
                  </a:cubicBezTo>
                  <a:cubicBezTo>
                    <a:pt x="11027" y="1024"/>
                    <a:pt x="10788" y="953"/>
                    <a:pt x="10526" y="858"/>
                  </a:cubicBezTo>
                  <a:lnTo>
                    <a:pt x="10979" y="596"/>
                  </a:lnTo>
                  <a:lnTo>
                    <a:pt x="10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1945067" y="2315172"/>
              <a:ext cx="139520" cy="56314"/>
            </a:xfrm>
            <a:custGeom>
              <a:rect b="b" l="l" r="r" t="t"/>
              <a:pathLst>
                <a:path extrusionOk="0" h="1692" w="4192">
                  <a:moveTo>
                    <a:pt x="2096" y="1"/>
                  </a:moveTo>
                  <a:lnTo>
                    <a:pt x="1" y="858"/>
                  </a:lnTo>
                  <a:lnTo>
                    <a:pt x="2096" y="1692"/>
                  </a:lnTo>
                  <a:lnTo>
                    <a:pt x="4192" y="8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1933984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0" y="1"/>
                  </a:moveTo>
                  <a:lnTo>
                    <a:pt x="0" y="2525"/>
                  </a:lnTo>
                  <a:lnTo>
                    <a:pt x="2072" y="3358"/>
                  </a:lnTo>
                  <a:lnTo>
                    <a:pt x="2072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026713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2072" y="1"/>
                  </a:moveTo>
                  <a:lnTo>
                    <a:pt x="0" y="834"/>
                  </a:lnTo>
                  <a:lnTo>
                    <a:pt x="0" y="3358"/>
                  </a:lnTo>
                  <a:lnTo>
                    <a:pt x="2072" y="2525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817457" y="2200243"/>
              <a:ext cx="394764" cy="232279"/>
            </a:xfrm>
            <a:custGeom>
              <a:rect b="b" l="l" r="r" t="t"/>
              <a:pathLst>
                <a:path extrusionOk="0" h="6979" w="11861">
                  <a:moveTo>
                    <a:pt x="10455" y="2454"/>
                  </a:moveTo>
                  <a:lnTo>
                    <a:pt x="10455" y="4526"/>
                  </a:lnTo>
                  <a:lnTo>
                    <a:pt x="9764" y="4526"/>
                  </a:lnTo>
                  <a:lnTo>
                    <a:pt x="9764" y="2454"/>
                  </a:lnTo>
                  <a:close/>
                  <a:moveTo>
                    <a:pt x="0" y="1"/>
                  </a:moveTo>
                  <a:lnTo>
                    <a:pt x="0" y="2097"/>
                  </a:lnTo>
                  <a:lnTo>
                    <a:pt x="2096" y="2097"/>
                  </a:lnTo>
                  <a:lnTo>
                    <a:pt x="2096" y="4883"/>
                  </a:lnTo>
                  <a:lnTo>
                    <a:pt x="0" y="4883"/>
                  </a:lnTo>
                  <a:lnTo>
                    <a:pt x="0" y="6978"/>
                  </a:lnTo>
                  <a:lnTo>
                    <a:pt x="2787" y="6978"/>
                  </a:lnTo>
                  <a:lnTo>
                    <a:pt x="2787" y="3978"/>
                  </a:lnTo>
                  <a:lnTo>
                    <a:pt x="5930" y="2716"/>
                  </a:lnTo>
                  <a:lnTo>
                    <a:pt x="9074" y="3978"/>
                  </a:lnTo>
                  <a:lnTo>
                    <a:pt x="9074" y="6978"/>
                  </a:lnTo>
                  <a:lnTo>
                    <a:pt x="11860" y="6978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3636673" y="3407312"/>
            <a:ext cx="466336" cy="466340"/>
            <a:chOff x="2553143" y="1597073"/>
            <a:chExt cx="393932" cy="394735"/>
          </a:xfrm>
        </p:grpSpPr>
        <p:sp>
          <p:nvSpPr>
            <p:cNvPr id="489" name="Google Shape;489;p45"/>
            <p:cNvSpPr/>
            <p:nvPr/>
          </p:nvSpPr>
          <p:spPr>
            <a:xfrm>
              <a:off x="2761600" y="1820574"/>
              <a:ext cx="57878" cy="95953"/>
            </a:xfrm>
            <a:custGeom>
              <a:rect b="b" l="l" r="r" t="t"/>
              <a:pathLst>
                <a:path extrusionOk="0" h="2883" w="1739">
                  <a:moveTo>
                    <a:pt x="1739" y="1"/>
                  </a:moveTo>
                  <a:lnTo>
                    <a:pt x="0" y="715"/>
                  </a:lnTo>
                  <a:lnTo>
                    <a:pt x="0" y="2882"/>
                  </a:lnTo>
                  <a:lnTo>
                    <a:pt x="1739" y="21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2699758" y="1784128"/>
              <a:ext cx="99914" cy="39673"/>
            </a:xfrm>
            <a:custGeom>
              <a:rect b="b" l="l" r="r" t="t"/>
              <a:pathLst>
                <a:path extrusionOk="0" h="1192" w="3002">
                  <a:moveTo>
                    <a:pt x="1501" y="0"/>
                  </a:moveTo>
                  <a:lnTo>
                    <a:pt x="1" y="596"/>
                  </a:lnTo>
                  <a:lnTo>
                    <a:pt x="1501" y="1191"/>
                  </a:lnTo>
                  <a:lnTo>
                    <a:pt x="3001" y="596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2679954" y="1820574"/>
              <a:ext cx="58677" cy="95953"/>
            </a:xfrm>
            <a:custGeom>
              <a:rect b="b" l="l" r="r" t="t"/>
              <a:pathLst>
                <a:path extrusionOk="0" h="2883" w="1763">
                  <a:moveTo>
                    <a:pt x="0" y="1"/>
                  </a:moveTo>
                  <a:lnTo>
                    <a:pt x="0" y="2192"/>
                  </a:lnTo>
                  <a:lnTo>
                    <a:pt x="1763" y="2882"/>
                  </a:lnTo>
                  <a:lnTo>
                    <a:pt x="1763" y="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2553143" y="1713566"/>
              <a:ext cx="393932" cy="278242"/>
            </a:xfrm>
            <a:custGeom>
              <a:rect b="b" l="l" r="r" t="t"/>
              <a:pathLst>
                <a:path extrusionOk="0" h="8360" w="11836">
                  <a:moveTo>
                    <a:pt x="5906" y="1358"/>
                  </a:moveTo>
                  <a:lnTo>
                    <a:pt x="8692" y="2478"/>
                  </a:lnTo>
                  <a:lnTo>
                    <a:pt x="8692" y="5859"/>
                  </a:lnTo>
                  <a:lnTo>
                    <a:pt x="5906" y="6978"/>
                  </a:lnTo>
                  <a:lnTo>
                    <a:pt x="3120" y="5859"/>
                  </a:lnTo>
                  <a:lnTo>
                    <a:pt x="3120" y="2478"/>
                  </a:lnTo>
                  <a:lnTo>
                    <a:pt x="5906" y="1358"/>
                  </a:lnTo>
                  <a:close/>
                  <a:moveTo>
                    <a:pt x="0" y="1"/>
                  </a:moveTo>
                  <a:lnTo>
                    <a:pt x="0" y="8360"/>
                  </a:lnTo>
                  <a:lnTo>
                    <a:pt x="11836" y="8360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2553143" y="1597073"/>
              <a:ext cx="393932" cy="92758"/>
            </a:xfrm>
            <a:custGeom>
              <a:rect b="b" l="l" r="r" t="t"/>
              <a:pathLst>
                <a:path extrusionOk="0" h="2787" w="11836">
                  <a:moveTo>
                    <a:pt x="2072" y="1048"/>
                  </a:moveTo>
                  <a:lnTo>
                    <a:pt x="2072" y="1739"/>
                  </a:lnTo>
                  <a:lnTo>
                    <a:pt x="1381" y="1739"/>
                  </a:lnTo>
                  <a:lnTo>
                    <a:pt x="1381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6" y="1739"/>
                  </a:lnTo>
                  <a:lnTo>
                    <a:pt x="2786" y="1048"/>
                  </a:lnTo>
                  <a:close/>
                  <a:moveTo>
                    <a:pt x="0" y="0"/>
                  </a:moveTo>
                  <a:lnTo>
                    <a:pt x="0" y="2786"/>
                  </a:lnTo>
                  <a:lnTo>
                    <a:pt x="11836" y="2786"/>
                  </a:lnTo>
                  <a:lnTo>
                    <a:pt x="11836" y="1739"/>
                  </a:lnTo>
                  <a:lnTo>
                    <a:pt x="6621" y="1739"/>
                  </a:lnTo>
                  <a:lnTo>
                    <a:pt x="6621" y="1048"/>
                  </a:lnTo>
                  <a:lnTo>
                    <a:pt x="11836" y="1048"/>
                  </a:lnTo>
                  <a:lnTo>
                    <a:pt x="11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/>
          <p:nvPr/>
        </p:nvSpPr>
        <p:spPr>
          <a:xfrm>
            <a:off x="3126292" y="2896932"/>
            <a:ext cx="1487100" cy="14871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3821001" y="1683118"/>
            <a:ext cx="1487100" cy="14871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4515710" y="2896932"/>
            <a:ext cx="1487100" cy="14871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46"/>
          <p:cNvSpPr txBox="1"/>
          <p:nvPr>
            <p:ph type="title"/>
          </p:nvPr>
        </p:nvSpPr>
        <p:spPr>
          <a:xfrm>
            <a:off x="714000" y="419700"/>
            <a:ext cx="26202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Artéfacts</a:t>
            </a:r>
            <a:endParaRPr sz="3000"/>
          </a:p>
        </p:txBody>
      </p:sp>
      <p:sp>
        <p:nvSpPr>
          <p:cNvPr id="503" name="Google Shape;503;p46"/>
          <p:cNvSpPr txBox="1"/>
          <p:nvPr/>
        </p:nvSpPr>
        <p:spPr>
          <a:xfrm>
            <a:off x="785350" y="3029952"/>
            <a:ext cx="2194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Incrément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785350" y="3471175"/>
            <a:ext cx="21948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Version du produit prête à être livrée à la fin du sprint.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6155901" y="3106161"/>
            <a:ext cx="219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Sprint Backlog</a:t>
            </a:r>
            <a:endParaRPr sz="18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6155900" y="3354300"/>
            <a:ext cx="24108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Liste des éléments du Product Backlog à réaliser lors du sprint en cours.</a:t>
            </a:r>
            <a:endParaRPr sz="1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3517300" y="469875"/>
            <a:ext cx="2872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Product Backlog</a:t>
            </a:r>
            <a:endParaRPr sz="1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8" name="Google Shape;508;p46"/>
          <p:cNvSpPr txBox="1"/>
          <p:nvPr/>
        </p:nvSpPr>
        <p:spPr>
          <a:xfrm>
            <a:off x="3517300" y="780075"/>
            <a:ext cx="2561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Liste de toutes les fonctionnalités à réaliser.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509" name="Google Shape;509;p46"/>
          <p:cNvGrpSpPr/>
          <p:nvPr/>
        </p:nvGrpSpPr>
        <p:grpSpPr>
          <a:xfrm>
            <a:off x="4329380" y="2165777"/>
            <a:ext cx="470342" cy="521781"/>
            <a:chOff x="7698085" y="4084342"/>
            <a:chExt cx="355136" cy="393976"/>
          </a:xfrm>
        </p:grpSpPr>
        <p:sp>
          <p:nvSpPr>
            <p:cNvPr id="510" name="Google Shape;510;p46"/>
            <p:cNvSpPr/>
            <p:nvPr/>
          </p:nvSpPr>
          <p:spPr>
            <a:xfrm>
              <a:off x="7888335" y="4084342"/>
              <a:ext cx="152201" cy="129236"/>
            </a:xfrm>
            <a:custGeom>
              <a:rect b="b" l="l" r="r" t="t"/>
              <a:pathLst>
                <a:path extrusionOk="0" h="3883" w="4573">
                  <a:moveTo>
                    <a:pt x="0" y="1"/>
                  </a:moveTo>
                  <a:lnTo>
                    <a:pt x="0" y="2287"/>
                  </a:lnTo>
                  <a:lnTo>
                    <a:pt x="2667" y="3882"/>
                  </a:lnTo>
                  <a:lnTo>
                    <a:pt x="4573" y="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7888335" y="4249197"/>
              <a:ext cx="76117" cy="123711"/>
            </a:xfrm>
            <a:custGeom>
              <a:rect b="b" l="l" r="r" t="t"/>
              <a:pathLst>
                <a:path extrusionOk="0" h="3717" w="2287">
                  <a:moveTo>
                    <a:pt x="2286" y="1"/>
                  </a:moveTo>
                  <a:lnTo>
                    <a:pt x="0" y="1192"/>
                  </a:lnTo>
                  <a:lnTo>
                    <a:pt x="0" y="3716"/>
                  </a:lnTo>
                  <a:lnTo>
                    <a:pt x="2286" y="2335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7989784" y="4200869"/>
              <a:ext cx="63436" cy="160921"/>
            </a:xfrm>
            <a:custGeom>
              <a:rect b="b" l="l" r="r" t="t"/>
              <a:pathLst>
                <a:path extrusionOk="0" h="4835" w="1906">
                  <a:moveTo>
                    <a:pt x="1906" y="0"/>
                  </a:moveTo>
                  <a:lnTo>
                    <a:pt x="0" y="1048"/>
                  </a:lnTo>
                  <a:lnTo>
                    <a:pt x="0" y="3787"/>
                  </a:lnTo>
                  <a:lnTo>
                    <a:pt x="1906" y="483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7798768" y="4181831"/>
              <a:ext cx="152201" cy="85636"/>
            </a:xfrm>
            <a:custGeom>
              <a:rect b="b" l="l" r="r" t="t"/>
              <a:pathLst>
                <a:path extrusionOk="0" h="2573" w="4573">
                  <a:moveTo>
                    <a:pt x="2310" y="1"/>
                  </a:moveTo>
                  <a:lnTo>
                    <a:pt x="0" y="1406"/>
                  </a:lnTo>
                  <a:lnTo>
                    <a:pt x="2310" y="2573"/>
                  </a:lnTo>
                  <a:lnTo>
                    <a:pt x="4573" y="13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7786853" y="4250795"/>
              <a:ext cx="76150" cy="122113"/>
            </a:xfrm>
            <a:custGeom>
              <a:rect b="b" l="l" r="r" t="t"/>
              <a:pathLst>
                <a:path extrusionOk="0" h="3669" w="2288">
                  <a:moveTo>
                    <a:pt x="1" y="1"/>
                  </a:moveTo>
                  <a:lnTo>
                    <a:pt x="1" y="2287"/>
                  </a:lnTo>
                  <a:lnTo>
                    <a:pt x="2287" y="3668"/>
                  </a:lnTo>
                  <a:lnTo>
                    <a:pt x="228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7710766" y="4349082"/>
              <a:ext cx="152234" cy="129236"/>
            </a:xfrm>
            <a:custGeom>
              <a:rect b="b" l="l" r="r" t="t"/>
              <a:pathLst>
                <a:path extrusionOk="0" h="3883" w="4574">
                  <a:moveTo>
                    <a:pt x="1906" y="1"/>
                  </a:moveTo>
                  <a:lnTo>
                    <a:pt x="1" y="1048"/>
                  </a:lnTo>
                  <a:lnTo>
                    <a:pt x="4573" y="3882"/>
                  </a:lnTo>
                  <a:lnTo>
                    <a:pt x="4573" y="1596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7888335" y="4349082"/>
              <a:ext cx="152201" cy="129236"/>
            </a:xfrm>
            <a:custGeom>
              <a:rect b="b" l="l" r="r" t="t"/>
              <a:pathLst>
                <a:path extrusionOk="0" h="3883" w="4573">
                  <a:moveTo>
                    <a:pt x="2667" y="1"/>
                  </a:moveTo>
                  <a:lnTo>
                    <a:pt x="0" y="1596"/>
                  </a:lnTo>
                  <a:lnTo>
                    <a:pt x="0" y="3882"/>
                  </a:lnTo>
                  <a:lnTo>
                    <a:pt x="4573" y="1048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7710766" y="4084342"/>
              <a:ext cx="152234" cy="130800"/>
            </a:xfrm>
            <a:custGeom>
              <a:rect b="b" l="l" r="r" t="t"/>
              <a:pathLst>
                <a:path extrusionOk="0" h="3930" w="4574">
                  <a:moveTo>
                    <a:pt x="4573" y="1"/>
                  </a:moveTo>
                  <a:lnTo>
                    <a:pt x="1" y="2835"/>
                  </a:lnTo>
                  <a:lnTo>
                    <a:pt x="1858" y="3930"/>
                  </a:lnTo>
                  <a:lnTo>
                    <a:pt x="4573" y="2287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7698085" y="4200869"/>
              <a:ext cx="63436" cy="160921"/>
            </a:xfrm>
            <a:custGeom>
              <a:rect b="b" l="l" r="r" t="t"/>
              <a:pathLst>
                <a:path extrusionOk="0" h="4835" w="1906">
                  <a:moveTo>
                    <a:pt x="1" y="0"/>
                  </a:moveTo>
                  <a:lnTo>
                    <a:pt x="1" y="4835"/>
                  </a:lnTo>
                  <a:lnTo>
                    <a:pt x="1906" y="3787"/>
                  </a:lnTo>
                  <a:lnTo>
                    <a:pt x="1906" y="1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6"/>
          <p:cNvGrpSpPr/>
          <p:nvPr/>
        </p:nvGrpSpPr>
        <p:grpSpPr>
          <a:xfrm>
            <a:off x="5024079" y="3407301"/>
            <a:ext cx="470361" cy="466362"/>
            <a:chOff x="1817457" y="2200243"/>
            <a:chExt cx="394764" cy="382892"/>
          </a:xfrm>
        </p:grpSpPr>
        <p:sp>
          <p:nvSpPr>
            <p:cNvPr id="520" name="Google Shape;520;p46"/>
            <p:cNvSpPr/>
            <p:nvPr/>
          </p:nvSpPr>
          <p:spPr>
            <a:xfrm>
              <a:off x="1817457" y="2293005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1817457" y="2445978"/>
              <a:ext cx="394764" cy="137157"/>
            </a:xfrm>
            <a:custGeom>
              <a:rect b="b" l="l" r="r" t="t"/>
              <a:pathLst>
                <a:path extrusionOk="0" h="4121" w="11861">
                  <a:moveTo>
                    <a:pt x="10622" y="0"/>
                  </a:moveTo>
                  <a:lnTo>
                    <a:pt x="9407" y="715"/>
                  </a:lnTo>
                  <a:lnTo>
                    <a:pt x="9407" y="2025"/>
                  </a:lnTo>
                  <a:lnTo>
                    <a:pt x="10122" y="2025"/>
                  </a:lnTo>
                  <a:lnTo>
                    <a:pt x="10122" y="1453"/>
                  </a:lnTo>
                  <a:cubicBezTo>
                    <a:pt x="10693" y="1643"/>
                    <a:pt x="11146" y="1810"/>
                    <a:pt x="11146" y="2001"/>
                  </a:cubicBezTo>
                  <a:cubicBezTo>
                    <a:pt x="11146" y="2215"/>
                    <a:pt x="10788" y="2596"/>
                    <a:pt x="9764" y="2929"/>
                  </a:cubicBezTo>
                  <a:cubicBezTo>
                    <a:pt x="8740" y="3239"/>
                    <a:pt x="7383" y="3430"/>
                    <a:pt x="5930" y="3430"/>
                  </a:cubicBezTo>
                  <a:cubicBezTo>
                    <a:pt x="4478" y="3430"/>
                    <a:pt x="3120" y="3239"/>
                    <a:pt x="2096" y="2929"/>
                  </a:cubicBezTo>
                  <a:cubicBezTo>
                    <a:pt x="1072" y="2596"/>
                    <a:pt x="715" y="2215"/>
                    <a:pt x="715" y="2001"/>
                  </a:cubicBezTo>
                  <a:cubicBezTo>
                    <a:pt x="715" y="1715"/>
                    <a:pt x="1263" y="1286"/>
                    <a:pt x="2477" y="977"/>
                  </a:cubicBezTo>
                  <a:lnTo>
                    <a:pt x="2310" y="310"/>
                  </a:lnTo>
                  <a:cubicBezTo>
                    <a:pt x="1644" y="477"/>
                    <a:pt x="1096" y="691"/>
                    <a:pt x="715" y="953"/>
                  </a:cubicBezTo>
                  <a:cubicBezTo>
                    <a:pt x="119" y="1334"/>
                    <a:pt x="0" y="1739"/>
                    <a:pt x="0" y="2001"/>
                  </a:cubicBezTo>
                  <a:cubicBezTo>
                    <a:pt x="0" y="2453"/>
                    <a:pt x="334" y="3096"/>
                    <a:pt x="1882" y="3596"/>
                  </a:cubicBezTo>
                  <a:cubicBezTo>
                    <a:pt x="2977" y="3930"/>
                    <a:pt x="4406" y="4120"/>
                    <a:pt x="5930" y="4120"/>
                  </a:cubicBezTo>
                  <a:cubicBezTo>
                    <a:pt x="7454" y="4120"/>
                    <a:pt x="8883" y="3930"/>
                    <a:pt x="9979" y="3596"/>
                  </a:cubicBezTo>
                  <a:cubicBezTo>
                    <a:pt x="11527" y="3096"/>
                    <a:pt x="11860" y="2453"/>
                    <a:pt x="11860" y="2001"/>
                  </a:cubicBezTo>
                  <a:cubicBezTo>
                    <a:pt x="11860" y="1453"/>
                    <a:pt x="11360" y="1215"/>
                    <a:pt x="11217" y="1120"/>
                  </a:cubicBezTo>
                  <a:cubicBezTo>
                    <a:pt x="11027" y="1024"/>
                    <a:pt x="10788" y="953"/>
                    <a:pt x="10526" y="858"/>
                  </a:cubicBezTo>
                  <a:lnTo>
                    <a:pt x="10979" y="596"/>
                  </a:lnTo>
                  <a:lnTo>
                    <a:pt x="10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945067" y="2315172"/>
              <a:ext cx="139520" cy="56314"/>
            </a:xfrm>
            <a:custGeom>
              <a:rect b="b" l="l" r="r" t="t"/>
              <a:pathLst>
                <a:path extrusionOk="0" h="1692" w="4192">
                  <a:moveTo>
                    <a:pt x="2096" y="1"/>
                  </a:moveTo>
                  <a:lnTo>
                    <a:pt x="1" y="858"/>
                  </a:lnTo>
                  <a:lnTo>
                    <a:pt x="2096" y="1692"/>
                  </a:lnTo>
                  <a:lnTo>
                    <a:pt x="4192" y="8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933984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0" y="1"/>
                  </a:moveTo>
                  <a:lnTo>
                    <a:pt x="0" y="2525"/>
                  </a:lnTo>
                  <a:lnTo>
                    <a:pt x="2072" y="3358"/>
                  </a:lnTo>
                  <a:lnTo>
                    <a:pt x="2072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2026713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2072" y="1"/>
                  </a:moveTo>
                  <a:lnTo>
                    <a:pt x="0" y="834"/>
                  </a:lnTo>
                  <a:lnTo>
                    <a:pt x="0" y="3358"/>
                  </a:lnTo>
                  <a:lnTo>
                    <a:pt x="2072" y="2525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1817457" y="2200243"/>
              <a:ext cx="394764" cy="232279"/>
            </a:xfrm>
            <a:custGeom>
              <a:rect b="b" l="l" r="r" t="t"/>
              <a:pathLst>
                <a:path extrusionOk="0" h="6979" w="11861">
                  <a:moveTo>
                    <a:pt x="10455" y="2454"/>
                  </a:moveTo>
                  <a:lnTo>
                    <a:pt x="10455" y="4526"/>
                  </a:lnTo>
                  <a:lnTo>
                    <a:pt x="9764" y="4526"/>
                  </a:lnTo>
                  <a:lnTo>
                    <a:pt x="9764" y="2454"/>
                  </a:lnTo>
                  <a:close/>
                  <a:moveTo>
                    <a:pt x="0" y="1"/>
                  </a:moveTo>
                  <a:lnTo>
                    <a:pt x="0" y="2097"/>
                  </a:lnTo>
                  <a:lnTo>
                    <a:pt x="2096" y="2097"/>
                  </a:lnTo>
                  <a:lnTo>
                    <a:pt x="2096" y="4883"/>
                  </a:lnTo>
                  <a:lnTo>
                    <a:pt x="0" y="4883"/>
                  </a:lnTo>
                  <a:lnTo>
                    <a:pt x="0" y="6978"/>
                  </a:lnTo>
                  <a:lnTo>
                    <a:pt x="2787" y="6978"/>
                  </a:lnTo>
                  <a:lnTo>
                    <a:pt x="2787" y="3978"/>
                  </a:lnTo>
                  <a:lnTo>
                    <a:pt x="5930" y="2716"/>
                  </a:lnTo>
                  <a:lnTo>
                    <a:pt x="9074" y="3978"/>
                  </a:lnTo>
                  <a:lnTo>
                    <a:pt x="9074" y="6978"/>
                  </a:lnTo>
                  <a:lnTo>
                    <a:pt x="11860" y="6978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6"/>
          <p:cNvGrpSpPr/>
          <p:nvPr/>
        </p:nvGrpSpPr>
        <p:grpSpPr>
          <a:xfrm>
            <a:off x="3636673" y="3407312"/>
            <a:ext cx="466336" cy="466340"/>
            <a:chOff x="2553143" y="1597073"/>
            <a:chExt cx="393932" cy="394735"/>
          </a:xfrm>
        </p:grpSpPr>
        <p:sp>
          <p:nvSpPr>
            <p:cNvPr id="527" name="Google Shape;527;p46"/>
            <p:cNvSpPr/>
            <p:nvPr/>
          </p:nvSpPr>
          <p:spPr>
            <a:xfrm>
              <a:off x="2761600" y="1820574"/>
              <a:ext cx="57878" cy="95953"/>
            </a:xfrm>
            <a:custGeom>
              <a:rect b="b" l="l" r="r" t="t"/>
              <a:pathLst>
                <a:path extrusionOk="0" h="2883" w="1739">
                  <a:moveTo>
                    <a:pt x="1739" y="1"/>
                  </a:moveTo>
                  <a:lnTo>
                    <a:pt x="0" y="715"/>
                  </a:lnTo>
                  <a:lnTo>
                    <a:pt x="0" y="2882"/>
                  </a:lnTo>
                  <a:lnTo>
                    <a:pt x="1739" y="21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2699758" y="1784128"/>
              <a:ext cx="99914" cy="39673"/>
            </a:xfrm>
            <a:custGeom>
              <a:rect b="b" l="l" r="r" t="t"/>
              <a:pathLst>
                <a:path extrusionOk="0" h="1192" w="3002">
                  <a:moveTo>
                    <a:pt x="1501" y="0"/>
                  </a:moveTo>
                  <a:lnTo>
                    <a:pt x="1" y="596"/>
                  </a:lnTo>
                  <a:lnTo>
                    <a:pt x="1501" y="1191"/>
                  </a:lnTo>
                  <a:lnTo>
                    <a:pt x="3001" y="596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2679954" y="1820574"/>
              <a:ext cx="58677" cy="95953"/>
            </a:xfrm>
            <a:custGeom>
              <a:rect b="b" l="l" r="r" t="t"/>
              <a:pathLst>
                <a:path extrusionOk="0" h="2883" w="1763">
                  <a:moveTo>
                    <a:pt x="0" y="1"/>
                  </a:moveTo>
                  <a:lnTo>
                    <a:pt x="0" y="2192"/>
                  </a:lnTo>
                  <a:lnTo>
                    <a:pt x="1763" y="2882"/>
                  </a:lnTo>
                  <a:lnTo>
                    <a:pt x="1763" y="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2553143" y="1713566"/>
              <a:ext cx="393932" cy="278242"/>
            </a:xfrm>
            <a:custGeom>
              <a:rect b="b" l="l" r="r" t="t"/>
              <a:pathLst>
                <a:path extrusionOk="0" h="8360" w="11836">
                  <a:moveTo>
                    <a:pt x="5906" y="1358"/>
                  </a:moveTo>
                  <a:lnTo>
                    <a:pt x="8692" y="2478"/>
                  </a:lnTo>
                  <a:lnTo>
                    <a:pt x="8692" y="5859"/>
                  </a:lnTo>
                  <a:lnTo>
                    <a:pt x="5906" y="6978"/>
                  </a:lnTo>
                  <a:lnTo>
                    <a:pt x="3120" y="5859"/>
                  </a:lnTo>
                  <a:lnTo>
                    <a:pt x="3120" y="2478"/>
                  </a:lnTo>
                  <a:lnTo>
                    <a:pt x="5906" y="1358"/>
                  </a:lnTo>
                  <a:close/>
                  <a:moveTo>
                    <a:pt x="0" y="1"/>
                  </a:moveTo>
                  <a:lnTo>
                    <a:pt x="0" y="8360"/>
                  </a:lnTo>
                  <a:lnTo>
                    <a:pt x="11836" y="8360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2553143" y="1597073"/>
              <a:ext cx="393932" cy="92758"/>
            </a:xfrm>
            <a:custGeom>
              <a:rect b="b" l="l" r="r" t="t"/>
              <a:pathLst>
                <a:path extrusionOk="0" h="2787" w="11836">
                  <a:moveTo>
                    <a:pt x="2072" y="1048"/>
                  </a:moveTo>
                  <a:lnTo>
                    <a:pt x="2072" y="1739"/>
                  </a:lnTo>
                  <a:lnTo>
                    <a:pt x="1381" y="1739"/>
                  </a:lnTo>
                  <a:lnTo>
                    <a:pt x="1381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6" y="1739"/>
                  </a:lnTo>
                  <a:lnTo>
                    <a:pt x="2786" y="1048"/>
                  </a:lnTo>
                  <a:close/>
                  <a:moveTo>
                    <a:pt x="0" y="0"/>
                  </a:moveTo>
                  <a:lnTo>
                    <a:pt x="0" y="2786"/>
                  </a:lnTo>
                  <a:lnTo>
                    <a:pt x="11836" y="2786"/>
                  </a:lnTo>
                  <a:lnTo>
                    <a:pt x="11836" y="1739"/>
                  </a:lnTo>
                  <a:lnTo>
                    <a:pt x="6621" y="1739"/>
                  </a:lnTo>
                  <a:lnTo>
                    <a:pt x="6621" y="1048"/>
                  </a:lnTo>
                  <a:lnTo>
                    <a:pt x="11836" y="1048"/>
                  </a:lnTo>
                  <a:lnTo>
                    <a:pt x="11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6"/>
          <p:cNvSpPr txBox="1"/>
          <p:nvPr/>
        </p:nvSpPr>
        <p:spPr>
          <a:xfrm>
            <a:off x="1268400" y="705375"/>
            <a:ext cx="1857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(Organisation du travail)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485400" y="267300"/>
            <a:ext cx="40038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Les Evénements</a:t>
            </a:r>
            <a:endParaRPr/>
          </a:p>
        </p:txBody>
      </p:sp>
      <p:sp>
        <p:nvSpPr>
          <p:cNvPr id="538" name="Google Shape;538;p4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7"/>
          <p:cNvSpPr/>
          <p:nvPr/>
        </p:nvSpPr>
        <p:spPr>
          <a:xfrm>
            <a:off x="3571400" y="1953250"/>
            <a:ext cx="838500" cy="83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</a:t>
            </a:r>
            <a:endParaRPr sz="22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4734100" y="1953250"/>
            <a:ext cx="838500" cy="83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</a:t>
            </a:r>
            <a:endParaRPr sz="22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3571400" y="3148850"/>
            <a:ext cx="838500" cy="8385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SR</a:t>
            </a:r>
            <a:endParaRPr sz="22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4734100" y="3148850"/>
            <a:ext cx="838500" cy="8385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SR</a:t>
            </a:r>
            <a:endParaRPr sz="22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5835024" y="1953251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Daily Scrum</a:t>
            </a:r>
            <a:endParaRPr sz="18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5835025" y="2214550"/>
            <a:ext cx="3131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Réunion quotidienne de l'équipe pour synchroniser le travail.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45" name="Google Shape;545;p47"/>
          <p:cNvSpPr txBox="1"/>
          <p:nvPr/>
        </p:nvSpPr>
        <p:spPr>
          <a:xfrm>
            <a:off x="5835025" y="3148850"/>
            <a:ext cx="2731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Sprint Retrospective</a:t>
            </a:r>
            <a:endParaRPr sz="1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6" name="Google Shape;546;p47"/>
          <p:cNvSpPr txBox="1"/>
          <p:nvPr/>
        </p:nvSpPr>
        <p:spPr>
          <a:xfrm>
            <a:off x="5835025" y="3333950"/>
            <a:ext cx="2678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Réflexion sur les améliorations à apporter.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1010426" y="1953251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Sprint Planning</a:t>
            </a:r>
            <a:endParaRPr sz="18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1010425" y="2290750"/>
            <a:ext cx="2298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Planification du travail pour le sprint à venir.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1010426" y="3148853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Sprint Review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1010425" y="3410150"/>
            <a:ext cx="2298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Examen du travail accompli lors du sprint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1558350" y="611400"/>
            <a:ext cx="1857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(Structure du travail)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48"/>
          <p:cNvSpPr txBox="1"/>
          <p:nvPr>
            <p:ph type="title"/>
          </p:nvPr>
        </p:nvSpPr>
        <p:spPr>
          <a:xfrm>
            <a:off x="2116050" y="7275"/>
            <a:ext cx="49119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lang="en"/>
              <a:t>étapes</a:t>
            </a:r>
            <a:r>
              <a:rPr lang="en"/>
              <a:t> de mise en place</a:t>
            </a:r>
            <a:r>
              <a:rPr lang="en"/>
              <a:t> du Scrum</a:t>
            </a:r>
            <a:endParaRPr/>
          </a:p>
        </p:txBody>
      </p:sp>
      <p:sp>
        <p:nvSpPr>
          <p:cNvPr id="558" name="Google Shape;558;p48"/>
          <p:cNvSpPr txBox="1"/>
          <p:nvPr>
            <p:ph type="title"/>
          </p:nvPr>
        </p:nvSpPr>
        <p:spPr>
          <a:xfrm>
            <a:off x="803100" y="1188325"/>
            <a:ext cx="3865500" cy="3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Formation de l'Équipe Scrum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Création du Product Backlog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Planification du Premier Sprint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Sprint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Livraison continue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Sprint Review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Retrospective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48"/>
          <p:cNvSpPr txBox="1"/>
          <p:nvPr>
            <p:ph type="title"/>
          </p:nvPr>
        </p:nvSpPr>
        <p:spPr>
          <a:xfrm>
            <a:off x="4747325" y="1429575"/>
            <a:ext cx="3865500" cy="3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Répétez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les Sprints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Amélioration Continue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Communication et Transparence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Adaptation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Formation Continue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Suivi et mesure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Support de Scrum Master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61A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08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9"/>
          <p:cNvSpPr txBox="1"/>
          <p:nvPr>
            <p:ph type="title"/>
          </p:nvPr>
        </p:nvSpPr>
        <p:spPr>
          <a:xfrm>
            <a:off x="1601975" y="2316950"/>
            <a:ext cx="6129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Avantages du Scrum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6" name="Google Shape;566;p49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7" name="Google Shape;567;p4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50"/>
          <p:cNvSpPr txBox="1"/>
          <p:nvPr>
            <p:ph type="title"/>
          </p:nvPr>
        </p:nvSpPr>
        <p:spPr>
          <a:xfrm>
            <a:off x="1450950" y="204150"/>
            <a:ext cx="62421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principaux avantages</a:t>
            </a:r>
            <a:endParaRPr/>
          </a:p>
        </p:txBody>
      </p:sp>
      <p:sp>
        <p:nvSpPr>
          <p:cNvPr id="574" name="Google Shape;574;p50"/>
          <p:cNvSpPr txBox="1"/>
          <p:nvPr>
            <p:ph idx="2" type="title"/>
          </p:nvPr>
        </p:nvSpPr>
        <p:spPr>
          <a:xfrm>
            <a:off x="1720250" y="1375850"/>
            <a:ext cx="28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Livraison Rapide de Produits de Haute Qualité</a:t>
            </a:r>
            <a:endParaRPr/>
          </a:p>
        </p:txBody>
      </p:sp>
      <p:sp>
        <p:nvSpPr>
          <p:cNvPr id="575" name="Google Shape;575;p50"/>
          <p:cNvSpPr txBox="1"/>
          <p:nvPr>
            <p:ph idx="3" type="title"/>
          </p:nvPr>
        </p:nvSpPr>
        <p:spPr>
          <a:xfrm>
            <a:off x="5981400" y="1375855"/>
            <a:ext cx="19080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 Continue</a:t>
            </a:r>
            <a:endParaRPr/>
          </a:p>
        </p:txBody>
      </p:sp>
      <p:sp>
        <p:nvSpPr>
          <p:cNvPr id="576" name="Google Shape;576;p50"/>
          <p:cNvSpPr txBox="1"/>
          <p:nvPr>
            <p:ph idx="5" type="title"/>
          </p:nvPr>
        </p:nvSpPr>
        <p:spPr>
          <a:xfrm>
            <a:off x="5981400" y="3648296"/>
            <a:ext cx="1908000" cy="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de l'équipe</a:t>
            </a:r>
            <a:endParaRPr/>
          </a:p>
        </p:txBody>
      </p:sp>
      <p:sp>
        <p:nvSpPr>
          <p:cNvPr id="577" name="Google Shape;577;p50"/>
          <p:cNvSpPr txBox="1"/>
          <p:nvPr>
            <p:ph idx="9" type="title"/>
          </p:nvPr>
        </p:nvSpPr>
        <p:spPr>
          <a:xfrm>
            <a:off x="5981400" y="2525407"/>
            <a:ext cx="19080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Réduction des risques</a:t>
            </a:r>
            <a:endParaRPr/>
          </a:p>
        </p:txBody>
      </p:sp>
      <p:sp>
        <p:nvSpPr>
          <p:cNvPr id="578" name="Google Shape;578;p50"/>
          <p:cNvSpPr txBox="1"/>
          <p:nvPr>
            <p:ph idx="7" type="title"/>
          </p:nvPr>
        </p:nvSpPr>
        <p:spPr>
          <a:xfrm>
            <a:off x="1720250" y="2525400"/>
            <a:ext cx="2431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Adaptabilité aux changements</a:t>
            </a:r>
            <a:endParaRPr/>
          </a:p>
        </p:txBody>
      </p:sp>
      <p:sp>
        <p:nvSpPr>
          <p:cNvPr id="579" name="Google Shape;579;p50"/>
          <p:cNvSpPr txBox="1"/>
          <p:nvPr>
            <p:ph idx="14" type="title"/>
          </p:nvPr>
        </p:nvSpPr>
        <p:spPr>
          <a:xfrm>
            <a:off x="1720250" y="3648300"/>
            <a:ext cx="2067000" cy="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Renforcée</a:t>
            </a:r>
            <a:endParaRPr/>
          </a:p>
        </p:txBody>
      </p:sp>
      <p:sp>
        <p:nvSpPr>
          <p:cNvPr id="580" name="Google Shape;580;p50"/>
          <p:cNvSpPr/>
          <p:nvPr/>
        </p:nvSpPr>
        <p:spPr>
          <a:xfrm>
            <a:off x="717358" y="14520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0"/>
          <p:cNvSpPr/>
          <p:nvPr/>
        </p:nvSpPr>
        <p:spPr>
          <a:xfrm>
            <a:off x="717358" y="2586895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0"/>
          <p:cNvSpPr/>
          <p:nvPr/>
        </p:nvSpPr>
        <p:spPr>
          <a:xfrm>
            <a:off x="717358" y="37217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0"/>
          <p:cNvSpPr/>
          <p:nvPr/>
        </p:nvSpPr>
        <p:spPr>
          <a:xfrm>
            <a:off x="4978509" y="14520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"/>
          <p:cNvSpPr/>
          <p:nvPr/>
        </p:nvSpPr>
        <p:spPr>
          <a:xfrm>
            <a:off x="4978509" y="25868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/>
          <p:nvPr/>
        </p:nvSpPr>
        <p:spPr>
          <a:xfrm>
            <a:off x="4978509" y="37217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50"/>
          <p:cNvGrpSpPr/>
          <p:nvPr/>
        </p:nvGrpSpPr>
        <p:grpSpPr>
          <a:xfrm>
            <a:off x="907542" y="3912457"/>
            <a:ext cx="393932" cy="393176"/>
            <a:chOff x="2553143" y="2197081"/>
            <a:chExt cx="393932" cy="383662"/>
          </a:xfrm>
        </p:grpSpPr>
        <p:sp>
          <p:nvSpPr>
            <p:cNvPr id="587" name="Google Shape;587;p50"/>
            <p:cNvSpPr/>
            <p:nvPr/>
          </p:nvSpPr>
          <p:spPr>
            <a:xfrm>
              <a:off x="2679954" y="2239884"/>
              <a:ext cx="58677" cy="93557"/>
            </a:xfrm>
            <a:custGeom>
              <a:rect b="b" l="l" r="r" t="t"/>
              <a:pathLst>
                <a:path extrusionOk="0" h="2811" w="1763">
                  <a:moveTo>
                    <a:pt x="0" y="1"/>
                  </a:moveTo>
                  <a:lnTo>
                    <a:pt x="0" y="2120"/>
                  </a:lnTo>
                  <a:lnTo>
                    <a:pt x="1763" y="2811"/>
                  </a:lnTo>
                  <a:lnTo>
                    <a:pt x="1763" y="715"/>
                  </a:lnTo>
                  <a:lnTo>
                    <a:pt x="215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2692635" y="2197081"/>
              <a:ext cx="114958" cy="46795"/>
            </a:xfrm>
            <a:custGeom>
              <a:rect b="b" l="l" r="r" t="t"/>
              <a:pathLst>
                <a:path extrusionOk="0" h="1406" w="3454">
                  <a:moveTo>
                    <a:pt x="1715" y="1"/>
                  </a:moveTo>
                  <a:lnTo>
                    <a:pt x="0" y="691"/>
                  </a:lnTo>
                  <a:lnTo>
                    <a:pt x="119" y="763"/>
                  </a:lnTo>
                  <a:lnTo>
                    <a:pt x="1715" y="1406"/>
                  </a:lnTo>
                  <a:lnTo>
                    <a:pt x="3334" y="763"/>
                  </a:lnTo>
                  <a:lnTo>
                    <a:pt x="3454" y="691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761600" y="2240683"/>
              <a:ext cx="57878" cy="92758"/>
            </a:xfrm>
            <a:custGeom>
              <a:rect b="b" l="l" r="r" t="t"/>
              <a:pathLst>
                <a:path extrusionOk="0" h="2787" w="1739">
                  <a:moveTo>
                    <a:pt x="1739" y="0"/>
                  </a:moveTo>
                  <a:lnTo>
                    <a:pt x="1524" y="96"/>
                  </a:lnTo>
                  <a:lnTo>
                    <a:pt x="0" y="691"/>
                  </a:lnTo>
                  <a:lnTo>
                    <a:pt x="0" y="2787"/>
                  </a:lnTo>
                  <a:lnTo>
                    <a:pt x="1739" y="2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553143" y="2206600"/>
              <a:ext cx="80876" cy="225922"/>
            </a:xfrm>
            <a:custGeom>
              <a:rect b="b" l="l" r="r" t="t"/>
              <a:pathLst>
                <a:path extrusionOk="0" h="6788" w="2430">
                  <a:moveTo>
                    <a:pt x="667" y="0"/>
                  </a:moveTo>
                  <a:lnTo>
                    <a:pt x="0" y="191"/>
                  </a:lnTo>
                  <a:lnTo>
                    <a:pt x="1739" y="6787"/>
                  </a:lnTo>
                  <a:lnTo>
                    <a:pt x="2429" y="662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2662514" y="2346093"/>
              <a:ext cx="40472" cy="75352"/>
            </a:xfrm>
            <a:custGeom>
              <a:rect b="b" l="l" r="r" t="t"/>
              <a:pathLst>
                <a:path extrusionOk="0" h="2264" w="1216">
                  <a:moveTo>
                    <a:pt x="667" y="1"/>
                  </a:moveTo>
                  <a:lnTo>
                    <a:pt x="0" y="167"/>
                  </a:lnTo>
                  <a:lnTo>
                    <a:pt x="548" y="2263"/>
                  </a:lnTo>
                  <a:lnTo>
                    <a:pt x="1215" y="207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2785364" y="2346093"/>
              <a:ext cx="40472" cy="75352"/>
            </a:xfrm>
            <a:custGeom>
              <a:rect b="b" l="l" r="r" t="t"/>
              <a:pathLst>
                <a:path extrusionOk="0" h="2264" w="1216">
                  <a:moveTo>
                    <a:pt x="548" y="1"/>
                  </a:moveTo>
                  <a:lnTo>
                    <a:pt x="1" y="2096"/>
                  </a:lnTo>
                  <a:lnTo>
                    <a:pt x="668" y="2263"/>
                  </a:lnTo>
                  <a:lnTo>
                    <a:pt x="1215" y="16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2855127" y="2206600"/>
              <a:ext cx="80078" cy="226720"/>
            </a:xfrm>
            <a:custGeom>
              <a:rect b="b" l="l" r="r" t="t"/>
              <a:pathLst>
                <a:path extrusionOk="0" h="6812" w="2406">
                  <a:moveTo>
                    <a:pt x="1739" y="0"/>
                  </a:moveTo>
                  <a:lnTo>
                    <a:pt x="0" y="6621"/>
                  </a:lnTo>
                  <a:lnTo>
                    <a:pt x="667" y="6811"/>
                  </a:lnTo>
                  <a:lnTo>
                    <a:pt x="2406" y="1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2598309" y="2464983"/>
              <a:ext cx="303603" cy="57113"/>
            </a:xfrm>
            <a:custGeom>
              <a:rect b="b" l="l" r="r" t="t"/>
              <a:pathLst>
                <a:path extrusionOk="0" h="1716" w="9122">
                  <a:moveTo>
                    <a:pt x="858" y="1"/>
                  </a:moveTo>
                  <a:lnTo>
                    <a:pt x="1" y="1715"/>
                  </a:lnTo>
                  <a:lnTo>
                    <a:pt x="9121" y="1715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2553143" y="2545829"/>
              <a:ext cx="393932" cy="34913"/>
            </a:xfrm>
            <a:custGeom>
              <a:rect b="b" l="l" r="r" t="t"/>
              <a:pathLst>
                <a:path extrusionOk="0" h="1049" w="11836">
                  <a:moveTo>
                    <a:pt x="0" y="1"/>
                  </a:moveTo>
                  <a:lnTo>
                    <a:pt x="0" y="1049"/>
                  </a:lnTo>
                  <a:lnTo>
                    <a:pt x="11836" y="1049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50"/>
          <p:cNvGrpSpPr/>
          <p:nvPr/>
        </p:nvGrpSpPr>
        <p:grpSpPr>
          <a:xfrm>
            <a:off x="5168670" y="1642746"/>
            <a:ext cx="393977" cy="393197"/>
            <a:chOff x="3998320" y="2194718"/>
            <a:chExt cx="393977" cy="388420"/>
          </a:xfrm>
        </p:grpSpPr>
        <p:sp>
          <p:nvSpPr>
            <p:cNvPr id="597" name="Google Shape;597;p50"/>
            <p:cNvSpPr/>
            <p:nvPr/>
          </p:nvSpPr>
          <p:spPr>
            <a:xfrm>
              <a:off x="4137047" y="2513344"/>
              <a:ext cx="116522" cy="69793"/>
            </a:xfrm>
            <a:custGeom>
              <a:rect b="b" l="l" r="r" t="t"/>
              <a:pathLst>
                <a:path extrusionOk="0" h="2097" w="3501">
                  <a:moveTo>
                    <a:pt x="0" y="1"/>
                  </a:moveTo>
                  <a:lnTo>
                    <a:pt x="0" y="691"/>
                  </a:lnTo>
                  <a:lnTo>
                    <a:pt x="714" y="691"/>
                  </a:lnTo>
                  <a:lnTo>
                    <a:pt x="714" y="2096"/>
                  </a:lnTo>
                  <a:lnTo>
                    <a:pt x="2786" y="2096"/>
                  </a:lnTo>
                  <a:lnTo>
                    <a:pt x="2786" y="691"/>
                  </a:lnTo>
                  <a:lnTo>
                    <a:pt x="3501" y="69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4114048" y="2373852"/>
              <a:ext cx="162518" cy="116522"/>
            </a:xfrm>
            <a:custGeom>
              <a:rect b="b" l="l" r="r" t="t"/>
              <a:pathLst>
                <a:path extrusionOk="0" h="3501" w="4883">
                  <a:moveTo>
                    <a:pt x="0" y="0"/>
                  </a:moveTo>
                  <a:lnTo>
                    <a:pt x="0" y="3501"/>
                  </a:lnTo>
                  <a:lnTo>
                    <a:pt x="4882" y="3501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4299539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2786" y="0"/>
                  </a:moveTo>
                  <a:lnTo>
                    <a:pt x="0" y="1048"/>
                  </a:lnTo>
                  <a:lnTo>
                    <a:pt x="0" y="4692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4114048" y="2235125"/>
              <a:ext cx="162518" cy="115757"/>
            </a:xfrm>
            <a:custGeom>
              <a:rect b="b" l="l" r="r" t="t"/>
              <a:pathLst>
                <a:path extrusionOk="0" h="3478" w="4883">
                  <a:moveTo>
                    <a:pt x="0" y="1"/>
                  </a:moveTo>
                  <a:lnTo>
                    <a:pt x="0" y="3478"/>
                  </a:lnTo>
                  <a:lnTo>
                    <a:pt x="4882" y="3478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4299539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0" y="0"/>
                  </a:moveTo>
                  <a:lnTo>
                    <a:pt x="0" y="3644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3998320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36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3998320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4692"/>
                  </a:lnTo>
                  <a:lnTo>
                    <a:pt x="2787" y="1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50"/>
          <p:cNvGrpSpPr/>
          <p:nvPr/>
        </p:nvGrpSpPr>
        <p:grpSpPr>
          <a:xfrm>
            <a:off x="5168692" y="2776823"/>
            <a:ext cx="393934" cy="394745"/>
            <a:chOff x="6958471" y="2805843"/>
            <a:chExt cx="393934" cy="394745"/>
          </a:xfrm>
        </p:grpSpPr>
        <p:sp>
          <p:nvSpPr>
            <p:cNvPr id="605" name="Google Shape;605;p50"/>
            <p:cNvSpPr/>
            <p:nvPr/>
          </p:nvSpPr>
          <p:spPr>
            <a:xfrm>
              <a:off x="7166928" y="2956419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691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06"/>
                    <a:pt x="691" y="1406"/>
                  </a:cubicBezTo>
                  <a:cubicBezTo>
                    <a:pt x="1096" y="1406"/>
                    <a:pt x="1405" y="1096"/>
                    <a:pt x="1405" y="715"/>
                  </a:cubicBezTo>
                  <a:cubicBezTo>
                    <a:pt x="1405" y="334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7105087" y="2895410"/>
              <a:ext cx="67397" cy="67397"/>
            </a:xfrm>
            <a:custGeom>
              <a:rect b="b" l="l" r="r" t="t"/>
              <a:pathLst>
                <a:path extrusionOk="0" h="2025" w="2025">
                  <a:moveTo>
                    <a:pt x="1430" y="0"/>
                  </a:moveTo>
                  <a:cubicBezTo>
                    <a:pt x="810" y="262"/>
                    <a:pt x="286" y="786"/>
                    <a:pt x="1" y="1429"/>
                  </a:cubicBezTo>
                  <a:lnTo>
                    <a:pt x="1263" y="2024"/>
                  </a:lnTo>
                  <a:cubicBezTo>
                    <a:pt x="1406" y="1667"/>
                    <a:pt x="1692" y="1405"/>
                    <a:pt x="2025" y="1262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7175648" y="2887455"/>
              <a:ext cx="107037" cy="107835"/>
            </a:xfrm>
            <a:custGeom>
              <a:rect b="b" l="l" r="r" t="t"/>
              <a:pathLst>
                <a:path extrusionOk="0" h="3240" w="3216">
                  <a:moveTo>
                    <a:pt x="429" y="1"/>
                  </a:moveTo>
                  <a:cubicBezTo>
                    <a:pt x="286" y="1"/>
                    <a:pt x="143" y="1"/>
                    <a:pt x="0" y="25"/>
                  </a:cubicBezTo>
                  <a:lnTo>
                    <a:pt x="643" y="1406"/>
                  </a:lnTo>
                  <a:cubicBezTo>
                    <a:pt x="1239" y="1501"/>
                    <a:pt x="1739" y="1977"/>
                    <a:pt x="1810" y="2573"/>
                  </a:cubicBezTo>
                  <a:lnTo>
                    <a:pt x="3191" y="3240"/>
                  </a:lnTo>
                  <a:cubicBezTo>
                    <a:pt x="3215" y="3073"/>
                    <a:pt x="3215" y="2930"/>
                    <a:pt x="3215" y="2787"/>
                  </a:cubicBezTo>
                  <a:cubicBezTo>
                    <a:pt x="3215" y="1239"/>
                    <a:pt x="1977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6958471" y="2805843"/>
              <a:ext cx="45996" cy="394730"/>
            </a:xfrm>
            <a:custGeom>
              <a:rect b="b" l="l" r="r" t="t"/>
              <a:pathLst>
                <a:path extrusionOk="0" h="11860" w="1382">
                  <a:moveTo>
                    <a:pt x="0" y="0"/>
                  </a:moveTo>
                  <a:lnTo>
                    <a:pt x="0" y="11860"/>
                  </a:lnTo>
                  <a:lnTo>
                    <a:pt x="1381" y="118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7028201" y="3153792"/>
              <a:ext cx="324205" cy="46795"/>
            </a:xfrm>
            <a:custGeom>
              <a:rect b="b" l="l" r="r" t="t"/>
              <a:pathLst>
                <a:path extrusionOk="0" h="1406" w="9741">
                  <a:moveTo>
                    <a:pt x="1" y="1"/>
                  </a:moveTo>
                  <a:lnTo>
                    <a:pt x="1" y="1406"/>
                  </a:lnTo>
                  <a:lnTo>
                    <a:pt x="9741" y="14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7208133" y="2997658"/>
              <a:ext cx="66598" cy="67397"/>
            </a:xfrm>
            <a:custGeom>
              <a:rect b="b" l="l" r="r" t="t"/>
              <a:pathLst>
                <a:path extrusionOk="0" h="2025" w="2001">
                  <a:moveTo>
                    <a:pt x="763" y="0"/>
                  </a:moveTo>
                  <a:cubicBezTo>
                    <a:pt x="620" y="334"/>
                    <a:pt x="334" y="619"/>
                    <a:pt x="1" y="762"/>
                  </a:cubicBezTo>
                  <a:lnTo>
                    <a:pt x="596" y="2024"/>
                  </a:lnTo>
                  <a:cubicBezTo>
                    <a:pt x="1215" y="1739"/>
                    <a:pt x="1739" y="1238"/>
                    <a:pt x="2001" y="595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028201" y="2805843"/>
              <a:ext cx="324205" cy="324970"/>
            </a:xfrm>
            <a:custGeom>
              <a:rect b="b" l="l" r="r" t="t"/>
              <a:pathLst>
                <a:path extrusionOk="0" h="9764" w="9741">
                  <a:moveTo>
                    <a:pt x="1739" y="1405"/>
                  </a:moveTo>
                  <a:lnTo>
                    <a:pt x="1739" y="2096"/>
                  </a:lnTo>
                  <a:lnTo>
                    <a:pt x="1025" y="2096"/>
                  </a:lnTo>
                  <a:lnTo>
                    <a:pt x="1025" y="1405"/>
                  </a:lnTo>
                  <a:close/>
                  <a:moveTo>
                    <a:pt x="8693" y="1405"/>
                  </a:moveTo>
                  <a:lnTo>
                    <a:pt x="8693" y="2096"/>
                  </a:lnTo>
                  <a:lnTo>
                    <a:pt x="8002" y="2096"/>
                  </a:lnTo>
                  <a:lnTo>
                    <a:pt x="8002" y="1405"/>
                  </a:lnTo>
                  <a:close/>
                  <a:moveTo>
                    <a:pt x="4859" y="1738"/>
                  </a:moveTo>
                  <a:cubicBezTo>
                    <a:pt x="6788" y="1738"/>
                    <a:pt x="8360" y="3310"/>
                    <a:pt x="8360" y="5239"/>
                  </a:cubicBezTo>
                  <a:cubicBezTo>
                    <a:pt x="8360" y="7144"/>
                    <a:pt x="6788" y="8716"/>
                    <a:pt x="4859" y="8716"/>
                  </a:cubicBezTo>
                  <a:cubicBezTo>
                    <a:pt x="2954" y="8716"/>
                    <a:pt x="1382" y="7144"/>
                    <a:pt x="1382" y="5239"/>
                  </a:cubicBezTo>
                  <a:cubicBezTo>
                    <a:pt x="1382" y="3310"/>
                    <a:pt x="2954" y="1738"/>
                    <a:pt x="4859" y="1738"/>
                  </a:cubicBezTo>
                  <a:close/>
                  <a:moveTo>
                    <a:pt x="1739" y="8359"/>
                  </a:moveTo>
                  <a:lnTo>
                    <a:pt x="1739" y="9073"/>
                  </a:lnTo>
                  <a:lnTo>
                    <a:pt x="1025" y="9073"/>
                  </a:lnTo>
                  <a:lnTo>
                    <a:pt x="1025" y="8359"/>
                  </a:lnTo>
                  <a:close/>
                  <a:moveTo>
                    <a:pt x="8693" y="8359"/>
                  </a:moveTo>
                  <a:lnTo>
                    <a:pt x="8693" y="9073"/>
                  </a:lnTo>
                  <a:lnTo>
                    <a:pt x="8002" y="9073"/>
                  </a:lnTo>
                  <a:lnTo>
                    <a:pt x="8002" y="8359"/>
                  </a:lnTo>
                  <a:close/>
                  <a:moveTo>
                    <a:pt x="1" y="0"/>
                  </a:moveTo>
                  <a:lnTo>
                    <a:pt x="1" y="9764"/>
                  </a:lnTo>
                  <a:lnTo>
                    <a:pt x="9741" y="9764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7097165" y="2965139"/>
              <a:ext cx="107835" cy="107835"/>
            </a:xfrm>
            <a:custGeom>
              <a:rect b="b" l="l" r="r" t="t"/>
              <a:pathLst>
                <a:path extrusionOk="0" h="3240" w="3240">
                  <a:moveTo>
                    <a:pt x="48" y="1"/>
                  </a:moveTo>
                  <a:cubicBezTo>
                    <a:pt x="24" y="144"/>
                    <a:pt x="1" y="286"/>
                    <a:pt x="1" y="453"/>
                  </a:cubicBezTo>
                  <a:cubicBezTo>
                    <a:pt x="1" y="1977"/>
                    <a:pt x="1263" y="3239"/>
                    <a:pt x="2787" y="3239"/>
                  </a:cubicBezTo>
                  <a:cubicBezTo>
                    <a:pt x="2954" y="3239"/>
                    <a:pt x="3096" y="3216"/>
                    <a:pt x="3239" y="3192"/>
                  </a:cubicBezTo>
                  <a:lnTo>
                    <a:pt x="2596" y="1834"/>
                  </a:lnTo>
                  <a:cubicBezTo>
                    <a:pt x="1977" y="1739"/>
                    <a:pt x="1501" y="1263"/>
                    <a:pt x="1406" y="644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50"/>
          <p:cNvGrpSpPr/>
          <p:nvPr/>
        </p:nvGrpSpPr>
        <p:grpSpPr>
          <a:xfrm>
            <a:off x="930906" y="2777207"/>
            <a:ext cx="347203" cy="393977"/>
            <a:chOff x="1841222" y="4084342"/>
            <a:chExt cx="347203" cy="393977"/>
          </a:xfrm>
        </p:grpSpPr>
        <p:sp>
          <p:nvSpPr>
            <p:cNvPr id="614" name="Google Shape;614;p50"/>
            <p:cNvSpPr/>
            <p:nvPr/>
          </p:nvSpPr>
          <p:spPr>
            <a:xfrm>
              <a:off x="1875304" y="4374445"/>
              <a:ext cx="279040" cy="103875"/>
            </a:xfrm>
            <a:custGeom>
              <a:rect b="b" l="l" r="r" t="t"/>
              <a:pathLst>
                <a:path extrusionOk="0" h="3121" w="8384">
                  <a:moveTo>
                    <a:pt x="3835" y="1"/>
                  </a:moveTo>
                  <a:lnTo>
                    <a:pt x="3835" y="1025"/>
                  </a:lnTo>
                  <a:lnTo>
                    <a:pt x="3144" y="1025"/>
                  </a:lnTo>
                  <a:lnTo>
                    <a:pt x="3144" y="1739"/>
                  </a:lnTo>
                  <a:lnTo>
                    <a:pt x="1" y="1739"/>
                  </a:lnTo>
                  <a:lnTo>
                    <a:pt x="1" y="2430"/>
                  </a:lnTo>
                  <a:lnTo>
                    <a:pt x="3144" y="2430"/>
                  </a:lnTo>
                  <a:lnTo>
                    <a:pt x="3144" y="3120"/>
                  </a:lnTo>
                  <a:lnTo>
                    <a:pt x="5240" y="3120"/>
                  </a:lnTo>
                  <a:lnTo>
                    <a:pt x="5240" y="2430"/>
                  </a:lnTo>
                  <a:lnTo>
                    <a:pt x="8384" y="2430"/>
                  </a:lnTo>
                  <a:lnTo>
                    <a:pt x="8384" y="1739"/>
                  </a:lnTo>
                  <a:lnTo>
                    <a:pt x="5240" y="1739"/>
                  </a:lnTo>
                  <a:lnTo>
                    <a:pt x="5240" y="1025"/>
                  </a:lnTo>
                  <a:lnTo>
                    <a:pt x="4549" y="1025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841222" y="4162027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0"/>
                  </a:moveTo>
                  <a:lnTo>
                    <a:pt x="1" y="929"/>
                  </a:lnTo>
                  <a:cubicBezTo>
                    <a:pt x="72" y="977"/>
                    <a:pt x="144" y="1024"/>
                    <a:pt x="215" y="1072"/>
                  </a:cubicBezTo>
                  <a:cubicBezTo>
                    <a:pt x="1549" y="1786"/>
                    <a:pt x="3311" y="2191"/>
                    <a:pt x="5216" y="2191"/>
                  </a:cubicBezTo>
                  <a:cubicBezTo>
                    <a:pt x="7121" y="2191"/>
                    <a:pt x="8884" y="1786"/>
                    <a:pt x="10217" y="1072"/>
                  </a:cubicBezTo>
                  <a:cubicBezTo>
                    <a:pt x="10289" y="1024"/>
                    <a:pt x="10360" y="977"/>
                    <a:pt x="10432" y="929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845981" y="4084342"/>
              <a:ext cx="337684" cy="92758"/>
            </a:xfrm>
            <a:custGeom>
              <a:rect b="b" l="l" r="r" t="t"/>
              <a:pathLst>
                <a:path extrusionOk="0" h="2787" w="10146">
                  <a:moveTo>
                    <a:pt x="5073" y="1"/>
                  </a:moveTo>
                  <a:cubicBezTo>
                    <a:pt x="3787" y="1"/>
                    <a:pt x="2525" y="215"/>
                    <a:pt x="1501" y="596"/>
                  </a:cubicBezTo>
                  <a:cubicBezTo>
                    <a:pt x="739" y="882"/>
                    <a:pt x="239" y="1239"/>
                    <a:pt x="1" y="1620"/>
                  </a:cubicBezTo>
                  <a:cubicBezTo>
                    <a:pt x="25" y="1620"/>
                    <a:pt x="48" y="1644"/>
                    <a:pt x="72" y="1644"/>
                  </a:cubicBezTo>
                  <a:cubicBezTo>
                    <a:pt x="1406" y="2382"/>
                    <a:pt x="3168" y="2787"/>
                    <a:pt x="5073" y="2787"/>
                  </a:cubicBezTo>
                  <a:cubicBezTo>
                    <a:pt x="6978" y="2787"/>
                    <a:pt x="8741" y="2382"/>
                    <a:pt x="10074" y="1644"/>
                  </a:cubicBezTo>
                  <a:cubicBezTo>
                    <a:pt x="10098" y="1644"/>
                    <a:pt x="10122" y="1620"/>
                    <a:pt x="10146" y="1620"/>
                  </a:cubicBezTo>
                  <a:cubicBezTo>
                    <a:pt x="9908" y="1239"/>
                    <a:pt x="9407" y="882"/>
                    <a:pt x="8645" y="596"/>
                  </a:cubicBezTo>
                  <a:cubicBezTo>
                    <a:pt x="7621" y="215"/>
                    <a:pt x="6359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841222" y="4219874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1"/>
                  </a:moveTo>
                  <a:lnTo>
                    <a:pt x="1" y="930"/>
                  </a:lnTo>
                  <a:cubicBezTo>
                    <a:pt x="72" y="977"/>
                    <a:pt x="144" y="1025"/>
                    <a:pt x="215" y="1072"/>
                  </a:cubicBezTo>
                  <a:cubicBezTo>
                    <a:pt x="1549" y="1787"/>
                    <a:pt x="3311" y="2192"/>
                    <a:pt x="5216" y="2192"/>
                  </a:cubicBezTo>
                  <a:cubicBezTo>
                    <a:pt x="7121" y="2192"/>
                    <a:pt x="8884" y="1787"/>
                    <a:pt x="10217" y="1072"/>
                  </a:cubicBezTo>
                  <a:cubicBezTo>
                    <a:pt x="10289" y="1025"/>
                    <a:pt x="10360" y="977"/>
                    <a:pt x="10432" y="930"/>
                  </a:cubicBezTo>
                  <a:lnTo>
                    <a:pt x="10432" y="1"/>
                  </a:lnTo>
                  <a:cubicBezTo>
                    <a:pt x="9027" y="739"/>
                    <a:pt x="7169" y="1144"/>
                    <a:pt x="5216" y="1144"/>
                  </a:cubicBezTo>
                  <a:cubicBezTo>
                    <a:pt x="3263" y="1144"/>
                    <a:pt x="1406" y="7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841222" y="4277755"/>
              <a:ext cx="347203" cy="96719"/>
            </a:xfrm>
            <a:custGeom>
              <a:rect b="b" l="l" r="r" t="t"/>
              <a:pathLst>
                <a:path extrusionOk="0" h="2906" w="10432">
                  <a:moveTo>
                    <a:pt x="1" y="0"/>
                  </a:moveTo>
                  <a:lnTo>
                    <a:pt x="1" y="1143"/>
                  </a:lnTo>
                  <a:cubicBezTo>
                    <a:pt x="1" y="1715"/>
                    <a:pt x="549" y="2144"/>
                    <a:pt x="1668" y="2477"/>
                  </a:cubicBezTo>
                  <a:cubicBezTo>
                    <a:pt x="2620" y="2739"/>
                    <a:pt x="3883" y="2906"/>
                    <a:pt x="5216" y="2906"/>
                  </a:cubicBezTo>
                  <a:cubicBezTo>
                    <a:pt x="6550" y="2906"/>
                    <a:pt x="7812" y="2739"/>
                    <a:pt x="8765" y="2477"/>
                  </a:cubicBezTo>
                  <a:cubicBezTo>
                    <a:pt x="9884" y="2144"/>
                    <a:pt x="10432" y="1715"/>
                    <a:pt x="10432" y="1143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50"/>
          <p:cNvGrpSpPr/>
          <p:nvPr/>
        </p:nvGrpSpPr>
        <p:grpSpPr>
          <a:xfrm>
            <a:off x="5168277" y="3912449"/>
            <a:ext cx="394764" cy="393192"/>
            <a:chOff x="1817457" y="2200243"/>
            <a:chExt cx="394764" cy="382892"/>
          </a:xfrm>
        </p:grpSpPr>
        <p:sp>
          <p:nvSpPr>
            <p:cNvPr id="620" name="Google Shape;620;p50"/>
            <p:cNvSpPr/>
            <p:nvPr/>
          </p:nvSpPr>
          <p:spPr>
            <a:xfrm>
              <a:off x="1817457" y="2293005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817457" y="2445978"/>
              <a:ext cx="394764" cy="137157"/>
            </a:xfrm>
            <a:custGeom>
              <a:rect b="b" l="l" r="r" t="t"/>
              <a:pathLst>
                <a:path extrusionOk="0" h="4121" w="11861">
                  <a:moveTo>
                    <a:pt x="10622" y="0"/>
                  </a:moveTo>
                  <a:lnTo>
                    <a:pt x="9407" y="715"/>
                  </a:lnTo>
                  <a:lnTo>
                    <a:pt x="9407" y="2025"/>
                  </a:lnTo>
                  <a:lnTo>
                    <a:pt x="10122" y="2025"/>
                  </a:lnTo>
                  <a:lnTo>
                    <a:pt x="10122" y="1453"/>
                  </a:lnTo>
                  <a:cubicBezTo>
                    <a:pt x="10693" y="1643"/>
                    <a:pt x="11146" y="1810"/>
                    <a:pt x="11146" y="2001"/>
                  </a:cubicBezTo>
                  <a:cubicBezTo>
                    <a:pt x="11146" y="2215"/>
                    <a:pt x="10788" y="2596"/>
                    <a:pt x="9764" y="2929"/>
                  </a:cubicBezTo>
                  <a:cubicBezTo>
                    <a:pt x="8740" y="3239"/>
                    <a:pt x="7383" y="3430"/>
                    <a:pt x="5930" y="3430"/>
                  </a:cubicBezTo>
                  <a:cubicBezTo>
                    <a:pt x="4478" y="3430"/>
                    <a:pt x="3120" y="3239"/>
                    <a:pt x="2096" y="2929"/>
                  </a:cubicBezTo>
                  <a:cubicBezTo>
                    <a:pt x="1072" y="2596"/>
                    <a:pt x="715" y="2215"/>
                    <a:pt x="715" y="2001"/>
                  </a:cubicBezTo>
                  <a:cubicBezTo>
                    <a:pt x="715" y="1715"/>
                    <a:pt x="1263" y="1286"/>
                    <a:pt x="2477" y="977"/>
                  </a:cubicBezTo>
                  <a:lnTo>
                    <a:pt x="2310" y="310"/>
                  </a:lnTo>
                  <a:cubicBezTo>
                    <a:pt x="1644" y="477"/>
                    <a:pt x="1096" y="691"/>
                    <a:pt x="715" y="953"/>
                  </a:cubicBezTo>
                  <a:cubicBezTo>
                    <a:pt x="119" y="1334"/>
                    <a:pt x="0" y="1739"/>
                    <a:pt x="0" y="2001"/>
                  </a:cubicBezTo>
                  <a:cubicBezTo>
                    <a:pt x="0" y="2453"/>
                    <a:pt x="334" y="3096"/>
                    <a:pt x="1882" y="3596"/>
                  </a:cubicBezTo>
                  <a:cubicBezTo>
                    <a:pt x="2977" y="3930"/>
                    <a:pt x="4406" y="4120"/>
                    <a:pt x="5930" y="4120"/>
                  </a:cubicBezTo>
                  <a:cubicBezTo>
                    <a:pt x="7454" y="4120"/>
                    <a:pt x="8883" y="3930"/>
                    <a:pt x="9979" y="3596"/>
                  </a:cubicBezTo>
                  <a:cubicBezTo>
                    <a:pt x="11527" y="3096"/>
                    <a:pt x="11860" y="2453"/>
                    <a:pt x="11860" y="2001"/>
                  </a:cubicBezTo>
                  <a:cubicBezTo>
                    <a:pt x="11860" y="1453"/>
                    <a:pt x="11360" y="1215"/>
                    <a:pt x="11217" y="1120"/>
                  </a:cubicBezTo>
                  <a:cubicBezTo>
                    <a:pt x="11027" y="1024"/>
                    <a:pt x="10788" y="953"/>
                    <a:pt x="10526" y="858"/>
                  </a:cubicBezTo>
                  <a:lnTo>
                    <a:pt x="10979" y="596"/>
                  </a:lnTo>
                  <a:lnTo>
                    <a:pt x="10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945067" y="2315172"/>
              <a:ext cx="139520" cy="56314"/>
            </a:xfrm>
            <a:custGeom>
              <a:rect b="b" l="l" r="r" t="t"/>
              <a:pathLst>
                <a:path extrusionOk="0" h="1692" w="4192">
                  <a:moveTo>
                    <a:pt x="2096" y="1"/>
                  </a:moveTo>
                  <a:lnTo>
                    <a:pt x="1" y="858"/>
                  </a:lnTo>
                  <a:lnTo>
                    <a:pt x="2096" y="1692"/>
                  </a:lnTo>
                  <a:lnTo>
                    <a:pt x="4192" y="8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933984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0" y="1"/>
                  </a:moveTo>
                  <a:lnTo>
                    <a:pt x="0" y="2525"/>
                  </a:lnTo>
                  <a:lnTo>
                    <a:pt x="2072" y="3358"/>
                  </a:lnTo>
                  <a:lnTo>
                    <a:pt x="2072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2026713" y="2363534"/>
              <a:ext cx="68995" cy="111796"/>
            </a:xfrm>
            <a:custGeom>
              <a:rect b="b" l="l" r="r" t="t"/>
              <a:pathLst>
                <a:path extrusionOk="0" h="3359" w="2073">
                  <a:moveTo>
                    <a:pt x="2072" y="1"/>
                  </a:moveTo>
                  <a:lnTo>
                    <a:pt x="0" y="834"/>
                  </a:lnTo>
                  <a:lnTo>
                    <a:pt x="0" y="3358"/>
                  </a:lnTo>
                  <a:lnTo>
                    <a:pt x="2072" y="2525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817457" y="2200243"/>
              <a:ext cx="394764" cy="232279"/>
            </a:xfrm>
            <a:custGeom>
              <a:rect b="b" l="l" r="r" t="t"/>
              <a:pathLst>
                <a:path extrusionOk="0" h="6979" w="11861">
                  <a:moveTo>
                    <a:pt x="10455" y="2454"/>
                  </a:moveTo>
                  <a:lnTo>
                    <a:pt x="10455" y="4526"/>
                  </a:lnTo>
                  <a:lnTo>
                    <a:pt x="9764" y="4526"/>
                  </a:lnTo>
                  <a:lnTo>
                    <a:pt x="9764" y="2454"/>
                  </a:lnTo>
                  <a:close/>
                  <a:moveTo>
                    <a:pt x="0" y="1"/>
                  </a:moveTo>
                  <a:lnTo>
                    <a:pt x="0" y="2097"/>
                  </a:lnTo>
                  <a:lnTo>
                    <a:pt x="2096" y="2097"/>
                  </a:lnTo>
                  <a:lnTo>
                    <a:pt x="2096" y="4883"/>
                  </a:lnTo>
                  <a:lnTo>
                    <a:pt x="0" y="4883"/>
                  </a:lnTo>
                  <a:lnTo>
                    <a:pt x="0" y="6978"/>
                  </a:lnTo>
                  <a:lnTo>
                    <a:pt x="2787" y="6978"/>
                  </a:lnTo>
                  <a:lnTo>
                    <a:pt x="2787" y="3978"/>
                  </a:lnTo>
                  <a:lnTo>
                    <a:pt x="5930" y="2716"/>
                  </a:lnTo>
                  <a:lnTo>
                    <a:pt x="9074" y="3978"/>
                  </a:lnTo>
                  <a:lnTo>
                    <a:pt x="9074" y="6978"/>
                  </a:lnTo>
                  <a:lnTo>
                    <a:pt x="11860" y="6978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50"/>
          <p:cNvGrpSpPr/>
          <p:nvPr/>
        </p:nvGrpSpPr>
        <p:grpSpPr>
          <a:xfrm>
            <a:off x="907136" y="1641956"/>
            <a:ext cx="394743" cy="394777"/>
            <a:chOff x="1067526" y="2191523"/>
            <a:chExt cx="394743" cy="394777"/>
          </a:xfrm>
        </p:grpSpPr>
        <p:sp>
          <p:nvSpPr>
            <p:cNvPr id="627" name="Google Shape;627;p50"/>
            <p:cNvSpPr/>
            <p:nvPr/>
          </p:nvSpPr>
          <p:spPr>
            <a:xfrm>
              <a:off x="1184019" y="2191523"/>
              <a:ext cx="278242" cy="232279"/>
            </a:xfrm>
            <a:custGeom>
              <a:rect b="b" l="l" r="r" t="t"/>
              <a:pathLst>
                <a:path extrusionOk="0" h="6979" w="8360">
                  <a:moveTo>
                    <a:pt x="1" y="1"/>
                  </a:moveTo>
                  <a:lnTo>
                    <a:pt x="1" y="1049"/>
                  </a:lnTo>
                  <a:lnTo>
                    <a:pt x="7312" y="1049"/>
                  </a:lnTo>
                  <a:lnTo>
                    <a:pt x="7312" y="6979"/>
                  </a:lnTo>
                  <a:lnTo>
                    <a:pt x="8360" y="6979"/>
                  </a:lnTo>
                  <a:lnTo>
                    <a:pt x="8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125373" y="2249403"/>
              <a:ext cx="279040" cy="279007"/>
            </a:xfrm>
            <a:custGeom>
              <a:rect b="b" l="l" r="r" t="t"/>
              <a:pathLst>
                <a:path extrusionOk="0" h="8383" w="8384">
                  <a:moveTo>
                    <a:pt x="1" y="0"/>
                  </a:moveTo>
                  <a:lnTo>
                    <a:pt x="1" y="1048"/>
                  </a:lnTo>
                  <a:lnTo>
                    <a:pt x="7335" y="1048"/>
                  </a:lnTo>
                  <a:lnTo>
                    <a:pt x="7335" y="8383"/>
                  </a:lnTo>
                  <a:lnTo>
                    <a:pt x="8383" y="8383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1180058" y="2411895"/>
              <a:ext cx="53951" cy="21434"/>
            </a:xfrm>
            <a:custGeom>
              <a:rect b="b" l="l" r="r" t="t"/>
              <a:pathLst>
                <a:path extrusionOk="0" h="644" w="1621">
                  <a:moveTo>
                    <a:pt x="810" y="0"/>
                  </a:moveTo>
                  <a:lnTo>
                    <a:pt x="1" y="334"/>
                  </a:lnTo>
                  <a:lnTo>
                    <a:pt x="810" y="643"/>
                  </a:lnTo>
                  <a:lnTo>
                    <a:pt x="1620" y="33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1218102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1049" y="1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5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1067526" y="2308049"/>
              <a:ext cx="278208" cy="278242"/>
            </a:xfrm>
            <a:custGeom>
              <a:rect b="b" l="l" r="r" t="t"/>
              <a:pathLst>
                <a:path extrusionOk="0" h="8360" w="8359">
                  <a:moveTo>
                    <a:pt x="4191" y="2382"/>
                  </a:moveTo>
                  <a:lnTo>
                    <a:pt x="6287" y="3216"/>
                  </a:lnTo>
                  <a:lnTo>
                    <a:pt x="6287" y="5764"/>
                  </a:lnTo>
                  <a:lnTo>
                    <a:pt x="4191" y="6621"/>
                  </a:lnTo>
                  <a:lnTo>
                    <a:pt x="2096" y="5764"/>
                  </a:lnTo>
                  <a:lnTo>
                    <a:pt x="2096" y="3216"/>
                  </a:lnTo>
                  <a:lnTo>
                    <a:pt x="4191" y="2382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8359" y="835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1160254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0" y="1"/>
                  </a:moveTo>
                  <a:lnTo>
                    <a:pt x="0" y="1358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1392509" y="2516506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1381" y="1"/>
                  </a:moveTo>
                  <a:lnTo>
                    <a:pt x="1381" y="1382"/>
                  </a:lnTo>
                  <a:lnTo>
                    <a:pt x="0" y="1382"/>
                  </a:lnTo>
                  <a:lnTo>
                    <a:pt x="0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1067526" y="2191523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0" y="1"/>
                  </a:moveTo>
                  <a:lnTo>
                    <a:pt x="0" y="2097"/>
                  </a:lnTo>
                  <a:lnTo>
                    <a:pt x="715" y="2097"/>
                  </a:lnTo>
                  <a:lnTo>
                    <a:pt x="715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50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2787792" y="14900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6731004" y="14900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4756709" y="14900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819723" y="14900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601275" y="220345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334" name="Google Shape;334;p33"/>
          <p:cNvSpPr txBox="1"/>
          <p:nvPr>
            <p:ph idx="3"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35" name="Google Shape;335;p33"/>
          <p:cNvSpPr txBox="1"/>
          <p:nvPr>
            <p:ph idx="1" type="subTitle"/>
          </p:nvPr>
        </p:nvSpPr>
        <p:spPr>
          <a:xfrm>
            <a:off x="188500" y="2700025"/>
            <a:ext cx="22737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Contexte et objectif de la présentation.</a:t>
            </a:r>
            <a:endParaRPr/>
          </a:p>
        </p:txBody>
      </p:sp>
      <p:sp>
        <p:nvSpPr>
          <p:cNvPr id="336" name="Google Shape;336;p33"/>
          <p:cNvSpPr txBox="1"/>
          <p:nvPr>
            <p:ph idx="2" type="title"/>
          </p:nvPr>
        </p:nvSpPr>
        <p:spPr>
          <a:xfrm>
            <a:off x="819723" y="1593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3"/>
          <p:cNvSpPr txBox="1"/>
          <p:nvPr>
            <p:ph idx="4" type="title"/>
          </p:nvPr>
        </p:nvSpPr>
        <p:spPr>
          <a:xfrm>
            <a:off x="2687600" y="2384125"/>
            <a:ext cx="21303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Compréhension de la Méthode Agile</a:t>
            </a:r>
            <a:endParaRPr sz="1600"/>
          </a:p>
        </p:txBody>
      </p:sp>
      <p:sp>
        <p:nvSpPr>
          <p:cNvPr id="338" name="Google Shape;338;p33"/>
          <p:cNvSpPr txBox="1"/>
          <p:nvPr>
            <p:ph idx="5" type="subTitle"/>
          </p:nvPr>
        </p:nvSpPr>
        <p:spPr>
          <a:xfrm>
            <a:off x="2544200" y="3064150"/>
            <a:ext cx="22737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Principes de l'Agilité.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Manifeste Agile.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 txBox="1"/>
          <p:nvPr>
            <p:ph idx="6" type="title"/>
          </p:nvPr>
        </p:nvSpPr>
        <p:spPr>
          <a:xfrm>
            <a:off x="2787792" y="1593435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" name="Google Shape;340;p33"/>
          <p:cNvSpPr txBox="1"/>
          <p:nvPr>
            <p:ph idx="7" type="title"/>
          </p:nvPr>
        </p:nvSpPr>
        <p:spPr>
          <a:xfrm>
            <a:off x="4653150" y="2307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Scrum : Un Cadre Agile</a:t>
            </a:r>
            <a:endParaRPr sz="1600"/>
          </a:p>
        </p:txBody>
      </p:sp>
      <p:sp>
        <p:nvSpPr>
          <p:cNvPr id="341" name="Google Shape;341;p33"/>
          <p:cNvSpPr txBox="1"/>
          <p:nvPr>
            <p:ph idx="8" type="subTitle"/>
          </p:nvPr>
        </p:nvSpPr>
        <p:spPr>
          <a:xfrm>
            <a:off x="4439975" y="2930175"/>
            <a:ext cx="2545500" cy="13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Qu'est-ce que Scrum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éléments clés du scrum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Etapes de mise en place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>
            <p:ph idx="9" type="title"/>
          </p:nvPr>
        </p:nvSpPr>
        <p:spPr>
          <a:xfrm>
            <a:off x="4756709" y="1593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3" name="Google Shape;343;p33"/>
          <p:cNvSpPr txBox="1"/>
          <p:nvPr>
            <p:ph idx="13" type="title"/>
          </p:nvPr>
        </p:nvSpPr>
        <p:spPr>
          <a:xfrm>
            <a:off x="6775125" y="2307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Avantages de Scrum</a:t>
            </a:r>
            <a:endParaRPr sz="1600"/>
          </a:p>
        </p:txBody>
      </p:sp>
      <p:sp>
        <p:nvSpPr>
          <p:cNvPr id="344" name="Google Shape;344;p33"/>
          <p:cNvSpPr txBox="1"/>
          <p:nvPr>
            <p:ph idx="15" type="title"/>
          </p:nvPr>
        </p:nvSpPr>
        <p:spPr>
          <a:xfrm>
            <a:off x="6731004" y="1593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8472450" y="4282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51"/>
          <p:cNvSpPr txBox="1"/>
          <p:nvPr>
            <p:ph type="title"/>
          </p:nvPr>
        </p:nvSpPr>
        <p:spPr>
          <a:xfrm>
            <a:off x="1450950" y="204150"/>
            <a:ext cx="62421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principaux avantages</a:t>
            </a:r>
            <a:endParaRPr/>
          </a:p>
        </p:txBody>
      </p:sp>
      <p:sp>
        <p:nvSpPr>
          <p:cNvPr id="642" name="Google Shape;642;p51"/>
          <p:cNvSpPr txBox="1"/>
          <p:nvPr>
            <p:ph idx="2" type="title"/>
          </p:nvPr>
        </p:nvSpPr>
        <p:spPr>
          <a:xfrm>
            <a:off x="1720250" y="1375850"/>
            <a:ext cx="28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Meilleure Gestion de Projet</a:t>
            </a:r>
            <a:endParaRPr/>
          </a:p>
        </p:txBody>
      </p:sp>
      <p:sp>
        <p:nvSpPr>
          <p:cNvPr id="643" name="Google Shape;643;p51"/>
          <p:cNvSpPr txBox="1"/>
          <p:nvPr>
            <p:ph idx="3" type="title"/>
          </p:nvPr>
        </p:nvSpPr>
        <p:spPr>
          <a:xfrm>
            <a:off x="5981400" y="1299650"/>
            <a:ext cx="2602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Meilleure Visibilité Financière</a:t>
            </a:r>
            <a:endParaRPr/>
          </a:p>
        </p:txBody>
      </p:sp>
      <p:sp>
        <p:nvSpPr>
          <p:cNvPr id="644" name="Google Shape;644;p51"/>
          <p:cNvSpPr txBox="1"/>
          <p:nvPr>
            <p:ph idx="9" type="title"/>
          </p:nvPr>
        </p:nvSpPr>
        <p:spPr>
          <a:xfrm>
            <a:off x="5981400" y="2525407"/>
            <a:ext cx="19080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Compétitivité Améliorée</a:t>
            </a:r>
            <a:endParaRPr/>
          </a:p>
        </p:txBody>
      </p:sp>
      <p:sp>
        <p:nvSpPr>
          <p:cNvPr id="645" name="Google Shape;645;p51"/>
          <p:cNvSpPr txBox="1"/>
          <p:nvPr>
            <p:ph idx="7" type="title"/>
          </p:nvPr>
        </p:nvSpPr>
        <p:spPr>
          <a:xfrm>
            <a:off x="1720250" y="2525400"/>
            <a:ext cx="2431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Client</a:t>
            </a:r>
            <a:endParaRPr/>
          </a:p>
        </p:txBody>
      </p:sp>
      <p:sp>
        <p:nvSpPr>
          <p:cNvPr id="646" name="Google Shape;646;p51"/>
          <p:cNvSpPr txBox="1"/>
          <p:nvPr>
            <p:ph idx="14" type="title"/>
          </p:nvPr>
        </p:nvSpPr>
        <p:spPr>
          <a:xfrm>
            <a:off x="1720250" y="3648300"/>
            <a:ext cx="2067000" cy="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des Ressources</a:t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717358" y="14520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717358" y="2586895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717358" y="37217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4978509" y="14520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4978509" y="25868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51"/>
          <p:cNvGrpSpPr/>
          <p:nvPr/>
        </p:nvGrpSpPr>
        <p:grpSpPr>
          <a:xfrm>
            <a:off x="907542" y="3912457"/>
            <a:ext cx="393932" cy="393176"/>
            <a:chOff x="2553143" y="2197081"/>
            <a:chExt cx="393932" cy="383662"/>
          </a:xfrm>
        </p:grpSpPr>
        <p:sp>
          <p:nvSpPr>
            <p:cNvPr id="653" name="Google Shape;653;p51"/>
            <p:cNvSpPr/>
            <p:nvPr/>
          </p:nvSpPr>
          <p:spPr>
            <a:xfrm>
              <a:off x="2679954" y="2239884"/>
              <a:ext cx="58677" cy="93557"/>
            </a:xfrm>
            <a:custGeom>
              <a:rect b="b" l="l" r="r" t="t"/>
              <a:pathLst>
                <a:path extrusionOk="0" h="2811" w="1763">
                  <a:moveTo>
                    <a:pt x="0" y="1"/>
                  </a:moveTo>
                  <a:lnTo>
                    <a:pt x="0" y="2120"/>
                  </a:lnTo>
                  <a:lnTo>
                    <a:pt x="1763" y="2811"/>
                  </a:lnTo>
                  <a:lnTo>
                    <a:pt x="1763" y="715"/>
                  </a:lnTo>
                  <a:lnTo>
                    <a:pt x="215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2692635" y="2197081"/>
              <a:ext cx="114958" cy="46795"/>
            </a:xfrm>
            <a:custGeom>
              <a:rect b="b" l="l" r="r" t="t"/>
              <a:pathLst>
                <a:path extrusionOk="0" h="1406" w="3454">
                  <a:moveTo>
                    <a:pt x="1715" y="1"/>
                  </a:moveTo>
                  <a:lnTo>
                    <a:pt x="0" y="691"/>
                  </a:lnTo>
                  <a:lnTo>
                    <a:pt x="119" y="763"/>
                  </a:lnTo>
                  <a:lnTo>
                    <a:pt x="1715" y="1406"/>
                  </a:lnTo>
                  <a:lnTo>
                    <a:pt x="3334" y="763"/>
                  </a:lnTo>
                  <a:lnTo>
                    <a:pt x="3454" y="691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2761600" y="2240683"/>
              <a:ext cx="57878" cy="92758"/>
            </a:xfrm>
            <a:custGeom>
              <a:rect b="b" l="l" r="r" t="t"/>
              <a:pathLst>
                <a:path extrusionOk="0" h="2787" w="1739">
                  <a:moveTo>
                    <a:pt x="1739" y="0"/>
                  </a:moveTo>
                  <a:lnTo>
                    <a:pt x="1524" y="96"/>
                  </a:lnTo>
                  <a:lnTo>
                    <a:pt x="0" y="691"/>
                  </a:lnTo>
                  <a:lnTo>
                    <a:pt x="0" y="2787"/>
                  </a:lnTo>
                  <a:lnTo>
                    <a:pt x="1739" y="2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2553143" y="2206600"/>
              <a:ext cx="80876" cy="225922"/>
            </a:xfrm>
            <a:custGeom>
              <a:rect b="b" l="l" r="r" t="t"/>
              <a:pathLst>
                <a:path extrusionOk="0" h="6788" w="2430">
                  <a:moveTo>
                    <a:pt x="667" y="0"/>
                  </a:moveTo>
                  <a:lnTo>
                    <a:pt x="0" y="191"/>
                  </a:lnTo>
                  <a:lnTo>
                    <a:pt x="1739" y="6787"/>
                  </a:lnTo>
                  <a:lnTo>
                    <a:pt x="2429" y="662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2662514" y="2346093"/>
              <a:ext cx="40472" cy="75352"/>
            </a:xfrm>
            <a:custGeom>
              <a:rect b="b" l="l" r="r" t="t"/>
              <a:pathLst>
                <a:path extrusionOk="0" h="2264" w="1216">
                  <a:moveTo>
                    <a:pt x="667" y="1"/>
                  </a:moveTo>
                  <a:lnTo>
                    <a:pt x="0" y="167"/>
                  </a:lnTo>
                  <a:lnTo>
                    <a:pt x="548" y="2263"/>
                  </a:lnTo>
                  <a:lnTo>
                    <a:pt x="1215" y="207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2785364" y="2346093"/>
              <a:ext cx="40472" cy="75352"/>
            </a:xfrm>
            <a:custGeom>
              <a:rect b="b" l="l" r="r" t="t"/>
              <a:pathLst>
                <a:path extrusionOk="0" h="2264" w="1216">
                  <a:moveTo>
                    <a:pt x="548" y="1"/>
                  </a:moveTo>
                  <a:lnTo>
                    <a:pt x="1" y="2096"/>
                  </a:lnTo>
                  <a:lnTo>
                    <a:pt x="668" y="2263"/>
                  </a:lnTo>
                  <a:lnTo>
                    <a:pt x="1215" y="16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2855127" y="2206600"/>
              <a:ext cx="80078" cy="226720"/>
            </a:xfrm>
            <a:custGeom>
              <a:rect b="b" l="l" r="r" t="t"/>
              <a:pathLst>
                <a:path extrusionOk="0" h="6812" w="2406">
                  <a:moveTo>
                    <a:pt x="1739" y="0"/>
                  </a:moveTo>
                  <a:lnTo>
                    <a:pt x="0" y="6621"/>
                  </a:lnTo>
                  <a:lnTo>
                    <a:pt x="667" y="6811"/>
                  </a:lnTo>
                  <a:lnTo>
                    <a:pt x="2406" y="1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2598309" y="2464983"/>
              <a:ext cx="303603" cy="57113"/>
            </a:xfrm>
            <a:custGeom>
              <a:rect b="b" l="l" r="r" t="t"/>
              <a:pathLst>
                <a:path extrusionOk="0" h="1716" w="9122">
                  <a:moveTo>
                    <a:pt x="858" y="1"/>
                  </a:moveTo>
                  <a:lnTo>
                    <a:pt x="1" y="1715"/>
                  </a:lnTo>
                  <a:lnTo>
                    <a:pt x="9121" y="1715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2553143" y="2545829"/>
              <a:ext cx="393932" cy="34913"/>
            </a:xfrm>
            <a:custGeom>
              <a:rect b="b" l="l" r="r" t="t"/>
              <a:pathLst>
                <a:path extrusionOk="0" h="1049" w="11836">
                  <a:moveTo>
                    <a:pt x="0" y="1"/>
                  </a:moveTo>
                  <a:lnTo>
                    <a:pt x="0" y="1049"/>
                  </a:lnTo>
                  <a:lnTo>
                    <a:pt x="11836" y="1049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51"/>
          <p:cNvGrpSpPr/>
          <p:nvPr/>
        </p:nvGrpSpPr>
        <p:grpSpPr>
          <a:xfrm>
            <a:off x="5168670" y="1642746"/>
            <a:ext cx="393977" cy="393197"/>
            <a:chOff x="3998320" y="2194718"/>
            <a:chExt cx="393977" cy="388420"/>
          </a:xfrm>
        </p:grpSpPr>
        <p:sp>
          <p:nvSpPr>
            <p:cNvPr id="663" name="Google Shape;663;p51"/>
            <p:cNvSpPr/>
            <p:nvPr/>
          </p:nvSpPr>
          <p:spPr>
            <a:xfrm>
              <a:off x="4137047" y="2513344"/>
              <a:ext cx="116522" cy="69793"/>
            </a:xfrm>
            <a:custGeom>
              <a:rect b="b" l="l" r="r" t="t"/>
              <a:pathLst>
                <a:path extrusionOk="0" h="2097" w="3501">
                  <a:moveTo>
                    <a:pt x="0" y="1"/>
                  </a:moveTo>
                  <a:lnTo>
                    <a:pt x="0" y="691"/>
                  </a:lnTo>
                  <a:lnTo>
                    <a:pt x="714" y="691"/>
                  </a:lnTo>
                  <a:lnTo>
                    <a:pt x="714" y="2096"/>
                  </a:lnTo>
                  <a:lnTo>
                    <a:pt x="2786" y="2096"/>
                  </a:lnTo>
                  <a:lnTo>
                    <a:pt x="2786" y="691"/>
                  </a:lnTo>
                  <a:lnTo>
                    <a:pt x="3501" y="69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4114048" y="2373852"/>
              <a:ext cx="162518" cy="116522"/>
            </a:xfrm>
            <a:custGeom>
              <a:rect b="b" l="l" r="r" t="t"/>
              <a:pathLst>
                <a:path extrusionOk="0" h="3501" w="4883">
                  <a:moveTo>
                    <a:pt x="0" y="0"/>
                  </a:moveTo>
                  <a:lnTo>
                    <a:pt x="0" y="3501"/>
                  </a:lnTo>
                  <a:lnTo>
                    <a:pt x="4882" y="3501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4299539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2786" y="0"/>
                  </a:moveTo>
                  <a:lnTo>
                    <a:pt x="0" y="1048"/>
                  </a:lnTo>
                  <a:lnTo>
                    <a:pt x="0" y="4692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4114048" y="2235125"/>
              <a:ext cx="162518" cy="115757"/>
            </a:xfrm>
            <a:custGeom>
              <a:rect b="b" l="l" r="r" t="t"/>
              <a:pathLst>
                <a:path extrusionOk="0" h="3478" w="4883">
                  <a:moveTo>
                    <a:pt x="0" y="1"/>
                  </a:moveTo>
                  <a:lnTo>
                    <a:pt x="0" y="3478"/>
                  </a:lnTo>
                  <a:lnTo>
                    <a:pt x="4882" y="3478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4299539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0" y="0"/>
                  </a:moveTo>
                  <a:lnTo>
                    <a:pt x="0" y="3644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3998320" y="2373852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36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3998320" y="2194718"/>
              <a:ext cx="92758" cy="156161"/>
            </a:xfrm>
            <a:custGeom>
              <a:rect b="b" l="l" r="r" t="t"/>
              <a:pathLst>
                <a:path extrusionOk="0" h="4692" w="2787">
                  <a:moveTo>
                    <a:pt x="1" y="0"/>
                  </a:moveTo>
                  <a:lnTo>
                    <a:pt x="1" y="4692"/>
                  </a:lnTo>
                  <a:lnTo>
                    <a:pt x="2787" y="4692"/>
                  </a:lnTo>
                  <a:lnTo>
                    <a:pt x="2787" y="1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51"/>
          <p:cNvGrpSpPr/>
          <p:nvPr/>
        </p:nvGrpSpPr>
        <p:grpSpPr>
          <a:xfrm>
            <a:off x="5168692" y="2776823"/>
            <a:ext cx="393934" cy="394745"/>
            <a:chOff x="6958471" y="2805843"/>
            <a:chExt cx="393934" cy="394745"/>
          </a:xfrm>
        </p:grpSpPr>
        <p:sp>
          <p:nvSpPr>
            <p:cNvPr id="671" name="Google Shape;671;p51"/>
            <p:cNvSpPr/>
            <p:nvPr/>
          </p:nvSpPr>
          <p:spPr>
            <a:xfrm>
              <a:off x="7166928" y="2956419"/>
              <a:ext cx="46795" cy="46795"/>
            </a:xfrm>
            <a:custGeom>
              <a:rect b="b" l="l" r="r" t="t"/>
              <a:pathLst>
                <a:path extrusionOk="0" h="1406" w="1406">
                  <a:moveTo>
                    <a:pt x="691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06"/>
                    <a:pt x="691" y="1406"/>
                  </a:cubicBezTo>
                  <a:cubicBezTo>
                    <a:pt x="1096" y="1406"/>
                    <a:pt x="1405" y="1096"/>
                    <a:pt x="1405" y="715"/>
                  </a:cubicBezTo>
                  <a:cubicBezTo>
                    <a:pt x="1405" y="334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7105087" y="2895410"/>
              <a:ext cx="67397" cy="67397"/>
            </a:xfrm>
            <a:custGeom>
              <a:rect b="b" l="l" r="r" t="t"/>
              <a:pathLst>
                <a:path extrusionOk="0" h="2025" w="2025">
                  <a:moveTo>
                    <a:pt x="1430" y="0"/>
                  </a:moveTo>
                  <a:cubicBezTo>
                    <a:pt x="810" y="262"/>
                    <a:pt x="286" y="786"/>
                    <a:pt x="1" y="1429"/>
                  </a:cubicBezTo>
                  <a:lnTo>
                    <a:pt x="1263" y="2024"/>
                  </a:lnTo>
                  <a:cubicBezTo>
                    <a:pt x="1406" y="1667"/>
                    <a:pt x="1692" y="1405"/>
                    <a:pt x="2025" y="1262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7175648" y="2887455"/>
              <a:ext cx="107037" cy="107835"/>
            </a:xfrm>
            <a:custGeom>
              <a:rect b="b" l="l" r="r" t="t"/>
              <a:pathLst>
                <a:path extrusionOk="0" h="3240" w="3216">
                  <a:moveTo>
                    <a:pt x="429" y="1"/>
                  </a:moveTo>
                  <a:cubicBezTo>
                    <a:pt x="286" y="1"/>
                    <a:pt x="143" y="1"/>
                    <a:pt x="0" y="25"/>
                  </a:cubicBezTo>
                  <a:lnTo>
                    <a:pt x="643" y="1406"/>
                  </a:lnTo>
                  <a:cubicBezTo>
                    <a:pt x="1239" y="1501"/>
                    <a:pt x="1739" y="1977"/>
                    <a:pt x="1810" y="2573"/>
                  </a:cubicBezTo>
                  <a:lnTo>
                    <a:pt x="3191" y="3240"/>
                  </a:lnTo>
                  <a:cubicBezTo>
                    <a:pt x="3215" y="3073"/>
                    <a:pt x="3215" y="2930"/>
                    <a:pt x="3215" y="2787"/>
                  </a:cubicBezTo>
                  <a:cubicBezTo>
                    <a:pt x="3215" y="1239"/>
                    <a:pt x="1977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958471" y="2805843"/>
              <a:ext cx="45996" cy="394730"/>
            </a:xfrm>
            <a:custGeom>
              <a:rect b="b" l="l" r="r" t="t"/>
              <a:pathLst>
                <a:path extrusionOk="0" h="11860" w="1382">
                  <a:moveTo>
                    <a:pt x="0" y="0"/>
                  </a:moveTo>
                  <a:lnTo>
                    <a:pt x="0" y="11860"/>
                  </a:lnTo>
                  <a:lnTo>
                    <a:pt x="1381" y="118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7028201" y="3153792"/>
              <a:ext cx="324205" cy="46795"/>
            </a:xfrm>
            <a:custGeom>
              <a:rect b="b" l="l" r="r" t="t"/>
              <a:pathLst>
                <a:path extrusionOk="0" h="1406" w="9741">
                  <a:moveTo>
                    <a:pt x="1" y="1"/>
                  </a:moveTo>
                  <a:lnTo>
                    <a:pt x="1" y="1406"/>
                  </a:lnTo>
                  <a:lnTo>
                    <a:pt x="9741" y="14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7208133" y="2997658"/>
              <a:ext cx="66598" cy="67397"/>
            </a:xfrm>
            <a:custGeom>
              <a:rect b="b" l="l" r="r" t="t"/>
              <a:pathLst>
                <a:path extrusionOk="0" h="2025" w="2001">
                  <a:moveTo>
                    <a:pt x="763" y="0"/>
                  </a:moveTo>
                  <a:cubicBezTo>
                    <a:pt x="620" y="334"/>
                    <a:pt x="334" y="619"/>
                    <a:pt x="1" y="762"/>
                  </a:cubicBezTo>
                  <a:lnTo>
                    <a:pt x="596" y="2024"/>
                  </a:lnTo>
                  <a:cubicBezTo>
                    <a:pt x="1215" y="1739"/>
                    <a:pt x="1739" y="1238"/>
                    <a:pt x="2001" y="595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7028201" y="2805843"/>
              <a:ext cx="324205" cy="324970"/>
            </a:xfrm>
            <a:custGeom>
              <a:rect b="b" l="l" r="r" t="t"/>
              <a:pathLst>
                <a:path extrusionOk="0" h="9764" w="9741">
                  <a:moveTo>
                    <a:pt x="1739" y="1405"/>
                  </a:moveTo>
                  <a:lnTo>
                    <a:pt x="1739" y="2096"/>
                  </a:lnTo>
                  <a:lnTo>
                    <a:pt x="1025" y="2096"/>
                  </a:lnTo>
                  <a:lnTo>
                    <a:pt x="1025" y="1405"/>
                  </a:lnTo>
                  <a:close/>
                  <a:moveTo>
                    <a:pt x="8693" y="1405"/>
                  </a:moveTo>
                  <a:lnTo>
                    <a:pt x="8693" y="2096"/>
                  </a:lnTo>
                  <a:lnTo>
                    <a:pt x="8002" y="2096"/>
                  </a:lnTo>
                  <a:lnTo>
                    <a:pt x="8002" y="1405"/>
                  </a:lnTo>
                  <a:close/>
                  <a:moveTo>
                    <a:pt x="4859" y="1738"/>
                  </a:moveTo>
                  <a:cubicBezTo>
                    <a:pt x="6788" y="1738"/>
                    <a:pt x="8360" y="3310"/>
                    <a:pt x="8360" y="5239"/>
                  </a:cubicBezTo>
                  <a:cubicBezTo>
                    <a:pt x="8360" y="7144"/>
                    <a:pt x="6788" y="8716"/>
                    <a:pt x="4859" y="8716"/>
                  </a:cubicBezTo>
                  <a:cubicBezTo>
                    <a:pt x="2954" y="8716"/>
                    <a:pt x="1382" y="7144"/>
                    <a:pt x="1382" y="5239"/>
                  </a:cubicBezTo>
                  <a:cubicBezTo>
                    <a:pt x="1382" y="3310"/>
                    <a:pt x="2954" y="1738"/>
                    <a:pt x="4859" y="1738"/>
                  </a:cubicBezTo>
                  <a:close/>
                  <a:moveTo>
                    <a:pt x="1739" y="8359"/>
                  </a:moveTo>
                  <a:lnTo>
                    <a:pt x="1739" y="9073"/>
                  </a:lnTo>
                  <a:lnTo>
                    <a:pt x="1025" y="9073"/>
                  </a:lnTo>
                  <a:lnTo>
                    <a:pt x="1025" y="8359"/>
                  </a:lnTo>
                  <a:close/>
                  <a:moveTo>
                    <a:pt x="8693" y="8359"/>
                  </a:moveTo>
                  <a:lnTo>
                    <a:pt x="8693" y="9073"/>
                  </a:lnTo>
                  <a:lnTo>
                    <a:pt x="8002" y="9073"/>
                  </a:lnTo>
                  <a:lnTo>
                    <a:pt x="8002" y="8359"/>
                  </a:lnTo>
                  <a:close/>
                  <a:moveTo>
                    <a:pt x="1" y="0"/>
                  </a:moveTo>
                  <a:lnTo>
                    <a:pt x="1" y="9764"/>
                  </a:lnTo>
                  <a:lnTo>
                    <a:pt x="9741" y="9764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7097165" y="2965139"/>
              <a:ext cx="107835" cy="107835"/>
            </a:xfrm>
            <a:custGeom>
              <a:rect b="b" l="l" r="r" t="t"/>
              <a:pathLst>
                <a:path extrusionOk="0" h="3240" w="3240">
                  <a:moveTo>
                    <a:pt x="48" y="1"/>
                  </a:moveTo>
                  <a:cubicBezTo>
                    <a:pt x="24" y="144"/>
                    <a:pt x="1" y="286"/>
                    <a:pt x="1" y="453"/>
                  </a:cubicBezTo>
                  <a:cubicBezTo>
                    <a:pt x="1" y="1977"/>
                    <a:pt x="1263" y="3239"/>
                    <a:pt x="2787" y="3239"/>
                  </a:cubicBezTo>
                  <a:cubicBezTo>
                    <a:pt x="2954" y="3239"/>
                    <a:pt x="3096" y="3216"/>
                    <a:pt x="3239" y="3192"/>
                  </a:cubicBezTo>
                  <a:lnTo>
                    <a:pt x="2596" y="1834"/>
                  </a:lnTo>
                  <a:cubicBezTo>
                    <a:pt x="1977" y="1739"/>
                    <a:pt x="1501" y="1263"/>
                    <a:pt x="1406" y="644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51"/>
          <p:cNvGrpSpPr/>
          <p:nvPr/>
        </p:nvGrpSpPr>
        <p:grpSpPr>
          <a:xfrm>
            <a:off x="930906" y="2777207"/>
            <a:ext cx="347203" cy="393977"/>
            <a:chOff x="1841222" y="4084342"/>
            <a:chExt cx="347203" cy="393977"/>
          </a:xfrm>
        </p:grpSpPr>
        <p:sp>
          <p:nvSpPr>
            <p:cNvPr id="680" name="Google Shape;680;p51"/>
            <p:cNvSpPr/>
            <p:nvPr/>
          </p:nvSpPr>
          <p:spPr>
            <a:xfrm>
              <a:off x="1875304" y="4374445"/>
              <a:ext cx="279040" cy="103875"/>
            </a:xfrm>
            <a:custGeom>
              <a:rect b="b" l="l" r="r" t="t"/>
              <a:pathLst>
                <a:path extrusionOk="0" h="3121" w="8384">
                  <a:moveTo>
                    <a:pt x="3835" y="1"/>
                  </a:moveTo>
                  <a:lnTo>
                    <a:pt x="3835" y="1025"/>
                  </a:lnTo>
                  <a:lnTo>
                    <a:pt x="3144" y="1025"/>
                  </a:lnTo>
                  <a:lnTo>
                    <a:pt x="3144" y="1739"/>
                  </a:lnTo>
                  <a:lnTo>
                    <a:pt x="1" y="1739"/>
                  </a:lnTo>
                  <a:lnTo>
                    <a:pt x="1" y="2430"/>
                  </a:lnTo>
                  <a:lnTo>
                    <a:pt x="3144" y="2430"/>
                  </a:lnTo>
                  <a:lnTo>
                    <a:pt x="3144" y="3120"/>
                  </a:lnTo>
                  <a:lnTo>
                    <a:pt x="5240" y="3120"/>
                  </a:lnTo>
                  <a:lnTo>
                    <a:pt x="5240" y="2430"/>
                  </a:lnTo>
                  <a:lnTo>
                    <a:pt x="8384" y="2430"/>
                  </a:lnTo>
                  <a:lnTo>
                    <a:pt x="8384" y="1739"/>
                  </a:lnTo>
                  <a:lnTo>
                    <a:pt x="5240" y="1739"/>
                  </a:lnTo>
                  <a:lnTo>
                    <a:pt x="5240" y="1025"/>
                  </a:lnTo>
                  <a:lnTo>
                    <a:pt x="4549" y="1025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1841222" y="4162027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0"/>
                  </a:moveTo>
                  <a:lnTo>
                    <a:pt x="1" y="929"/>
                  </a:lnTo>
                  <a:cubicBezTo>
                    <a:pt x="72" y="977"/>
                    <a:pt x="144" y="1024"/>
                    <a:pt x="215" y="1072"/>
                  </a:cubicBezTo>
                  <a:cubicBezTo>
                    <a:pt x="1549" y="1786"/>
                    <a:pt x="3311" y="2191"/>
                    <a:pt x="5216" y="2191"/>
                  </a:cubicBezTo>
                  <a:cubicBezTo>
                    <a:pt x="7121" y="2191"/>
                    <a:pt x="8884" y="1786"/>
                    <a:pt x="10217" y="1072"/>
                  </a:cubicBezTo>
                  <a:cubicBezTo>
                    <a:pt x="10289" y="1024"/>
                    <a:pt x="10360" y="977"/>
                    <a:pt x="10432" y="929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1845981" y="4084342"/>
              <a:ext cx="337684" cy="92758"/>
            </a:xfrm>
            <a:custGeom>
              <a:rect b="b" l="l" r="r" t="t"/>
              <a:pathLst>
                <a:path extrusionOk="0" h="2787" w="10146">
                  <a:moveTo>
                    <a:pt x="5073" y="1"/>
                  </a:moveTo>
                  <a:cubicBezTo>
                    <a:pt x="3787" y="1"/>
                    <a:pt x="2525" y="215"/>
                    <a:pt x="1501" y="596"/>
                  </a:cubicBezTo>
                  <a:cubicBezTo>
                    <a:pt x="739" y="882"/>
                    <a:pt x="239" y="1239"/>
                    <a:pt x="1" y="1620"/>
                  </a:cubicBezTo>
                  <a:cubicBezTo>
                    <a:pt x="25" y="1620"/>
                    <a:pt x="48" y="1644"/>
                    <a:pt x="72" y="1644"/>
                  </a:cubicBezTo>
                  <a:cubicBezTo>
                    <a:pt x="1406" y="2382"/>
                    <a:pt x="3168" y="2787"/>
                    <a:pt x="5073" y="2787"/>
                  </a:cubicBezTo>
                  <a:cubicBezTo>
                    <a:pt x="6978" y="2787"/>
                    <a:pt x="8741" y="2382"/>
                    <a:pt x="10074" y="1644"/>
                  </a:cubicBezTo>
                  <a:cubicBezTo>
                    <a:pt x="10098" y="1644"/>
                    <a:pt x="10122" y="1620"/>
                    <a:pt x="10146" y="1620"/>
                  </a:cubicBezTo>
                  <a:cubicBezTo>
                    <a:pt x="9908" y="1239"/>
                    <a:pt x="9407" y="882"/>
                    <a:pt x="8645" y="596"/>
                  </a:cubicBezTo>
                  <a:cubicBezTo>
                    <a:pt x="7621" y="215"/>
                    <a:pt x="6359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1841222" y="4219874"/>
              <a:ext cx="347203" cy="72955"/>
            </a:xfrm>
            <a:custGeom>
              <a:rect b="b" l="l" r="r" t="t"/>
              <a:pathLst>
                <a:path extrusionOk="0" h="2192" w="10432">
                  <a:moveTo>
                    <a:pt x="1" y="1"/>
                  </a:moveTo>
                  <a:lnTo>
                    <a:pt x="1" y="930"/>
                  </a:lnTo>
                  <a:cubicBezTo>
                    <a:pt x="72" y="977"/>
                    <a:pt x="144" y="1025"/>
                    <a:pt x="215" y="1072"/>
                  </a:cubicBezTo>
                  <a:cubicBezTo>
                    <a:pt x="1549" y="1787"/>
                    <a:pt x="3311" y="2192"/>
                    <a:pt x="5216" y="2192"/>
                  </a:cubicBezTo>
                  <a:cubicBezTo>
                    <a:pt x="7121" y="2192"/>
                    <a:pt x="8884" y="1787"/>
                    <a:pt x="10217" y="1072"/>
                  </a:cubicBezTo>
                  <a:cubicBezTo>
                    <a:pt x="10289" y="1025"/>
                    <a:pt x="10360" y="977"/>
                    <a:pt x="10432" y="930"/>
                  </a:cubicBezTo>
                  <a:lnTo>
                    <a:pt x="10432" y="1"/>
                  </a:lnTo>
                  <a:cubicBezTo>
                    <a:pt x="9027" y="739"/>
                    <a:pt x="7169" y="1144"/>
                    <a:pt x="5216" y="1144"/>
                  </a:cubicBezTo>
                  <a:cubicBezTo>
                    <a:pt x="3263" y="1144"/>
                    <a:pt x="1406" y="7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1841222" y="4277755"/>
              <a:ext cx="347203" cy="96719"/>
            </a:xfrm>
            <a:custGeom>
              <a:rect b="b" l="l" r="r" t="t"/>
              <a:pathLst>
                <a:path extrusionOk="0" h="2906" w="10432">
                  <a:moveTo>
                    <a:pt x="1" y="0"/>
                  </a:moveTo>
                  <a:lnTo>
                    <a:pt x="1" y="1143"/>
                  </a:lnTo>
                  <a:cubicBezTo>
                    <a:pt x="1" y="1715"/>
                    <a:pt x="549" y="2144"/>
                    <a:pt x="1668" y="2477"/>
                  </a:cubicBezTo>
                  <a:cubicBezTo>
                    <a:pt x="2620" y="2739"/>
                    <a:pt x="3883" y="2906"/>
                    <a:pt x="5216" y="2906"/>
                  </a:cubicBezTo>
                  <a:cubicBezTo>
                    <a:pt x="6550" y="2906"/>
                    <a:pt x="7812" y="2739"/>
                    <a:pt x="8765" y="2477"/>
                  </a:cubicBezTo>
                  <a:cubicBezTo>
                    <a:pt x="9884" y="2144"/>
                    <a:pt x="10432" y="1715"/>
                    <a:pt x="10432" y="1143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51"/>
          <p:cNvGrpSpPr/>
          <p:nvPr/>
        </p:nvGrpSpPr>
        <p:grpSpPr>
          <a:xfrm>
            <a:off x="907136" y="1641956"/>
            <a:ext cx="394743" cy="394777"/>
            <a:chOff x="1067526" y="2191523"/>
            <a:chExt cx="394743" cy="394777"/>
          </a:xfrm>
        </p:grpSpPr>
        <p:sp>
          <p:nvSpPr>
            <p:cNvPr id="686" name="Google Shape;686;p51"/>
            <p:cNvSpPr/>
            <p:nvPr/>
          </p:nvSpPr>
          <p:spPr>
            <a:xfrm>
              <a:off x="1184019" y="2191523"/>
              <a:ext cx="278242" cy="232279"/>
            </a:xfrm>
            <a:custGeom>
              <a:rect b="b" l="l" r="r" t="t"/>
              <a:pathLst>
                <a:path extrusionOk="0" h="6979" w="8360">
                  <a:moveTo>
                    <a:pt x="1" y="1"/>
                  </a:moveTo>
                  <a:lnTo>
                    <a:pt x="1" y="1049"/>
                  </a:lnTo>
                  <a:lnTo>
                    <a:pt x="7312" y="1049"/>
                  </a:lnTo>
                  <a:lnTo>
                    <a:pt x="7312" y="6979"/>
                  </a:lnTo>
                  <a:lnTo>
                    <a:pt x="8360" y="6979"/>
                  </a:lnTo>
                  <a:lnTo>
                    <a:pt x="8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1125373" y="2249403"/>
              <a:ext cx="279040" cy="279007"/>
            </a:xfrm>
            <a:custGeom>
              <a:rect b="b" l="l" r="r" t="t"/>
              <a:pathLst>
                <a:path extrusionOk="0" h="8383" w="8384">
                  <a:moveTo>
                    <a:pt x="1" y="0"/>
                  </a:moveTo>
                  <a:lnTo>
                    <a:pt x="1" y="1048"/>
                  </a:lnTo>
                  <a:lnTo>
                    <a:pt x="7335" y="1048"/>
                  </a:lnTo>
                  <a:lnTo>
                    <a:pt x="7335" y="8383"/>
                  </a:lnTo>
                  <a:lnTo>
                    <a:pt x="8383" y="8383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1180058" y="2411895"/>
              <a:ext cx="53951" cy="21434"/>
            </a:xfrm>
            <a:custGeom>
              <a:rect b="b" l="l" r="r" t="t"/>
              <a:pathLst>
                <a:path extrusionOk="0" h="644" w="1621">
                  <a:moveTo>
                    <a:pt x="810" y="0"/>
                  </a:moveTo>
                  <a:lnTo>
                    <a:pt x="1" y="334"/>
                  </a:lnTo>
                  <a:lnTo>
                    <a:pt x="810" y="643"/>
                  </a:lnTo>
                  <a:lnTo>
                    <a:pt x="1620" y="33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1218102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1049" y="1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5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1067526" y="2308049"/>
              <a:ext cx="278208" cy="278242"/>
            </a:xfrm>
            <a:custGeom>
              <a:rect b="b" l="l" r="r" t="t"/>
              <a:pathLst>
                <a:path extrusionOk="0" h="8360" w="8359">
                  <a:moveTo>
                    <a:pt x="4191" y="2382"/>
                  </a:moveTo>
                  <a:lnTo>
                    <a:pt x="6287" y="3216"/>
                  </a:lnTo>
                  <a:lnTo>
                    <a:pt x="6287" y="5764"/>
                  </a:lnTo>
                  <a:lnTo>
                    <a:pt x="4191" y="6621"/>
                  </a:lnTo>
                  <a:lnTo>
                    <a:pt x="2096" y="5764"/>
                  </a:lnTo>
                  <a:lnTo>
                    <a:pt x="2096" y="3216"/>
                  </a:lnTo>
                  <a:lnTo>
                    <a:pt x="4191" y="2382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8359" y="835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1160254" y="2439621"/>
              <a:ext cx="34913" cy="58710"/>
            </a:xfrm>
            <a:custGeom>
              <a:rect b="b" l="l" r="r" t="t"/>
              <a:pathLst>
                <a:path extrusionOk="0" h="1764" w="1049">
                  <a:moveTo>
                    <a:pt x="0" y="1"/>
                  </a:moveTo>
                  <a:lnTo>
                    <a:pt x="0" y="1358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1392509" y="2516506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1381" y="1"/>
                  </a:moveTo>
                  <a:lnTo>
                    <a:pt x="1381" y="1382"/>
                  </a:lnTo>
                  <a:lnTo>
                    <a:pt x="0" y="1382"/>
                  </a:lnTo>
                  <a:lnTo>
                    <a:pt x="0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1067526" y="2191523"/>
              <a:ext cx="69760" cy="69793"/>
            </a:xfrm>
            <a:custGeom>
              <a:rect b="b" l="l" r="r" t="t"/>
              <a:pathLst>
                <a:path extrusionOk="0" h="2097" w="2096">
                  <a:moveTo>
                    <a:pt x="0" y="1"/>
                  </a:moveTo>
                  <a:lnTo>
                    <a:pt x="0" y="2097"/>
                  </a:lnTo>
                  <a:lnTo>
                    <a:pt x="715" y="2097"/>
                  </a:lnTo>
                  <a:lnTo>
                    <a:pt x="715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51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/>
          <p:nvPr/>
        </p:nvSpPr>
        <p:spPr>
          <a:xfrm>
            <a:off x="1100500" y="1112400"/>
            <a:ext cx="3030300" cy="310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52"/>
          <p:cNvSpPr txBox="1"/>
          <p:nvPr>
            <p:ph type="title"/>
          </p:nvPr>
        </p:nvSpPr>
        <p:spPr>
          <a:xfrm>
            <a:off x="5424425" y="1750600"/>
            <a:ext cx="26268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3"/>
                </a:solidFill>
              </a:rPr>
              <a:t>Merci !</a:t>
            </a:r>
            <a:endParaRPr sz="4300">
              <a:solidFill>
                <a:schemeClr val="accent3"/>
              </a:solidFill>
            </a:endParaRPr>
          </a:p>
        </p:txBody>
      </p:sp>
      <p:sp>
        <p:nvSpPr>
          <p:cNvPr id="702" name="Google Shape;702;p52"/>
          <p:cNvSpPr txBox="1"/>
          <p:nvPr>
            <p:ph idx="1" type="subTitle"/>
          </p:nvPr>
        </p:nvSpPr>
        <p:spPr>
          <a:xfrm>
            <a:off x="5043425" y="2354900"/>
            <a:ext cx="30966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 questions?</a:t>
            </a:r>
            <a:endParaRPr b="1" sz="3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03" name="Google Shape;703;p52"/>
          <p:cNvSpPr/>
          <p:nvPr/>
        </p:nvSpPr>
        <p:spPr>
          <a:xfrm>
            <a:off x="1364119" y="3695096"/>
            <a:ext cx="2503063" cy="190391"/>
          </a:xfrm>
          <a:custGeom>
            <a:rect b="b" l="l" r="r" t="t"/>
            <a:pathLst>
              <a:path extrusionOk="0" h="13036" w="48115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52"/>
          <p:cNvGrpSpPr/>
          <p:nvPr/>
        </p:nvGrpSpPr>
        <p:grpSpPr>
          <a:xfrm>
            <a:off x="1392942" y="1644525"/>
            <a:ext cx="869625" cy="2133549"/>
            <a:chOff x="1392942" y="1644525"/>
            <a:chExt cx="869625" cy="2133549"/>
          </a:xfrm>
        </p:grpSpPr>
        <p:sp>
          <p:nvSpPr>
            <p:cNvPr id="705" name="Google Shape;705;p52"/>
            <p:cNvSpPr/>
            <p:nvPr/>
          </p:nvSpPr>
          <p:spPr>
            <a:xfrm>
              <a:off x="1832794" y="3695051"/>
              <a:ext cx="229788" cy="83023"/>
            </a:xfrm>
            <a:custGeom>
              <a:rect b="b" l="l" r="r" t="t"/>
              <a:pathLst>
                <a:path extrusionOk="0" h="1730" w="4788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1625322" y="3681709"/>
              <a:ext cx="200417" cy="89405"/>
            </a:xfrm>
            <a:custGeom>
              <a:rect b="b" l="l" r="r" t="t"/>
              <a:pathLst>
                <a:path extrusionOk="0" h="1863" w="4176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2148922" y="2052029"/>
              <a:ext cx="107791" cy="185385"/>
            </a:xfrm>
            <a:custGeom>
              <a:rect b="b" l="l" r="r" t="t"/>
              <a:pathLst>
                <a:path extrusionOk="0" h="3863" w="2246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1392942" y="2169371"/>
              <a:ext cx="187027" cy="444675"/>
            </a:xfrm>
            <a:custGeom>
              <a:rect b="b" l="l" r="r" t="t"/>
              <a:pathLst>
                <a:path extrusionOk="0" h="9266" w="3897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1463251" y="2043246"/>
              <a:ext cx="71317" cy="155008"/>
            </a:xfrm>
            <a:custGeom>
              <a:rect b="b" l="l" r="r" t="t"/>
              <a:pathLst>
                <a:path extrusionOk="0" h="3230" w="1486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1815901" y="2121618"/>
              <a:ext cx="83747" cy="425671"/>
            </a:xfrm>
            <a:custGeom>
              <a:rect b="b" l="l" r="r" t="t"/>
              <a:pathLst>
                <a:path extrusionOk="0" h="8870" w="1745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1694768" y="1717234"/>
              <a:ext cx="138986" cy="287796"/>
            </a:xfrm>
            <a:custGeom>
              <a:rect b="b" l="l" r="r" t="t"/>
              <a:pathLst>
                <a:path extrusionOk="0" h="5997" w="2896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1694768" y="1815330"/>
              <a:ext cx="121181" cy="199494"/>
            </a:xfrm>
            <a:custGeom>
              <a:rect b="b" l="l" r="r" t="t"/>
              <a:pathLst>
                <a:path extrusionOk="0" h="4157" w="2525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1502461" y="1979177"/>
              <a:ext cx="437260" cy="568106"/>
            </a:xfrm>
            <a:custGeom>
              <a:rect b="b" l="l" r="r" t="t"/>
              <a:pathLst>
                <a:path extrusionOk="0" h="11838" w="9111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1451685" y="1644525"/>
              <a:ext cx="359800" cy="494201"/>
            </a:xfrm>
            <a:custGeom>
              <a:rect b="b" l="l" r="r" t="t"/>
              <a:pathLst>
                <a:path extrusionOk="0" h="10298" w="7497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1496222" y="2547263"/>
              <a:ext cx="553881" cy="1147777"/>
            </a:xfrm>
            <a:custGeom>
              <a:rect b="b" l="l" r="r" t="t"/>
              <a:pathLst>
                <a:path extrusionOk="0" h="23917" w="11541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1832794" y="2121618"/>
              <a:ext cx="429773" cy="279014"/>
            </a:xfrm>
            <a:custGeom>
              <a:rect b="b" l="l" r="r" t="t"/>
              <a:pathLst>
                <a:path extrusionOk="0" h="5814" w="8955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1672547" y="2547263"/>
              <a:ext cx="377557" cy="1147777"/>
            </a:xfrm>
            <a:custGeom>
              <a:rect b="b" l="l" r="r" t="t"/>
              <a:pathLst>
                <a:path extrusionOk="0" h="23917" w="7867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1643128" y="2841121"/>
              <a:ext cx="82883" cy="853934"/>
            </a:xfrm>
            <a:custGeom>
              <a:rect b="b" l="l" r="r" t="t"/>
              <a:pathLst>
                <a:path extrusionOk="0" h="17794" w="1727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1502461" y="2084232"/>
              <a:ext cx="333932" cy="463056"/>
            </a:xfrm>
            <a:custGeom>
              <a:rect b="b" l="l" r="r" t="t"/>
              <a:pathLst>
                <a:path extrusionOk="0" h="9649" w="6958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2"/>
          <p:cNvGrpSpPr/>
          <p:nvPr/>
        </p:nvGrpSpPr>
        <p:grpSpPr>
          <a:xfrm>
            <a:off x="2506967" y="1432389"/>
            <a:ext cx="1165140" cy="2216166"/>
            <a:chOff x="2506967" y="1432389"/>
            <a:chExt cx="1165140" cy="2216166"/>
          </a:xfrm>
        </p:grpSpPr>
        <p:grpSp>
          <p:nvGrpSpPr>
            <p:cNvPr id="721" name="Google Shape;721;p5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722" name="Google Shape;722;p5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rect b="b" l="l" r="r" t="t"/>
                <a:pathLst>
                  <a:path extrusionOk="0" h="39599" w="20819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5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rect b="b" l="l" r="r" t="t"/>
                <a:pathLst>
                  <a:path extrusionOk="0" h="39599" w="20819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4" name="Google Shape;724;p5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rect b="b" l="l" r="r" t="t"/>
              <a:pathLst>
                <a:path extrusionOk="0" h="39599" w="20819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34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3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5"/>
          <p:cNvSpPr txBox="1"/>
          <p:nvPr>
            <p:ph idx="2" type="title"/>
          </p:nvPr>
        </p:nvSpPr>
        <p:spPr>
          <a:xfrm>
            <a:off x="1293681" y="1562809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360" name="Google Shape;360;p35"/>
          <p:cNvSpPr txBox="1"/>
          <p:nvPr>
            <p:ph idx="1" type="subTitle"/>
          </p:nvPr>
        </p:nvSpPr>
        <p:spPr>
          <a:xfrm>
            <a:off x="1246650" y="1884600"/>
            <a:ext cx="26472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méliorer de l'efficacité de l'équipe de développement et  optimisation de  la gestion de projets.</a:t>
            </a:r>
            <a:endParaRPr sz="1800"/>
          </a:p>
        </p:txBody>
      </p:sp>
      <p:sp>
        <p:nvSpPr>
          <p:cNvPr id="361" name="Google Shape;361;p35"/>
          <p:cNvSpPr/>
          <p:nvPr/>
        </p:nvSpPr>
        <p:spPr>
          <a:xfrm>
            <a:off x="2002250" y="560999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5612950" y="560999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 txBox="1"/>
          <p:nvPr>
            <p:ph idx="5" type="title"/>
          </p:nvPr>
        </p:nvSpPr>
        <p:spPr>
          <a:xfrm>
            <a:off x="4957903" y="1562809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/>
          </a:p>
        </p:txBody>
      </p:sp>
      <p:sp>
        <p:nvSpPr>
          <p:cNvPr id="364" name="Google Shape;364;p35"/>
          <p:cNvSpPr txBox="1"/>
          <p:nvPr>
            <p:ph idx="6" type="subTitle"/>
          </p:nvPr>
        </p:nvSpPr>
        <p:spPr>
          <a:xfrm>
            <a:off x="4240350" y="1925250"/>
            <a:ext cx="4317300" cy="23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r>
              <a:rPr lang="en" sz="1800"/>
              <a:t>méliorer l'efficacité de votre équipe de développement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Optimiser la gestion de vos projets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Examiner la méthode Agile avec Scrum comme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Relever les défis auxquels vous </a:t>
            </a:r>
            <a:r>
              <a:rPr lang="en" sz="1800"/>
              <a:t>êtes</a:t>
            </a:r>
            <a:r>
              <a:rPr lang="en" sz="1800"/>
              <a:t> confrontés en tant que Start-up technologique.</a:t>
            </a:r>
            <a:endParaRPr sz="1800"/>
          </a:p>
        </p:txBody>
      </p:sp>
      <p:grpSp>
        <p:nvGrpSpPr>
          <p:cNvPr id="365" name="Google Shape;365;p35"/>
          <p:cNvGrpSpPr/>
          <p:nvPr/>
        </p:nvGrpSpPr>
        <p:grpSpPr>
          <a:xfrm>
            <a:off x="5840411" y="788605"/>
            <a:ext cx="429777" cy="429788"/>
            <a:chOff x="5642475" y="1435075"/>
            <a:chExt cx="481975" cy="481825"/>
          </a:xfrm>
        </p:grpSpPr>
        <p:sp>
          <p:nvSpPr>
            <p:cNvPr id="366" name="Google Shape;366;p3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9" name="Google Shape;369;p35"/>
          <p:cNvGrpSpPr/>
          <p:nvPr/>
        </p:nvGrpSpPr>
        <p:grpSpPr>
          <a:xfrm>
            <a:off x="2229710" y="788621"/>
            <a:ext cx="429780" cy="429758"/>
            <a:chOff x="4991425" y="3234750"/>
            <a:chExt cx="296175" cy="297225"/>
          </a:xfrm>
        </p:grpSpPr>
        <p:sp>
          <p:nvSpPr>
            <p:cNvPr id="370" name="Google Shape;370;p35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 txBox="1"/>
          <p:nvPr>
            <p:ph type="title"/>
          </p:nvPr>
        </p:nvSpPr>
        <p:spPr>
          <a:xfrm>
            <a:off x="1601975" y="2316950"/>
            <a:ext cx="6129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Compréhension de la Méthode Agile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36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37"/>
          <p:cNvSpPr txBox="1"/>
          <p:nvPr>
            <p:ph idx="1" type="subTitle"/>
          </p:nvPr>
        </p:nvSpPr>
        <p:spPr>
          <a:xfrm>
            <a:off x="2216250" y="1871805"/>
            <a:ext cx="4711500" cy="23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 méthode Agile avec Scrum est un cadre de gestion de projet qui vise à améliorer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l'efficacité</a:t>
            </a:r>
            <a:r>
              <a:rPr lang="en" sz="1800"/>
              <a:t>, la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flexibilité</a:t>
            </a:r>
            <a:r>
              <a:rPr lang="en" sz="1800"/>
              <a:t> et la </a:t>
            </a:r>
            <a:r>
              <a:rPr b="1" lang="en" sz="18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collaboration </a:t>
            </a:r>
            <a:r>
              <a:rPr lang="en" sz="1800"/>
              <a:t>au sein d'une équipe de développement. Elle est particulièrement adaptée aux start-ups technologiques qui doivent s'adapter rapidement aux évolutions du marché.</a:t>
            </a:r>
            <a:endParaRPr sz="1800"/>
          </a:p>
        </p:txBody>
      </p:sp>
      <p:sp>
        <p:nvSpPr>
          <p:cNvPr id="390" name="Google Shape;390;p37"/>
          <p:cNvSpPr txBox="1"/>
          <p:nvPr>
            <p:ph type="title"/>
          </p:nvPr>
        </p:nvSpPr>
        <p:spPr>
          <a:xfrm>
            <a:off x="2088450" y="617275"/>
            <a:ext cx="49671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 ce que la </a:t>
            </a:r>
            <a:r>
              <a:rPr lang="en"/>
              <a:t>méthode</a:t>
            </a:r>
            <a:r>
              <a:rPr lang="en"/>
              <a:t> agile?</a:t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38"/>
          <p:cNvSpPr txBox="1"/>
          <p:nvPr>
            <p:ph type="title"/>
          </p:nvPr>
        </p:nvSpPr>
        <p:spPr>
          <a:xfrm>
            <a:off x="1777500" y="67075"/>
            <a:ext cx="5589000" cy="13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 Les principes fondamentaux de l’Agilité</a:t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1564875" y="1730575"/>
            <a:ext cx="838500" cy="83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</a:t>
            </a:r>
            <a:endParaRPr sz="22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2665800" y="1730575"/>
            <a:ext cx="401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Individualités et Interactions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2665800" y="1991875"/>
            <a:ext cx="4526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Les membres de l'équipe sont encouragés à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communiquer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ouvertement, à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collaborer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 à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s'entraider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pour atteindre les objectifs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1610675" y="3020275"/>
            <a:ext cx="838500" cy="83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</a:t>
            </a:r>
            <a:endParaRPr sz="22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2711600" y="3020275"/>
            <a:ext cx="401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Logiciel Opérationnel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2711600" y="3281575"/>
            <a:ext cx="4526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Privilégier la livraison de logiciel opérationnel.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Les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fonctionnalités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sont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développées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testées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mises en production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fréquemment.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1658825" y="984600"/>
            <a:ext cx="838500" cy="83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</a:t>
            </a:r>
            <a:endParaRPr sz="22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2759750" y="984600"/>
            <a:ext cx="401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Collaboration avec les Clients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2759750" y="1169700"/>
            <a:ext cx="4526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ncourage une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collaboration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étroite avec les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clients 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 les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parties prenantes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tout au long du projet.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1658825" y="2700475"/>
            <a:ext cx="838500" cy="83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endParaRPr sz="2200">
              <a:solidFill>
                <a:schemeClr val="accent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2759750" y="2700475"/>
            <a:ext cx="401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Répondre aux Changements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2759750" y="2961775"/>
            <a:ext cx="45261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Les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équipes Agile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sont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flexibles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et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adaptatives</a:t>
            </a: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prêtes à ajuster leurs plans et leurs priorités en fonction des nouvelles informations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</a:pPr>
            <a:r>
              <a:rPr lang="en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Réagir rapidement aux opportunités et aux défis qui se présentent</a:t>
            </a:r>
            <a:endParaRPr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0"/>
          <p:cNvSpPr txBox="1"/>
          <p:nvPr>
            <p:ph type="title"/>
          </p:nvPr>
        </p:nvSpPr>
        <p:spPr>
          <a:xfrm>
            <a:off x="2592450" y="120375"/>
            <a:ext cx="4166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Manifeste Agile</a:t>
            </a:r>
            <a:endParaRPr/>
          </a:p>
        </p:txBody>
      </p:sp>
      <p:sp>
        <p:nvSpPr>
          <p:cNvPr id="424" name="Google Shape;424;p40"/>
          <p:cNvSpPr txBox="1"/>
          <p:nvPr/>
        </p:nvSpPr>
        <p:spPr>
          <a:xfrm>
            <a:off x="2488800" y="534500"/>
            <a:ext cx="4526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 Manifeste Agile est un document fondateur qui résume </a:t>
            </a: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valeurs</a:t>
            </a: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et </a:t>
            </a: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principes clés</a:t>
            </a: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l'Agilité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935725" y="1148125"/>
            <a:ext cx="72399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Valeurs du Manifeste Agile</a:t>
            </a: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: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Individus et Interactions plus que les Processus et les Outils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Logiciel opérationnel plus qu'une Documentation exhaustiv</a:t>
            </a: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Collaboration avec le Client plus qu'une Négociation de Contrat 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 ExtraBold"/>
              <a:buChar char="○"/>
            </a:pPr>
            <a:r>
              <a:rPr lang="en" sz="18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Répondre au Changement plus qu'à Suivre un Plan</a:t>
            </a:r>
            <a:endParaRPr sz="180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