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Barlow Semi Condensed Medium"/>
      <p:regular r:id="rId30"/>
      <p:bold r:id="rId31"/>
      <p:italic r:id="rId32"/>
      <p:boldItalic r:id="rId33"/>
    </p:embeddedFont>
    <p:embeddedFont>
      <p:font typeface="Montserrat ExtraBold"/>
      <p:bold r:id="rId34"/>
      <p:boldItalic r:id="rId35"/>
    </p:embeddedFont>
    <p:embeddedFont>
      <p:font typeface="Barlow Semi Condense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1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Medium-bold.fntdata"/><Relationship Id="rId30" Type="http://schemas.openxmlformats.org/officeDocument/2006/relationships/font" Target="fonts/BarlowSemi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11.xml"/><Relationship Id="rId37" Type="http://schemas.openxmlformats.org/officeDocument/2006/relationships/font" Target="fonts/BarlowSemiCondensed-bold.fntdata"/><Relationship Id="rId14" Type="http://schemas.openxmlformats.org/officeDocument/2006/relationships/slide" Target="slides/slide10.xml"/><Relationship Id="rId36" Type="http://schemas.openxmlformats.org/officeDocument/2006/relationships/font" Target="fonts/BarlowSemiCondensed-regular.fntdata"/><Relationship Id="rId17" Type="http://schemas.openxmlformats.org/officeDocument/2006/relationships/slide" Target="slides/slide13.xml"/><Relationship Id="rId39" Type="http://schemas.openxmlformats.org/officeDocument/2006/relationships/font" Target="fonts/BarlowSemiCondensed-boldItalic.fntdata"/><Relationship Id="rId16" Type="http://schemas.openxmlformats.org/officeDocument/2006/relationships/slide" Target="slides/slide12.xml"/><Relationship Id="rId38" Type="http://schemas.openxmlformats.org/officeDocument/2006/relationships/font" Target="fonts/BarlowSemiCondensed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621dcd8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8621dcd8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621dcd8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8621dcd8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6304961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6304961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863049612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863049612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86304961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86304961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86304961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86304961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863049612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863049612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86304961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86304961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863049612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863049612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86304961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86304961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621dcd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621dcd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863049612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86304961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06694f9de_1_19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106694f9de_1_19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0f5de3b7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0f5de3b7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06694f9de_1_18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106694f9de_1_18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8621dcd76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8621dcd76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8621dcd76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8621dcd76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8621dcd76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8621dcd76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8621dcd76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8621dcd76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8621dcd76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8621dcd76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2" type="ctrTitle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2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hasCustomPrompt="1" type="title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/>
          <p:nvPr>
            <p:ph idx="1" type="subTitle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2" type="title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title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5" type="subTitle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title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4" type="subTitle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5" type="title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400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2" type="title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2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2" type="title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16"/>
          <p:cNvSpPr txBox="1"/>
          <p:nvPr>
            <p:ph idx="4" type="subTitle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3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title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3" type="title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7"/>
          <p:cNvSpPr txBox="1"/>
          <p:nvPr>
            <p:ph idx="4" type="subTitle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5" type="title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7"/>
          <p:cNvSpPr txBox="1"/>
          <p:nvPr>
            <p:ph idx="6" type="subTitle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8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2" type="title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18"/>
          <p:cNvSpPr txBox="1"/>
          <p:nvPr>
            <p:ph idx="1" type="subTitle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3" type="title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5" name="Google Shape;145;p18"/>
          <p:cNvSpPr txBox="1"/>
          <p:nvPr>
            <p:ph idx="4" type="subTitle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5" type="title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7" name="Google Shape;147;p18"/>
          <p:cNvSpPr txBox="1"/>
          <p:nvPr>
            <p:ph idx="6" type="subTitle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2" type="title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19"/>
          <p:cNvSpPr txBox="1"/>
          <p:nvPr>
            <p:ph idx="1" type="subTitle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title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title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7" type="title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4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2" type="title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3" type="title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0"/>
          <p:cNvSpPr txBox="1"/>
          <p:nvPr>
            <p:ph idx="4" type="subTitle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5" type="title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1" name="Google Shape;171;p20"/>
          <p:cNvSpPr txBox="1"/>
          <p:nvPr>
            <p:ph idx="6" type="subTitle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7" type="title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0"/>
          <p:cNvSpPr txBox="1"/>
          <p:nvPr>
            <p:ph idx="8" type="subTitle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9" type="title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" name="Google Shape;175;p20"/>
          <p:cNvSpPr txBox="1"/>
          <p:nvPr>
            <p:ph idx="13" type="subTitle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4" type="title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20"/>
          <p:cNvSpPr txBox="1"/>
          <p:nvPr>
            <p:ph idx="15" type="subTitle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1" sz="5000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hasCustomPrompt="1" type="title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/>
          <p:nvPr>
            <p:ph idx="1" type="subTitle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1"/>
          <p:cNvSpPr txBox="1"/>
          <p:nvPr>
            <p:ph hasCustomPrompt="1" idx="2" type="title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/>
          <p:nvPr>
            <p:ph idx="3" type="subTitle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1"/>
          <p:cNvSpPr txBox="1"/>
          <p:nvPr>
            <p:ph hasCustomPrompt="1" idx="4" type="title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/>
          <p:nvPr>
            <p:ph idx="5" type="subTitle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3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/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1" type="subTitle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/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5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7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subTitle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9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6"/>
          <p:cNvSpPr txBox="1"/>
          <p:nvPr>
            <p:ph idx="1" type="subTitle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0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9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7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title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subTitle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>
            <a:lvl1pPr lvl="0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b="1" sz="10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1E1E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941573" y="13860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type="ctrTitle"/>
          </p:nvPr>
        </p:nvSpPr>
        <p:spPr>
          <a:xfrm>
            <a:off x="561600" y="1359450"/>
            <a:ext cx="4752300" cy="27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>
                <a:solidFill>
                  <a:srgbClr val="5CFFA6"/>
                </a:solidFill>
              </a:rPr>
              <a:t>rganisation</a:t>
            </a:r>
            <a:r>
              <a:rPr lang="en"/>
              <a:t>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Semaines avenir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</a:t>
            </a:r>
            <a:r>
              <a:rPr lang="en">
                <a:solidFill>
                  <a:schemeClr val="accent4"/>
                </a:solidFill>
              </a:rPr>
              <a:t>Agile Scrum</a:t>
            </a:r>
            <a:r>
              <a:rPr lang="en"/>
              <a:t>-</a:t>
            </a:r>
            <a:endParaRPr/>
          </a:p>
        </p:txBody>
      </p:sp>
      <p:cxnSp>
        <p:nvCxnSpPr>
          <p:cNvPr id="264" name="Google Shape;264;p32"/>
          <p:cNvCxnSpPr/>
          <p:nvPr/>
        </p:nvCxnSpPr>
        <p:spPr>
          <a:xfrm>
            <a:off x="2910600" y="4712893"/>
            <a:ext cx="500400" cy="7200"/>
          </a:xfrm>
          <a:prstGeom prst="straightConnector1">
            <a:avLst/>
          </a:prstGeom>
          <a:noFill/>
          <a:ln cap="flat" cmpd="sng" w="19050">
            <a:solidFill>
              <a:srgbClr val="5CFFF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" name="Google Shape;266;p32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67" name="Google Shape;267;p32"/>
            <p:cNvSpPr/>
            <p:nvPr/>
          </p:nvSpPr>
          <p:spPr>
            <a:xfrm>
              <a:off x="6227925" y="3491550"/>
              <a:ext cx="1722947" cy="172770"/>
            </a:xfrm>
            <a:custGeom>
              <a:rect b="b" l="l" r="r" t="t"/>
              <a:pathLst>
                <a:path extrusionOk="0" h="8117" w="97742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531013" y="1285968"/>
              <a:ext cx="1116755" cy="2264227"/>
            </a:xfrm>
            <a:custGeom>
              <a:rect b="b" l="l" r="r" t="t"/>
              <a:pathLst>
                <a:path extrusionOk="0" h="139460" w="68784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00862" y="1499824"/>
              <a:ext cx="22909" cy="96050"/>
            </a:xfrm>
            <a:custGeom>
              <a:rect b="b" l="l" r="r" t="t"/>
              <a:pathLst>
                <a:path extrusionOk="0" h="5916" w="1411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09792" y="1499824"/>
              <a:ext cx="23461" cy="96050"/>
            </a:xfrm>
            <a:custGeom>
              <a:rect b="b" l="l" r="r" t="t"/>
              <a:pathLst>
                <a:path extrusionOk="0" h="5916" w="1445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600862" y="1851035"/>
              <a:ext cx="22909" cy="96619"/>
            </a:xfrm>
            <a:custGeom>
              <a:rect b="b" l="l" r="r" t="t"/>
              <a:pathLst>
                <a:path extrusionOk="0" h="5951" w="1411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609792" y="1851035"/>
              <a:ext cx="23461" cy="96619"/>
            </a:xfrm>
            <a:custGeom>
              <a:rect b="b" l="l" r="r" t="t"/>
              <a:pathLst>
                <a:path extrusionOk="0" h="5951" w="1445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600862" y="1637178"/>
              <a:ext cx="22909" cy="96066"/>
            </a:xfrm>
            <a:custGeom>
              <a:rect b="b" l="l" r="r" t="t"/>
              <a:pathLst>
                <a:path extrusionOk="0" h="5917" w="1411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09792" y="1637178"/>
              <a:ext cx="23461" cy="96066"/>
            </a:xfrm>
            <a:custGeom>
              <a:rect b="b" l="l" r="r" t="t"/>
              <a:pathLst>
                <a:path extrusionOk="0" h="5917" w="1445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466800" y="1285968"/>
              <a:ext cx="1116755" cy="2264227"/>
            </a:xfrm>
            <a:custGeom>
              <a:rect b="b" l="l" r="r" t="t"/>
              <a:pathLst>
                <a:path extrusionOk="0" h="139460" w="68784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6534775" y="1355500"/>
              <a:ext cx="980728" cy="2125186"/>
            </a:xfrm>
            <a:custGeom>
              <a:rect b="b" l="l" r="r" t="t"/>
              <a:pathLst>
                <a:path extrusionOk="0" h="135470" w="65208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622422" y="1868199"/>
              <a:ext cx="260215" cy="241674"/>
            </a:xfrm>
            <a:custGeom>
              <a:rect b="b" l="l" r="r" t="t"/>
              <a:pathLst>
                <a:path extrusionOk="0" h="14886" w="16028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6738725" y="1314324"/>
              <a:ext cx="572884" cy="110578"/>
            </a:xfrm>
            <a:custGeom>
              <a:rect b="b" l="l" r="r" t="t"/>
              <a:pathLst>
                <a:path extrusionOk="0" h="5331" w="35287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6863795" y="1360468"/>
              <a:ext cx="322752" cy="16"/>
            </a:xfrm>
            <a:custGeom>
              <a:rect b="b" l="l" r="r" t="t"/>
              <a:pathLst>
                <a:path extrusionOk="0" fill="none" h="1" w="1988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cap="rnd" cmpd="sng" w="21500">
              <a:solidFill>
                <a:schemeClr val="lt2"/>
              </a:solidFill>
              <a:prstDash val="solid"/>
              <a:miter lim="343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1" name="Google Shape;281;p32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32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32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" name="Google Shape;286;p32"/>
          <p:cNvSpPr/>
          <p:nvPr/>
        </p:nvSpPr>
        <p:spPr>
          <a:xfrm>
            <a:off x="7515500" y="-1721525"/>
            <a:ext cx="2810100" cy="28101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7992250" y="-12447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32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89" name="Google Shape;289;p32"/>
            <p:cNvSpPr/>
            <p:nvPr/>
          </p:nvSpPr>
          <p:spPr>
            <a:xfrm>
              <a:off x="5687000" y="3681899"/>
              <a:ext cx="1058650" cy="171423"/>
            </a:xfrm>
            <a:custGeom>
              <a:rect b="b" l="l" r="r" t="t"/>
              <a:pathLst>
                <a:path extrusionOk="0" h="13036" w="48115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859846" y="2418358"/>
              <a:ext cx="480771" cy="1280654"/>
            </a:xfrm>
            <a:custGeom>
              <a:rect b="b" l="l" r="r" t="t"/>
              <a:pathLst>
                <a:path extrusionOk="0" h="78879" w="29612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035727" y="2607081"/>
              <a:ext cx="98859" cy="395355"/>
            </a:xfrm>
            <a:custGeom>
              <a:rect b="b" l="l" r="r" t="t"/>
              <a:pathLst>
                <a:path extrusionOk="0" h="24351" w="6089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987150" y="3433477"/>
              <a:ext cx="112253" cy="171433"/>
            </a:xfrm>
            <a:custGeom>
              <a:rect b="b" l="l" r="r" t="t"/>
              <a:pathLst>
                <a:path extrusionOk="0" h="10559" w="6914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179234" y="3464747"/>
              <a:ext cx="127888" cy="112253"/>
            </a:xfrm>
            <a:custGeom>
              <a:rect b="b" l="l" r="r" t="t"/>
              <a:pathLst>
                <a:path extrusionOk="0" h="6914" w="7877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964826" y="3620528"/>
              <a:ext cx="254624" cy="125826"/>
            </a:xfrm>
            <a:custGeom>
              <a:rect b="b" l="l" r="r" t="t"/>
              <a:pathLst>
                <a:path extrusionOk="0" h="7750" w="15683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978772" y="3466988"/>
              <a:ext cx="139059" cy="220010"/>
            </a:xfrm>
            <a:custGeom>
              <a:rect b="b" l="l" r="r" t="t"/>
              <a:pathLst>
                <a:path extrusionOk="0" h="13551" w="8565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884410" y="1819862"/>
              <a:ext cx="878334" cy="641585"/>
            </a:xfrm>
            <a:custGeom>
              <a:rect b="b" l="l" r="r" t="t"/>
              <a:pathLst>
                <a:path extrusionOk="0" h="39517" w="54099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6220002" y="2132464"/>
              <a:ext cx="55282" cy="285910"/>
            </a:xfrm>
            <a:custGeom>
              <a:rect b="b" l="l" r="r" t="t"/>
              <a:pathLst>
                <a:path extrusionOk="0" h="17610" w="3405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036295" y="1540446"/>
              <a:ext cx="187067" cy="268100"/>
            </a:xfrm>
            <a:custGeom>
              <a:rect b="b" l="l" r="r" t="t"/>
              <a:pathLst>
                <a:path extrusionOk="0" h="16513" w="11522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037967" y="1581490"/>
              <a:ext cx="172553" cy="227056"/>
            </a:xfrm>
            <a:custGeom>
              <a:rect b="b" l="l" r="r" t="t"/>
              <a:pathLst>
                <a:path extrusionOk="0" h="13985" w="10628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898925" y="1465194"/>
              <a:ext cx="329471" cy="460298"/>
            </a:xfrm>
            <a:custGeom>
              <a:rect b="b" l="l" r="r" t="t"/>
              <a:pathLst>
                <a:path extrusionOk="0" h="28351" w="20293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931884" y="1561666"/>
              <a:ext cx="249039" cy="90059"/>
            </a:xfrm>
            <a:custGeom>
              <a:rect b="b" l="l" r="r" t="t"/>
              <a:pathLst>
                <a:path extrusionOk="0" h="5547" w="15339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6033503" y="2586981"/>
              <a:ext cx="110013" cy="507576"/>
            </a:xfrm>
            <a:custGeom>
              <a:rect b="b" l="l" r="r" t="t"/>
              <a:pathLst>
                <a:path extrusionOk="0" h="31263" w="6776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6177010" y="3677483"/>
              <a:ext cx="284222" cy="140422"/>
            </a:xfrm>
            <a:custGeom>
              <a:rect b="b" l="l" r="r" t="t"/>
              <a:pathLst>
                <a:path extrusionOk="0" h="8649" w="17506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182579" y="3504395"/>
              <a:ext cx="171449" cy="244087"/>
            </a:xfrm>
            <a:custGeom>
              <a:rect b="b" l="l" r="r" t="t"/>
              <a:pathLst>
                <a:path extrusionOk="0" h="15034" w="1056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293144" y="1940217"/>
              <a:ext cx="469581" cy="346601"/>
            </a:xfrm>
            <a:custGeom>
              <a:rect b="b" l="l" r="r" t="t"/>
              <a:pathLst>
                <a:path extrusionOk="0" h="21349" w="28924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200454" y="2111796"/>
              <a:ext cx="106668" cy="110581"/>
            </a:xfrm>
            <a:custGeom>
              <a:rect b="b" l="l" r="r" t="t"/>
              <a:pathLst>
                <a:path extrusionOk="0" h="6811" w="657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934660" y="2219877"/>
              <a:ext cx="187084" cy="64115"/>
            </a:xfrm>
            <a:custGeom>
              <a:rect b="b" l="l" r="r" t="t"/>
              <a:pathLst>
                <a:path extrusionOk="0" h="3949" w="11523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968170" y="3674691"/>
              <a:ext cx="164175" cy="71616"/>
            </a:xfrm>
            <a:custGeom>
              <a:rect b="b" l="l" r="r" t="t"/>
              <a:pathLst>
                <a:path extrusionOk="0" h="4411" w="10112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6179786" y="3745576"/>
              <a:ext cx="193221" cy="72297"/>
            </a:xfrm>
            <a:custGeom>
              <a:rect b="b" l="l" r="r" t="t"/>
              <a:pathLst>
                <a:path extrusionOk="0" h="4453" w="11901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2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1" name="Google Shape;311;p32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32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13" name="Google Shape;313;p32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14" name="Google Shape;314;p32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rect b="b" l="l" r="r" t="t"/>
                  <a:pathLst>
                    <a:path extrusionOk="0" h="35116" w="45845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2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rect b="b" l="l" r="r" t="t"/>
                  <a:pathLst>
                    <a:path extrusionOk="0" h="35116" w="32879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2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rect b="b" l="l" r="r" t="t"/>
                  <a:pathLst>
                    <a:path extrusionOk="0" h="35153" w="12967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rect b="b" l="l" r="r" t="t"/>
                  <a:pathLst>
                    <a:path extrusionOk="0" h="8495" w="37969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rect b="b" l="l" r="r" t="t"/>
                  <a:pathLst>
                    <a:path extrusionOk="0" h="8495" w="28546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rect b="b" l="l" r="r" t="t"/>
                  <a:pathLst>
                    <a:path extrusionOk="0" h="23835" w="10766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rect b="b" l="l" r="r" t="t"/>
                  <a:pathLst>
                    <a:path extrusionOk="0" h="23835" w="10765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rect b="b" l="l" r="r" t="t"/>
                  <a:pathLst>
                    <a:path extrusionOk="0" h="23835" w="10732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2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rect b="b" l="l" r="r" t="t"/>
                  <a:pathLst>
                    <a:path extrusionOk="0" h="23835" w="10731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3" name="Google Shape;323;p32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rect b="b" l="l" r="r" t="t"/>
                <a:pathLst>
                  <a:path extrusionOk="0" h="8495" w="28546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24" name="Google Shape;324;p32"/>
          <p:cNvSpPr txBox="1"/>
          <p:nvPr>
            <p:ph idx="2" type="ctrTitle"/>
          </p:nvPr>
        </p:nvSpPr>
        <p:spPr>
          <a:xfrm>
            <a:off x="1552200" y="4495693"/>
            <a:ext cx="13584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Tchèssi Pre</a:t>
            </a:r>
            <a:endParaRPr/>
          </a:p>
        </p:txBody>
      </p:sp>
      <p:sp>
        <p:nvSpPr>
          <p:cNvPr id="325" name="Google Shape;325;p32"/>
          <p:cNvSpPr txBox="1"/>
          <p:nvPr>
            <p:ph idx="2" type="ctrTitle"/>
          </p:nvPr>
        </p:nvSpPr>
        <p:spPr>
          <a:xfrm>
            <a:off x="5758575" y="4534850"/>
            <a:ext cx="2307000" cy="3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29 Septembre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/>
          <p:nvPr/>
        </p:nvSpPr>
        <p:spPr>
          <a:xfrm>
            <a:off x="2102638" y="3809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41"/>
          <p:cNvSpPr txBox="1"/>
          <p:nvPr>
            <p:ph idx="1" type="subTitle"/>
          </p:nvPr>
        </p:nvSpPr>
        <p:spPr>
          <a:xfrm>
            <a:off x="1608750" y="1672075"/>
            <a:ext cx="5926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Ces objectifs définissent ce sur quoi l'équipe se concentrera pendant cette période.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 cours des prochaines semaines, nos objectifs immédiats sont les suivants : </a:t>
            </a:r>
            <a:r>
              <a:rPr lang="en">
                <a:solidFill>
                  <a:schemeClr val="accent4"/>
                </a:solidFill>
              </a:rPr>
              <a:t>Finalisation de la Fonctionnalité A </a:t>
            </a:r>
            <a:r>
              <a:rPr lang="en"/>
              <a:t>: Nous visons à terminer le développement de la fonctionnalité A et à la tester avec succès.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Lancement de la Fonctionnalité B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/>
              <a:t>: Nous visons à lancer le développement de la fonctionnalité B et à la tester avec succès.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Recrutement de Deux Nouveaux Membres</a:t>
            </a:r>
            <a:r>
              <a:rPr lang="en"/>
              <a:t> </a:t>
            </a:r>
            <a:r>
              <a:rPr lang="en"/>
              <a:t>: Nous avons pour objectif de recruter deux nouveaux membres pour renforcer notre équipe de développement.</a:t>
            </a:r>
            <a:endParaRPr/>
          </a:p>
        </p:txBody>
      </p:sp>
      <p:sp>
        <p:nvSpPr>
          <p:cNvPr id="439" name="Google Shape;439;p41"/>
          <p:cNvSpPr txBox="1"/>
          <p:nvPr>
            <p:ph type="title"/>
          </p:nvPr>
        </p:nvSpPr>
        <p:spPr>
          <a:xfrm>
            <a:off x="2212650" y="621775"/>
            <a:ext cx="5322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</a:t>
            </a:r>
            <a:r>
              <a:rPr lang="en"/>
              <a:t>bjectifs pour les Semaines à venir</a:t>
            </a:r>
            <a:r>
              <a:rPr lang="en">
                <a:solidFill>
                  <a:schemeClr val="accent5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/>
          <p:nvPr/>
        </p:nvSpPr>
        <p:spPr>
          <a:xfrm>
            <a:off x="2102638" y="3809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42"/>
          <p:cNvSpPr txBox="1"/>
          <p:nvPr>
            <p:ph idx="1" type="subTitle"/>
          </p:nvPr>
        </p:nvSpPr>
        <p:spPr>
          <a:xfrm>
            <a:off x="1608750" y="1672075"/>
            <a:ext cx="66912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Cela assure une compréhension claire des </a:t>
            </a:r>
            <a:r>
              <a:rPr lang="en">
                <a:solidFill>
                  <a:schemeClr val="accent4"/>
                </a:solidFill>
              </a:rPr>
              <a:t>rôles</a:t>
            </a:r>
            <a:r>
              <a:rPr lang="en"/>
              <a:t> et des </a:t>
            </a:r>
            <a:r>
              <a:rPr lang="en">
                <a:solidFill>
                  <a:schemeClr val="accent4"/>
                </a:solidFill>
              </a:rPr>
              <a:t>responsabilités de chacun</a:t>
            </a:r>
            <a:r>
              <a:rPr lang="en"/>
              <a:t>.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Pour atteindre ces objectifs, nous répartissons les tâches comme suit : Fonctionnalité </a:t>
            </a:r>
            <a:r>
              <a:rPr lang="en"/>
              <a:t>A </a:t>
            </a:r>
            <a:r>
              <a:rPr lang="en"/>
              <a:t>: [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Jean</a:t>
            </a:r>
            <a:r>
              <a:rPr lang="en"/>
              <a:t>] sera le développeur principal, [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Tchèssi</a:t>
            </a:r>
            <a:r>
              <a:rPr lang="en"/>
              <a:t>] sera en charge des tests de qualité, et [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Samuel</a:t>
            </a:r>
            <a:r>
              <a:rPr lang="en"/>
              <a:t>] gérera l'intégration et le déploiement.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Fonctionnalité </a:t>
            </a:r>
            <a:r>
              <a:rPr lang="en"/>
              <a:t>B : [</a:t>
            </a:r>
            <a:r>
              <a:rPr lang="en">
                <a:solidFill>
                  <a:schemeClr val="accent4"/>
                </a:solidFill>
              </a:rPr>
              <a:t>Mathieu</a:t>
            </a:r>
            <a:r>
              <a:rPr lang="en"/>
              <a:t>] sera le développeur principal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Recrutement de Deux Nouveaux Membres : [La Responsable RH] sera chargé de coordonner le processus de recrutement.</a:t>
            </a:r>
            <a:endParaRPr/>
          </a:p>
        </p:txBody>
      </p:sp>
      <p:sp>
        <p:nvSpPr>
          <p:cNvPr id="447" name="Google Shape;447;p42"/>
          <p:cNvSpPr txBox="1"/>
          <p:nvPr>
            <p:ph type="title"/>
          </p:nvPr>
        </p:nvSpPr>
        <p:spPr>
          <a:xfrm>
            <a:off x="2275825" y="568475"/>
            <a:ext cx="57312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épartition des Tâches et des Responsabilités</a:t>
            </a:r>
            <a:r>
              <a:rPr lang="en">
                <a:solidFill>
                  <a:schemeClr val="accent5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3" name="Google Shape;453;p43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du Produit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43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43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4"/>
          <p:cNvSpPr/>
          <p:nvPr/>
        </p:nvSpPr>
        <p:spPr>
          <a:xfrm>
            <a:off x="2102638" y="1523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44"/>
          <p:cNvSpPr txBox="1"/>
          <p:nvPr>
            <p:ph idx="1" type="subTitle"/>
          </p:nvPr>
        </p:nvSpPr>
        <p:spPr>
          <a:xfrm>
            <a:off x="1608750" y="1367275"/>
            <a:ext cx="66912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Backlog du Produit actuel comprend l</a:t>
            </a:r>
            <a:r>
              <a:rPr lang="en">
                <a:solidFill>
                  <a:schemeClr val="accent4"/>
                </a:solidFill>
              </a:rPr>
              <a:t>es fonctionnalités</a:t>
            </a:r>
            <a:r>
              <a:rPr lang="en"/>
              <a:t> suivantes, qui sont considérées comme </a:t>
            </a:r>
            <a:r>
              <a:rPr lang="en">
                <a:solidFill>
                  <a:schemeClr val="accent4"/>
                </a:solidFill>
              </a:rPr>
              <a:t>prioritaires </a:t>
            </a:r>
            <a:r>
              <a:rPr lang="en"/>
              <a:t>pour les prochaines itérations: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Créer l'interface utilisateur de base</a:t>
            </a:r>
            <a:r>
              <a:rPr lang="en"/>
              <a:t> 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/>
              <a:t>Description :  </a:t>
            </a:r>
            <a:r>
              <a:rPr lang="en"/>
              <a:t>Concevoir </a:t>
            </a:r>
            <a:r>
              <a:rPr lang="en"/>
              <a:t>les écrans de base de l'application.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Priorité : Élevée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 d'élément du Backlog :  Créer la page d'accueil avec une liste de tâches.  Concevoir la page de création de tâche avec un formulaire interactif.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Ajouter la fonction de création de tâches</a:t>
            </a:r>
            <a:r>
              <a:rPr lang="en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: Permettre aux utilisateurs de créer des tâches.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Priorité : Élevée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Exemple d'élément du Backlog :  Implémenter la logique de création de tâches.  Ajouter des champs pour la description, la date d'échéance,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2275825" y="339875"/>
            <a:ext cx="57312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>
                <a:solidFill>
                  <a:schemeClr val="accent5"/>
                </a:solidFill>
              </a:rPr>
              <a:t>iste de Fonctionnalités Prioritaires</a:t>
            </a:r>
            <a:r>
              <a:rPr lang="en">
                <a:solidFill>
                  <a:schemeClr val="accent5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1" name="Google Shape;471;p4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45"/>
          <p:cNvSpPr txBox="1"/>
          <p:nvPr/>
        </p:nvSpPr>
        <p:spPr>
          <a:xfrm>
            <a:off x="2965325" y="3468950"/>
            <a:ext cx="420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Numéro du Sprint : 1  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Durée du Sprint : 2 semaines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8" name="Google Shape;478;p46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de Sprint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46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06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0" name="Google Shape;480;p4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/>
          <p:nvPr/>
        </p:nvSpPr>
        <p:spPr>
          <a:xfrm>
            <a:off x="2102638" y="3809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47"/>
          <p:cNvSpPr txBox="1"/>
          <p:nvPr>
            <p:ph idx="1" type="subTitle"/>
          </p:nvPr>
        </p:nvSpPr>
        <p:spPr>
          <a:xfrm>
            <a:off x="1608750" y="1672075"/>
            <a:ext cx="66912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Créer l'interface utilisateur de base</a:t>
            </a:r>
            <a:r>
              <a:rPr lang="en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: Concevoir les écrans de base de l'application.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Tâche du Backlog de Sprint :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Créer la maquette de la page d'accueil.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Développer la page d'accueil avec HTML, CSS et JavaScript. 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Ajouter la fonction de création de tâches</a:t>
            </a:r>
            <a:r>
              <a:rPr lang="en"/>
              <a:t>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: Permettre aux utilisateurs de créer des tâches.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Tâche du Backlog de Sprint :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Élaborer le formulaire interactif de création de tâches.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Implémenter la logique de sauvegarde des tâches dans la base de données.</a:t>
            </a:r>
            <a:endParaRPr/>
          </a:p>
        </p:txBody>
      </p:sp>
      <p:sp>
        <p:nvSpPr>
          <p:cNvPr id="488" name="Google Shape;488;p47"/>
          <p:cNvSpPr txBox="1"/>
          <p:nvPr>
            <p:ph type="title"/>
          </p:nvPr>
        </p:nvSpPr>
        <p:spPr>
          <a:xfrm>
            <a:off x="2275825" y="568475"/>
            <a:ext cx="57312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 des Éléments du Backlog de Sprint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4" name="Google Shape;494;p48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Incréments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5" name="Google Shape;495;p48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07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6" name="Google Shape;496;p4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/>
          <p:nvPr/>
        </p:nvSpPr>
        <p:spPr>
          <a:xfrm>
            <a:off x="2102638" y="3809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49"/>
          <p:cNvSpPr txBox="1"/>
          <p:nvPr>
            <p:ph idx="1" type="subTitle"/>
          </p:nvPr>
        </p:nvSpPr>
        <p:spPr>
          <a:xfrm>
            <a:off x="1608750" y="1672075"/>
            <a:ext cx="66912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Version 1.0 de l'application  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: L'application permet aux utilisateurs de créer des tâches de base.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 </a:t>
            </a:r>
            <a:r>
              <a:rPr lang="en"/>
              <a:t>: [01-11-2023]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Incréments </a:t>
            </a:r>
            <a:r>
              <a:rPr lang="en"/>
              <a:t>:  Les utilisateurs peuvent créer des tâches avec des titres.  Les tâches sont affichées dans une liste.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accent4"/>
                </a:solidFill>
              </a:rPr>
              <a:t>Version 1.1 de l'application 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Description : Ajout de l'authentification utilisateur.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Date </a:t>
            </a:r>
            <a:r>
              <a:rPr lang="en"/>
              <a:t>: [01-11-2023]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Incréments </a:t>
            </a:r>
            <a:r>
              <a:rPr lang="en"/>
              <a:t>:  Les utilisateurs peuvent s'inscrire et se connecter.  Les tâches sont associées aux utilisateurs.</a:t>
            </a:r>
            <a:endParaRPr/>
          </a:p>
        </p:txBody>
      </p:sp>
      <p:sp>
        <p:nvSpPr>
          <p:cNvPr id="504" name="Google Shape;504;p49"/>
          <p:cNvSpPr txBox="1"/>
          <p:nvPr>
            <p:ph type="title"/>
          </p:nvPr>
        </p:nvSpPr>
        <p:spPr>
          <a:xfrm>
            <a:off x="2284825" y="304800"/>
            <a:ext cx="57312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</a:t>
            </a:r>
            <a:r>
              <a:rPr lang="en"/>
              <a:t>iste des Incréments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0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0" name="Google Shape;510;p50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1" name="Google Shape;511;p50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2" name="Google Shape;512;p5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idx="12" type="sldNum"/>
          </p:nvPr>
        </p:nvSpPr>
        <p:spPr>
          <a:xfrm>
            <a:off x="8472450" y="42060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3"/>
          <p:cNvSpPr txBox="1"/>
          <p:nvPr>
            <p:ph type="title"/>
          </p:nvPr>
        </p:nvSpPr>
        <p:spPr>
          <a:xfrm>
            <a:off x="104400" y="191100"/>
            <a:ext cx="19620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2" name="Google Shape;332;p33"/>
          <p:cNvSpPr txBox="1"/>
          <p:nvPr>
            <p:ph idx="2" type="title"/>
          </p:nvPr>
        </p:nvSpPr>
        <p:spPr>
          <a:xfrm>
            <a:off x="1644058" y="1200295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33" name="Google Shape;333;p33"/>
          <p:cNvSpPr txBox="1"/>
          <p:nvPr>
            <p:ph idx="3" type="title"/>
          </p:nvPr>
        </p:nvSpPr>
        <p:spPr>
          <a:xfrm>
            <a:off x="4602150" y="965679"/>
            <a:ext cx="19080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du Produit</a:t>
            </a:r>
            <a:endParaRPr/>
          </a:p>
        </p:txBody>
      </p:sp>
      <p:sp>
        <p:nvSpPr>
          <p:cNvPr id="334" name="Google Shape;334;p33"/>
          <p:cNvSpPr txBox="1"/>
          <p:nvPr>
            <p:ph idx="5" type="title"/>
          </p:nvPr>
        </p:nvSpPr>
        <p:spPr>
          <a:xfrm>
            <a:off x="4637825" y="3273572"/>
            <a:ext cx="19080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de Sprint</a:t>
            </a:r>
            <a:endParaRPr/>
          </a:p>
        </p:txBody>
      </p:sp>
      <p:sp>
        <p:nvSpPr>
          <p:cNvPr id="335" name="Google Shape;335;p33"/>
          <p:cNvSpPr txBox="1"/>
          <p:nvPr>
            <p:ph idx="9" type="title"/>
          </p:nvPr>
        </p:nvSpPr>
        <p:spPr>
          <a:xfrm>
            <a:off x="4629759" y="2324856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</a:t>
            </a:r>
            <a:endParaRPr/>
          </a:p>
        </p:txBody>
      </p:sp>
      <p:sp>
        <p:nvSpPr>
          <p:cNvPr id="336" name="Google Shape;336;p33"/>
          <p:cNvSpPr txBox="1"/>
          <p:nvPr>
            <p:ph idx="7" type="title"/>
          </p:nvPr>
        </p:nvSpPr>
        <p:spPr>
          <a:xfrm>
            <a:off x="1665050" y="1998022"/>
            <a:ext cx="1908000" cy="10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d’ensembles du projet </a:t>
            </a:r>
            <a:endParaRPr/>
          </a:p>
        </p:txBody>
      </p:sp>
      <p:sp>
        <p:nvSpPr>
          <p:cNvPr id="337" name="Google Shape;337;p33"/>
          <p:cNvSpPr txBox="1"/>
          <p:nvPr>
            <p:ph idx="14" type="title"/>
          </p:nvPr>
        </p:nvSpPr>
        <p:spPr>
          <a:xfrm>
            <a:off x="1644050" y="3274772"/>
            <a:ext cx="1908000" cy="7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À court Terme</a:t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869758" y="9948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>
            <a:off x="869758" y="2129695"/>
            <a:ext cx="774300" cy="7746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/>
          <p:nvPr/>
        </p:nvSpPr>
        <p:spPr>
          <a:xfrm>
            <a:off x="869758" y="3264545"/>
            <a:ext cx="774300" cy="7746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3835509" y="9948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3835509" y="21296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3835509" y="32645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8590025" y="-888601"/>
            <a:ext cx="1617600" cy="16176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 txBox="1"/>
          <p:nvPr>
            <p:ph idx="7" type="title"/>
          </p:nvPr>
        </p:nvSpPr>
        <p:spPr>
          <a:xfrm>
            <a:off x="1031762" y="1163700"/>
            <a:ext cx="4503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6" name="Google Shape;346;p33"/>
          <p:cNvSpPr txBox="1"/>
          <p:nvPr>
            <p:ph idx="7" type="title"/>
          </p:nvPr>
        </p:nvSpPr>
        <p:spPr>
          <a:xfrm>
            <a:off x="924948" y="229033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7" name="Google Shape;347;p33"/>
          <p:cNvSpPr txBox="1"/>
          <p:nvPr>
            <p:ph idx="7" type="title"/>
          </p:nvPr>
        </p:nvSpPr>
        <p:spPr>
          <a:xfrm>
            <a:off x="924948" y="343333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33"/>
          <p:cNvSpPr txBox="1"/>
          <p:nvPr>
            <p:ph idx="7" type="title"/>
          </p:nvPr>
        </p:nvSpPr>
        <p:spPr>
          <a:xfrm>
            <a:off x="3890698" y="112423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9" name="Google Shape;349;p33"/>
          <p:cNvSpPr txBox="1"/>
          <p:nvPr>
            <p:ph idx="7" type="title"/>
          </p:nvPr>
        </p:nvSpPr>
        <p:spPr>
          <a:xfrm>
            <a:off x="3890698" y="2288260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0" name="Google Shape;350;p33"/>
          <p:cNvSpPr txBox="1"/>
          <p:nvPr>
            <p:ph idx="7" type="title"/>
          </p:nvPr>
        </p:nvSpPr>
        <p:spPr>
          <a:xfrm>
            <a:off x="3890698" y="3423110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1" name="Google Shape;351;p33"/>
          <p:cNvSpPr txBox="1"/>
          <p:nvPr>
            <p:ph idx="3" type="title"/>
          </p:nvPr>
        </p:nvSpPr>
        <p:spPr>
          <a:xfrm>
            <a:off x="7273434" y="1160820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Incréments</a:t>
            </a:r>
            <a:endParaRPr/>
          </a:p>
        </p:txBody>
      </p:sp>
      <p:sp>
        <p:nvSpPr>
          <p:cNvPr id="352" name="Google Shape;352;p33"/>
          <p:cNvSpPr txBox="1"/>
          <p:nvPr>
            <p:ph idx="5" type="title"/>
          </p:nvPr>
        </p:nvSpPr>
        <p:spPr>
          <a:xfrm>
            <a:off x="7317459" y="345970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53" name="Google Shape;353;p33"/>
          <p:cNvSpPr txBox="1"/>
          <p:nvPr>
            <p:ph idx="9" type="title"/>
          </p:nvPr>
        </p:nvSpPr>
        <p:spPr>
          <a:xfrm>
            <a:off x="7259409" y="2324843"/>
            <a:ext cx="1908000" cy="3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6502509" y="9948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6502509" y="2129695"/>
            <a:ext cx="774300" cy="7746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/>
          <p:nvPr/>
        </p:nvSpPr>
        <p:spPr>
          <a:xfrm>
            <a:off x="6502509" y="3264545"/>
            <a:ext cx="774300" cy="7746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"/>
          <p:cNvSpPr txBox="1"/>
          <p:nvPr>
            <p:ph idx="7" type="title"/>
          </p:nvPr>
        </p:nvSpPr>
        <p:spPr>
          <a:xfrm>
            <a:off x="6557698" y="1124235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358" name="Google Shape;358;p33"/>
          <p:cNvSpPr txBox="1"/>
          <p:nvPr>
            <p:ph idx="7" type="title"/>
          </p:nvPr>
        </p:nvSpPr>
        <p:spPr>
          <a:xfrm>
            <a:off x="6557698" y="2288260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359" name="Google Shape;359;p33"/>
          <p:cNvSpPr txBox="1"/>
          <p:nvPr>
            <p:ph idx="7" type="title"/>
          </p:nvPr>
        </p:nvSpPr>
        <p:spPr>
          <a:xfrm>
            <a:off x="6557698" y="3423110"/>
            <a:ext cx="663900" cy="4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1"/>
          <p:cNvSpPr txBox="1"/>
          <p:nvPr>
            <p:ph idx="1" type="subTitle"/>
          </p:nvPr>
        </p:nvSpPr>
        <p:spPr>
          <a:xfrm>
            <a:off x="1608750" y="1672075"/>
            <a:ext cx="6691200" cy="27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Prochaines Étapes : Nous avons un plan solide pour les semaines à venir, avec des objectifs clairs, des ressources allouées et des mesures de suivi en place. 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Engagement envers les Objectifs du Projet : Nous sommes tous déterminés à atteindre nos objectifs et à garantir le succès de notre projet.</a:t>
            </a:r>
            <a:endParaRPr sz="2000"/>
          </a:p>
        </p:txBody>
      </p:sp>
      <p:sp>
        <p:nvSpPr>
          <p:cNvPr id="519" name="Google Shape;519;p51"/>
          <p:cNvSpPr/>
          <p:nvPr/>
        </p:nvSpPr>
        <p:spPr>
          <a:xfrm>
            <a:off x="1439450" y="1585253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2"/>
          <p:cNvSpPr/>
          <p:nvPr/>
        </p:nvSpPr>
        <p:spPr>
          <a:xfrm>
            <a:off x="1100500" y="1112400"/>
            <a:ext cx="3030300" cy="310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2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52"/>
          <p:cNvSpPr txBox="1"/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4"/>
                </a:solidFill>
              </a:rPr>
              <a:t>Merci</a:t>
            </a:r>
            <a:endParaRPr sz="3900">
              <a:solidFill>
                <a:schemeClr val="accent4"/>
              </a:solidFill>
            </a:endParaRPr>
          </a:p>
        </p:txBody>
      </p:sp>
      <p:sp>
        <p:nvSpPr>
          <p:cNvPr id="527" name="Google Shape;527;p52"/>
          <p:cNvSpPr txBox="1"/>
          <p:nvPr>
            <p:ph idx="1" type="subTitle"/>
          </p:nvPr>
        </p:nvSpPr>
        <p:spPr>
          <a:xfrm>
            <a:off x="5043425" y="2354900"/>
            <a:ext cx="2715900" cy="7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Des questions?</a:t>
            </a:r>
            <a:endParaRPr sz="2900"/>
          </a:p>
        </p:txBody>
      </p:sp>
      <p:sp>
        <p:nvSpPr>
          <p:cNvPr id="528" name="Google Shape;528;p52"/>
          <p:cNvSpPr/>
          <p:nvPr/>
        </p:nvSpPr>
        <p:spPr>
          <a:xfrm>
            <a:off x="1364119" y="3695096"/>
            <a:ext cx="2503063" cy="190391"/>
          </a:xfrm>
          <a:custGeom>
            <a:rect b="b" l="l" r="r" t="t"/>
            <a:pathLst>
              <a:path extrusionOk="0" h="13036" w="48115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9" name="Google Shape;529;p52"/>
          <p:cNvGrpSpPr/>
          <p:nvPr/>
        </p:nvGrpSpPr>
        <p:grpSpPr>
          <a:xfrm>
            <a:off x="1392942" y="1644525"/>
            <a:ext cx="869625" cy="2133549"/>
            <a:chOff x="1392942" y="1644525"/>
            <a:chExt cx="869625" cy="2133549"/>
          </a:xfrm>
        </p:grpSpPr>
        <p:sp>
          <p:nvSpPr>
            <p:cNvPr id="530" name="Google Shape;530;p52"/>
            <p:cNvSpPr/>
            <p:nvPr/>
          </p:nvSpPr>
          <p:spPr>
            <a:xfrm>
              <a:off x="1832794" y="3695051"/>
              <a:ext cx="229788" cy="83023"/>
            </a:xfrm>
            <a:custGeom>
              <a:rect b="b" l="l" r="r" t="t"/>
              <a:pathLst>
                <a:path extrusionOk="0" h="1730" w="4788">
                  <a:moveTo>
                    <a:pt x="242" y="0"/>
                  </a:moveTo>
                  <a:cubicBezTo>
                    <a:pt x="242" y="0"/>
                    <a:pt x="1" y="1596"/>
                    <a:pt x="94" y="1689"/>
                  </a:cubicBezTo>
                  <a:cubicBezTo>
                    <a:pt x="124" y="1720"/>
                    <a:pt x="324" y="1730"/>
                    <a:pt x="602" y="1730"/>
                  </a:cubicBezTo>
                  <a:cubicBezTo>
                    <a:pt x="1157" y="1730"/>
                    <a:pt x="2023" y="1689"/>
                    <a:pt x="2468" y="1689"/>
                  </a:cubicBezTo>
                  <a:cubicBezTo>
                    <a:pt x="2594" y="1692"/>
                    <a:pt x="2736" y="1694"/>
                    <a:pt x="2885" y="1694"/>
                  </a:cubicBezTo>
                  <a:cubicBezTo>
                    <a:pt x="3551" y="1694"/>
                    <a:pt x="4365" y="1651"/>
                    <a:pt x="4546" y="1485"/>
                  </a:cubicBezTo>
                  <a:cubicBezTo>
                    <a:pt x="4788" y="1281"/>
                    <a:pt x="4268" y="1262"/>
                    <a:pt x="3823" y="1114"/>
                  </a:cubicBezTo>
                  <a:cubicBezTo>
                    <a:pt x="3359" y="965"/>
                    <a:pt x="2543" y="613"/>
                    <a:pt x="2227" y="501"/>
                  </a:cubicBezTo>
                  <a:cubicBezTo>
                    <a:pt x="1893" y="409"/>
                    <a:pt x="2005" y="0"/>
                    <a:pt x="2005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1625322" y="3681709"/>
              <a:ext cx="200417" cy="89405"/>
            </a:xfrm>
            <a:custGeom>
              <a:rect b="b" l="l" r="r" t="t"/>
              <a:pathLst>
                <a:path extrusionOk="0" h="1863" w="4176">
                  <a:moveTo>
                    <a:pt x="56" y="0"/>
                  </a:moveTo>
                  <a:cubicBezTo>
                    <a:pt x="56" y="0"/>
                    <a:pt x="1" y="1559"/>
                    <a:pt x="56" y="1651"/>
                  </a:cubicBezTo>
                  <a:cubicBezTo>
                    <a:pt x="101" y="1726"/>
                    <a:pt x="268" y="1862"/>
                    <a:pt x="919" y="1862"/>
                  </a:cubicBezTo>
                  <a:cubicBezTo>
                    <a:pt x="1073" y="1862"/>
                    <a:pt x="1254" y="1855"/>
                    <a:pt x="1466" y="1837"/>
                  </a:cubicBezTo>
                  <a:cubicBezTo>
                    <a:pt x="2580" y="1744"/>
                    <a:pt x="3340" y="1596"/>
                    <a:pt x="3767" y="1484"/>
                  </a:cubicBezTo>
                  <a:cubicBezTo>
                    <a:pt x="4175" y="1355"/>
                    <a:pt x="3878" y="1206"/>
                    <a:pt x="3582" y="1150"/>
                  </a:cubicBezTo>
                  <a:cubicBezTo>
                    <a:pt x="3285" y="1076"/>
                    <a:pt x="2487" y="742"/>
                    <a:pt x="2005" y="520"/>
                  </a:cubicBezTo>
                  <a:cubicBezTo>
                    <a:pt x="1504" y="278"/>
                    <a:pt x="1448" y="0"/>
                    <a:pt x="1448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2148922" y="2052029"/>
              <a:ext cx="107791" cy="185385"/>
            </a:xfrm>
            <a:custGeom>
              <a:rect b="b" l="l" r="r" t="t"/>
              <a:pathLst>
                <a:path extrusionOk="0" h="3863" w="2246">
                  <a:moveTo>
                    <a:pt x="510" y="1"/>
                  </a:moveTo>
                  <a:cubicBezTo>
                    <a:pt x="427" y="1"/>
                    <a:pt x="353" y="69"/>
                    <a:pt x="353" y="152"/>
                  </a:cubicBezTo>
                  <a:lnTo>
                    <a:pt x="19" y="3510"/>
                  </a:lnTo>
                  <a:cubicBezTo>
                    <a:pt x="0" y="3603"/>
                    <a:pt x="75" y="3696"/>
                    <a:pt x="167" y="3714"/>
                  </a:cubicBezTo>
                  <a:lnTo>
                    <a:pt x="1670" y="3863"/>
                  </a:lnTo>
                  <a:cubicBezTo>
                    <a:pt x="1782" y="3863"/>
                    <a:pt x="1856" y="3788"/>
                    <a:pt x="1874" y="3696"/>
                  </a:cubicBezTo>
                  <a:lnTo>
                    <a:pt x="2227" y="337"/>
                  </a:lnTo>
                  <a:cubicBezTo>
                    <a:pt x="2245" y="245"/>
                    <a:pt x="2171" y="152"/>
                    <a:pt x="2060" y="133"/>
                  </a:cubicBezTo>
                  <a:lnTo>
                    <a:pt x="538" y="3"/>
                  </a:lnTo>
                  <a:cubicBezTo>
                    <a:pt x="529" y="2"/>
                    <a:pt x="519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1392942" y="2169371"/>
              <a:ext cx="187027" cy="444675"/>
            </a:xfrm>
            <a:custGeom>
              <a:rect b="b" l="l" r="r" t="t"/>
              <a:pathLst>
                <a:path extrusionOk="0" h="9266" w="3897">
                  <a:moveTo>
                    <a:pt x="1599" y="0"/>
                  </a:moveTo>
                  <a:cubicBezTo>
                    <a:pt x="1554" y="0"/>
                    <a:pt x="1510" y="3"/>
                    <a:pt x="1466" y="8"/>
                  </a:cubicBezTo>
                  <a:cubicBezTo>
                    <a:pt x="1466" y="8"/>
                    <a:pt x="0" y="4386"/>
                    <a:pt x="241" y="6075"/>
                  </a:cubicBezTo>
                  <a:cubicBezTo>
                    <a:pt x="482" y="7763"/>
                    <a:pt x="3247" y="9266"/>
                    <a:pt x="3247" y="9266"/>
                  </a:cubicBezTo>
                  <a:lnTo>
                    <a:pt x="3896" y="7874"/>
                  </a:lnTo>
                  <a:lnTo>
                    <a:pt x="2060" y="5722"/>
                  </a:lnTo>
                  <a:lnTo>
                    <a:pt x="3340" y="750"/>
                  </a:lnTo>
                  <a:cubicBezTo>
                    <a:pt x="3340" y="750"/>
                    <a:pt x="2407" y="0"/>
                    <a:pt x="1599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463251" y="2043246"/>
              <a:ext cx="71317" cy="155008"/>
            </a:xfrm>
            <a:custGeom>
              <a:rect b="b" l="l" r="r" t="t"/>
              <a:pathLst>
                <a:path extrusionOk="0" h="3230" w="1486">
                  <a:moveTo>
                    <a:pt x="836" y="1"/>
                  </a:moveTo>
                  <a:cubicBezTo>
                    <a:pt x="836" y="1"/>
                    <a:pt x="279" y="1058"/>
                    <a:pt x="1" y="2636"/>
                  </a:cubicBezTo>
                  <a:lnTo>
                    <a:pt x="1485" y="3229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815901" y="2121618"/>
              <a:ext cx="83747" cy="425671"/>
            </a:xfrm>
            <a:custGeom>
              <a:rect b="b" l="l" r="r" t="t"/>
              <a:pathLst>
                <a:path extrusionOk="0" h="8870" w="1745">
                  <a:moveTo>
                    <a:pt x="1392" y="1"/>
                  </a:moveTo>
                  <a:lnTo>
                    <a:pt x="0" y="353"/>
                  </a:lnTo>
                  <a:lnTo>
                    <a:pt x="427" y="8869"/>
                  </a:lnTo>
                  <a:lnTo>
                    <a:pt x="872" y="8869"/>
                  </a:lnTo>
                  <a:cubicBezTo>
                    <a:pt x="872" y="8869"/>
                    <a:pt x="1744" y="2765"/>
                    <a:pt x="1744" y="1745"/>
                  </a:cubicBezTo>
                  <a:cubicBezTo>
                    <a:pt x="1744" y="724"/>
                    <a:pt x="1392" y="1"/>
                    <a:pt x="1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1694768" y="1717234"/>
              <a:ext cx="138986" cy="287796"/>
            </a:xfrm>
            <a:custGeom>
              <a:rect b="b" l="l" r="r" t="t"/>
              <a:pathLst>
                <a:path extrusionOk="0" h="5997" w="2896">
                  <a:moveTo>
                    <a:pt x="1773" y="0"/>
                  </a:moveTo>
                  <a:cubicBezTo>
                    <a:pt x="1344" y="0"/>
                    <a:pt x="717" y="325"/>
                    <a:pt x="372" y="1283"/>
                  </a:cubicBezTo>
                  <a:cubicBezTo>
                    <a:pt x="298" y="1506"/>
                    <a:pt x="242" y="1766"/>
                    <a:pt x="186" y="2044"/>
                  </a:cubicBezTo>
                  <a:cubicBezTo>
                    <a:pt x="1" y="3176"/>
                    <a:pt x="38" y="4679"/>
                    <a:pt x="75" y="5384"/>
                  </a:cubicBezTo>
                  <a:cubicBezTo>
                    <a:pt x="94" y="5644"/>
                    <a:pt x="94" y="5811"/>
                    <a:pt x="94" y="5811"/>
                  </a:cubicBezTo>
                  <a:lnTo>
                    <a:pt x="1040" y="5903"/>
                  </a:lnTo>
                  <a:lnTo>
                    <a:pt x="1912" y="5978"/>
                  </a:lnTo>
                  <a:lnTo>
                    <a:pt x="1986" y="5996"/>
                  </a:lnTo>
                  <a:cubicBezTo>
                    <a:pt x="1986" y="5996"/>
                    <a:pt x="1968" y="5978"/>
                    <a:pt x="1949" y="5959"/>
                  </a:cubicBezTo>
                  <a:cubicBezTo>
                    <a:pt x="1801" y="5848"/>
                    <a:pt x="1263" y="5402"/>
                    <a:pt x="1355" y="4901"/>
                  </a:cubicBezTo>
                  <a:cubicBezTo>
                    <a:pt x="1448" y="4326"/>
                    <a:pt x="1838" y="4233"/>
                    <a:pt x="2376" y="4104"/>
                  </a:cubicBezTo>
                  <a:cubicBezTo>
                    <a:pt x="2431" y="4085"/>
                    <a:pt x="2469" y="4048"/>
                    <a:pt x="2524" y="4011"/>
                  </a:cubicBezTo>
                  <a:cubicBezTo>
                    <a:pt x="2895" y="3566"/>
                    <a:pt x="2858" y="1988"/>
                    <a:pt x="2858" y="1988"/>
                  </a:cubicBezTo>
                  <a:cubicBezTo>
                    <a:pt x="2450" y="1951"/>
                    <a:pt x="2431" y="1413"/>
                    <a:pt x="2376" y="949"/>
                  </a:cubicBezTo>
                  <a:cubicBezTo>
                    <a:pt x="2302" y="486"/>
                    <a:pt x="2190" y="170"/>
                    <a:pt x="2190" y="170"/>
                  </a:cubicBezTo>
                  <a:cubicBezTo>
                    <a:pt x="2121" y="66"/>
                    <a:pt x="1967" y="0"/>
                    <a:pt x="1773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1694768" y="1815330"/>
              <a:ext cx="121181" cy="199494"/>
            </a:xfrm>
            <a:custGeom>
              <a:rect b="b" l="l" r="r" t="t"/>
              <a:pathLst>
                <a:path extrusionOk="0" h="4157" w="2525">
                  <a:moveTo>
                    <a:pt x="186" y="0"/>
                  </a:moveTo>
                  <a:cubicBezTo>
                    <a:pt x="1" y="1132"/>
                    <a:pt x="38" y="2635"/>
                    <a:pt x="75" y="3340"/>
                  </a:cubicBezTo>
                  <a:lnTo>
                    <a:pt x="1040" y="3859"/>
                  </a:lnTo>
                  <a:lnTo>
                    <a:pt x="1615" y="4156"/>
                  </a:lnTo>
                  <a:cubicBezTo>
                    <a:pt x="1615" y="4156"/>
                    <a:pt x="1745" y="4082"/>
                    <a:pt x="1912" y="3934"/>
                  </a:cubicBezTo>
                  <a:cubicBezTo>
                    <a:pt x="1931" y="3934"/>
                    <a:pt x="1931" y="3934"/>
                    <a:pt x="1949" y="3915"/>
                  </a:cubicBezTo>
                  <a:cubicBezTo>
                    <a:pt x="1801" y="3804"/>
                    <a:pt x="1263" y="3358"/>
                    <a:pt x="1355" y="2857"/>
                  </a:cubicBezTo>
                  <a:cubicBezTo>
                    <a:pt x="1448" y="2282"/>
                    <a:pt x="1838" y="2189"/>
                    <a:pt x="2376" y="2060"/>
                  </a:cubicBezTo>
                  <a:cubicBezTo>
                    <a:pt x="2431" y="2041"/>
                    <a:pt x="2469" y="2004"/>
                    <a:pt x="2524" y="1967"/>
                  </a:cubicBezTo>
                  <a:cubicBezTo>
                    <a:pt x="1114" y="1763"/>
                    <a:pt x="446" y="631"/>
                    <a:pt x="186" y="0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1502461" y="1979177"/>
              <a:ext cx="437260" cy="568106"/>
            </a:xfrm>
            <a:custGeom>
              <a:rect b="b" l="l" r="r" t="t"/>
              <a:pathLst>
                <a:path extrusionOk="0" h="11838" w="9111">
                  <a:moveTo>
                    <a:pt x="4806" y="0"/>
                  </a:moveTo>
                  <a:lnTo>
                    <a:pt x="390" y="1169"/>
                  </a:lnTo>
                  <a:cubicBezTo>
                    <a:pt x="390" y="1169"/>
                    <a:pt x="167" y="1484"/>
                    <a:pt x="74" y="2189"/>
                  </a:cubicBezTo>
                  <a:cubicBezTo>
                    <a:pt x="19" y="2486"/>
                    <a:pt x="0" y="2876"/>
                    <a:pt x="19" y="3321"/>
                  </a:cubicBezTo>
                  <a:cubicBezTo>
                    <a:pt x="112" y="4861"/>
                    <a:pt x="1151" y="11837"/>
                    <a:pt x="1151" y="11837"/>
                  </a:cubicBezTo>
                  <a:lnTo>
                    <a:pt x="6958" y="11837"/>
                  </a:lnTo>
                  <a:lnTo>
                    <a:pt x="6939" y="10186"/>
                  </a:lnTo>
                  <a:lnTo>
                    <a:pt x="6884" y="3785"/>
                  </a:lnTo>
                  <a:lnTo>
                    <a:pt x="9110" y="2969"/>
                  </a:lnTo>
                  <a:cubicBezTo>
                    <a:pt x="9110" y="2969"/>
                    <a:pt x="8554" y="1317"/>
                    <a:pt x="7255" y="724"/>
                  </a:cubicBezTo>
                  <a:cubicBezTo>
                    <a:pt x="5938" y="130"/>
                    <a:pt x="4806" y="0"/>
                    <a:pt x="4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1451685" y="1644525"/>
              <a:ext cx="359800" cy="494201"/>
            </a:xfrm>
            <a:custGeom>
              <a:rect b="b" l="l" r="r" t="t"/>
              <a:pathLst>
                <a:path extrusionOk="0" h="10298" w="7497">
                  <a:moveTo>
                    <a:pt x="4993" y="0"/>
                  </a:moveTo>
                  <a:cubicBezTo>
                    <a:pt x="3580" y="0"/>
                    <a:pt x="2602" y="674"/>
                    <a:pt x="2487" y="1333"/>
                  </a:cubicBezTo>
                  <a:cubicBezTo>
                    <a:pt x="2487" y="1333"/>
                    <a:pt x="1949" y="2093"/>
                    <a:pt x="2209" y="3949"/>
                  </a:cubicBezTo>
                  <a:cubicBezTo>
                    <a:pt x="2487" y="5804"/>
                    <a:pt x="1" y="7066"/>
                    <a:pt x="1132" y="9051"/>
                  </a:cubicBezTo>
                  <a:cubicBezTo>
                    <a:pt x="1635" y="9932"/>
                    <a:pt x="2491" y="10298"/>
                    <a:pt x="3340" y="10298"/>
                  </a:cubicBezTo>
                  <a:cubicBezTo>
                    <a:pt x="4405" y="10298"/>
                    <a:pt x="5459" y="9722"/>
                    <a:pt x="5790" y="8866"/>
                  </a:cubicBezTo>
                  <a:cubicBezTo>
                    <a:pt x="6365" y="7344"/>
                    <a:pt x="5994" y="4747"/>
                    <a:pt x="5790" y="4134"/>
                  </a:cubicBezTo>
                  <a:cubicBezTo>
                    <a:pt x="5585" y="3522"/>
                    <a:pt x="5660" y="2891"/>
                    <a:pt x="5956" y="2780"/>
                  </a:cubicBezTo>
                  <a:cubicBezTo>
                    <a:pt x="5975" y="2773"/>
                    <a:pt x="5993" y="2770"/>
                    <a:pt x="6011" y="2770"/>
                  </a:cubicBezTo>
                  <a:cubicBezTo>
                    <a:pt x="6250" y="2770"/>
                    <a:pt x="6376" y="3387"/>
                    <a:pt x="6544" y="3387"/>
                  </a:cubicBezTo>
                  <a:cubicBezTo>
                    <a:pt x="6558" y="3387"/>
                    <a:pt x="6573" y="3383"/>
                    <a:pt x="6587" y="3374"/>
                  </a:cubicBezTo>
                  <a:cubicBezTo>
                    <a:pt x="6791" y="3225"/>
                    <a:pt x="6569" y="2335"/>
                    <a:pt x="6773" y="1982"/>
                  </a:cubicBezTo>
                  <a:cubicBezTo>
                    <a:pt x="6977" y="1648"/>
                    <a:pt x="7496" y="1815"/>
                    <a:pt x="7422" y="1333"/>
                  </a:cubicBezTo>
                  <a:cubicBezTo>
                    <a:pt x="7367" y="850"/>
                    <a:pt x="7274" y="238"/>
                    <a:pt x="5548" y="34"/>
                  </a:cubicBezTo>
                  <a:cubicBezTo>
                    <a:pt x="5357" y="11"/>
                    <a:pt x="5171" y="0"/>
                    <a:pt x="4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1496222" y="2547263"/>
              <a:ext cx="553881" cy="1147777"/>
            </a:xfrm>
            <a:custGeom>
              <a:rect b="b" l="l" r="r" t="t"/>
              <a:pathLst>
                <a:path extrusionOk="0" h="23917" w="11541">
                  <a:moveTo>
                    <a:pt x="1281" y="0"/>
                  </a:moveTo>
                  <a:cubicBezTo>
                    <a:pt x="1281" y="0"/>
                    <a:pt x="0" y="2208"/>
                    <a:pt x="149" y="5103"/>
                  </a:cubicBezTo>
                  <a:cubicBezTo>
                    <a:pt x="297" y="7979"/>
                    <a:pt x="2320" y="23916"/>
                    <a:pt x="2320" y="23916"/>
                  </a:cubicBezTo>
                  <a:lnTo>
                    <a:pt x="4620" y="23916"/>
                  </a:lnTo>
                  <a:lnTo>
                    <a:pt x="4398" y="6457"/>
                  </a:lnTo>
                  <a:lnTo>
                    <a:pt x="8016" y="13545"/>
                  </a:lnTo>
                  <a:lnTo>
                    <a:pt x="6791" y="23916"/>
                  </a:lnTo>
                  <a:lnTo>
                    <a:pt x="9370" y="23916"/>
                  </a:lnTo>
                  <a:cubicBezTo>
                    <a:pt x="9370" y="23916"/>
                    <a:pt x="11541" y="15215"/>
                    <a:pt x="11355" y="11504"/>
                  </a:cubicBezTo>
                  <a:cubicBezTo>
                    <a:pt x="11170" y="7812"/>
                    <a:pt x="7533" y="0"/>
                    <a:pt x="7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1832794" y="2121618"/>
              <a:ext cx="429773" cy="279014"/>
            </a:xfrm>
            <a:custGeom>
              <a:rect b="b" l="l" r="r" t="t"/>
              <a:pathLst>
                <a:path extrusionOk="0" h="5814" w="8955">
                  <a:moveTo>
                    <a:pt x="2227" y="1"/>
                  </a:moveTo>
                  <a:lnTo>
                    <a:pt x="1" y="817"/>
                  </a:lnTo>
                  <a:cubicBezTo>
                    <a:pt x="1" y="817"/>
                    <a:pt x="1058" y="4936"/>
                    <a:pt x="2227" y="5697"/>
                  </a:cubicBezTo>
                  <a:cubicBezTo>
                    <a:pt x="2352" y="5777"/>
                    <a:pt x="2499" y="5813"/>
                    <a:pt x="2661" y="5813"/>
                  </a:cubicBezTo>
                  <a:cubicBezTo>
                    <a:pt x="3969" y="5813"/>
                    <a:pt x="6333" y="3454"/>
                    <a:pt x="7274" y="2431"/>
                  </a:cubicBezTo>
                  <a:cubicBezTo>
                    <a:pt x="7274" y="2431"/>
                    <a:pt x="8332" y="2209"/>
                    <a:pt x="8461" y="2023"/>
                  </a:cubicBezTo>
                  <a:cubicBezTo>
                    <a:pt x="8591" y="1838"/>
                    <a:pt x="8554" y="1689"/>
                    <a:pt x="8628" y="1541"/>
                  </a:cubicBezTo>
                  <a:cubicBezTo>
                    <a:pt x="8703" y="1392"/>
                    <a:pt x="8684" y="1207"/>
                    <a:pt x="8684" y="1207"/>
                  </a:cubicBezTo>
                  <a:cubicBezTo>
                    <a:pt x="8795" y="1003"/>
                    <a:pt x="8703" y="854"/>
                    <a:pt x="8703" y="854"/>
                  </a:cubicBezTo>
                  <a:cubicBezTo>
                    <a:pt x="8954" y="567"/>
                    <a:pt x="8788" y="297"/>
                    <a:pt x="8710" y="297"/>
                  </a:cubicBezTo>
                  <a:cubicBezTo>
                    <a:pt x="8707" y="297"/>
                    <a:pt x="8705" y="297"/>
                    <a:pt x="8703" y="298"/>
                  </a:cubicBezTo>
                  <a:cubicBezTo>
                    <a:pt x="8628" y="316"/>
                    <a:pt x="7849" y="854"/>
                    <a:pt x="7849" y="854"/>
                  </a:cubicBezTo>
                  <a:lnTo>
                    <a:pt x="7793" y="743"/>
                  </a:lnTo>
                  <a:cubicBezTo>
                    <a:pt x="7998" y="539"/>
                    <a:pt x="8239" y="205"/>
                    <a:pt x="8072" y="168"/>
                  </a:cubicBezTo>
                  <a:cubicBezTo>
                    <a:pt x="8067" y="167"/>
                    <a:pt x="8063" y="167"/>
                    <a:pt x="8058" y="167"/>
                  </a:cubicBezTo>
                  <a:cubicBezTo>
                    <a:pt x="7885" y="167"/>
                    <a:pt x="7530" y="489"/>
                    <a:pt x="7385" y="687"/>
                  </a:cubicBezTo>
                  <a:cubicBezTo>
                    <a:pt x="7218" y="891"/>
                    <a:pt x="6773" y="1541"/>
                    <a:pt x="6773" y="1541"/>
                  </a:cubicBezTo>
                  <a:lnTo>
                    <a:pt x="3266" y="3489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1672547" y="2547263"/>
              <a:ext cx="377557" cy="1147777"/>
            </a:xfrm>
            <a:custGeom>
              <a:rect b="b" l="l" r="r" t="t"/>
              <a:pathLst>
                <a:path extrusionOk="0" h="23917" w="7867">
                  <a:moveTo>
                    <a:pt x="0" y="0"/>
                  </a:moveTo>
                  <a:cubicBezTo>
                    <a:pt x="2245" y="1930"/>
                    <a:pt x="4843" y="5659"/>
                    <a:pt x="6030" y="9352"/>
                  </a:cubicBezTo>
                  <a:cubicBezTo>
                    <a:pt x="7514" y="13916"/>
                    <a:pt x="4731" y="23916"/>
                    <a:pt x="4731" y="23916"/>
                  </a:cubicBezTo>
                  <a:lnTo>
                    <a:pt x="5696" y="23916"/>
                  </a:lnTo>
                  <a:cubicBezTo>
                    <a:pt x="5696" y="23916"/>
                    <a:pt x="7867" y="15215"/>
                    <a:pt x="7681" y="11504"/>
                  </a:cubicBezTo>
                  <a:cubicBezTo>
                    <a:pt x="7496" y="7812"/>
                    <a:pt x="3859" y="0"/>
                    <a:pt x="385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1643128" y="2841121"/>
              <a:ext cx="82883" cy="853934"/>
            </a:xfrm>
            <a:custGeom>
              <a:rect b="b" l="l" r="r" t="t"/>
              <a:pathLst>
                <a:path extrusionOk="0" h="17794" w="1727">
                  <a:moveTo>
                    <a:pt x="131" y="0"/>
                  </a:moveTo>
                  <a:cubicBezTo>
                    <a:pt x="131" y="0"/>
                    <a:pt x="1726" y="11337"/>
                    <a:pt x="1" y="17793"/>
                  </a:cubicBezTo>
                  <a:lnTo>
                    <a:pt x="1559" y="17793"/>
                  </a:lnTo>
                  <a:lnTo>
                    <a:pt x="1337" y="334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1502461" y="2084232"/>
              <a:ext cx="333932" cy="463056"/>
            </a:xfrm>
            <a:custGeom>
              <a:rect b="b" l="l" r="r" t="t"/>
              <a:pathLst>
                <a:path extrusionOk="0" h="9649" w="6958">
                  <a:moveTo>
                    <a:pt x="74" y="0"/>
                  </a:moveTo>
                  <a:cubicBezTo>
                    <a:pt x="19" y="297"/>
                    <a:pt x="0" y="687"/>
                    <a:pt x="19" y="1132"/>
                  </a:cubicBezTo>
                  <a:cubicBezTo>
                    <a:pt x="112" y="2672"/>
                    <a:pt x="1151" y="9648"/>
                    <a:pt x="1151" y="9648"/>
                  </a:cubicBezTo>
                  <a:lnTo>
                    <a:pt x="6958" y="9648"/>
                  </a:lnTo>
                  <a:lnTo>
                    <a:pt x="6939" y="7997"/>
                  </a:lnTo>
                  <a:cubicBezTo>
                    <a:pt x="2616" y="6847"/>
                    <a:pt x="817" y="2858"/>
                    <a:pt x="74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52"/>
          <p:cNvGrpSpPr/>
          <p:nvPr/>
        </p:nvGrpSpPr>
        <p:grpSpPr>
          <a:xfrm>
            <a:off x="2506967" y="1432389"/>
            <a:ext cx="1165140" cy="2216166"/>
            <a:chOff x="2506967" y="1432389"/>
            <a:chExt cx="1165140" cy="2216166"/>
          </a:xfrm>
        </p:grpSpPr>
        <p:grpSp>
          <p:nvGrpSpPr>
            <p:cNvPr id="546" name="Google Shape;546;p52"/>
            <p:cNvGrpSpPr/>
            <p:nvPr/>
          </p:nvGrpSpPr>
          <p:grpSpPr>
            <a:xfrm flipH="1">
              <a:off x="2506967" y="1432389"/>
              <a:ext cx="1165140" cy="2216166"/>
              <a:chOff x="5372621" y="1793717"/>
              <a:chExt cx="917649" cy="1745425"/>
            </a:xfrm>
          </p:grpSpPr>
          <p:sp>
            <p:nvSpPr>
              <p:cNvPr id="547" name="Google Shape;547;p52"/>
              <p:cNvSpPr/>
              <p:nvPr/>
            </p:nvSpPr>
            <p:spPr>
              <a:xfrm>
                <a:off x="5372621" y="1793717"/>
                <a:ext cx="917649" cy="1745425"/>
              </a:xfrm>
              <a:custGeom>
                <a:rect b="b" l="l" r="r" t="t"/>
                <a:pathLst>
                  <a:path extrusionOk="0" h="39599" w="20819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52"/>
              <p:cNvSpPr/>
              <p:nvPr/>
            </p:nvSpPr>
            <p:spPr>
              <a:xfrm>
                <a:off x="5430975" y="1854375"/>
                <a:ext cx="800907" cy="1623955"/>
              </a:xfrm>
              <a:custGeom>
                <a:rect b="b" l="l" r="r" t="t"/>
                <a:pathLst>
                  <a:path extrusionOk="0" h="39599" w="20819">
                    <a:moveTo>
                      <a:pt x="1949" y="1"/>
                    </a:moveTo>
                    <a:cubicBezTo>
                      <a:pt x="873" y="1"/>
                      <a:pt x="1" y="873"/>
                      <a:pt x="1" y="1949"/>
                    </a:cubicBezTo>
                    <a:lnTo>
                      <a:pt x="1" y="37665"/>
                    </a:lnTo>
                    <a:cubicBezTo>
                      <a:pt x="1" y="38735"/>
                      <a:pt x="892" y="39599"/>
                      <a:pt x="1949" y="39599"/>
                    </a:cubicBezTo>
                    <a:cubicBezTo>
                      <a:pt x="1992" y="39599"/>
                      <a:pt x="2035" y="39597"/>
                      <a:pt x="2079" y="39595"/>
                    </a:cubicBezTo>
                    <a:lnTo>
                      <a:pt x="19000" y="38481"/>
                    </a:lnTo>
                    <a:cubicBezTo>
                      <a:pt x="20021" y="38407"/>
                      <a:pt x="20818" y="37572"/>
                      <a:pt x="20818" y="36533"/>
                    </a:cubicBezTo>
                    <a:lnTo>
                      <a:pt x="20818" y="1949"/>
                    </a:lnTo>
                    <a:cubicBezTo>
                      <a:pt x="20818" y="873"/>
                      <a:pt x="19946" y="1"/>
                      <a:pt x="18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52"/>
            <p:cNvSpPr/>
            <p:nvPr/>
          </p:nvSpPr>
          <p:spPr>
            <a:xfrm flipH="1">
              <a:off x="2722107" y="1598375"/>
              <a:ext cx="730643" cy="1553073"/>
            </a:xfrm>
            <a:custGeom>
              <a:rect b="b" l="l" r="r" t="t"/>
              <a:pathLst>
                <a:path extrusionOk="0" h="39599" w="20819">
                  <a:moveTo>
                    <a:pt x="1949" y="1"/>
                  </a:moveTo>
                  <a:cubicBezTo>
                    <a:pt x="873" y="1"/>
                    <a:pt x="1" y="873"/>
                    <a:pt x="1" y="1949"/>
                  </a:cubicBezTo>
                  <a:lnTo>
                    <a:pt x="1" y="37665"/>
                  </a:lnTo>
                  <a:cubicBezTo>
                    <a:pt x="1" y="38735"/>
                    <a:pt x="892" y="39599"/>
                    <a:pt x="1949" y="39599"/>
                  </a:cubicBezTo>
                  <a:cubicBezTo>
                    <a:pt x="1992" y="39599"/>
                    <a:pt x="2035" y="39597"/>
                    <a:pt x="2079" y="39595"/>
                  </a:cubicBezTo>
                  <a:lnTo>
                    <a:pt x="19000" y="38481"/>
                  </a:lnTo>
                  <a:cubicBezTo>
                    <a:pt x="20021" y="38407"/>
                    <a:pt x="20818" y="37572"/>
                    <a:pt x="20818" y="36533"/>
                  </a:cubicBezTo>
                  <a:lnTo>
                    <a:pt x="20818" y="1949"/>
                  </a:lnTo>
                  <a:cubicBezTo>
                    <a:pt x="20818" y="873"/>
                    <a:pt x="19946" y="1"/>
                    <a:pt x="18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4"/>
          <p:cNvSpPr txBox="1"/>
          <p:nvPr>
            <p:ph type="title"/>
          </p:nvPr>
        </p:nvSpPr>
        <p:spPr>
          <a:xfrm>
            <a:off x="2312425" y="2164538"/>
            <a:ext cx="4518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 de la Présentation</a:t>
            </a:r>
            <a:endParaRPr/>
          </a:p>
        </p:txBody>
      </p:sp>
      <p:sp>
        <p:nvSpPr>
          <p:cNvPr id="367" name="Google Shape;367;p34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4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4"/>
          <p:cNvSpPr txBox="1"/>
          <p:nvPr>
            <p:ph idx="1" type="subTitle"/>
          </p:nvPr>
        </p:nvSpPr>
        <p:spPr>
          <a:xfrm>
            <a:off x="2312425" y="4281624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l’Organisation des Semaines Avenir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/>
          <p:nvPr/>
        </p:nvSpPr>
        <p:spPr>
          <a:xfrm>
            <a:off x="2102638" y="4331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35"/>
          <p:cNvSpPr txBox="1"/>
          <p:nvPr>
            <p:ph idx="1" type="subTitle"/>
          </p:nvPr>
        </p:nvSpPr>
        <p:spPr>
          <a:xfrm>
            <a:off x="1608750" y="1519675"/>
            <a:ext cx="5926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omprenne les défis</a:t>
            </a:r>
            <a:r>
              <a:rPr lang="en"/>
              <a:t>,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opportunités</a:t>
            </a:r>
            <a:r>
              <a:rPr lang="en"/>
              <a:t> et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enjeux</a:t>
            </a:r>
            <a:r>
              <a:rPr lang="en"/>
              <a:t> qui nous entourent.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Projet actuellement dans une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phase critique</a:t>
            </a:r>
            <a:r>
              <a:rPr lang="en"/>
              <a:t>.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Les attentes </a:t>
            </a:r>
            <a:r>
              <a:rPr lang="en"/>
              <a:t>des parties prenantes sont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élevées</a:t>
            </a:r>
            <a:r>
              <a:rPr lang="en"/>
              <a:t>, et la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concurrence est forte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Nous avons déjà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réalisé des progrès significatifs</a:t>
            </a:r>
            <a:r>
              <a:rPr lang="en"/>
              <a:t>, mais nous devons </a:t>
            </a: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maintenir notre élan</a:t>
            </a:r>
            <a:r>
              <a:rPr lang="en"/>
              <a:t> pour atteindre nos objectifs à long terme.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L'environnement externe évolue rapidement</a:t>
            </a:r>
            <a:r>
              <a:rPr lang="en"/>
              <a:t>, avec des demandes changeantes des </a:t>
            </a:r>
            <a:r>
              <a:rPr lang="en">
                <a:solidFill>
                  <a:schemeClr val="accent5"/>
                </a:solidFill>
              </a:rPr>
              <a:t>clients </a:t>
            </a:r>
            <a:r>
              <a:rPr lang="en"/>
              <a:t>et des </a:t>
            </a:r>
            <a:r>
              <a:rPr lang="en">
                <a:solidFill>
                  <a:schemeClr val="accent5"/>
                </a:solidFill>
              </a:rPr>
              <a:t>concurrents </a:t>
            </a:r>
            <a:r>
              <a:rPr lang="en"/>
              <a:t>qui émergent avec de nouvelles offres.</a:t>
            </a:r>
            <a:endParaRPr/>
          </a:p>
        </p:txBody>
      </p:sp>
      <p:sp>
        <p:nvSpPr>
          <p:cNvPr id="377" name="Google Shape;377;p35"/>
          <p:cNvSpPr txBox="1"/>
          <p:nvPr>
            <p:ph type="title"/>
          </p:nvPr>
        </p:nvSpPr>
        <p:spPr>
          <a:xfrm>
            <a:off x="2275813" y="568463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</a:t>
            </a:r>
            <a:r>
              <a:rPr lang="en"/>
              <a:t>ontexte</a:t>
            </a:r>
            <a:endParaRPr/>
          </a:p>
        </p:txBody>
      </p:sp>
      <p:sp>
        <p:nvSpPr>
          <p:cNvPr id="378" name="Google Shape;378;p35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5"/>
          <p:cNvSpPr/>
          <p:nvPr/>
        </p:nvSpPr>
        <p:spPr>
          <a:xfrm>
            <a:off x="7358125" y="-522724"/>
            <a:ext cx="2042400" cy="20424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35"/>
          <p:cNvCxnSpPr/>
          <p:nvPr/>
        </p:nvCxnSpPr>
        <p:spPr>
          <a:xfrm>
            <a:off x="5415913" y="834675"/>
            <a:ext cx="1399500" cy="0"/>
          </a:xfrm>
          <a:prstGeom prst="straightConnector1">
            <a:avLst/>
          </a:prstGeom>
          <a:noFill/>
          <a:ln cap="flat" cmpd="sng" w="19050">
            <a:solidFill>
              <a:srgbClr val="5CFFF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2102638" y="4331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36"/>
          <p:cNvSpPr txBox="1"/>
          <p:nvPr>
            <p:ph idx="1" type="subTitle"/>
          </p:nvPr>
        </p:nvSpPr>
        <p:spPr>
          <a:xfrm>
            <a:off x="1608750" y="1519675"/>
            <a:ext cx="5926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Organiser</a:t>
            </a:r>
            <a:r>
              <a:rPr lang="en"/>
              <a:t> nos semaines avenir avec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 méthodologie Agile Scrum</a:t>
            </a:r>
            <a:endParaRPr b="1">
              <a:solidFill>
                <a:schemeClr val="accent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Réunions de planification</a:t>
            </a:r>
            <a:r>
              <a:rPr lang="en"/>
              <a:t> avec précision les prochaines étapes afin de r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épondre aux besoins de nos clients</a:t>
            </a:r>
            <a:r>
              <a:rPr lang="en"/>
              <a:t> tout en maintenant la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qualité</a:t>
            </a:r>
            <a:r>
              <a:rPr lang="en"/>
              <a:t> de notre travail.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Les objectifs de cette réunion comprennent la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définition de nos priorités à court terme</a:t>
            </a:r>
            <a:r>
              <a:rPr lang="en"/>
              <a:t>, la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répartition des tâches</a:t>
            </a:r>
            <a:r>
              <a:rPr lang="en"/>
              <a:t>, la gestion des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risques potentiels</a:t>
            </a:r>
            <a:r>
              <a:rPr lang="en"/>
              <a:t> et la mise en place de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mécanismes de suivi</a:t>
            </a:r>
            <a:r>
              <a:rPr lang="en"/>
              <a:t> pour garantir notre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succès continu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Notre objectif ultime est de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rester adaptatifs</a:t>
            </a:r>
            <a:r>
              <a:rPr lang="en"/>
              <a:t> et de 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livrer de la valeur rapidement</a:t>
            </a:r>
            <a:r>
              <a:rPr lang="en"/>
              <a:t> tout en </a:t>
            </a:r>
            <a:r>
              <a:rPr lang="en">
                <a:solidFill>
                  <a:schemeClr val="accent4"/>
                </a:solidFill>
              </a:rPr>
              <a:t>minimisant les risques</a:t>
            </a:r>
            <a:r>
              <a:rPr lang="en"/>
              <a:t> et en optimisant notre efficacité opérationnelle.</a:t>
            </a:r>
            <a:endParaRPr/>
          </a:p>
        </p:txBody>
      </p:sp>
      <p:sp>
        <p:nvSpPr>
          <p:cNvPr id="390" name="Google Shape;390;p36"/>
          <p:cNvSpPr txBox="1"/>
          <p:nvPr>
            <p:ph type="title"/>
          </p:nvPr>
        </p:nvSpPr>
        <p:spPr>
          <a:xfrm>
            <a:off x="2216238" y="590363"/>
            <a:ext cx="4711500" cy="46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</a:t>
            </a:r>
            <a:r>
              <a:rPr lang="en"/>
              <a:t>bjectifs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5945500" y="4342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8196325" y="-979924"/>
            <a:ext cx="2042400" cy="2042400"/>
          </a:xfrm>
          <a:prstGeom prst="ellipse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-313350" y="3788851"/>
            <a:ext cx="1799700" cy="17997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5" name="Google Shape;395;p36"/>
          <p:cNvCxnSpPr/>
          <p:nvPr/>
        </p:nvCxnSpPr>
        <p:spPr>
          <a:xfrm>
            <a:off x="5415913" y="834675"/>
            <a:ext cx="1399500" cy="0"/>
          </a:xfrm>
          <a:prstGeom prst="straightConnector1">
            <a:avLst/>
          </a:prstGeom>
          <a:noFill/>
          <a:ln cap="flat" cmpd="sng" w="19050">
            <a:solidFill>
              <a:srgbClr val="5CFFF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 txBox="1"/>
          <p:nvPr>
            <p:ph type="title"/>
          </p:nvPr>
        </p:nvSpPr>
        <p:spPr>
          <a:xfrm>
            <a:off x="1413900" y="2271150"/>
            <a:ext cx="63162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d’Ensembles du Projet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37"/>
          <p:cNvSpPr txBox="1"/>
          <p:nvPr>
            <p:ph idx="1" type="subTitle"/>
          </p:nvPr>
        </p:nvSpPr>
        <p:spPr>
          <a:xfrm>
            <a:off x="2312425" y="3933149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Récapitulation du Projet en Cours</a:t>
            </a:r>
            <a:endParaRPr/>
          </a:p>
        </p:txBody>
      </p:sp>
      <p:sp>
        <p:nvSpPr>
          <p:cNvPr id="403" name="Google Shape;403;p37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4" name="Google Shape;404;p37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37"/>
          <p:cNvSpPr txBox="1"/>
          <p:nvPr>
            <p:ph idx="1" type="subTitle"/>
          </p:nvPr>
        </p:nvSpPr>
        <p:spPr>
          <a:xfrm>
            <a:off x="2312425" y="4434024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Rappels de Objectifs à Long Terme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/>
          <p:nvPr/>
        </p:nvSpPr>
        <p:spPr>
          <a:xfrm>
            <a:off x="2102638" y="380999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38"/>
          <p:cNvSpPr txBox="1"/>
          <p:nvPr>
            <p:ph idx="1" type="subTitle"/>
          </p:nvPr>
        </p:nvSpPr>
        <p:spPr>
          <a:xfrm>
            <a:off x="1608750" y="1672075"/>
            <a:ext cx="5926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Fournir une vision claire de l'état actuel du projet</a:t>
            </a:r>
            <a:r>
              <a:rPr lang="en"/>
              <a:t>, y compris les progrès réalisés jusqu'à présent et les principales caractéristiques.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Notre pr</a:t>
            </a:r>
            <a:r>
              <a:rPr lang="en"/>
              <a:t>ojet l</a:t>
            </a:r>
            <a:r>
              <a:rPr lang="en"/>
              <a:t>ancé il y a 1 semaine dans le but de créer l'interface utilisateur de base. Depuis son lancement, nous avons [</a:t>
            </a:r>
            <a:r>
              <a:rPr lang="en">
                <a:solidFill>
                  <a:schemeClr val="accent4"/>
                </a:solidFill>
              </a:rPr>
              <a:t>Créer la page d’accueil, le formulaire de création d’inscription</a:t>
            </a:r>
            <a:r>
              <a:rPr lang="en"/>
              <a:t> ].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Actuellement, nous sommes dans la phase Test, qui a débuté le [27-10] et est prévue pour se terminer le [30-10].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8"/>
          <p:cNvSpPr txBox="1"/>
          <p:nvPr>
            <p:ph type="title"/>
          </p:nvPr>
        </p:nvSpPr>
        <p:spPr>
          <a:xfrm>
            <a:off x="2275825" y="568475"/>
            <a:ext cx="5322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R</a:t>
            </a:r>
            <a:r>
              <a:rPr lang="en"/>
              <a:t>écapitulation du projet en cours</a:t>
            </a:r>
            <a:r>
              <a:rPr lang="en">
                <a:solidFill>
                  <a:schemeClr val="accent5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/>
          <p:nvPr/>
        </p:nvSpPr>
        <p:spPr>
          <a:xfrm>
            <a:off x="2102638" y="433174"/>
            <a:ext cx="778200" cy="778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39"/>
          <p:cNvSpPr txBox="1"/>
          <p:nvPr>
            <p:ph idx="1" type="subTitle"/>
          </p:nvPr>
        </p:nvSpPr>
        <p:spPr>
          <a:xfrm>
            <a:off x="1608750" y="1672075"/>
            <a:ext cx="59265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objectifs à long terme sont les suivants: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Expansion Globale du Marché:</a:t>
            </a:r>
            <a:r>
              <a:rPr lang="en"/>
              <a:t> </a:t>
            </a:r>
            <a:r>
              <a:rPr lang="en"/>
              <a:t>Étendre</a:t>
            </a:r>
            <a:r>
              <a:rPr lang="en"/>
              <a:t> notre présence sur les marchés internationaux. Notre objectif est de devenir un</a:t>
            </a: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leader mondial</a:t>
            </a:r>
            <a:r>
              <a:rPr lang="en"/>
              <a:t> de notre secteur.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Amélioration de la Satisfaction Client</a:t>
            </a:r>
            <a:r>
              <a:rPr lang="en"/>
              <a:t> : Nous cherchons à accroître la satisfaction de nos clients en offrant des produits de haute qualité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Croissance du Chiffre d'Affaires</a:t>
            </a:r>
            <a:r>
              <a:rPr lang="en"/>
              <a:t> de 15%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Innovation Continue</a:t>
            </a:r>
            <a:r>
              <a:rPr lang="en"/>
              <a:t>: Nous nous engageons à rester à la pointe de l'innovation dans notre secteur. </a:t>
            </a:r>
            <a:endParaRPr/>
          </a:p>
        </p:txBody>
      </p:sp>
      <p:sp>
        <p:nvSpPr>
          <p:cNvPr id="421" name="Google Shape;421;p39"/>
          <p:cNvSpPr txBox="1"/>
          <p:nvPr>
            <p:ph type="title"/>
          </p:nvPr>
        </p:nvSpPr>
        <p:spPr>
          <a:xfrm>
            <a:off x="2275825" y="568473"/>
            <a:ext cx="4711500" cy="9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</a:t>
            </a:r>
            <a:r>
              <a:rPr lang="en"/>
              <a:t>es Objectifs à Long Terme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0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0"/>
          <p:cNvSpPr txBox="1"/>
          <p:nvPr>
            <p:ph type="title"/>
          </p:nvPr>
        </p:nvSpPr>
        <p:spPr>
          <a:xfrm>
            <a:off x="2312425" y="2164550"/>
            <a:ext cx="49128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Planification à Court Terme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40"/>
          <p:cNvSpPr txBox="1"/>
          <p:nvPr>
            <p:ph idx="1" type="subTitle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pour les Semaines à Avenir</a:t>
            </a:r>
            <a:endParaRPr/>
          </a:p>
        </p:txBody>
      </p:sp>
      <p:sp>
        <p:nvSpPr>
          <p:cNvPr id="429" name="Google Shape;429;p40"/>
          <p:cNvSpPr txBox="1"/>
          <p:nvPr>
            <p:ph idx="2" type="title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0"/>
          <p:cNvSpPr txBox="1"/>
          <p:nvPr>
            <p:ph idx="1" type="subTitle"/>
          </p:nvPr>
        </p:nvSpPr>
        <p:spPr>
          <a:xfrm>
            <a:off x="2312425" y="4281624"/>
            <a:ext cx="4518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des tâches et des Responsabilités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