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264" r:id="rId38"/>
    <p:sldId id="265" r:id="rId39"/>
    <p:sldId id="266" r:id="rId40"/>
    <p:sldId id="267" r:id="rId41"/>
    <p:sldId id="268" r:id="rId42"/>
    <p:sldId id="269" r:id="rId43"/>
    <p:sldId id="270" r:id="rId44"/>
    <p:sldId id="271" r:id="rId45"/>
    <p:sldId id="272" r:id="rId46"/>
    <p:sldId id="273" r:id="rId47"/>
    <p:sldId id="274" r:id="rId48"/>
    <p:sldId id="275" r:id="rId49"/>
    <p:sldId id="276" r:id="rId50"/>
    <p:sldId id="277" r:id="rId5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Codec Pro ExtraBold" charset="1" panose="00000700000000000000"/>
      <p:regular r:id="rId14"/>
    </p:embeddedFont>
    <p:embeddedFont>
      <p:font typeface="Codec Pro ExtraBold Bold" charset="1" panose="00000900000000000000"/>
      <p:regular r:id="rId15"/>
    </p:embeddedFont>
    <p:embeddedFont>
      <p:font typeface="Codec Pro" charset="1" panose="00000500000000000000"/>
      <p:regular r:id="rId16"/>
    </p:embeddedFont>
    <p:embeddedFont>
      <p:font typeface="Codec Pro Bold" charset="1" panose="00000600000000000000"/>
      <p:regular r:id="rId17"/>
    </p:embeddedFont>
    <p:embeddedFont>
      <p:font typeface="Codec Pro Thin" charset="1" panose="00000200000000000000"/>
      <p:regular r:id="rId18"/>
    </p:embeddedFont>
    <p:embeddedFont>
      <p:font typeface="Codec Pro Light" charset="1" panose="00000300000000000000"/>
      <p:regular r:id="rId19"/>
    </p:embeddedFont>
    <p:embeddedFont>
      <p:font typeface="Codec Pro Ultra-Bold" charset="1" panose="00000700000000000000"/>
      <p:regular r:id="rId20"/>
    </p:embeddedFont>
    <p:embeddedFont>
      <p:font typeface="Codec Pro Heavy" charset="1" panose="00000A00000000000000"/>
      <p:regular r:id="rId21"/>
    </p:embeddedFont>
    <p:embeddedFont>
      <p:font typeface="Open Sans" charset="1" panose="020B0606030504020204"/>
      <p:regular r:id="rId22"/>
    </p:embeddedFont>
    <p:embeddedFont>
      <p:font typeface="Open Sans Bold" charset="1" panose="020B0806030504020204"/>
      <p:regular r:id="rId23"/>
    </p:embeddedFont>
    <p:embeddedFont>
      <p:font typeface="Open Sans Italics" charset="1" panose="020B0606030504020204"/>
      <p:regular r:id="rId24"/>
    </p:embeddedFont>
    <p:embeddedFont>
      <p:font typeface="Open Sans Bold Italics" charset="1" panose="020B0806030504020204"/>
      <p:regular r:id="rId25"/>
    </p:embeddedFont>
    <p:embeddedFont>
      <p:font typeface="Open Sans Light" charset="1" panose="020B0306030504020204"/>
      <p:regular r:id="rId26"/>
    </p:embeddedFont>
    <p:embeddedFont>
      <p:font typeface="Open Sans Light Italics" charset="1" panose="020B0306030504020204"/>
      <p:regular r:id="rId27"/>
    </p:embeddedFont>
    <p:embeddedFont>
      <p:font typeface="Open Sans Ultra-Bold" charset="1" panose="00000000000000000000"/>
      <p:regular r:id="rId28"/>
    </p:embeddedFont>
    <p:embeddedFont>
      <p:font typeface="Open Sans Ultra-Bold Italics" charset="1" panose="000000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slides/slide1.xml" Type="http://schemas.openxmlformats.org/officeDocument/2006/relationships/slide"/><Relationship Id="rId31" Target="slides/slide2.xml" Type="http://schemas.openxmlformats.org/officeDocument/2006/relationships/slide"/><Relationship Id="rId32" Target="slides/slide3.xml" Type="http://schemas.openxmlformats.org/officeDocument/2006/relationships/slide"/><Relationship Id="rId33" Target="slides/slide4.xml" Type="http://schemas.openxmlformats.org/officeDocument/2006/relationships/slide"/><Relationship Id="rId34" Target="slides/slide5.xml" Type="http://schemas.openxmlformats.org/officeDocument/2006/relationships/slide"/><Relationship Id="rId35" Target="slides/slide6.xml" Type="http://schemas.openxmlformats.org/officeDocument/2006/relationships/slide"/><Relationship Id="rId36" Target="slides/slide7.xml" Type="http://schemas.openxmlformats.org/officeDocument/2006/relationships/slide"/><Relationship Id="rId37" Target="slides/slide8.xml" Type="http://schemas.openxmlformats.org/officeDocument/2006/relationships/slide"/><Relationship Id="rId38" Target="slides/slide9.xml" Type="http://schemas.openxmlformats.org/officeDocument/2006/relationships/slide"/><Relationship Id="rId39" Target="slides/slide10.xml" Type="http://schemas.openxmlformats.org/officeDocument/2006/relationships/slide"/><Relationship Id="rId4" Target="theme/theme1.xml" Type="http://schemas.openxmlformats.org/officeDocument/2006/relationships/theme"/><Relationship Id="rId40" Target="slides/slide11.xml" Type="http://schemas.openxmlformats.org/officeDocument/2006/relationships/slide"/><Relationship Id="rId41" Target="slides/slide12.xml" Type="http://schemas.openxmlformats.org/officeDocument/2006/relationships/slide"/><Relationship Id="rId42" Target="slides/slide13.xml" Type="http://schemas.openxmlformats.org/officeDocument/2006/relationships/slide"/><Relationship Id="rId43" Target="slides/slide14.xml" Type="http://schemas.openxmlformats.org/officeDocument/2006/relationships/slide"/><Relationship Id="rId44" Target="slides/slide15.xml" Type="http://schemas.openxmlformats.org/officeDocument/2006/relationships/slide"/><Relationship Id="rId45" Target="slides/slide16.xml" Type="http://schemas.openxmlformats.org/officeDocument/2006/relationships/slide"/><Relationship Id="rId46" Target="slides/slide17.xml" Type="http://schemas.openxmlformats.org/officeDocument/2006/relationships/slide"/><Relationship Id="rId47" Target="slides/slide18.xml" Type="http://schemas.openxmlformats.org/officeDocument/2006/relationships/slide"/><Relationship Id="rId48" Target="slides/slide19.xml" Type="http://schemas.openxmlformats.org/officeDocument/2006/relationships/slide"/><Relationship Id="rId49" Target="slides/slide20.xml" Type="http://schemas.openxmlformats.org/officeDocument/2006/relationships/slide"/><Relationship Id="rId5" Target="tableStyles.xml" Type="http://schemas.openxmlformats.org/officeDocument/2006/relationships/tableStyles"/><Relationship Id="rId50" Target="slides/slide21.xml" Type="http://schemas.openxmlformats.org/officeDocument/2006/relationships/slide"/><Relationship Id="rId51" Target="slides/slide22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sv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99180" y="6337075"/>
            <a:ext cx="12886233" cy="590133"/>
            <a:chOff x="0" y="0"/>
            <a:chExt cx="2944827" cy="1348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44827" cy="134860"/>
            </a:xfrm>
            <a:custGeom>
              <a:avLst/>
              <a:gdLst/>
              <a:ahLst/>
              <a:cxnLst/>
              <a:rect r="r" b="b" t="t" l="l"/>
              <a:pathLst>
                <a:path h="134860" w="2944827">
                  <a:moveTo>
                    <a:pt x="0" y="0"/>
                  </a:moveTo>
                  <a:lnTo>
                    <a:pt x="2944827" y="0"/>
                  </a:lnTo>
                  <a:lnTo>
                    <a:pt x="2944827" y="134860"/>
                  </a:lnTo>
                  <a:lnTo>
                    <a:pt x="0" y="134860"/>
                  </a:lnTo>
                  <a:close/>
                </a:path>
              </a:pathLst>
            </a:custGeom>
            <a:solidFill>
              <a:srgbClr val="F4C30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44827" cy="1729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88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96249" y="3790021"/>
            <a:ext cx="15039368" cy="2430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9847"/>
              </a:lnSpc>
              <a:spcBef>
                <a:spcPct val="0"/>
              </a:spcBef>
            </a:pPr>
            <a:r>
              <a:rPr lang="en-US" sz="14176" spc="85">
                <a:solidFill>
                  <a:srgbClr val="11100E"/>
                </a:solidFill>
                <a:latin typeface="DM Sans Bold"/>
              </a:rPr>
              <a:t>Cycle en V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780696" y="6635638"/>
            <a:ext cx="11109843" cy="7494094"/>
          </a:xfrm>
          <a:custGeom>
            <a:avLst/>
            <a:gdLst/>
            <a:ahLst/>
            <a:cxnLst/>
            <a:rect r="r" b="b" t="t" l="l"/>
            <a:pathLst>
              <a:path h="7494094" w="11109843">
                <a:moveTo>
                  <a:pt x="0" y="0"/>
                </a:moveTo>
                <a:lnTo>
                  <a:pt x="11109842" y="0"/>
                </a:lnTo>
                <a:lnTo>
                  <a:pt x="11109842" y="7494094"/>
                </a:lnTo>
                <a:lnTo>
                  <a:pt x="0" y="74940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076909">
            <a:off x="-4770220" y="-4094631"/>
            <a:ext cx="9540441" cy="6435461"/>
          </a:xfrm>
          <a:custGeom>
            <a:avLst/>
            <a:gdLst/>
            <a:ahLst/>
            <a:cxnLst/>
            <a:rect r="r" b="b" t="t" l="l"/>
            <a:pathLst>
              <a:path h="6435461" w="9540441">
                <a:moveTo>
                  <a:pt x="0" y="0"/>
                </a:moveTo>
                <a:lnTo>
                  <a:pt x="9540440" y="0"/>
                </a:lnTo>
                <a:lnTo>
                  <a:pt x="9540440" y="6435461"/>
                </a:lnTo>
                <a:lnTo>
                  <a:pt x="0" y="64354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496068" y="1189676"/>
            <a:ext cx="11295864" cy="3439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70"/>
              </a:lnSpc>
            </a:pPr>
            <a:r>
              <a:rPr lang="en-US" sz="4978" spc="139">
                <a:solidFill>
                  <a:srgbClr val="11100E"/>
                </a:solidFill>
                <a:latin typeface="DM Sans Semi-Bold"/>
              </a:rPr>
              <a:t>PRÉSENTATION  DE LA MÉTHODOLOGIE DU CYCLE EN V POUR LE PROJET DE DOMOTIQUE</a:t>
            </a:r>
          </a:p>
          <a:p>
            <a:pPr algn="ctr">
              <a:lnSpc>
                <a:spcPts val="6870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5741279" y="1028700"/>
            <a:ext cx="1314491" cy="1304932"/>
          </a:xfrm>
          <a:custGeom>
            <a:avLst/>
            <a:gdLst/>
            <a:ahLst/>
            <a:cxnLst/>
            <a:rect r="r" b="b" t="t" l="l"/>
            <a:pathLst>
              <a:path h="1304932" w="1314491">
                <a:moveTo>
                  <a:pt x="0" y="0"/>
                </a:moveTo>
                <a:lnTo>
                  <a:pt x="1314491" y="0"/>
                </a:lnTo>
                <a:lnTo>
                  <a:pt x="1314491" y="1304932"/>
                </a:lnTo>
                <a:lnTo>
                  <a:pt x="0" y="13049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8873408"/>
            <a:ext cx="4724994" cy="384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5"/>
              </a:lnSpc>
              <a:spcBef>
                <a:spcPct val="0"/>
              </a:spcBef>
            </a:pPr>
            <a:r>
              <a:rPr lang="en-US" sz="2329" spc="228">
                <a:solidFill>
                  <a:srgbClr val="11100E"/>
                </a:solidFill>
                <a:latin typeface="DM Sans"/>
              </a:rPr>
              <a:t>Présenté par: Tchèssi PRE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7C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9999" y="2503237"/>
            <a:ext cx="17088002" cy="9857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17"/>
              </a:lnSpc>
            </a:pPr>
            <a:r>
              <a:rPr lang="en-US" sz="13926" spc="793">
                <a:solidFill>
                  <a:srgbClr val="FFFFFF"/>
                </a:solidFill>
                <a:latin typeface="Codec Pro ExtraBold Semi-Bold"/>
              </a:rPr>
              <a:t>MÉTHODOLOGIE DU CYCLE EN V</a:t>
            </a:r>
          </a:p>
          <a:p>
            <a:pPr algn="ctr">
              <a:lnSpc>
                <a:spcPts val="19217"/>
              </a:lnSpc>
            </a:pPr>
          </a:p>
          <a:p>
            <a:pPr algn="ctr" marL="0" indent="0" lvl="0">
              <a:lnSpc>
                <a:spcPts val="19217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686210" y="8354018"/>
            <a:ext cx="5867521" cy="5867521"/>
          </a:xfrm>
          <a:custGeom>
            <a:avLst/>
            <a:gdLst/>
            <a:ahLst/>
            <a:cxnLst/>
            <a:rect r="r" b="b" t="t" l="l"/>
            <a:pathLst>
              <a:path h="5867521" w="5867521">
                <a:moveTo>
                  <a:pt x="0" y="0"/>
                </a:moveTo>
                <a:lnTo>
                  <a:pt x="5867521" y="0"/>
                </a:lnTo>
                <a:lnTo>
                  <a:pt x="5867521" y="5867521"/>
                </a:lnTo>
                <a:lnTo>
                  <a:pt x="0" y="58675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135372" y="-2900503"/>
            <a:ext cx="4788972" cy="4788972"/>
          </a:xfrm>
          <a:custGeom>
            <a:avLst/>
            <a:gdLst/>
            <a:ahLst/>
            <a:cxnLst/>
            <a:rect r="r" b="b" t="t" l="l"/>
            <a:pathLst>
              <a:path h="4788972" w="4788972">
                <a:moveTo>
                  <a:pt x="0" y="0"/>
                </a:moveTo>
                <a:lnTo>
                  <a:pt x="4788971" y="0"/>
                </a:lnTo>
                <a:lnTo>
                  <a:pt x="4788971" y="4788972"/>
                </a:lnTo>
                <a:lnTo>
                  <a:pt x="0" y="4788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126624" y="394759"/>
            <a:ext cx="2034753" cy="2549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9182"/>
              </a:lnSpc>
              <a:spcBef>
                <a:spcPct val="0"/>
              </a:spcBef>
            </a:pPr>
            <a:r>
              <a:rPr lang="en-US" sz="13900" spc="792">
                <a:solidFill>
                  <a:srgbClr val="FFFFFF"/>
                </a:solidFill>
                <a:latin typeface="Codec Pro ExtraBold"/>
              </a:rPr>
              <a:t>3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7C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855957">
            <a:off x="-43509" y="31868"/>
            <a:ext cx="3523042" cy="2741567"/>
          </a:xfrm>
          <a:custGeom>
            <a:avLst/>
            <a:gdLst/>
            <a:ahLst/>
            <a:cxnLst/>
            <a:rect r="r" b="b" t="t" l="l"/>
            <a:pathLst>
              <a:path h="2741567" w="3523042">
                <a:moveTo>
                  <a:pt x="0" y="0"/>
                </a:moveTo>
                <a:lnTo>
                  <a:pt x="3523042" y="0"/>
                </a:lnTo>
                <a:lnTo>
                  <a:pt x="3523042" y="2741567"/>
                </a:lnTo>
                <a:lnTo>
                  <a:pt x="0" y="2741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03271" y="1339229"/>
            <a:ext cx="12875982" cy="5124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47"/>
              </a:lnSpc>
            </a:pPr>
            <a:r>
              <a:rPr lang="en-US" sz="9600" spc="547">
                <a:solidFill>
                  <a:srgbClr val="FFFFFF"/>
                </a:solidFill>
                <a:latin typeface="Codec Pro ExtraBold Semi-Bold"/>
              </a:rPr>
              <a:t>QU'EST-CE QUE LE CYCLE EN V ?</a:t>
            </a:r>
          </a:p>
          <a:p>
            <a:pPr algn="ctr" marL="0" indent="0" lvl="0">
              <a:lnSpc>
                <a:spcPts val="13247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554340" y="4782247"/>
            <a:ext cx="13179321" cy="5031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01613" indent="-350806" lvl="1">
              <a:lnSpc>
                <a:spcPts val="4484"/>
              </a:lnSpc>
              <a:buFont typeface="Arial"/>
              <a:buChar char="•"/>
            </a:pPr>
            <a:r>
              <a:rPr lang="en-US" sz="3249" spc="318">
                <a:solidFill>
                  <a:srgbClr val="FFFFFF"/>
                </a:solidFill>
                <a:latin typeface="DM Sans"/>
              </a:rPr>
              <a:t>Le Cycle en V est une méthodologie de développement de logiciels qui est particulièrement adaptée aux projets exigeants en termes de qualité, de fiabilité et de sécurité.</a:t>
            </a:r>
          </a:p>
          <a:p>
            <a:pPr>
              <a:lnSpc>
                <a:spcPts val="4484"/>
              </a:lnSpc>
            </a:pPr>
          </a:p>
          <a:p>
            <a:pPr marL="701613" indent="-350806" lvl="1">
              <a:lnSpc>
                <a:spcPts val="4484"/>
              </a:lnSpc>
              <a:buFont typeface="Arial"/>
              <a:buChar char="•"/>
            </a:pPr>
            <a:r>
              <a:rPr lang="en-US" sz="3249" spc="318">
                <a:solidFill>
                  <a:srgbClr val="FFFFFF"/>
                </a:solidFill>
                <a:latin typeface="DM Sans"/>
              </a:rPr>
              <a:t>Il tire son nom de sa forme en V, symbolisant la correspondance entre les phases de développement et de test.</a:t>
            </a:r>
          </a:p>
          <a:p>
            <a:pPr algn="just" marL="0" indent="0" lvl="0">
              <a:lnSpc>
                <a:spcPts val="448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5979" y="1595615"/>
            <a:ext cx="16839676" cy="7265420"/>
          </a:xfrm>
          <a:custGeom>
            <a:avLst/>
            <a:gdLst/>
            <a:ahLst/>
            <a:cxnLst/>
            <a:rect r="r" b="b" t="t" l="l"/>
            <a:pathLst>
              <a:path h="7265420" w="16839676">
                <a:moveTo>
                  <a:pt x="0" y="0"/>
                </a:moveTo>
                <a:lnTo>
                  <a:pt x="16839676" y="0"/>
                </a:lnTo>
                <a:lnTo>
                  <a:pt x="16839676" y="7265420"/>
                </a:lnTo>
                <a:lnTo>
                  <a:pt x="0" y="72654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652569" y="648305"/>
            <a:ext cx="7296270" cy="760789"/>
            <a:chOff x="0" y="0"/>
            <a:chExt cx="1626985" cy="1696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26985" cy="169647"/>
            </a:xfrm>
            <a:custGeom>
              <a:avLst/>
              <a:gdLst/>
              <a:ahLst/>
              <a:cxnLst/>
              <a:rect r="r" b="b" t="t" l="l"/>
              <a:pathLst>
                <a:path h="169647" w="1626985">
                  <a:moveTo>
                    <a:pt x="0" y="0"/>
                  </a:moveTo>
                  <a:lnTo>
                    <a:pt x="1626985" y="0"/>
                  </a:lnTo>
                  <a:lnTo>
                    <a:pt x="1626985" y="169647"/>
                  </a:lnTo>
                  <a:lnTo>
                    <a:pt x="0" y="169647"/>
                  </a:lnTo>
                  <a:close/>
                </a:path>
              </a:pathLst>
            </a:custGeom>
            <a:solidFill>
              <a:srgbClr val="F47C00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626985" cy="226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982"/>
                </a:lnSpc>
                <a:spcBef>
                  <a:spcPct val="0"/>
                </a:spcBef>
              </a:pPr>
              <a:r>
                <a:rPr lang="en-US" sz="3610" spc="364">
                  <a:solidFill>
                    <a:srgbClr val="FFFFFF"/>
                  </a:solidFill>
                  <a:latin typeface="DM Sans"/>
                </a:rPr>
                <a:t>DIAGRAMME DU CYCLE EN V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7C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9999" y="2789073"/>
            <a:ext cx="17088002" cy="9857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17"/>
              </a:lnSpc>
            </a:pPr>
            <a:r>
              <a:rPr lang="en-US" sz="13926" spc="793">
                <a:solidFill>
                  <a:srgbClr val="FFFFFF"/>
                </a:solidFill>
                <a:latin typeface="Codec Pro ExtraBold"/>
              </a:rPr>
              <a:t>LES AVANTAGES DU CYLE EN V</a:t>
            </a:r>
          </a:p>
          <a:p>
            <a:pPr algn="ctr">
              <a:lnSpc>
                <a:spcPts val="19217"/>
              </a:lnSpc>
            </a:pPr>
          </a:p>
          <a:p>
            <a:pPr algn="ctr" marL="0" indent="0" lvl="0">
              <a:lnSpc>
                <a:spcPts val="19217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686210" y="8354018"/>
            <a:ext cx="5867521" cy="5867521"/>
          </a:xfrm>
          <a:custGeom>
            <a:avLst/>
            <a:gdLst/>
            <a:ahLst/>
            <a:cxnLst/>
            <a:rect r="r" b="b" t="t" l="l"/>
            <a:pathLst>
              <a:path h="5867521" w="5867521">
                <a:moveTo>
                  <a:pt x="0" y="0"/>
                </a:moveTo>
                <a:lnTo>
                  <a:pt x="5867521" y="0"/>
                </a:lnTo>
                <a:lnTo>
                  <a:pt x="5867521" y="5867521"/>
                </a:lnTo>
                <a:lnTo>
                  <a:pt x="0" y="58675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135372" y="-2900503"/>
            <a:ext cx="4788972" cy="4788972"/>
          </a:xfrm>
          <a:custGeom>
            <a:avLst/>
            <a:gdLst/>
            <a:ahLst/>
            <a:cxnLst/>
            <a:rect r="r" b="b" t="t" l="l"/>
            <a:pathLst>
              <a:path h="4788972" w="4788972">
                <a:moveTo>
                  <a:pt x="0" y="0"/>
                </a:moveTo>
                <a:lnTo>
                  <a:pt x="4788971" y="0"/>
                </a:lnTo>
                <a:lnTo>
                  <a:pt x="4788971" y="4788972"/>
                </a:lnTo>
                <a:lnTo>
                  <a:pt x="0" y="4788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126624" y="394759"/>
            <a:ext cx="2034753" cy="2549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9182"/>
              </a:lnSpc>
              <a:spcBef>
                <a:spcPct val="0"/>
              </a:spcBef>
            </a:pPr>
            <a:r>
              <a:rPr lang="en-US" sz="13900" spc="792">
                <a:solidFill>
                  <a:srgbClr val="FFFFFF"/>
                </a:solidFill>
                <a:latin typeface="Codec Pro ExtraBold"/>
              </a:rPr>
              <a:t>4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251189" y="1734539"/>
            <a:ext cx="1224254" cy="1209489"/>
          </a:xfrm>
          <a:custGeom>
            <a:avLst/>
            <a:gdLst/>
            <a:ahLst/>
            <a:cxnLst/>
            <a:rect r="r" b="b" t="t" l="l"/>
            <a:pathLst>
              <a:path h="1209489" w="1224254">
                <a:moveTo>
                  <a:pt x="0" y="0"/>
                </a:moveTo>
                <a:lnTo>
                  <a:pt x="1224254" y="0"/>
                </a:lnTo>
                <a:lnTo>
                  <a:pt x="1224254" y="1209490"/>
                </a:lnTo>
                <a:lnTo>
                  <a:pt x="0" y="12094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22360" y="5029582"/>
            <a:ext cx="3817312" cy="984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68"/>
              </a:lnSpc>
            </a:pPr>
            <a:r>
              <a:rPr lang="en-US" sz="1933" spc="189">
                <a:solidFill>
                  <a:srgbClr val="11100E"/>
                </a:solidFill>
                <a:latin typeface="DM Sans Bold"/>
              </a:rPr>
              <a:t>Détection Précoce des Erreurs</a:t>
            </a:r>
          </a:p>
          <a:p>
            <a:pPr algn="l" marL="0" indent="0" lvl="0">
              <a:lnSpc>
                <a:spcPts val="2668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992805" y="2830063"/>
            <a:ext cx="5410488" cy="1184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221"/>
              </a:lnSpc>
              <a:spcBef>
                <a:spcPct val="0"/>
              </a:spcBef>
            </a:pPr>
            <a:r>
              <a:rPr lang="en-US" sz="2334" spc="228">
                <a:solidFill>
                  <a:srgbClr val="11100E"/>
                </a:solidFill>
                <a:latin typeface="DM Sans Bold"/>
              </a:rPr>
              <a:t>Evite de revenir en arrière incessamment pour redéfinir les spécifications initiales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992805" y="1860594"/>
            <a:ext cx="5410488" cy="764468"/>
            <a:chOff x="0" y="0"/>
            <a:chExt cx="1424984" cy="2013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24984" cy="201341"/>
            </a:xfrm>
            <a:custGeom>
              <a:avLst/>
              <a:gdLst/>
              <a:ahLst/>
              <a:cxnLst/>
              <a:rect r="r" b="b" t="t" l="l"/>
              <a:pathLst>
                <a:path h="201341" w="1424984">
                  <a:moveTo>
                    <a:pt x="0" y="0"/>
                  </a:moveTo>
                  <a:lnTo>
                    <a:pt x="1424984" y="0"/>
                  </a:lnTo>
                  <a:lnTo>
                    <a:pt x="1424984" y="201341"/>
                  </a:lnTo>
                  <a:lnTo>
                    <a:pt x="0" y="201341"/>
                  </a:lnTo>
                  <a:close/>
                </a:path>
              </a:pathLst>
            </a:custGeom>
            <a:solidFill>
              <a:srgbClr val="F47C00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424984" cy="2584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982"/>
                </a:lnSpc>
                <a:spcBef>
                  <a:spcPct val="0"/>
                </a:spcBef>
              </a:pPr>
              <a:r>
                <a:rPr lang="en-US" sz="3610" spc="364">
                  <a:solidFill>
                    <a:srgbClr val="FFFFFF"/>
                  </a:solidFill>
                  <a:latin typeface="DM Sans"/>
                </a:rPr>
                <a:t>LES AVANTAGES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1495896" y="3577297"/>
            <a:ext cx="2649099" cy="4619028"/>
            <a:chOff x="0" y="0"/>
            <a:chExt cx="2822400" cy="4921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22194" cy="4921250"/>
            </a:xfrm>
            <a:custGeom>
              <a:avLst/>
              <a:gdLst/>
              <a:ahLst/>
              <a:cxnLst/>
              <a:rect r="r" b="b" t="t" l="l"/>
              <a:pathLst>
                <a:path h="4921250" w="2822194">
                  <a:moveTo>
                    <a:pt x="1940560" y="4921250"/>
                  </a:moveTo>
                  <a:cubicBezTo>
                    <a:pt x="1787398" y="4822444"/>
                    <a:pt x="1627378" y="4730496"/>
                    <a:pt x="1460500" y="4648835"/>
                  </a:cubicBezTo>
                  <a:cubicBezTo>
                    <a:pt x="1286891" y="4567047"/>
                    <a:pt x="1106424" y="4492117"/>
                    <a:pt x="919226" y="4424045"/>
                  </a:cubicBezTo>
                  <a:cubicBezTo>
                    <a:pt x="755777" y="4366133"/>
                    <a:pt x="585597" y="4315079"/>
                    <a:pt x="411988" y="4274185"/>
                  </a:cubicBezTo>
                  <a:cubicBezTo>
                    <a:pt x="275844" y="4240149"/>
                    <a:pt x="139573" y="4209415"/>
                    <a:pt x="3429" y="4185666"/>
                  </a:cubicBezTo>
                  <a:cubicBezTo>
                    <a:pt x="0" y="2932303"/>
                    <a:pt x="0" y="2932303"/>
                    <a:pt x="0" y="2932303"/>
                  </a:cubicBezTo>
                  <a:cubicBezTo>
                    <a:pt x="6858" y="2935732"/>
                    <a:pt x="10160" y="2939161"/>
                    <a:pt x="17018" y="2942463"/>
                  </a:cubicBezTo>
                  <a:cubicBezTo>
                    <a:pt x="44196" y="2959481"/>
                    <a:pt x="78359" y="2973070"/>
                    <a:pt x="108966" y="2986786"/>
                  </a:cubicBezTo>
                  <a:cubicBezTo>
                    <a:pt x="143002" y="3000375"/>
                    <a:pt x="177038" y="3007233"/>
                    <a:pt x="211074" y="3014091"/>
                  </a:cubicBezTo>
                  <a:cubicBezTo>
                    <a:pt x="245110" y="3020949"/>
                    <a:pt x="282575" y="3024251"/>
                    <a:pt x="316611" y="3024251"/>
                  </a:cubicBezTo>
                  <a:cubicBezTo>
                    <a:pt x="398272" y="3024251"/>
                    <a:pt x="476631" y="3007233"/>
                    <a:pt x="548132" y="2976626"/>
                  </a:cubicBezTo>
                  <a:cubicBezTo>
                    <a:pt x="619633" y="2949321"/>
                    <a:pt x="680974" y="2905125"/>
                    <a:pt x="735330" y="2850642"/>
                  </a:cubicBezTo>
                  <a:cubicBezTo>
                    <a:pt x="789686" y="2796159"/>
                    <a:pt x="830707" y="2734818"/>
                    <a:pt x="861314" y="2663317"/>
                  </a:cubicBezTo>
                  <a:cubicBezTo>
                    <a:pt x="891921" y="2591816"/>
                    <a:pt x="908939" y="2513457"/>
                    <a:pt x="905637" y="2435098"/>
                  </a:cubicBezTo>
                  <a:cubicBezTo>
                    <a:pt x="905637" y="2356739"/>
                    <a:pt x="892048" y="2278380"/>
                    <a:pt x="858012" y="2206879"/>
                  </a:cubicBezTo>
                  <a:cubicBezTo>
                    <a:pt x="830834" y="2138807"/>
                    <a:pt x="786511" y="2074037"/>
                    <a:pt x="732028" y="2022983"/>
                  </a:cubicBezTo>
                  <a:cubicBezTo>
                    <a:pt x="677545" y="1968500"/>
                    <a:pt x="616331" y="1927606"/>
                    <a:pt x="544830" y="1896999"/>
                  </a:cubicBezTo>
                  <a:cubicBezTo>
                    <a:pt x="473329" y="1866392"/>
                    <a:pt x="394970" y="1852676"/>
                    <a:pt x="316738" y="1852676"/>
                  </a:cubicBezTo>
                  <a:cubicBezTo>
                    <a:pt x="279273" y="1852676"/>
                    <a:pt x="245237" y="1856105"/>
                    <a:pt x="207772" y="1862836"/>
                  </a:cubicBezTo>
                  <a:cubicBezTo>
                    <a:pt x="173736" y="1869694"/>
                    <a:pt x="139700" y="1879854"/>
                    <a:pt x="105664" y="1890141"/>
                  </a:cubicBezTo>
                  <a:cubicBezTo>
                    <a:pt x="75057" y="1903730"/>
                    <a:pt x="44323" y="1917446"/>
                    <a:pt x="13716" y="1937766"/>
                  </a:cubicBezTo>
                  <a:cubicBezTo>
                    <a:pt x="10287" y="1937766"/>
                    <a:pt x="6858" y="1941195"/>
                    <a:pt x="127" y="1944624"/>
                  </a:cubicBezTo>
                  <a:cubicBezTo>
                    <a:pt x="0" y="664083"/>
                    <a:pt x="0" y="664083"/>
                    <a:pt x="0" y="664083"/>
                  </a:cubicBezTo>
                  <a:cubicBezTo>
                    <a:pt x="187198" y="640207"/>
                    <a:pt x="374523" y="602742"/>
                    <a:pt x="561721" y="551688"/>
                  </a:cubicBezTo>
                  <a:cubicBezTo>
                    <a:pt x="738759" y="507365"/>
                    <a:pt x="919226" y="449580"/>
                    <a:pt x="1096264" y="381381"/>
                  </a:cubicBezTo>
                  <a:cubicBezTo>
                    <a:pt x="1252855" y="323469"/>
                    <a:pt x="1406144" y="251968"/>
                    <a:pt x="1559306" y="177038"/>
                  </a:cubicBezTo>
                  <a:cubicBezTo>
                    <a:pt x="1671701" y="122555"/>
                    <a:pt x="1780540" y="61341"/>
                    <a:pt x="1886077" y="0"/>
                  </a:cubicBezTo>
                  <a:cubicBezTo>
                    <a:pt x="1913255" y="2315845"/>
                    <a:pt x="1913255" y="2315845"/>
                    <a:pt x="1913255" y="2315845"/>
                  </a:cubicBezTo>
                  <a:cubicBezTo>
                    <a:pt x="1988185" y="2193290"/>
                    <a:pt x="1988185" y="2193290"/>
                    <a:pt x="1988185" y="2193290"/>
                  </a:cubicBezTo>
                  <a:cubicBezTo>
                    <a:pt x="1991614" y="2189861"/>
                    <a:pt x="1995043" y="2183130"/>
                    <a:pt x="1998345" y="2176272"/>
                  </a:cubicBezTo>
                  <a:cubicBezTo>
                    <a:pt x="2001647" y="2169414"/>
                    <a:pt x="2008505" y="2166112"/>
                    <a:pt x="2011934" y="2159254"/>
                  </a:cubicBezTo>
                  <a:cubicBezTo>
                    <a:pt x="2015363" y="2155825"/>
                    <a:pt x="2018792" y="2149094"/>
                    <a:pt x="2025523" y="2142236"/>
                  </a:cubicBezTo>
                  <a:cubicBezTo>
                    <a:pt x="2028952" y="2138807"/>
                    <a:pt x="2035683" y="2132076"/>
                    <a:pt x="2039112" y="2128647"/>
                  </a:cubicBezTo>
                  <a:cubicBezTo>
                    <a:pt x="2059559" y="2104771"/>
                    <a:pt x="2083435" y="2084324"/>
                    <a:pt x="2107184" y="2067306"/>
                  </a:cubicBezTo>
                  <a:cubicBezTo>
                    <a:pt x="2130933" y="2050288"/>
                    <a:pt x="2154809" y="2036699"/>
                    <a:pt x="2185543" y="2022983"/>
                  </a:cubicBezTo>
                  <a:cubicBezTo>
                    <a:pt x="2212721" y="2009394"/>
                    <a:pt x="2240026" y="2002536"/>
                    <a:pt x="2270633" y="1995678"/>
                  </a:cubicBezTo>
                  <a:cubicBezTo>
                    <a:pt x="2301240" y="1988820"/>
                    <a:pt x="2331974" y="1985518"/>
                    <a:pt x="2366010" y="1985518"/>
                  </a:cubicBezTo>
                  <a:cubicBezTo>
                    <a:pt x="2427351" y="1985518"/>
                    <a:pt x="2485136" y="1995678"/>
                    <a:pt x="2539619" y="2019554"/>
                  </a:cubicBezTo>
                  <a:cubicBezTo>
                    <a:pt x="2594102" y="2040001"/>
                    <a:pt x="2641727" y="2074037"/>
                    <a:pt x="2686050" y="2114931"/>
                  </a:cubicBezTo>
                  <a:cubicBezTo>
                    <a:pt x="2726944" y="2155825"/>
                    <a:pt x="2760980" y="2203450"/>
                    <a:pt x="2784729" y="2257933"/>
                  </a:cubicBezTo>
                  <a:cubicBezTo>
                    <a:pt x="2808478" y="2312416"/>
                    <a:pt x="2822194" y="2370328"/>
                    <a:pt x="2822194" y="2431669"/>
                  </a:cubicBezTo>
                  <a:cubicBezTo>
                    <a:pt x="2822194" y="2489581"/>
                    <a:pt x="2812034" y="2547493"/>
                    <a:pt x="2788158" y="2605405"/>
                  </a:cubicBezTo>
                  <a:cubicBezTo>
                    <a:pt x="2767711" y="2656459"/>
                    <a:pt x="2737104" y="2704211"/>
                    <a:pt x="2696210" y="2748407"/>
                  </a:cubicBezTo>
                  <a:cubicBezTo>
                    <a:pt x="2655316" y="2789301"/>
                    <a:pt x="2607691" y="2819908"/>
                    <a:pt x="2553208" y="2843784"/>
                  </a:cubicBezTo>
                  <a:cubicBezTo>
                    <a:pt x="2498725" y="2867660"/>
                    <a:pt x="2437511" y="2881249"/>
                    <a:pt x="2376170" y="2881249"/>
                  </a:cubicBezTo>
                  <a:cubicBezTo>
                    <a:pt x="2345563" y="2881249"/>
                    <a:pt x="2311527" y="2877820"/>
                    <a:pt x="2280793" y="2871089"/>
                  </a:cubicBezTo>
                  <a:cubicBezTo>
                    <a:pt x="2253615" y="2864231"/>
                    <a:pt x="2222881" y="2854071"/>
                    <a:pt x="2195703" y="2840482"/>
                  </a:cubicBezTo>
                  <a:cubicBezTo>
                    <a:pt x="2165096" y="2830322"/>
                    <a:pt x="2137791" y="2813177"/>
                    <a:pt x="2114042" y="2796159"/>
                  </a:cubicBezTo>
                  <a:cubicBezTo>
                    <a:pt x="2090293" y="2779141"/>
                    <a:pt x="2066417" y="2758694"/>
                    <a:pt x="2045970" y="2738247"/>
                  </a:cubicBezTo>
                  <a:cubicBezTo>
                    <a:pt x="2042541" y="2731389"/>
                    <a:pt x="2035810" y="2728087"/>
                    <a:pt x="2032381" y="2721229"/>
                  </a:cubicBezTo>
                  <a:cubicBezTo>
                    <a:pt x="2025523" y="2714371"/>
                    <a:pt x="2022221" y="2711069"/>
                    <a:pt x="2018792" y="2704211"/>
                  </a:cubicBezTo>
                  <a:cubicBezTo>
                    <a:pt x="2011934" y="2700782"/>
                    <a:pt x="2008632" y="2694051"/>
                    <a:pt x="2005203" y="2687193"/>
                  </a:cubicBezTo>
                  <a:cubicBezTo>
                    <a:pt x="2001774" y="2683764"/>
                    <a:pt x="1998345" y="2677033"/>
                    <a:pt x="1991614" y="2670175"/>
                  </a:cubicBezTo>
                  <a:cubicBezTo>
                    <a:pt x="1916684" y="2547620"/>
                    <a:pt x="1916684" y="2547620"/>
                    <a:pt x="1916684" y="2547620"/>
                  </a:cubicBezTo>
                  <a:lnTo>
                    <a:pt x="1940560" y="4921250"/>
                  </a:lnTo>
                  <a:close/>
                </a:path>
              </a:pathLst>
            </a:custGeom>
            <a:solidFill>
              <a:srgbClr val="F4C303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949347" y="4268630"/>
            <a:ext cx="2338911" cy="4827847"/>
            <a:chOff x="0" y="0"/>
            <a:chExt cx="2491920" cy="514368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254" y="0"/>
              <a:ext cx="2492248" cy="5143627"/>
            </a:xfrm>
            <a:custGeom>
              <a:avLst/>
              <a:gdLst/>
              <a:ahLst/>
              <a:cxnLst/>
              <a:rect r="r" b="b" t="t" l="l"/>
              <a:pathLst>
                <a:path h="5143627" w="2492248">
                  <a:moveTo>
                    <a:pt x="1567434" y="5143627"/>
                  </a:moveTo>
                  <a:cubicBezTo>
                    <a:pt x="1557274" y="5116322"/>
                    <a:pt x="1550416" y="5089144"/>
                    <a:pt x="1540256" y="5061839"/>
                  </a:cubicBezTo>
                  <a:cubicBezTo>
                    <a:pt x="1513078" y="4976622"/>
                    <a:pt x="1489202" y="4881245"/>
                    <a:pt x="1468882" y="4775708"/>
                  </a:cubicBezTo>
                  <a:cubicBezTo>
                    <a:pt x="1455293" y="4697349"/>
                    <a:pt x="1438275" y="4612259"/>
                    <a:pt x="1428115" y="4527042"/>
                  </a:cubicBezTo>
                  <a:cubicBezTo>
                    <a:pt x="1417955" y="4462272"/>
                    <a:pt x="1414526" y="4411218"/>
                    <a:pt x="1411097" y="4390771"/>
                  </a:cubicBezTo>
                  <a:cubicBezTo>
                    <a:pt x="1407668" y="4370324"/>
                    <a:pt x="1407668" y="4370324"/>
                    <a:pt x="1407668" y="4370324"/>
                  </a:cubicBezTo>
                  <a:cubicBezTo>
                    <a:pt x="1397508" y="4319270"/>
                    <a:pt x="1387221" y="4261358"/>
                    <a:pt x="1377061" y="4193159"/>
                  </a:cubicBezTo>
                  <a:cubicBezTo>
                    <a:pt x="1373632" y="4145407"/>
                    <a:pt x="1373632" y="4145407"/>
                    <a:pt x="1373632" y="4145407"/>
                  </a:cubicBezTo>
                  <a:cubicBezTo>
                    <a:pt x="1363472" y="4094353"/>
                    <a:pt x="1356614" y="4039870"/>
                    <a:pt x="1349883" y="3985260"/>
                  </a:cubicBezTo>
                  <a:cubicBezTo>
                    <a:pt x="1336294" y="3903472"/>
                    <a:pt x="1322705" y="3831971"/>
                    <a:pt x="1305687" y="3770630"/>
                  </a:cubicBezTo>
                  <a:cubicBezTo>
                    <a:pt x="1288669" y="3688842"/>
                    <a:pt x="1268349" y="3620770"/>
                    <a:pt x="1244473" y="3559429"/>
                  </a:cubicBezTo>
                  <a:cubicBezTo>
                    <a:pt x="1230884" y="3521964"/>
                    <a:pt x="1193419" y="3474212"/>
                    <a:pt x="1139063" y="3423158"/>
                  </a:cubicBezTo>
                  <a:cubicBezTo>
                    <a:pt x="1094867" y="3378835"/>
                    <a:pt x="1033653" y="3334639"/>
                    <a:pt x="965708" y="3280029"/>
                  </a:cubicBezTo>
                  <a:cubicBezTo>
                    <a:pt x="911352" y="3242564"/>
                    <a:pt x="850138" y="3201670"/>
                    <a:pt x="778764" y="3154045"/>
                  </a:cubicBezTo>
                  <a:cubicBezTo>
                    <a:pt x="744728" y="3130169"/>
                    <a:pt x="710819" y="3109722"/>
                    <a:pt x="683514" y="3089275"/>
                  </a:cubicBezTo>
                  <a:cubicBezTo>
                    <a:pt x="642747" y="3065399"/>
                    <a:pt x="642747" y="3065399"/>
                    <a:pt x="642747" y="3065399"/>
                  </a:cubicBezTo>
                  <a:cubicBezTo>
                    <a:pt x="479552" y="2956433"/>
                    <a:pt x="350393" y="2867787"/>
                    <a:pt x="255143" y="2779268"/>
                  </a:cubicBezTo>
                  <a:cubicBezTo>
                    <a:pt x="163322" y="2690749"/>
                    <a:pt x="105537" y="2602103"/>
                    <a:pt x="71501" y="2493137"/>
                  </a:cubicBezTo>
                  <a:cubicBezTo>
                    <a:pt x="34163" y="2384171"/>
                    <a:pt x="13716" y="2244471"/>
                    <a:pt x="6858" y="2043430"/>
                  </a:cubicBezTo>
                  <a:cubicBezTo>
                    <a:pt x="0" y="1859534"/>
                    <a:pt x="6858" y="1627886"/>
                    <a:pt x="10287" y="1331468"/>
                  </a:cubicBezTo>
                  <a:cubicBezTo>
                    <a:pt x="13716" y="1290574"/>
                    <a:pt x="13716" y="1290574"/>
                    <a:pt x="13716" y="1290574"/>
                  </a:cubicBezTo>
                  <a:cubicBezTo>
                    <a:pt x="17145" y="1004443"/>
                    <a:pt x="102108" y="759206"/>
                    <a:pt x="261874" y="561594"/>
                  </a:cubicBezTo>
                  <a:cubicBezTo>
                    <a:pt x="387604" y="401447"/>
                    <a:pt x="567817" y="272034"/>
                    <a:pt x="792226" y="176657"/>
                  </a:cubicBezTo>
                  <a:cubicBezTo>
                    <a:pt x="958850" y="108585"/>
                    <a:pt x="1142365" y="57404"/>
                    <a:pt x="1343025" y="26797"/>
                  </a:cubicBezTo>
                  <a:cubicBezTo>
                    <a:pt x="1472311" y="6858"/>
                    <a:pt x="1570863" y="3429"/>
                    <a:pt x="1615059" y="0"/>
                  </a:cubicBezTo>
                  <a:cubicBezTo>
                    <a:pt x="1601470" y="1566926"/>
                    <a:pt x="1601470" y="1566926"/>
                    <a:pt x="1601470" y="1566926"/>
                  </a:cubicBezTo>
                  <a:cubicBezTo>
                    <a:pt x="1679702" y="1454531"/>
                    <a:pt x="1679702" y="1454531"/>
                    <a:pt x="1679702" y="1454531"/>
                  </a:cubicBezTo>
                  <a:cubicBezTo>
                    <a:pt x="1683131" y="1451102"/>
                    <a:pt x="1686560" y="1444371"/>
                    <a:pt x="1689862" y="1440942"/>
                  </a:cubicBezTo>
                  <a:cubicBezTo>
                    <a:pt x="1693291" y="1434084"/>
                    <a:pt x="1700022" y="1427353"/>
                    <a:pt x="1703451" y="1423924"/>
                  </a:cubicBezTo>
                  <a:cubicBezTo>
                    <a:pt x="1706880" y="1417066"/>
                    <a:pt x="1710309" y="1413764"/>
                    <a:pt x="1717040" y="1406906"/>
                  </a:cubicBezTo>
                  <a:cubicBezTo>
                    <a:pt x="1720469" y="1403477"/>
                    <a:pt x="1723898" y="1400048"/>
                    <a:pt x="1730629" y="1393317"/>
                  </a:cubicBezTo>
                  <a:cubicBezTo>
                    <a:pt x="1751076" y="1372870"/>
                    <a:pt x="1774825" y="1352423"/>
                    <a:pt x="1798574" y="1338834"/>
                  </a:cubicBezTo>
                  <a:cubicBezTo>
                    <a:pt x="1822323" y="1321816"/>
                    <a:pt x="1846199" y="1308227"/>
                    <a:pt x="1873377" y="1294511"/>
                  </a:cubicBezTo>
                  <a:cubicBezTo>
                    <a:pt x="1900555" y="1284351"/>
                    <a:pt x="1931162" y="1274064"/>
                    <a:pt x="1958340" y="1267206"/>
                  </a:cubicBezTo>
                  <a:cubicBezTo>
                    <a:pt x="1988947" y="1263777"/>
                    <a:pt x="2019554" y="1260348"/>
                    <a:pt x="2050161" y="1260348"/>
                  </a:cubicBezTo>
                  <a:cubicBezTo>
                    <a:pt x="2111375" y="1260348"/>
                    <a:pt x="2169160" y="1270508"/>
                    <a:pt x="2223516" y="1294384"/>
                  </a:cubicBezTo>
                  <a:cubicBezTo>
                    <a:pt x="2274570" y="1314831"/>
                    <a:pt x="2322068" y="1348867"/>
                    <a:pt x="2362962" y="1389761"/>
                  </a:cubicBezTo>
                  <a:cubicBezTo>
                    <a:pt x="2403729" y="1427226"/>
                    <a:pt x="2437765" y="1474978"/>
                    <a:pt x="2458212" y="1529461"/>
                  </a:cubicBezTo>
                  <a:cubicBezTo>
                    <a:pt x="2481961" y="1583944"/>
                    <a:pt x="2492248" y="1641856"/>
                    <a:pt x="2492248" y="1703197"/>
                  </a:cubicBezTo>
                  <a:cubicBezTo>
                    <a:pt x="2492248" y="1761109"/>
                    <a:pt x="2482088" y="1822450"/>
                    <a:pt x="2458212" y="1876933"/>
                  </a:cubicBezTo>
                  <a:cubicBezTo>
                    <a:pt x="2434336" y="1931416"/>
                    <a:pt x="2400427" y="1979168"/>
                    <a:pt x="2359660" y="2020062"/>
                  </a:cubicBezTo>
                  <a:cubicBezTo>
                    <a:pt x="2318893" y="2060956"/>
                    <a:pt x="2271268" y="2091563"/>
                    <a:pt x="2216912" y="2115439"/>
                  </a:cubicBezTo>
                  <a:cubicBezTo>
                    <a:pt x="2162556" y="2139315"/>
                    <a:pt x="2101342" y="2152904"/>
                    <a:pt x="2043557" y="2152904"/>
                  </a:cubicBezTo>
                  <a:cubicBezTo>
                    <a:pt x="2009521" y="2152904"/>
                    <a:pt x="1982343" y="2149475"/>
                    <a:pt x="1951736" y="2142744"/>
                  </a:cubicBezTo>
                  <a:cubicBezTo>
                    <a:pt x="1921129" y="2136013"/>
                    <a:pt x="1893951" y="2129155"/>
                    <a:pt x="1866773" y="2115439"/>
                  </a:cubicBezTo>
                  <a:cubicBezTo>
                    <a:pt x="1839595" y="2105279"/>
                    <a:pt x="1815719" y="2091563"/>
                    <a:pt x="1791970" y="2074545"/>
                  </a:cubicBezTo>
                  <a:cubicBezTo>
                    <a:pt x="1768221" y="2057527"/>
                    <a:pt x="1744345" y="2040509"/>
                    <a:pt x="1724025" y="2016633"/>
                  </a:cubicBezTo>
                  <a:cubicBezTo>
                    <a:pt x="1720596" y="2013204"/>
                    <a:pt x="1713865" y="2009775"/>
                    <a:pt x="1710436" y="2003044"/>
                  </a:cubicBezTo>
                  <a:cubicBezTo>
                    <a:pt x="1707007" y="1999615"/>
                    <a:pt x="1700276" y="1992884"/>
                    <a:pt x="1696847" y="1989455"/>
                  </a:cubicBezTo>
                  <a:cubicBezTo>
                    <a:pt x="1693418" y="1982597"/>
                    <a:pt x="1689989" y="1979295"/>
                    <a:pt x="1686687" y="1972437"/>
                  </a:cubicBezTo>
                  <a:cubicBezTo>
                    <a:pt x="1679829" y="1965579"/>
                    <a:pt x="1676527" y="1962277"/>
                    <a:pt x="1673098" y="1955419"/>
                  </a:cubicBezTo>
                  <a:cubicBezTo>
                    <a:pt x="1598295" y="1846453"/>
                    <a:pt x="1598295" y="1846453"/>
                    <a:pt x="1598295" y="1846453"/>
                  </a:cubicBezTo>
                  <a:lnTo>
                    <a:pt x="1567434" y="5143627"/>
                  </a:lnTo>
                  <a:close/>
                </a:path>
              </a:pathLst>
            </a:custGeom>
            <a:solidFill>
              <a:srgbClr val="DE2B2B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400273" y="3034637"/>
            <a:ext cx="1930733" cy="5652987"/>
            <a:chOff x="0" y="0"/>
            <a:chExt cx="2057040" cy="602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56892" cy="6022848"/>
            </a:xfrm>
            <a:custGeom>
              <a:avLst/>
              <a:gdLst/>
              <a:ahLst/>
              <a:cxnLst/>
              <a:rect r="r" b="b" t="t" l="l"/>
              <a:pathLst>
                <a:path h="6022848" w="2056892">
                  <a:moveTo>
                    <a:pt x="618871" y="6022848"/>
                  </a:moveTo>
                  <a:cubicBezTo>
                    <a:pt x="612013" y="6022848"/>
                    <a:pt x="601853" y="6019419"/>
                    <a:pt x="595122" y="6019419"/>
                  </a:cubicBezTo>
                  <a:cubicBezTo>
                    <a:pt x="584962" y="6015990"/>
                    <a:pt x="574675" y="6009259"/>
                    <a:pt x="567944" y="6005830"/>
                  </a:cubicBezTo>
                  <a:cubicBezTo>
                    <a:pt x="557784" y="5998972"/>
                    <a:pt x="547497" y="5992241"/>
                    <a:pt x="537337" y="5985383"/>
                  </a:cubicBezTo>
                  <a:cubicBezTo>
                    <a:pt x="527177" y="5978525"/>
                    <a:pt x="520319" y="5971794"/>
                    <a:pt x="510159" y="5961507"/>
                  </a:cubicBezTo>
                  <a:cubicBezTo>
                    <a:pt x="472821" y="5927471"/>
                    <a:pt x="435356" y="5893435"/>
                    <a:pt x="394589" y="5859399"/>
                  </a:cubicBezTo>
                  <a:cubicBezTo>
                    <a:pt x="357251" y="5825363"/>
                    <a:pt x="319786" y="5791327"/>
                    <a:pt x="279019" y="5760720"/>
                  </a:cubicBezTo>
                  <a:cubicBezTo>
                    <a:pt x="241681" y="5730113"/>
                    <a:pt x="200787" y="5699379"/>
                    <a:pt x="160020" y="5668772"/>
                  </a:cubicBezTo>
                  <a:cubicBezTo>
                    <a:pt x="125984" y="5641594"/>
                    <a:pt x="92075" y="5617718"/>
                    <a:pt x="58039" y="5593842"/>
                  </a:cubicBezTo>
                  <a:cubicBezTo>
                    <a:pt x="34290" y="3503422"/>
                    <a:pt x="34290" y="3503422"/>
                    <a:pt x="34290" y="3503422"/>
                  </a:cubicBezTo>
                  <a:cubicBezTo>
                    <a:pt x="37719" y="3506851"/>
                    <a:pt x="44450" y="3510280"/>
                    <a:pt x="47879" y="3513582"/>
                  </a:cubicBezTo>
                  <a:cubicBezTo>
                    <a:pt x="78486" y="3530600"/>
                    <a:pt x="109093" y="3547618"/>
                    <a:pt x="143129" y="3557905"/>
                  </a:cubicBezTo>
                  <a:cubicBezTo>
                    <a:pt x="173736" y="3571494"/>
                    <a:pt x="211074" y="3581781"/>
                    <a:pt x="245110" y="3588512"/>
                  </a:cubicBezTo>
                  <a:cubicBezTo>
                    <a:pt x="279146" y="3595243"/>
                    <a:pt x="316484" y="3598672"/>
                    <a:pt x="350520" y="3598672"/>
                  </a:cubicBezTo>
                  <a:cubicBezTo>
                    <a:pt x="432181" y="3598672"/>
                    <a:pt x="510286" y="3581654"/>
                    <a:pt x="581787" y="3551047"/>
                  </a:cubicBezTo>
                  <a:cubicBezTo>
                    <a:pt x="653288" y="3520440"/>
                    <a:pt x="714375" y="3476117"/>
                    <a:pt x="768731" y="3425063"/>
                  </a:cubicBezTo>
                  <a:cubicBezTo>
                    <a:pt x="823087" y="3370580"/>
                    <a:pt x="863981" y="3305937"/>
                    <a:pt x="894588" y="3234436"/>
                  </a:cubicBezTo>
                  <a:cubicBezTo>
                    <a:pt x="921766" y="3162935"/>
                    <a:pt x="938784" y="3084576"/>
                    <a:pt x="935355" y="3006344"/>
                  </a:cubicBezTo>
                  <a:cubicBezTo>
                    <a:pt x="935355" y="2927985"/>
                    <a:pt x="918337" y="2849753"/>
                    <a:pt x="884301" y="2778252"/>
                  </a:cubicBezTo>
                  <a:cubicBezTo>
                    <a:pt x="853694" y="2710180"/>
                    <a:pt x="812927" y="2645410"/>
                    <a:pt x="758444" y="2594356"/>
                  </a:cubicBezTo>
                  <a:cubicBezTo>
                    <a:pt x="700659" y="2539873"/>
                    <a:pt x="639445" y="2498979"/>
                    <a:pt x="568071" y="2468372"/>
                  </a:cubicBezTo>
                  <a:cubicBezTo>
                    <a:pt x="496697" y="2437765"/>
                    <a:pt x="418465" y="2424049"/>
                    <a:pt x="340233" y="2424049"/>
                  </a:cubicBezTo>
                  <a:cubicBezTo>
                    <a:pt x="302895" y="2424049"/>
                    <a:pt x="265430" y="2427478"/>
                    <a:pt x="231394" y="2434209"/>
                  </a:cubicBezTo>
                  <a:cubicBezTo>
                    <a:pt x="197358" y="2440940"/>
                    <a:pt x="163449" y="2451227"/>
                    <a:pt x="129413" y="2461387"/>
                  </a:cubicBezTo>
                  <a:cubicBezTo>
                    <a:pt x="98806" y="2474976"/>
                    <a:pt x="68199" y="2488565"/>
                    <a:pt x="37592" y="2509012"/>
                  </a:cubicBezTo>
                  <a:cubicBezTo>
                    <a:pt x="30734" y="2512441"/>
                    <a:pt x="27432" y="2512441"/>
                    <a:pt x="24003" y="2515870"/>
                  </a:cubicBezTo>
                  <a:cubicBezTo>
                    <a:pt x="0" y="493649"/>
                    <a:pt x="0" y="493649"/>
                    <a:pt x="0" y="493649"/>
                  </a:cubicBezTo>
                  <a:cubicBezTo>
                    <a:pt x="67945" y="452755"/>
                    <a:pt x="132588" y="408559"/>
                    <a:pt x="197231" y="364236"/>
                  </a:cubicBezTo>
                  <a:cubicBezTo>
                    <a:pt x="258445" y="319913"/>
                    <a:pt x="316230" y="279146"/>
                    <a:pt x="370586" y="234823"/>
                  </a:cubicBezTo>
                  <a:cubicBezTo>
                    <a:pt x="418211" y="197358"/>
                    <a:pt x="465836" y="163322"/>
                    <a:pt x="506603" y="125857"/>
                  </a:cubicBezTo>
                  <a:cubicBezTo>
                    <a:pt x="543941" y="95250"/>
                    <a:pt x="574548" y="67945"/>
                    <a:pt x="598424" y="47498"/>
                  </a:cubicBezTo>
                  <a:cubicBezTo>
                    <a:pt x="605282" y="40640"/>
                    <a:pt x="615442" y="33909"/>
                    <a:pt x="622173" y="30480"/>
                  </a:cubicBezTo>
                  <a:cubicBezTo>
                    <a:pt x="629031" y="23622"/>
                    <a:pt x="639191" y="20320"/>
                    <a:pt x="645922" y="16891"/>
                  </a:cubicBezTo>
                  <a:cubicBezTo>
                    <a:pt x="656082" y="13462"/>
                    <a:pt x="666369" y="10033"/>
                    <a:pt x="673100" y="10033"/>
                  </a:cubicBezTo>
                  <a:cubicBezTo>
                    <a:pt x="683260" y="6604"/>
                    <a:pt x="693547" y="6604"/>
                    <a:pt x="703707" y="6604"/>
                  </a:cubicBezTo>
                  <a:cubicBezTo>
                    <a:pt x="1070991" y="0"/>
                    <a:pt x="1070991" y="0"/>
                    <a:pt x="1070991" y="0"/>
                  </a:cubicBezTo>
                  <a:cubicBezTo>
                    <a:pt x="1088009" y="0"/>
                    <a:pt x="1101598" y="0"/>
                    <a:pt x="1115187" y="3429"/>
                  </a:cubicBezTo>
                  <a:cubicBezTo>
                    <a:pt x="1128776" y="6858"/>
                    <a:pt x="1142365" y="13589"/>
                    <a:pt x="1155954" y="20447"/>
                  </a:cubicBezTo>
                  <a:cubicBezTo>
                    <a:pt x="1169543" y="27305"/>
                    <a:pt x="1179830" y="34036"/>
                    <a:pt x="1189990" y="44323"/>
                  </a:cubicBezTo>
                  <a:cubicBezTo>
                    <a:pt x="1200150" y="54610"/>
                    <a:pt x="1207008" y="64770"/>
                    <a:pt x="1217168" y="78359"/>
                  </a:cubicBezTo>
                  <a:cubicBezTo>
                    <a:pt x="1247775" y="132842"/>
                    <a:pt x="1278382" y="204343"/>
                    <a:pt x="1305560" y="289433"/>
                  </a:cubicBezTo>
                  <a:cubicBezTo>
                    <a:pt x="1336167" y="394970"/>
                    <a:pt x="1363345" y="520954"/>
                    <a:pt x="1390523" y="680974"/>
                  </a:cubicBezTo>
                  <a:cubicBezTo>
                    <a:pt x="1417701" y="854583"/>
                    <a:pt x="1441577" y="1069086"/>
                    <a:pt x="1461897" y="1317625"/>
                  </a:cubicBezTo>
                  <a:cubicBezTo>
                    <a:pt x="1485646" y="1586611"/>
                    <a:pt x="1506093" y="1906651"/>
                    <a:pt x="1519682" y="2270887"/>
                  </a:cubicBezTo>
                  <a:cubicBezTo>
                    <a:pt x="1519682" y="2311781"/>
                    <a:pt x="1519682" y="2311781"/>
                    <a:pt x="1519682" y="2311781"/>
                  </a:cubicBezTo>
                  <a:cubicBezTo>
                    <a:pt x="1710055" y="2308352"/>
                    <a:pt x="1710055" y="2308352"/>
                    <a:pt x="1710055" y="2308352"/>
                  </a:cubicBezTo>
                  <a:cubicBezTo>
                    <a:pt x="1754251" y="2308352"/>
                    <a:pt x="1798447" y="2318512"/>
                    <a:pt x="1835912" y="2335530"/>
                  </a:cubicBezTo>
                  <a:cubicBezTo>
                    <a:pt x="1876679" y="2349119"/>
                    <a:pt x="1910715" y="2372995"/>
                    <a:pt x="1941322" y="2403602"/>
                  </a:cubicBezTo>
                  <a:cubicBezTo>
                    <a:pt x="1971929" y="2434209"/>
                    <a:pt x="1995678" y="2468245"/>
                    <a:pt x="2012696" y="2505710"/>
                  </a:cubicBezTo>
                  <a:cubicBezTo>
                    <a:pt x="2033143" y="2543175"/>
                    <a:pt x="2039874" y="2587371"/>
                    <a:pt x="2043303" y="2631694"/>
                  </a:cubicBezTo>
                  <a:cubicBezTo>
                    <a:pt x="2056892" y="3319399"/>
                    <a:pt x="2056892" y="3319399"/>
                    <a:pt x="2056892" y="3319399"/>
                  </a:cubicBezTo>
                  <a:cubicBezTo>
                    <a:pt x="2056892" y="3363722"/>
                    <a:pt x="2050034" y="3404489"/>
                    <a:pt x="2033143" y="3445383"/>
                  </a:cubicBezTo>
                  <a:cubicBezTo>
                    <a:pt x="2019554" y="3482848"/>
                    <a:pt x="1995805" y="3520313"/>
                    <a:pt x="1965198" y="3547491"/>
                  </a:cubicBezTo>
                  <a:cubicBezTo>
                    <a:pt x="1938020" y="3578098"/>
                    <a:pt x="1903984" y="3601974"/>
                    <a:pt x="1863217" y="3618992"/>
                  </a:cubicBezTo>
                  <a:cubicBezTo>
                    <a:pt x="1825879" y="3636010"/>
                    <a:pt x="1781556" y="3642868"/>
                    <a:pt x="1737360" y="3646170"/>
                  </a:cubicBezTo>
                  <a:cubicBezTo>
                    <a:pt x="1560576" y="3646170"/>
                    <a:pt x="1560576" y="3646170"/>
                    <a:pt x="1560576" y="3646170"/>
                  </a:cubicBezTo>
                  <a:cubicBezTo>
                    <a:pt x="1560576" y="3687064"/>
                    <a:pt x="1560576" y="3687064"/>
                    <a:pt x="1560576" y="3687064"/>
                  </a:cubicBezTo>
                  <a:cubicBezTo>
                    <a:pt x="1570736" y="4211320"/>
                    <a:pt x="1550416" y="4660773"/>
                    <a:pt x="1506220" y="5021707"/>
                  </a:cubicBezTo>
                  <a:cubicBezTo>
                    <a:pt x="1472184" y="5314569"/>
                    <a:pt x="1417828" y="5549392"/>
                    <a:pt x="1346454" y="5723001"/>
                  </a:cubicBezTo>
                  <a:cubicBezTo>
                    <a:pt x="1281811" y="5876163"/>
                    <a:pt x="1220597" y="5951093"/>
                    <a:pt x="1176401" y="5985129"/>
                  </a:cubicBezTo>
                  <a:cubicBezTo>
                    <a:pt x="1132205" y="6022594"/>
                    <a:pt x="1098169" y="6022594"/>
                    <a:pt x="1091438" y="6022594"/>
                  </a:cubicBezTo>
                  <a:lnTo>
                    <a:pt x="618871" y="6022594"/>
                  </a:lnTo>
                  <a:close/>
                </a:path>
              </a:pathLst>
            </a:custGeom>
            <a:solidFill>
              <a:srgbClr val="FDD54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9549619" y="4215243"/>
            <a:ext cx="2663966" cy="5256974"/>
            <a:chOff x="0" y="0"/>
            <a:chExt cx="2838240" cy="560088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-127"/>
              <a:ext cx="2837942" cy="5601081"/>
            </a:xfrm>
            <a:custGeom>
              <a:avLst/>
              <a:gdLst/>
              <a:ahLst/>
              <a:cxnLst/>
              <a:rect r="r" b="b" t="t" l="l"/>
              <a:pathLst>
                <a:path h="5601081" w="2837942">
                  <a:moveTo>
                    <a:pt x="469646" y="5600954"/>
                  </a:moveTo>
                  <a:cubicBezTo>
                    <a:pt x="449199" y="5600954"/>
                    <a:pt x="422021" y="5600954"/>
                    <a:pt x="391414" y="5600954"/>
                  </a:cubicBezTo>
                  <a:cubicBezTo>
                    <a:pt x="357378" y="5597525"/>
                    <a:pt x="323342" y="5594096"/>
                    <a:pt x="289306" y="5587365"/>
                  </a:cubicBezTo>
                  <a:cubicBezTo>
                    <a:pt x="251841" y="5583936"/>
                    <a:pt x="214376" y="5573776"/>
                    <a:pt x="180467" y="5566918"/>
                  </a:cubicBezTo>
                  <a:cubicBezTo>
                    <a:pt x="143002" y="5553329"/>
                    <a:pt x="108966" y="5539740"/>
                    <a:pt x="78359" y="5526024"/>
                  </a:cubicBezTo>
                  <a:cubicBezTo>
                    <a:pt x="71501" y="5522595"/>
                    <a:pt x="64770" y="5515864"/>
                    <a:pt x="54483" y="5512435"/>
                  </a:cubicBezTo>
                  <a:cubicBezTo>
                    <a:pt x="47625" y="5505577"/>
                    <a:pt x="40894" y="5498846"/>
                    <a:pt x="34036" y="5495417"/>
                  </a:cubicBezTo>
                  <a:cubicBezTo>
                    <a:pt x="23876" y="5488559"/>
                    <a:pt x="17018" y="5481828"/>
                    <a:pt x="10160" y="5474970"/>
                  </a:cubicBezTo>
                  <a:cubicBezTo>
                    <a:pt x="6731" y="5471541"/>
                    <a:pt x="3302" y="5468112"/>
                    <a:pt x="0" y="5464810"/>
                  </a:cubicBezTo>
                  <a:cubicBezTo>
                    <a:pt x="30607" y="2260854"/>
                    <a:pt x="30607" y="2260854"/>
                    <a:pt x="30607" y="2260854"/>
                  </a:cubicBezTo>
                  <a:cubicBezTo>
                    <a:pt x="37465" y="2264283"/>
                    <a:pt x="40767" y="2267712"/>
                    <a:pt x="44196" y="2271014"/>
                  </a:cubicBezTo>
                  <a:cubicBezTo>
                    <a:pt x="74803" y="2288032"/>
                    <a:pt x="105410" y="2301621"/>
                    <a:pt x="136144" y="2311908"/>
                  </a:cubicBezTo>
                  <a:cubicBezTo>
                    <a:pt x="166751" y="2325497"/>
                    <a:pt x="200787" y="2332355"/>
                    <a:pt x="234823" y="2339086"/>
                  </a:cubicBezTo>
                  <a:cubicBezTo>
                    <a:pt x="268859" y="2345817"/>
                    <a:pt x="302895" y="2349246"/>
                    <a:pt x="336931" y="2349246"/>
                  </a:cubicBezTo>
                  <a:cubicBezTo>
                    <a:pt x="418592" y="2349246"/>
                    <a:pt x="496824" y="2332228"/>
                    <a:pt x="568325" y="2301621"/>
                  </a:cubicBezTo>
                  <a:cubicBezTo>
                    <a:pt x="639826" y="2271014"/>
                    <a:pt x="701040" y="2230120"/>
                    <a:pt x="755523" y="2175637"/>
                  </a:cubicBezTo>
                  <a:cubicBezTo>
                    <a:pt x="810006" y="2121154"/>
                    <a:pt x="854202" y="2056511"/>
                    <a:pt x="881380" y="1988312"/>
                  </a:cubicBezTo>
                  <a:cubicBezTo>
                    <a:pt x="915416" y="1916811"/>
                    <a:pt x="929005" y="1838452"/>
                    <a:pt x="929005" y="1760220"/>
                  </a:cubicBezTo>
                  <a:cubicBezTo>
                    <a:pt x="929005" y="1681988"/>
                    <a:pt x="915416" y="1603629"/>
                    <a:pt x="884809" y="1532128"/>
                  </a:cubicBezTo>
                  <a:cubicBezTo>
                    <a:pt x="857631" y="1464056"/>
                    <a:pt x="813308" y="1399286"/>
                    <a:pt x="758952" y="1348232"/>
                  </a:cubicBezTo>
                  <a:cubicBezTo>
                    <a:pt x="707898" y="1293749"/>
                    <a:pt x="643255" y="1252855"/>
                    <a:pt x="575183" y="1222248"/>
                  </a:cubicBezTo>
                  <a:cubicBezTo>
                    <a:pt x="503682" y="1191641"/>
                    <a:pt x="428879" y="1177925"/>
                    <a:pt x="350520" y="1177925"/>
                  </a:cubicBezTo>
                  <a:cubicBezTo>
                    <a:pt x="313055" y="1177925"/>
                    <a:pt x="275590" y="1181354"/>
                    <a:pt x="241681" y="1188085"/>
                  </a:cubicBezTo>
                  <a:cubicBezTo>
                    <a:pt x="211074" y="1191514"/>
                    <a:pt x="177038" y="1201674"/>
                    <a:pt x="143002" y="1211961"/>
                  </a:cubicBezTo>
                  <a:cubicBezTo>
                    <a:pt x="112395" y="1225550"/>
                    <a:pt x="81788" y="1239139"/>
                    <a:pt x="54483" y="1256284"/>
                  </a:cubicBezTo>
                  <a:cubicBezTo>
                    <a:pt x="47625" y="1259713"/>
                    <a:pt x="44323" y="1263142"/>
                    <a:pt x="40894" y="1263142"/>
                  </a:cubicBezTo>
                  <a:cubicBezTo>
                    <a:pt x="51054" y="51054"/>
                    <a:pt x="51054" y="51054"/>
                    <a:pt x="51054" y="51054"/>
                  </a:cubicBezTo>
                  <a:cubicBezTo>
                    <a:pt x="91948" y="51054"/>
                    <a:pt x="136144" y="47625"/>
                    <a:pt x="193929" y="47625"/>
                  </a:cubicBezTo>
                  <a:cubicBezTo>
                    <a:pt x="268859" y="44196"/>
                    <a:pt x="364109" y="40767"/>
                    <a:pt x="472948" y="37465"/>
                  </a:cubicBezTo>
                  <a:cubicBezTo>
                    <a:pt x="581787" y="34163"/>
                    <a:pt x="707771" y="34036"/>
                    <a:pt x="854075" y="30607"/>
                  </a:cubicBezTo>
                  <a:cubicBezTo>
                    <a:pt x="996950" y="30607"/>
                    <a:pt x="1156970" y="27178"/>
                    <a:pt x="1333881" y="27178"/>
                  </a:cubicBezTo>
                  <a:cubicBezTo>
                    <a:pt x="1391793" y="27178"/>
                    <a:pt x="1391793" y="27178"/>
                    <a:pt x="1391793" y="27178"/>
                  </a:cubicBezTo>
                  <a:cubicBezTo>
                    <a:pt x="1449705" y="27178"/>
                    <a:pt x="1449705" y="27178"/>
                    <a:pt x="1449705" y="27178"/>
                  </a:cubicBezTo>
                  <a:cubicBezTo>
                    <a:pt x="1493901" y="27178"/>
                    <a:pt x="1541653" y="27178"/>
                    <a:pt x="1585849" y="23749"/>
                  </a:cubicBezTo>
                  <a:cubicBezTo>
                    <a:pt x="1630045" y="23749"/>
                    <a:pt x="1674368" y="20320"/>
                    <a:pt x="1718564" y="20320"/>
                  </a:cubicBezTo>
                  <a:cubicBezTo>
                    <a:pt x="1762760" y="16891"/>
                    <a:pt x="1807083" y="13462"/>
                    <a:pt x="1851279" y="10160"/>
                  </a:cubicBezTo>
                  <a:cubicBezTo>
                    <a:pt x="1878457" y="6731"/>
                    <a:pt x="1905762" y="3302"/>
                    <a:pt x="1932940" y="0"/>
                  </a:cubicBezTo>
                  <a:cubicBezTo>
                    <a:pt x="1932940" y="1641094"/>
                    <a:pt x="1932940" y="1641094"/>
                    <a:pt x="1932940" y="1641094"/>
                  </a:cubicBezTo>
                  <a:cubicBezTo>
                    <a:pt x="2011172" y="1518539"/>
                    <a:pt x="2011172" y="1518539"/>
                    <a:pt x="2011172" y="1518539"/>
                  </a:cubicBezTo>
                  <a:cubicBezTo>
                    <a:pt x="2014601" y="1511681"/>
                    <a:pt x="2018030" y="1508379"/>
                    <a:pt x="2021332" y="1501521"/>
                  </a:cubicBezTo>
                  <a:cubicBezTo>
                    <a:pt x="2024634" y="1494663"/>
                    <a:pt x="2031492" y="1491361"/>
                    <a:pt x="2034921" y="1484503"/>
                  </a:cubicBezTo>
                  <a:cubicBezTo>
                    <a:pt x="2038350" y="1477645"/>
                    <a:pt x="2041779" y="1474343"/>
                    <a:pt x="2048510" y="1467485"/>
                  </a:cubicBezTo>
                  <a:cubicBezTo>
                    <a:pt x="2051939" y="1464056"/>
                    <a:pt x="2055368" y="1457325"/>
                    <a:pt x="2062099" y="1453896"/>
                  </a:cubicBezTo>
                  <a:cubicBezTo>
                    <a:pt x="2082546" y="1430020"/>
                    <a:pt x="2106295" y="1409573"/>
                    <a:pt x="2130171" y="1392555"/>
                  </a:cubicBezTo>
                  <a:cubicBezTo>
                    <a:pt x="2154047" y="1375537"/>
                    <a:pt x="2181225" y="1361948"/>
                    <a:pt x="2208403" y="1348232"/>
                  </a:cubicBezTo>
                  <a:cubicBezTo>
                    <a:pt x="2235581" y="1334516"/>
                    <a:pt x="2266315" y="1327785"/>
                    <a:pt x="2293493" y="1321054"/>
                  </a:cubicBezTo>
                  <a:cubicBezTo>
                    <a:pt x="2324100" y="1314196"/>
                    <a:pt x="2358136" y="1310894"/>
                    <a:pt x="2388743" y="1310894"/>
                  </a:cubicBezTo>
                  <a:cubicBezTo>
                    <a:pt x="2449957" y="1310894"/>
                    <a:pt x="2507869" y="1321054"/>
                    <a:pt x="2562352" y="1344930"/>
                  </a:cubicBezTo>
                  <a:cubicBezTo>
                    <a:pt x="2616835" y="1365377"/>
                    <a:pt x="2664460" y="1399413"/>
                    <a:pt x="2705227" y="1440307"/>
                  </a:cubicBezTo>
                  <a:cubicBezTo>
                    <a:pt x="2745994" y="1481201"/>
                    <a:pt x="2780157" y="1528826"/>
                    <a:pt x="2803906" y="1579880"/>
                  </a:cubicBezTo>
                  <a:cubicBezTo>
                    <a:pt x="2827782" y="1634363"/>
                    <a:pt x="2837942" y="1695704"/>
                    <a:pt x="2837942" y="1753489"/>
                  </a:cubicBezTo>
                  <a:cubicBezTo>
                    <a:pt x="2837942" y="1814830"/>
                    <a:pt x="2827782" y="1872615"/>
                    <a:pt x="2803906" y="1927098"/>
                  </a:cubicBezTo>
                  <a:cubicBezTo>
                    <a:pt x="2783459" y="1981581"/>
                    <a:pt x="2749423" y="2029206"/>
                    <a:pt x="2708656" y="2070100"/>
                  </a:cubicBezTo>
                  <a:cubicBezTo>
                    <a:pt x="2667889" y="2110994"/>
                    <a:pt x="2620137" y="2145030"/>
                    <a:pt x="2565781" y="2168779"/>
                  </a:cubicBezTo>
                  <a:cubicBezTo>
                    <a:pt x="2511425" y="2192528"/>
                    <a:pt x="2450084" y="2202815"/>
                    <a:pt x="2392172" y="2202815"/>
                  </a:cubicBezTo>
                  <a:cubicBezTo>
                    <a:pt x="2358136" y="2202815"/>
                    <a:pt x="2327529" y="2199386"/>
                    <a:pt x="2296922" y="2192655"/>
                  </a:cubicBezTo>
                  <a:cubicBezTo>
                    <a:pt x="2266315" y="2185924"/>
                    <a:pt x="2235708" y="2179066"/>
                    <a:pt x="2208403" y="2165477"/>
                  </a:cubicBezTo>
                  <a:cubicBezTo>
                    <a:pt x="2181098" y="2151888"/>
                    <a:pt x="2153920" y="2138299"/>
                    <a:pt x="2130171" y="2121154"/>
                  </a:cubicBezTo>
                  <a:cubicBezTo>
                    <a:pt x="2106422" y="2104009"/>
                    <a:pt x="2082546" y="2083689"/>
                    <a:pt x="2062099" y="2059813"/>
                  </a:cubicBezTo>
                  <a:cubicBezTo>
                    <a:pt x="2058670" y="2056384"/>
                    <a:pt x="2051939" y="2049653"/>
                    <a:pt x="2048510" y="2046224"/>
                  </a:cubicBezTo>
                  <a:cubicBezTo>
                    <a:pt x="2045081" y="2039366"/>
                    <a:pt x="2038350" y="2036064"/>
                    <a:pt x="2034921" y="2029206"/>
                  </a:cubicBezTo>
                  <a:cubicBezTo>
                    <a:pt x="2031492" y="2022348"/>
                    <a:pt x="2024761" y="2019046"/>
                    <a:pt x="2021332" y="2012188"/>
                  </a:cubicBezTo>
                  <a:cubicBezTo>
                    <a:pt x="2017903" y="2005330"/>
                    <a:pt x="2014474" y="2002028"/>
                    <a:pt x="2011172" y="1995170"/>
                  </a:cubicBezTo>
                  <a:cubicBezTo>
                    <a:pt x="1932940" y="1872615"/>
                    <a:pt x="1932940" y="1872615"/>
                    <a:pt x="1932940" y="1872615"/>
                  </a:cubicBezTo>
                  <a:cubicBezTo>
                    <a:pt x="1932940" y="3483102"/>
                    <a:pt x="1932940" y="3483102"/>
                    <a:pt x="1932940" y="3483102"/>
                  </a:cubicBezTo>
                  <a:cubicBezTo>
                    <a:pt x="1898904" y="3476244"/>
                    <a:pt x="1864868" y="3472942"/>
                    <a:pt x="1830832" y="3469513"/>
                  </a:cubicBezTo>
                  <a:cubicBezTo>
                    <a:pt x="1783207" y="3462655"/>
                    <a:pt x="1738884" y="3459353"/>
                    <a:pt x="1698117" y="3455924"/>
                  </a:cubicBezTo>
                  <a:cubicBezTo>
                    <a:pt x="1653921" y="3452495"/>
                    <a:pt x="1616456" y="3449066"/>
                    <a:pt x="1582420" y="3445764"/>
                  </a:cubicBezTo>
                  <a:cubicBezTo>
                    <a:pt x="1548384" y="3445764"/>
                    <a:pt x="1517777" y="3442335"/>
                    <a:pt x="1487170" y="3442335"/>
                  </a:cubicBezTo>
                  <a:cubicBezTo>
                    <a:pt x="1371473" y="3442335"/>
                    <a:pt x="1272794" y="3476371"/>
                    <a:pt x="1187704" y="3537712"/>
                  </a:cubicBezTo>
                  <a:cubicBezTo>
                    <a:pt x="1112774" y="3592195"/>
                    <a:pt x="1051560" y="3673856"/>
                    <a:pt x="1003935" y="3779393"/>
                  </a:cubicBezTo>
                  <a:cubicBezTo>
                    <a:pt x="963041" y="3871341"/>
                    <a:pt x="932434" y="3980307"/>
                    <a:pt x="908685" y="4113022"/>
                  </a:cubicBezTo>
                  <a:cubicBezTo>
                    <a:pt x="891667" y="4218559"/>
                    <a:pt x="878078" y="4337685"/>
                    <a:pt x="864489" y="4490974"/>
                  </a:cubicBezTo>
                  <a:cubicBezTo>
                    <a:pt x="861060" y="4576064"/>
                    <a:pt x="861060" y="4661154"/>
                    <a:pt x="867918" y="4739513"/>
                  </a:cubicBezTo>
                  <a:cubicBezTo>
                    <a:pt x="874776" y="4811014"/>
                    <a:pt x="888365" y="4879086"/>
                    <a:pt x="905383" y="4947158"/>
                  </a:cubicBezTo>
                  <a:cubicBezTo>
                    <a:pt x="922401" y="5001641"/>
                    <a:pt x="939419" y="5056124"/>
                    <a:pt x="963295" y="5107178"/>
                  </a:cubicBezTo>
                  <a:cubicBezTo>
                    <a:pt x="980313" y="5144643"/>
                    <a:pt x="1000760" y="5182108"/>
                    <a:pt x="1021207" y="5216144"/>
                  </a:cubicBezTo>
                  <a:cubicBezTo>
                    <a:pt x="1028065" y="5229733"/>
                    <a:pt x="1034796" y="5243322"/>
                    <a:pt x="1041654" y="5257038"/>
                  </a:cubicBezTo>
                  <a:cubicBezTo>
                    <a:pt x="1045083" y="5270627"/>
                    <a:pt x="1048512" y="5284216"/>
                    <a:pt x="1048512" y="5297932"/>
                  </a:cubicBezTo>
                  <a:cubicBezTo>
                    <a:pt x="1051941" y="5314950"/>
                    <a:pt x="1051941" y="5328539"/>
                    <a:pt x="1048512" y="5342255"/>
                  </a:cubicBezTo>
                  <a:cubicBezTo>
                    <a:pt x="1048512" y="5355844"/>
                    <a:pt x="1045083" y="5369433"/>
                    <a:pt x="1041654" y="5386578"/>
                  </a:cubicBezTo>
                  <a:cubicBezTo>
                    <a:pt x="1034796" y="5400167"/>
                    <a:pt x="1028065" y="5413756"/>
                    <a:pt x="1021207" y="5424043"/>
                  </a:cubicBezTo>
                  <a:cubicBezTo>
                    <a:pt x="1014349" y="5437632"/>
                    <a:pt x="1007618" y="5447919"/>
                    <a:pt x="997331" y="5458079"/>
                  </a:cubicBezTo>
                  <a:cubicBezTo>
                    <a:pt x="987044" y="5468239"/>
                    <a:pt x="976884" y="5478526"/>
                    <a:pt x="963295" y="5485257"/>
                  </a:cubicBezTo>
                  <a:cubicBezTo>
                    <a:pt x="953135" y="5495417"/>
                    <a:pt x="939419" y="5502275"/>
                    <a:pt x="925830" y="5505704"/>
                  </a:cubicBezTo>
                  <a:cubicBezTo>
                    <a:pt x="884936" y="5522722"/>
                    <a:pt x="840740" y="5536311"/>
                    <a:pt x="789686" y="5550027"/>
                  </a:cubicBezTo>
                  <a:cubicBezTo>
                    <a:pt x="748792" y="5560187"/>
                    <a:pt x="704596" y="5570474"/>
                    <a:pt x="656971" y="5580634"/>
                  </a:cubicBezTo>
                  <a:cubicBezTo>
                    <a:pt x="619506" y="5587492"/>
                    <a:pt x="585470" y="5590794"/>
                    <a:pt x="558292" y="5594223"/>
                  </a:cubicBezTo>
                  <a:cubicBezTo>
                    <a:pt x="534416" y="5597652"/>
                    <a:pt x="517398" y="5601081"/>
                    <a:pt x="514096" y="5601081"/>
                  </a:cubicBezTo>
                  <a:cubicBezTo>
                    <a:pt x="480060" y="5601081"/>
                    <a:pt x="480060" y="5601081"/>
                    <a:pt x="480060" y="5601081"/>
                  </a:cubicBezTo>
                  <a:lnTo>
                    <a:pt x="469900" y="5601081"/>
                  </a:lnTo>
                  <a:close/>
                </a:path>
              </a:pathLst>
            </a:custGeom>
            <a:solidFill>
              <a:srgbClr val="F47C00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4144994" y="5396835"/>
            <a:ext cx="1083524" cy="906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374"/>
              </a:lnSpc>
              <a:spcBef>
                <a:spcPct val="0"/>
              </a:spcBef>
            </a:pPr>
            <a:r>
              <a:rPr lang="en-US" sz="5343" spc="-219">
                <a:solidFill>
                  <a:srgbClr val="FFFFFF"/>
                </a:solidFill>
                <a:latin typeface="DM Sans Bold"/>
              </a:rPr>
              <a:t>04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213585" y="5396835"/>
            <a:ext cx="1083524" cy="906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374"/>
              </a:lnSpc>
              <a:spcBef>
                <a:spcPct val="0"/>
              </a:spcBef>
            </a:pPr>
            <a:r>
              <a:rPr lang="en-US" sz="5343" spc="-219">
                <a:solidFill>
                  <a:srgbClr val="FFFFFF"/>
                </a:solidFill>
                <a:latin typeface="DM Sans Bold"/>
              </a:rPr>
              <a:t>03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197514" y="5422515"/>
            <a:ext cx="1083524" cy="906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374"/>
              </a:lnSpc>
              <a:spcBef>
                <a:spcPct val="0"/>
              </a:spcBef>
            </a:pPr>
            <a:r>
              <a:rPr lang="en-US" sz="5343" spc="-219">
                <a:solidFill>
                  <a:srgbClr val="FFFFFF"/>
                </a:solidFill>
                <a:latin typeface="DM Sans Bold"/>
              </a:rPr>
              <a:t>01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8258" y="5396835"/>
            <a:ext cx="1083524" cy="906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374"/>
              </a:lnSpc>
              <a:spcBef>
                <a:spcPct val="0"/>
              </a:spcBef>
            </a:pPr>
            <a:r>
              <a:rPr lang="en-US" sz="5343" spc="-219">
                <a:solidFill>
                  <a:srgbClr val="FFFFFF"/>
                </a:solidFill>
                <a:latin typeface="DM Sans Bold"/>
              </a:rPr>
              <a:t>02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992805" y="4972432"/>
            <a:ext cx="795123" cy="756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09"/>
              </a:lnSpc>
              <a:spcBef>
                <a:spcPct val="0"/>
              </a:spcBef>
            </a:pPr>
            <a:r>
              <a:rPr lang="en-US" sz="4427" spc="-181">
                <a:solidFill>
                  <a:srgbClr val="F37335"/>
                </a:solidFill>
                <a:latin typeface="DM Sans Bold"/>
              </a:rPr>
              <a:t>01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992805" y="6055647"/>
            <a:ext cx="795123" cy="756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09"/>
              </a:lnSpc>
              <a:spcBef>
                <a:spcPct val="0"/>
              </a:spcBef>
            </a:pPr>
            <a:r>
              <a:rPr lang="en-US" sz="4427" spc="-181">
                <a:solidFill>
                  <a:srgbClr val="F37335"/>
                </a:solidFill>
                <a:latin typeface="DM Sans Bold"/>
              </a:rPr>
              <a:t>02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992805" y="7147828"/>
            <a:ext cx="795123" cy="756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09"/>
              </a:lnSpc>
              <a:spcBef>
                <a:spcPct val="0"/>
              </a:spcBef>
            </a:pPr>
            <a:r>
              <a:rPr lang="en-US" sz="4427" spc="-181">
                <a:solidFill>
                  <a:srgbClr val="F37335"/>
                </a:solidFill>
                <a:latin typeface="DM Sans Bold"/>
              </a:rPr>
              <a:t>03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992805" y="8240009"/>
            <a:ext cx="795123" cy="756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09"/>
              </a:lnSpc>
              <a:spcBef>
                <a:spcPct val="0"/>
              </a:spcBef>
            </a:pPr>
            <a:r>
              <a:rPr lang="en-US" sz="4427" spc="-181">
                <a:solidFill>
                  <a:srgbClr val="F37335"/>
                </a:solidFill>
                <a:latin typeface="DM Sans Bold"/>
              </a:rPr>
              <a:t>04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6113130" y="8591695"/>
            <a:ext cx="3390610" cy="3390610"/>
          </a:xfrm>
          <a:custGeom>
            <a:avLst/>
            <a:gdLst/>
            <a:ahLst/>
            <a:cxnLst/>
            <a:rect r="r" b="b" t="t" l="l"/>
            <a:pathLst>
              <a:path h="3390610" w="3390610">
                <a:moveTo>
                  <a:pt x="0" y="0"/>
                </a:moveTo>
                <a:lnTo>
                  <a:pt x="3390610" y="0"/>
                </a:lnTo>
                <a:lnTo>
                  <a:pt x="3390610" y="3390610"/>
                </a:lnTo>
                <a:lnTo>
                  <a:pt x="0" y="3390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474989" y="-849720"/>
            <a:ext cx="1915377" cy="1915377"/>
          </a:xfrm>
          <a:custGeom>
            <a:avLst/>
            <a:gdLst/>
            <a:ahLst/>
            <a:cxnLst/>
            <a:rect r="r" b="b" t="t" l="l"/>
            <a:pathLst>
              <a:path h="1915377" w="1915377">
                <a:moveTo>
                  <a:pt x="0" y="0"/>
                </a:moveTo>
                <a:lnTo>
                  <a:pt x="1915378" y="0"/>
                </a:lnTo>
                <a:lnTo>
                  <a:pt x="1915378" y="1915377"/>
                </a:lnTo>
                <a:lnTo>
                  <a:pt x="0" y="19153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5331006" y="-1695305"/>
            <a:ext cx="3390610" cy="3390610"/>
          </a:xfrm>
          <a:custGeom>
            <a:avLst/>
            <a:gdLst/>
            <a:ahLst/>
            <a:cxnLst/>
            <a:rect r="r" b="b" t="t" l="l"/>
            <a:pathLst>
              <a:path h="3390610" w="3390610">
                <a:moveTo>
                  <a:pt x="0" y="0"/>
                </a:moveTo>
                <a:lnTo>
                  <a:pt x="3390610" y="0"/>
                </a:lnTo>
                <a:lnTo>
                  <a:pt x="3390610" y="3390610"/>
                </a:lnTo>
                <a:lnTo>
                  <a:pt x="0" y="3390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922360" y="6112797"/>
            <a:ext cx="4017337" cy="978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68"/>
              </a:lnSpc>
            </a:pPr>
            <a:r>
              <a:rPr lang="en-US" sz="1933" spc="189">
                <a:solidFill>
                  <a:srgbClr val="11100E"/>
                </a:solidFill>
                <a:latin typeface="DM Sans Semi-Bold"/>
              </a:rPr>
              <a:t>Meilleure Gestion des Risques</a:t>
            </a:r>
          </a:p>
          <a:p>
            <a:pPr algn="l" marL="0" indent="0" lvl="0">
              <a:lnSpc>
                <a:spcPts val="2668"/>
              </a:lnSpc>
              <a:spcBef>
                <a:spcPct val="0"/>
              </a:spcBef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2922360" y="7204978"/>
            <a:ext cx="3368635" cy="978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68"/>
              </a:lnSpc>
            </a:pPr>
            <a:r>
              <a:rPr lang="en-US" sz="1933" spc="189">
                <a:solidFill>
                  <a:srgbClr val="11100E"/>
                </a:solidFill>
                <a:latin typeface="DM Sans Semi-Bold"/>
              </a:rPr>
              <a:t>Documentation Complète</a:t>
            </a:r>
          </a:p>
          <a:p>
            <a:pPr algn="l" marL="0" indent="0" lvl="0">
              <a:lnSpc>
                <a:spcPts val="2668"/>
              </a:lnSpc>
              <a:spcBef>
                <a:spcPct val="0"/>
              </a:spcBef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2922360" y="8288192"/>
            <a:ext cx="3661355" cy="978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68"/>
              </a:lnSpc>
            </a:pPr>
            <a:r>
              <a:rPr lang="en-US" sz="1933" spc="189">
                <a:solidFill>
                  <a:srgbClr val="11100E"/>
                </a:solidFill>
                <a:latin typeface="DM Sans Semi-Bold"/>
              </a:rPr>
              <a:t>Tests Rigoureux et Validations</a:t>
            </a:r>
          </a:p>
          <a:p>
            <a:pPr algn="l" marL="0" indent="0" lvl="0">
              <a:lnSpc>
                <a:spcPts val="266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35670" y="520137"/>
            <a:ext cx="13416659" cy="2018089"/>
            <a:chOff x="0" y="0"/>
            <a:chExt cx="3533606" cy="5315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33606" cy="531513"/>
            </a:xfrm>
            <a:custGeom>
              <a:avLst/>
              <a:gdLst/>
              <a:ahLst/>
              <a:cxnLst/>
              <a:rect r="r" b="b" t="t" l="l"/>
              <a:pathLst>
                <a:path h="531513" w="3533606">
                  <a:moveTo>
                    <a:pt x="0" y="0"/>
                  </a:moveTo>
                  <a:lnTo>
                    <a:pt x="3533606" y="0"/>
                  </a:lnTo>
                  <a:lnTo>
                    <a:pt x="3533606" y="531513"/>
                  </a:lnTo>
                  <a:lnTo>
                    <a:pt x="0" y="531513"/>
                  </a:lnTo>
                  <a:close/>
                </a:path>
              </a:pathLst>
            </a:custGeom>
            <a:solidFill>
              <a:srgbClr val="F47C00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3533606" cy="5886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82"/>
                </a:lnSpc>
              </a:pPr>
            </a:p>
            <a:p>
              <a:pPr algn="ctr">
                <a:lnSpc>
                  <a:spcPts val="4982"/>
                </a:lnSpc>
              </a:pPr>
              <a:r>
                <a:rPr lang="en-US" sz="3610" spc="368">
                  <a:solidFill>
                    <a:srgbClr val="FFFFFF"/>
                  </a:solidFill>
                  <a:latin typeface="DM Sans Semi-Bold"/>
                </a:rPr>
                <a:t>DÉTECTION PRÉCOCE DES ERREURS</a:t>
              </a:r>
            </a:p>
            <a:p>
              <a:pPr algn="ctr" marL="0" indent="0" lvl="0">
                <a:lnSpc>
                  <a:spcPts val="4982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018080" y="3046536"/>
            <a:ext cx="12251840" cy="5632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40" indent="-388620" lvl="1">
              <a:lnSpc>
                <a:spcPts val="4967"/>
              </a:lnSpc>
              <a:buFont typeface="Arial"/>
              <a:buChar char="•"/>
            </a:pPr>
            <a:r>
              <a:rPr lang="en-US" sz="3600" spc="352">
                <a:solidFill>
                  <a:srgbClr val="11100E"/>
                </a:solidFill>
                <a:latin typeface="DM Sans Bold"/>
              </a:rPr>
              <a:t>Les phases de test sont intégrées dès le début du projet, ce qui permet d'identifier et de corriger les problèmes dès qu'ils se produisent.</a:t>
            </a:r>
          </a:p>
          <a:p>
            <a:pPr>
              <a:lnSpc>
                <a:spcPts val="4967"/>
              </a:lnSpc>
            </a:pPr>
          </a:p>
          <a:p>
            <a:pPr marL="777240" indent="-388620" lvl="1">
              <a:lnSpc>
                <a:spcPts val="4967"/>
              </a:lnSpc>
              <a:buFont typeface="Arial"/>
              <a:buChar char="•"/>
            </a:pPr>
            <a:r>
              <a:rPr lang="en-US" sz="3600" spc="352">
                <a:solidFill>
                  <a:srgbClr val="11100E"/>
                </a:solidFill>
                <a:latin typeface="DM Sans Bold"/>
              </a:rPr>
              <a:t>Cela réduit considérablement le coût et l'effort nécessaires pour résoudre des problèmes découverts tardivement.</a:t>
            </a:r>
          </a:p>
          <a:p>
            <a:pPr marL="0" indent="0" lvl="0">
              <a:lnSpc>
                <a:spcPts val="4967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-2241993">
            <a:off x="553203" y="7523297"/>
            <a:ext cx="2324666" cy="1809013"/>
          </a:xfrm>
          <a:custGeom>
            <a:avLst/>
            <a:gdLst/>
            <a:ahLst/>
            <a:cxnLst/>
            <a:rect r="r" b="b" t="t" l="l"/>
            <a:pathLst>
              <a:path h="1809013" w="2324666">
                <a:moveTo>
                  <a:pt x="0" y="0"/>
                </a:moveTo>
                <a:lnTo>
                  <a:pt x="2324666" y="0"/>
                </a:lnTo>
                <a:lnTo>
                  <a:pt x="2324666" y="1809013"/>
                </a:lnTo>
                <a:lnTo>
                  <a:pt x="0" y="18090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782203" y="1028285"/>
            <a:ext cx="1083524" cy="906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374"/>
              </a:lnSpc>
              <a:spcBef>
                <a:spcPct val="0"/>
              </a:spcBef>
            </a:pPr>
            <a:r>
              <a:rPr lang="en-US" sz="5343" spc="-219">
                <a:solidFill>
                  <a:srgbClr val="FFFFFF"/>
                </a:solidFill>
                <a:latin typeface="DM Sans Bold"/>
              </a:rPr>
              <a:t>01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35670" y="520137"/>
            <a:ext cx="13416659" cy="2018089"/>
            <a:chOff x="0" y="0"/>
            <a:chExt cx="3533606" cy="5315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33606" cy="531513"/>
            </a:xfrm>
            <a:custGeom>
              <a:avLst/>
              <a:gdLst/>
              <a:ahLst/>
              <a:cxnLst/>
              <a:rect r="r" b="b" t="t" l="l"/>
              <a:pathLst>
                <a:path h="531513" w="3533606">
                  <a:moveTo>
                    <a:pt x="0" y="0"/>
                  </a:moveTo>
                  <a:lnTo>
                    <a:pt x="3533606" y="0"/>
                  </a:lnTo>
                  <a:lnTo>
                    <a:pt x="3533606" y="531513"/>
                  </a:lnTo>
                  <a:lnTo>
                    <a:pt x="0" y="531513"/>
                  </a:lnTo>
                  <a:close/>
                </a:path>
              </a:pathLst>
            </a:custGeom>
            <a:solidFill>
              <a:srgbClr val="F47C00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3533606" cy="5886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82"/>
                </a:lnSpc>
              </a:pPr>
            </a:p>
            <a:p>
              <a:pPr algn="ctr">
                <a:lnSpc>
                  <a:spcPts val="4982"/>
                </a:lnSpc>
              </a:pPr>
              <a:r>
                <a:rPr lang="en-US" sz="3610" spc="368">
                  <a:solidFill>
                    <a:srgbClr val="FFFFFF"/>
                  </a:solidFill>
                  <a:latin typeface="DM Sans Semi-Bold"/>
                </a:rPr>
                <a:t>MEILLEURE GESTION DES RISQUES</a:t>
              </a:r>
            </a:p>
            <a:p>
              <a:pPr algn="ctr" marL="0" indent="0" lvl="0">
                <a:lnSpc>
                  <a:spcPts val="4982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018080" y="3046536"/>
            <a:ext cx="12251840" cy="5004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40" indent="-388620" lvl="1">
              <a:lnSpc>
                <a:spcPts val="4967"/>
              </a:lnSpc>
              <a:buFont typeface="Arial"/>
              <a:buChar char="•"/>
            </a:pPr>
            <a:r>
              <a:rPr lang="en-US" sz="3600" spc="352">
                <a:solidFill>
                  <a:srgbClr val="11100E"/>
                </a:solidFill>
                <a:latin typeface="DM Sans Bold"/>
              </a:rPr>
              <a:t>En alignant les phases de développement et de test, il est plus facile d'anticiper les défis potentiels et de mettre en place des mesures correctives.</a:t>
            </a:r>
          </a:p>
          <a:p>
            <a:pPr>
              <a:lnSpc>
                <a:spcPts val="4967"/>
              </a:lnSpc>
            </a:pPr>
          </a:p>
          <a:p>
            <a:pPr marL="777240" indent="-388620" lvl="1">
              <a:lnSpc>
                <a:spcPts val="4967"/>
              </a:lnSpc>
              <a:buFont typeface="Arial"/>
              <a:buChar char="•"/>
            </a:pPr>
            <a:r>
              <a:rPr lang="en-US" sz="3600" spc="352">
                <a:solidFill>
                  <a:srgbClr val="11100E"/>
                </a:solidFill>
                <a:latin typeface="DM Sans Bold"/>
              </a:rPr>
              <a:t>Les risques liés à la qualité, à la sécurité et à la conformité sont mieux maîtrisés.</a:t>
            </a:r>
          </a:p>
          <a:p>
            <a:pPr marL="0" indent="0" lvl="0">
              <a:lnSpc>
                <a:spcPts val="4967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-2241993">
            <a:off x="553203" y="7523297"/>
            <a:ext cx="2324666" cy="1809013"/>
          </a:xfrm>
          <a:custGeom>
            <a:avLst/>
            <a:gdLst/>
            <a:ahLst/>
            <a:cxnLst/>
            <a:rect r="r" b="b" t="t" l="l"/>
            <a:pathLst>
              <a:path h="1809013" w="2324666">
                <a:moveTo>
                  <a:pt x="0" y="0"/>
                </a:moveTo>
                <a:lnTo>
                  <a:pt x="2324666" y="0"/>
                </a:lnTo>
                <a:lnTo>
                  <a:pt x="2324666" y="1809013"/>
                </a:lnTo>
                <a:lnTo>
                  <a:pt x="0" y="18090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018080" y="1028285"/>
            <a:ext cx="1083524" cy="906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374"/>
              </a:lnSpc>
              <a:spcBef>
                <a:spcPct val="0"/>
              </a:spcBef>
            </a:pPr>
            <a:r>
              <a:rPr lang="en-US" sz="5343" spc="-219">
                <a:solidFill>
                  <a:srgbClr val="FFFFFF"/>
                </a:solidFill>
                <a:latin typeface="DM Sans Bold"/>
              </a:rPr>
              <a:t>02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35670" y="520137"/>
            <a:ext cx="13416659" cy="2018089"/>
            <a:chOff x="0" y="0"/>
            <a:chExt cx="3533606" cy="5315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33606" cy="531513"/>
            </a:xfrm>
            <a:custGeom>
              <a:avLst/>
              <a:gdLst/>
              <a:ahLst/>
              <a:cxnLst/>
              <a:rect r="r" b="b" t="t" l="l"/>
              <a:pathLst>
                <a:path h="531513" w="3533606">
                  <a:moveTo>
                    <a:pt x="0" y="0"/>
                  </a:moveTo>
                  <a:lnTo>
                    <a:pt x="3533606" y="0"/>
                  </a:lnTo>
                  <a:lnTo>
                    <a:pt x="3533606" y="531513"/>
                  </a:lnTo>
                  <a:lnTo>
                    <a:pt x="0" y="531513"/>
                  </a:lnTo>
                  <a:close/>
                </a:path>
              </a:pathLst>
            </a:custGeom>
            <a:solidFill>
              <a:srgbClr val="F47C00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3533606" cy="5886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82"/>
                </a:lnSpc>
              </a:pPr>
            </a:p>
            <a:p>
              <a:pPr algn="ctr">
                <a:lnSpc>
                  <a:spcPts val="4982"/>
                </a:lnSpc>
              </a:pPr>
              <a:r>
                <a:rPr lang="en-US" sz="3610" spc="368">
                  <a:solidFill>
                    <a:srgbClr val="FFFFFF"/>
                  </a:solidFill>
                  <a:latin typeface="DM Sans Semi-Bold"/>
                </a:rPr>
                <a:t>DOCUMENTATION COMPLÈTE</a:t>
              </a:r>
            </a:p>
            <a:p>
              <a:pPr algn="ctr" marL="0" indent="0" lvl="0">
                <a:lnSpc>
                  <a:spcPts val="4982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018080" y="3046536"/>
            <a:ext cx="12251840" cy="6890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40" indent="-388620" lvl="1">
              <a:lnSpc>
                <a:spcPts val="4967"/>
              </a:lnSpc>
              <a:buFont typeface="Arial"/>
              <a:buChar char="•"/>
            </a:pPr>
            <a:r>
              <a:rPr lang="en-US" sz="3600" spc="352">
                <a:solidFill>
                  <a:srgbClr val="11100E"/>
                </a:solidFill>
                <a:latin typeface="DM Sans Bold"/>
              </a:rPr>
              <a:t>Le Cycle en V encourage la documentation complète à chaque étape du processus.</a:t>
            </a:r>
          </a:p>
          <a:p>
            <a:pPr>
              <a:lnSpc>
                <a:spcPts val="4967"/>
              </a:lnSpc>
            </a:pPr>
          </a:p>
          <a:p>
            <a:pPr marL="777240" indent="-388620" lvl="1">
              <a:lnSpc>
                <a:spcPts val="4967"/>
              </a:lnSpc>
              <a:buFont typeface="Arial"/>
              <a:buChar char="•"/>
            </a:pPr>
            <a:r>
              <a:rPr lang="en-US" sz="3600" spc="352">
                <a:solidFill>
                  <a:srgbClr val="11100E"/>
                </a:solidFill>
                <a:latin typeface="DM Sans Bold"/>
              </a:rPr>
              <a:t>Chaque phase est accompagnée de spécifications détaillées, de plans de test et de rapports.</a:t>
            </a:r>
          </a:p>
          <a:p>
            <a:pPr>
              <a:lnSpc>
                <a:spcPts val="4967"/>
              </a:lnSpc>
            </a:pPr>
          </a:p>
          <a:p>
            <a:pPr marL="777240" indent="-388620" lvl="1">
              <a:lnSpc>
                <a:spcPts val="4967"/>
              </a:lnSpc>
              <a:buFont typeface="Arial"/>
              <a:buChar char="•"/>
            </a:pPr>
            <a:r>
              <a:rPr lang="en-US" sz="3600" spc="352">
                <a:solidFill>
                  <a:srgbClr val="11100E"/>
                </a:solidFill>
                <a:latin typeface="DM Sans Bold"/>
              </a:rPr>
              <a:t>Cela garantit une traçabilité totale du projet et facilite la communication au sein de l'équipe et avec le client.</a:t>
            </a:r>
          </a:p>
          <a:p>
            <a:pPr marL="0" indent="0" lvl="0">
              <a:lnSpc>
                <a:spcPts val="4967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-2241993">
            <a:off x="553203" y="7523297"/>
            <a:ext cx="2324666" cy="1809013"/>
          </a:xfrm>
          <a:custGeom>
            <a:avLst/>
            <a:gdLst/>
            <a:ahLst/>
            <a:cxnLst/>
            <a:rect r="r" b="b" t="t" l="l"/>
            <a:pathLst>
              <a:path h="1809013" w="2324666">
                <a:moveTo>
                  <a:pt x="0" y="0"/>
                </a:moveTo>
                <a:lnTo>
                  <a:pt x="2324666" y="0"/>
                </a:lnTo>
                <a:lnTo>
                  <a:pt x="2324666" y="1809013"/>
                </a:lnTo>
                <a:lnTo>
                  <a:pt x="0" y="18090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88278" y="1028285"/>
            <a:ext cx="1083524" cy="906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374"/>
              </a:lnSpc>
              <a:spcBef>
                <a:spcPct val="0"/>
              </a:spcBef>
            </a:pPr>
            <a:r>
              <a:rPr lang="en-US" sz="5343" spc="-219">
                <a:solidFill>
                  <a:srgbClr val="FFFFFF"/>
                </a:solidFill>
                <a:latin typeface="DM Sans Bold"/>
              </a:rPr>
              <a:t>03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35670" y="520137"/>
            <a:ext cx="13416659" cy="2018089"/>
            <a:chOff x="0" y="0"/>
            <a:chExt cx="3533606" cy="5315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33606" cy="531513"/>
            </a:xfrm>
            <a:custGeom>
              <a:avLst/>
              <a:gdLst/>
              <a:ahLst/>
              <a:cxnLst/>
              <a:rect r="r" b="b" t="t" l="l"/>
              <a:pathLst>
                <a:path h="531513" w="3533606">
                  <a:moveTo>
                    <a:pt x="0" y="0"/>
                  </a:moveTo>
                  <a:lnTo>
                    <a:pt x="3533606" y="0"/>
                  </a:lnTo>
                  <a:lnTo>
                    <a:pt x="3533606" y="531513"/>
                  </a:lnTo>
                  <a:lnTo>
                    <a:pt x="0" y="531513"/>
                  </a:lnTo>
                  <a:close/>
                </a:path>
              </a:pathLst>
            </a:custGeom>
            <a:solidFill>
              <a:srgbClr val="F47C00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3533606" cy="5886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82"/>
                </a:lnSpc>
              </a:pPr>
            </a:p>
            <a:p>
              <a:pPr algn="ctr">
                <a:lnSpc>
                  <a:spcPts val="4982"/>
                </a:lnSpc>
              </a:pPr>
              <a:r>
                <a:rPr lang="en-US" sz="3610" spc="368">
                  <a:solidFill>
                    <a:srgbClr val="FFFFFF"/>
                  </a:solidFill>
                  <a:latin typeface="DM Sans Semi-Bold"/>
                </a:rPr>
                <a:t>TESTS RIGOUREUX ET VALIDATIONS</a:t>
              </a:r>
            </a:p>
            <a:p>
              <a:pPr algn="ctr" marL="0" indent="0" lvl="0">
                <a:lnSpc>
                  <a:spcPts val="4982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435670" y="2768346"/>
            <a:ext cx="14005127" cy="7518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40" indent="-388620" lvl="1">
              <a:lnSpc>
                <a:spcPts val="4967"/>
              </a:lnSpc>
              <a:buFont typeface="Arial"/>
              <a:buChar char="•"/>
            </a:pPr>
            <a:r>
              <a:rPr lang="en-US" sz="3600" spc="352">
                <a:solidFill>
                  <a:srgbClr val="11100E"/>
                </a:solidFill>
                <a:latin typeface="DM Sans Bold"/>
              </a:rPr>
              <a:t>Grâce à l'alignement des phases de test, le Cycle en V permet d'effectuer des tests rigoureux et des validations approfondies.</a:t>
            </a:r>
          </a:p>
          <a:p>
            <a:pPr>
              <a:lnSpc>
                <a:spcPts val="4967"/>
              </a:lnSpc>
            </a:pPr>
          </a:p>
          <a:p>
            <a:pPr marL="777240" indent="-388620" lvl="1">
              <a:lnSpc>
                <a:spcPts val="4967"/>
              </a:lnSpc>
              <a:buFont typeface="Arial"/>
              <a:buChar char="•"/>
            </a:pPr>
            <a:r>
              <a:rPr lang="en-US" sz="3600" spc="352">
                <a:solidFill>
                  <a:srgbClr val="11100E"/>
                </a:solidFill>
                <a:latin typeface="DM Sans Bold"/>
              </a:rPr>
              <a:t>Chaque composant du système est soumis à des tests exhaustifs pour s'assurer qu'il répond aux normes de qualité et de performance établies.</a:t>
            </a:r>
          </a:p>
          <a:p>
            <a:pPr>
              <a:lnSpc>
                <a:spcPts val="4967"/>
              </a:lnSpc>
            </a:pPr>
          </a:p>
          <a:p>
            <a:pPr marL="777240" indent="-388620" lvl="1">
              <a:lnSpc>
                <a:spcPts val="4967"/>
              </a:lnSpc>
              <a:buFont typeface="Arial"/>
              <a:buChar char="•"/>
            </a:pPr>
            <a:r>
              <a:rPr lang="en-US" sz="3600" spc="352">
                <a:solidFill>
                  <a:srgbClr val="11100E"/>
                </a:solidFill>
                <a:latin typeface="DM Sans Bold"/>
              </a:rPr>
              <a:t>Les validations garantissent que le système fonctionne conformément aux exigences du client.</a:t>
            </a:r>
          </a:p>
          <a:p>
            <a:pPr marL="0" indent="0" lvl="0">
              <a:lnSpc>
                <a:spcPts val="4967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-2241993">
            <a:off x="310409" y="7958186"/>
            <a:ext cx="2324666" cy="1809013"/>
          </a:xfrm>
          <a:custGeom>
            <a:avLst/>
            <a:gdLst/>
            <a:ahLst/>
            <a:cxnLst/>
            <a:rect r="r" b="b" t="t" l="l"/>
            <a:pathLst>
              <a:path h="1809013" w="2324666">
                <a:moveTo>
                  <a:pt x="0" y="0"/>
                </a:moveTo>
                <a:lnTo>
                  <a:pt x="2324666" y="0"/>
                </a:lnTo>
                <a:lnTo>
                  <a:pt x="2324666" y="1809013"/>
                </a:lnTo>
                <a:lnTo>
                  <a:pt x="0" y="18090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16740" y="1028285"/>
            <a:ext cx="1083524" cy="906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374"/>
              </a:lnSpc>
              <a:spcBef>
                <a:spcPct val="0"/>
              </a:spcBef>
            </a:pPr>
            <a:r>
              <a:rPr lang="en-US" sz="5343" spc="-219">
                <a:solidFill>
                  <a:srgbClr val="FFFFFF"/>
                </a:solidFill>
                <a:latin typeface="DM Sans Bold"/>
              </a:rPr>
              <a:t>04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7C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05936" y="2610654"/>
            <a:ext cx="12676128" cy="5509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256"/>
              </a:lnSpc>
              <a:spcBef>
                <a:spcPct val="0"/>
              </a:spcBef>
            </a:pPr>
            <a:r>
              <a:rPr lang="en-US" sz="10330" spc="588">
                <a:solidFill>
                  <a:srgbClr val="FFFFFF"/>
                </a:solidFill>
                <a:latin typeface="Codec Pro ExtraBold Semi-Bold"/>
              </a:rPr>
              <a:t>APPLICATION AU PROJET DE DOMOTIQUE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686210" y="8354018"/>
            <a:ext cx="5867521" cy="5867521"/>
          </a:xfrm>
          <a:custGeom>
            <a:avLst/>
            <a:gdLst/>
            <a:ahLst/>
            <a:cxnLst/>
            <a:rect r="r" b="b" t="t" l="l"/>
            <a:pathLst>
              <a:path h="5867521" w="5867521">
                <a:moveTo>
                  <a:pt x="0" y="0"/>
                </a:moveTo>
                <a:lnTo>
                  <a:pt x="5867521" y="0"/>
                </a:lnTo>
                <a:lnTo>
                  <a:pt x="5867521" y="5867521"/>
                </a:lnTo>
                <a:lnTo>
                  <a:pt x="0" y="58675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236305" y="-3402308"/>
            <a:ext cx="4788972" cy="4788972"/>
          </a:xfrm>
          <a:custGeom>
            <a:avLst/>
            <a:gdLst/>
            <a:ahLst/>
            <a:cxnLst/>
            <a:rect r="r" b="b" t="t" l="l"/>
            <a:pathLst>
              <a:path h="4788972" w="4788972">
                <a:moveTo>
                  <a:pt x="0" y="0"/>
                </a:moveTo>
                <a:lnTo>
                  <a:pt x="4788971" y="0"/>
                </a:lnTo>
                <a:lnTo>
                  <a:pt x="4788971" y="4788972"/>
                </a:lnTo>
                <a:lnTo>
                  <a:pt x="0" y="4788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126624" y="394759"/>
            <a:ext cx="2034753" cy="2549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9182"/>
              </a:lnSpc>
              <a:spcBef>
                <a:spcPct val="0"/>
              </a:spcBef>
            </a:pPr>
            <a:r>
              <a:rPr lang="en-US" sz="13900" spc="792">
                <a:solidFill>
                  <a:srgbClr val="FFFFFF"/>
                </a:solidFill>
                <a:latin typeface="Codec Pro ExtraBold"/>
              </a:rPr>
              <a:t>5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251189" y="1734539"/>
            <a:ext cx="1224254" cy="1209489"/>
          </a:xfrm>
          <a:custGeom>
            <a:avLst/>
            <a:gdLst/>
            <a:ahLst/>
            <a:cxnLst/>
            <a:rect r="r" b="b" t="t" l="l"/>
            <a:pathLst>
              <a:path h="1209489" w="1224254">
                <a:moveTo>
                  <a:pt x="0" y="0"/>
                </a:moveTo>
                <a:lnTo>
                  <a:pt x="1224254" y="0"/>
                </a:lnTo>
                <a:lnTo>
                  <a:pt x="1224254" y="1209490"/>
                </a:lnTo>
                <a:lnTo>
                  <a:pt x="0" y="12094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64313" y="2954418"/>
            <a:ext cx="8327622" cy="4887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06335" indent="-353167" lvl="1">
              <a:lnSpc>
                <a:spcPts val="6543"/>
              </a:lnSpc>
              <a:buFont typeface="Arial"/>
              <a:buChar char="•"/>
            </a:pPr>
            <a:r>
              <a:rPr lang="en-US" sz="3271" spc="19">
                <a:solidFill>
                  <a:srgbClr val="231F20"/>
                </a:solidFill>
                <a:latin typeface="DM Sans Bold"/>
              </a:rPr>
              <a:t>Introduction</a:t>
            </a:r>
          </a:p>
          <a:p>
            <a:pPr marL="706335" indent="-353167" lvl="1">
              <a:lnSpc>
                <a:spcPts val="6543"/>
              </a:lnSpc>
              <a:buFont typeface="Arial"/>
              <a:buChar char="•"/>
            </a:pPr>
            <a:r>
              <a:rPr lang="en-US" sz="3271" spc="19">
                <a:solidFill>
                  <a:srgbClr val="231F20"/>
                </a:solidFill>
                <a:latin typeface="DM Sans Bold"/>
              </a:rPr>
              <a:t>Contexte du Projet</a:t>
            </a:r>
          </a:p>
          <a:p>
            <a:pPr marL="706335" indent="-353167" lvl="1">
              <a:lnSpc>
                <a:spcPts val="6543"/>
              </a:lnSpc>
              <a:buFont typeface="Arial"/>
              <a:buChar char="•"/>
            </a:pPr>
            <a:r>
              <a:rPr lang="en-US" sz="3271" spc="19">
                <a:solidFill>
                  <a:srgbClr val="231F20"/>
                </a:solidFill>
                <a:latin typeface="DM Sans Bold"/>
              </a:rPr>
              <a:t>Méthodologie du Cycle en V</a:t>
            </a:r>
          </a:p>
          <a:p>
            <a:pPr marL="706335" indent="-353167" lvl="1">
              <a:lnSpc>
                <a:spcPts val="6543"/>
              </a:lnSpc>
              <a:buFont typeface="Arial"/>
              <a:buChar char="•"/>
            </a:pPr>
            <a:r>
              <a:rPr lang="en-US" sz="3271" spc="19">
                <a:solidFill>
                  <a:srgbClr val="231F20"/>
                </a:solidFill>
                <a:latin typeface="DM Sans Bold"/>
              </a:rPr>
              <a:t>Avantages du Cycle en V</a:t>
            </a:r>
          </a:p>
          <a:p>
            <a:pPr marL="706335" indent="-353167" lvl="1">
              <a:lnSpc>
                <a:spcPts val="6543"/>
              </a:lnSpc>
              <a:buFont typeface="Arial"/>
              <a:buChar char="•"/>
            </a:pPr>
            <a:r>
              <a:rPr lang="en-US" sz="3271" spc="19">
                <a:solidFill>
                  <a:srgbClr val="231F20"/>
                </a:solidFill>
                <a:latin typeface="DM Sans Bold"/>
              </a:rPr>
              <a:t>Application du Projet Domotique</a:t>
            </a:r>
          </a:p>
          <a:p>
            <a:pPr algn="l" marL="706335" indent="-353167" lvl="1">
              <a:lnSpc>
                <a:spcPts val="6543"/>
              </a:lnSpc>
              <a:buFont typeface="Arial"/>
              <a:buChar char="•"/>
            </a:pPr>
            <a:r>
              <a:rPr lang="en-US" sz="3271" spc="19">
                <a:solidFill>
                  <a:srgbClr val="231F20"/>
                </a:solidFill>
                <a:latin typeface="DM Sans Bold"/>
              </a:rPr>
              <a:t>Conclusion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864313" y="1894618"/>
            <a:ext cx="5178412" cy="858407"/>
            <a:chOff x="0" y="0"/>
            <a:chExt cx="1363862" cy="2260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63862" cy="226082"/>
            </a:xfrm>
            <a:custGeom>
              <a:avLst/>
              <a:gdLst/>
              <a:ahLst/>
              <a:cxnLst/>
              <a:rect r="r" b="b" t="t" l="l"/>
              <a:pathLst>
                <a:path h="226082" w="1363862">
                  <a:moveTo>
                    <a:pt x="0" y="0"/>
                  </a:moveTo>
                  <a:lnTo>
                    <a:pt x="1363862" y="0"/>
                  </a:lnTo>
                  <a:lnTo>
                    <a:pt x="1363862" y="226082"/>
                  </a:lnTo>
                  <a:lnTo>
                    <a:pt x="0" y="226082"/>
                  </a:lnTo>
                  <a:close/>
                </a:path>
              </a:pathLst>
            </a:custGeom>
            <a:solidFill>
              <a:srgbClr val="F47C00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1363862" cy="3022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34"/>
                </a:lnSpc>
                <a:spcBef>
                  <a:spcPct val="0"/>
                </a:spcBef>
              </a:pPr>
              <a:r>
                <a:rPr lang="en-US" sz="4010" spc="862">
                  <a:solidFill>
                    <a:srgbClr val="FFFFFF"/>
                  </a:solidFill>
                  <a:latin typeface="DM Sans"/>
                </a:rPr>
                <a:t>SOMMAIRE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5400000">
            <a:off x="-4300298" y="1112840"/>
            <a:ext cx="10657996" cy="8061320"/>
          </a:xfrm>
          <a:custGeom>
            <a:avLst/>
            <a:gdLst/>
            <a:ahLst/>
            <a:cxnLst/>
            <a:rect r="r" b="b" t="t" l="l"/>
            <a:pathLst>
              <a:path h="8061320" w="10657996">
                <a:moveTo>
                  <a:pt x="0" y="0"/>
                </a:moveTo>
                <a:lnTo>
                  <a:pt x="10657996" y="0"/>
                </a:lnTo>
                <a:lnTo>
                  <a:pt x="10657996" y="8061320"/>
                </a:lnTo>
                <a:lnTo>
                  <a:pt x="0" y="80613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9041523">
            <a:off x="13364829" y="-716429"/>
            <a:ext cx="11109843" cy="7494094"/>
          </a:xfrm>
          <a:custGeom>
            <a:avLst/>
            <a:gdLst/>
            <a:ahLst/>
            <a:cxnLst/>
            <a:rect r="r" b="b" t="t" l="l"/>
            <a:pathLst>
              <a:path h="7494094" w="11109843">
                <a:moveTo>
                  <a:pt x="0" y="0"/>
                </a:moveTo>
                <a:lnTo>
                  <a:pt x="11109842" y="0"/>
                </a:lnTo>
                <a:lnTo>
                  <a:pt x="11109842" y="7494094"/>
                </a:lnTo>
                <a:lnTo>
                  <a:pt x="0" y="74940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7C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99564" y="1479279"/>
            <a:ext cx="4001772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88"/>
              </a:lnSpc>
            </a:pPr>
            <a:r>
              <a:rPr lang="en-US" sz="4740">
                <a:solidFill>
                  <a:srgbClr val="FFFFFF"/>
                </a:solidFill>
                <a:latin typeface="Open Sans Bold"/>
              </a:rPr>
              <a:t>Garantir la Robustesse du Système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143114" y="764904"/>
            <a:ext cx="4001772" cy="3571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88"/>
              </a:lnSpc>
            </a:pPr>
            <a:r>
              <a:rPr lang="en-US" sz="4740">
                <a:solidFill>
                  <a:srgbClr val="FFFFFF"/>
                </a:solidFill>
                <a:latin typeface="Open Sans Bold"/>
              </a:rPr>
              <a:t>Assurer la Sécurité des Données et des Dispositifs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686664" y="1122092"/>
            <a:ext cx="4001772" cy="285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88"/>
              </a:lnSpc>
            </a:pPr>
            <a:r>
              <a:rPr lang="en-US" sz="4740">
                <a:solidFill>
                  <a:srgbClr val="FFFFFF"/>
                </a:solidFill>
                <a:latin typeface="Open Sans Bold"/>
              </a:rPr>
              <a:t>Faciliter l'Interface Utilisateur Conviviale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72341" y="4498848"/>
            <a:ext cx="4656219" cy="2216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88620" indent="-194310" lvl="1">
              <a:lnSpc>
                <a:spcPts val="2483"/>
              </a:lnSpc>
              <a:buFont typeface="Arial"/>
              <a:buChar char="•"/>
            </a:pPr>
            <a:r>
              <a:rPr lang="en-US" sz="1800" spc="102">
                <a:solidFill>
                  <a:srgbClr val="FFFFFF"/>
                </a:solidFill>
                <a:latin typeface="Codec Pro ExtraBold"/>
              </a:rPr>
              <a:t> INTÉGRANT DES PHASES DE TEST RIGOUREUSES </a:t>
            </a:r>
          </a:p>
          <a:p>
            <a:pPr>
              <a:lnSpc>
                <a:spcPts val="2483"/>
              </a:lnSpc>
            </a:pPr>
          </a:p>
          <a:p>
            <a:pPr marL="388620" indent="-194310" lvl="1">
              <a:lnSpc>
                <a:spcPts val="2483"/>
              </a:lnSpc>
              <a:buFont typeface="Arial"/>
              <a:buChar char="•"/>
            </a:pPr>
            <a:r>
              <a:rPr lang="en-US" sz="1800" spc="102">
                <a:solidFill>
                  <a:srgbClr val="FFFFFF"/>
                </a:solidFill>
                <a:latin typeface="Codec Pro ExtraBold"/>
              </a:rPr>
              <a:t>TESTS APPROFONDIS POUR IDENTIFIER ET CORRIGER LES ERREURS DÈS QU'ELLES SE PRODUISENT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815891" y="4498848"/>
            <a:ext cx="4656219" cy="4416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88620" indent="-194310" lvl="1">
              <a:lnSpc>
                <a:spcPts val="2483"/>
              </a:lnSpc>
              <a:buFont typeface="Arial"/>
              <a:buChar char="•"/>
            </a:pPr>
            <a:r>
              <a:rPr lang="en-US" sz="1800" spc="102">
                <a:solidFill>
                  <a:srgbClr val="FFFFFF"/>
                </a:solidFill>
                <a:latin typeface="Codec Pro ExtraBold"/>
              </a:rPr>
              <a:t>LA SÉCURITÉ DES DONNÉES ET DES DISPOSITIFS</a:t>
            </a:r>
          </a:p>
          <a:p>
            <a:pPr>
              <a:lnSpc>
                <a:spcPts val="2483"/>
              </a:lnSpc>
            </a:pPr>
          </a:p>
          <a:p>
            <a:pPr marL="388620" indent="-194310" lvl="1">
              <a:lnSpc>
                <a:spcPts val="2483"/>
              </a:lnSpc>
              <a:buFont typeface="Arial"/>
              <a:buChar char="•"/>
            </a:pPr>
            <a:r>
              <a:rPr lang="en-US" sz="1800" spc="102">
                <a:solidFill>
                  <a:srgbClr val="FFFFFF"/>
                </a:solidFill>
                <a:latin typeface="Codec Pro ExtraBold"/>
              </a:rPr>
              <a:t>INTÈGRE DES PHASES DE TEST DE SÉCURITÉ QUI IDENTIFIENT LES VULNÉRABILITÉS POTENTIELLES</a:t>
            </a:r>
          </a:p>
          <a:p>
            <a:pPr>
              <a:lnSpc>
                <a:spcPts val="2483"/>
              </a:lnSpc>
            </a:pPr>
          </a:p>
          <a:p>
            <a:pPr marL="388620" indent="-194310" lvl="1">
              <a:lnSpc>
                <a:spcPts val="2483"/>
              </a:lnSpc>
              <a:buFont typeface="Arial"/>
              <a:buChar char="•"/>
            </a:pPr>
            <a:r>
              <a:rPr lang="en-US" sz="1800" spc="102">
                <a:solidFill>
                  <a:srgbClr val="FFFFFF"/>
                </a:solidFill>
                <a:latin typeface="Codec Pro ExtraBold"/>
              </a:rPr>
              <a:t>LES RISQUES DE VIOLATION DE DONNÉES.</a:t>
            </a:r>
          </a:p>
          <a:p>
            <a:pPr>
              <a:lnSpc>
                <a:spcPts val="2483"/>
              </a:lnSpc>
            </a:pPr>
          </a:p>
          <a:p>
            <a:pPr marL="388620" indent="-194310" lvl="1">
              <a:lnSpc>
                <a:spcPts val="2483"/>
              </a:lnSpc>
              <a:buFont typeface="Arial"/>
              <a:buChar char="•"/>
            </a:pPr>
            <a:r>
              <a:rPr lang="en-US" sz="1800" spc="102">
                <a:solidFill>
                  <a:srgbClr val="FFFFFF"/>
                </a:solidFill>
                <a:latin typeface="Codec Pro ExtraBold"/>
              </a:rPr>
              <a:t>PRENDRE DES MESURES POUR RENFORCER LA SÉCURITÉ ET PROTÉGER LES DONNÉES SENSIBLES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686664" y="4498848"/>
            <a:ext cx="4656219" cy="3473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88620" indent="-194310" lvl="1">
              <a:lnSpc>
                <a:spcPts val="2483"/>
              </a:lnSpc>
              <a:buFont typeface="Arial"/>
              <a:buChar char="•"/>
            </a:pPr>
            <a:r>
              <a:rPr lang="en-US" sz="1800" spc="102">
                <a:solidFill>
                  <a:srgbClr val="FFFFFF"/>
                </a:solidFill>
                <a:latin typeface="Codec Pro ExtraBold"/>
              </a:rPr>
              <a:t>OFFRIR UNE INTERFACE UTILISATEUR CONVIVIALE POUR SES CLIENTS.</a:t>
            </a:r>
          </a:p>
          <a:p>
            <a:pPr>
              <a:lnSpc>
                <a:spcPts val="2483"/>
              </a:lnSpc>
            </a:pPr>
          </a:p>
          <a:p>
            <a:pPr marL="388620" indent="-194310" lvl="1">
              <a:lnSpc>
                <a:spcPts val="2483"/>
              </a:lnSpc>
              <a:buFont typeface="Arial"/>
              <a:buChar char="•"/>
            </a:pPr>
            <a:r>
              <a:rPr lang="en-US" sz="1800" spc="102">
                <a:solidFill>
                  <a:srgbClr val="FFFFFF"/>
                </a:solidFill>
                <a:latin typeface="Codec Pro ExtraBold"/>
              </a:rPr>
              <a:t> INTÉGRANT DES PHASES DE TEST D'INTERFACE UTILISATEUR (UI) TOUT AU LONG DU PROJET.</a:t>
            </a:r>
          </a:p>
          <a:p>
            <a:pPr>
              <a:lnSpc>
                <a:spcPts val="2483"/>
              </a:lnSpc>
            </a:pPr>
          </a:p>
          <a:p>
            <a:pPr marL="388620" indent="-194310" lvl="1">
              <a:lnSpc>
                <a:spcPts val="2483"/>
              </a:lnSpc>
              <a:buFont typeface="Arial"/>
              <a:buChar char="•"/>
            </a:pPr>
            <a:r>
              <a:rPr lang="en-US" sz="1800" spc="102">
                <a:solidFill>
                  <a:srgbClr val="FFFFFF"/>
                </a:solidFill>
                <a:latin typeface="Codec Pro ExtraBold"/>
              </a:rPr>
              <a:t>AJUSTER L'INTERFACE POUR GARANTIR QU'ELLE EST INTUITIVE ET AGRÉABLE À UTILISER.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574450" y="8310655"/>
            <a:ext cx="1395782" cy="1209489"/>
          </a:xfrm>
          <a:custGeom>
            <a:avLst/>
            <a:gdLst/>
            <a:ahLst/>
            <a:cxnLst/>
            <a:rect r="r" b="b" t="t" l="l"/>
            <a:pathLst>
              <a:path h="1209489" w="1395782">
                <a:moveTo>
                  <a:pt x="0" y="0"/>
                </a:moveTo>
                <a:lnTo>
                  <a:pt x="1395781" y="0"/>
                </a:lnTo>
                <a:lnTo>
                  <a:pt x="1395781" y="1209490"/>
                </a:lnTo>
                <a:lnTo>
                  <a:pt x="0" y="12094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8649629" cy="10287000"/>
            <a:chOff x="0" y="0"/>
            <a:chExt cx="227809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780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2278092">
                  <a:moveTo>
                    <a:pt x="0" y="0"/>
                  </a:moveTo>
                  <a:lnTo>
                    <a:pt x="2278092" y="0"/>
                  </a:lnTo>
                  <a:lnTo>
                    <a:pt x="22780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47C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2278092" cy="2804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426980" y="750034"/>
            <a:ext cx="7832320" cy="8682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20032" indent="-310016" lvl="1">
              <a:lnSpc>
                <a:spcPts val="4307"/>
              </a:lnSpc>
              <a:buFont typeface="Arial"/>
              <a:buChar char="•"/>
            </a:pPr>
            <a:r>
              <a:rPr lang="en-US" sz="2871" spc="163">
                <a:solidFill>
                  <a:srgbClr val="11100E"/>
                </a:solidFill>
                <a:latin typeface="Arimo"/>
              </a:rPr>
              <a:t>Le cycle en V est </a:t>
            </a:r>
            <a:r>
              <a:rPr lang="en-US" sz="2871" spc="163">
                <a:solidFill>
                  <a:srgbClr val="11100E"/>
                </a:solidFill>
                <a:latin typeface="Arimo Bold"/>
              </a:rPr>
              <a:t>la meilleure méthodologie</a:t>
            </a:r>
            <a:r>
              <a:rPr lang="en-US" sz="2871" spc="163">
                <a:solidFill>
                  <a:srgbClr val="11100E"/>
                </a:solidFill>
                <a:latin typeface="Arimo"/>
              </a:rPr>
              <a:t> pour notre projet de développement de système d'automatisation pour maisons connectées pour Somfy.</a:t>
            </a:r>
          </a:p>
          <a:p>
            <a:pPr>
              <a:lnSpc>
                <a:spcPts val="4307"/>
              </a:lnSpc>
            </a:pPr>
          </a:p>
          <a:p>
            <a:pPr marL="620032" indent="-310016" lvl="1">
              <a:lnSpc>
                <a:spcPts val="4307"/>
              </a:lnSpc>
              <a:buFont typeface="Arial"/>
              <a:buChar char="•"/>
            </a:pPr>
            <a:r>
              <a:rPr lang="en-US" sz="2871" spc="163">
                <a:solidFill>
                  <a:srgbClr val="11100E"/>
                </a:solidFill>
                <a:latin typeface="Arimo"/>
              </a:rPr>
              <a:t>Elle </a:t>
            </a:r>
            <a:r>
              <a:rPr lang="en-US" sz="2871" spc="163">
                <a:solidFill>
                  <a:srgbClr val="11100E"/>
                </a:solidFill>
                <a:latin typeface="Arimo Bold"/>
              </a:rPr>
              <a:t>répond</a:t>
            </a:r>
            <a:r>
              <a:rPr lang="en-US" sz="2871" spc="163">
                <a:solidFill>
                  <a:srgbClr val="11100E"/>
                </a:solidFill>
                <a:latin typeface="Arimo"/>
              </a:rPr>
              <a:t> spécifiquement aux </a:t>
            </a:r>
            <a:r>
              <a:rPr lang="en-US" sz="2871" spc="163">
                <a:solidFill>
                  <a:srgbClr val="11100E"/>
                </a:solidFill>
                <a:latin typeface="Arimo Bold"/>
              </a:rPr>
              <a:t>besoins</a:t>
            </a:r>
            <a:r>
              <a:rPr lang="en-US" sz="2871" spc="163">
                <a:solidFill>
                  <a:srgbClr val="11100E"/>
                </a:solidFill>
                <a:latin typeface="Arimo"/>
              </a:rPr>
              <a:t> de</a:t>
            </a:r>
            <a:r>
              <a:rPr lang="en-US" sz="2871" spc="163">
                <a:solidFill>
                  <a:srgbClr val="11100E"/>
                </a:solidFill>
                <a:latin typeface="Arimo Bold"/>
              </a:rPr>
              <a:t> robustesse, de sécurité et de convivialité de notre projet</a:t>
            </a:r>
            <a:r>
              <a:rPr lang="en-US" sz="2871" spc="163">
                <a:solidFill>
                  <a:srgbClr val="11100E"/>
                </a:solidFill>
                <a:latin typeface="Arimo"/>
              </a:rPr>
              <a:t>.</a:t>
            </a:r>
          </a:p>
          <a:p>
            <a:pPr>
              <a:lnSpc>
                <a:spcPts val="4307"/>
              </a:lnSpc>
            </a:pPr>
          </a:p>
          <a:p>
            <a:pPr marL="620032" indent="-310016" lvl="1">
              <a:lnSpc>
                <a:spcPts val="4307"/>
              </a:lnSpc>
              <a:buFont typeface="Arial"/>
              <a:buChar char="•"/>
            </a:pPr>
            <a:r>
              <a:rPr lang="en-US" sz="2871" spc="163">
                <a:solidFill>
                  <a:srgbClr val="11100E"/>
                </a:solidFill>
                <a:latin typeface="Arimo Bold"/>
              </a:rPr>
              <a:t>Les avantages du Cycle en V:</a:t>
            </a:r>
          </a:p>
          <a:p>
            <a:pPr marL="1240064" indent="-413355" lvl="2">
              <a:lnSpc>
                <a:spcPts val="4307"/>
              </a:lnSpc>
              <a:buFont typeface="Arial"/>
              <a:buChar char="⚬"/>
            </a:pPr>
            <a:r>
              <a:rPr lang="en-US" sz="2871" spc="163">
                <a:solidFill>
                  <a:srgbClr val="11100E"/>
                </a:solidFill>
                <a:latin typeface="Arimo"/>
              </a:rPr>
              <a:t>la </a:t>
            </a:r>
            <a:r>
              <a:rPr lang="en-US" sz="2871" spc="163">
                <a:solidFill>
                  <a:srgbClr val="11100E"/>
                </a:solidFill>
                <a:latin typeface="Arimo Bold"/>
              </a:rPr>
              <a:t>détection précoce des erreurs</a:t>
            </a:r>
            <a:r>
              <a:rPr lang="en-US" sz="2871" spc="163">
                <a:solidFill>
                  <a:srgbClr val="11100E"/>
                </a:solidFill>
                <a:latin typeface="Arimo"/>
              </a:rPr>
              <a:t>, </a:t>
            </a:r>
          </a:p>
          <a:p>
            <a:pPr marL="1240064" indent="-413355" lvl="2">
              <a:lnSpc>
                <a:spcPts val="4307"/>
              </a:lnSpc>
              <a:buFont typeface="Arial"/>
              <a:buChar char="⚬"/>
            </a:pPr>
            <a:r>
              <a:rPr lang="en-US" sz="2871" spc="163">
                <a:solidFill>
                  <a:srgbClr val="11100E"/>
                </a:solidFill>
                <a:latin typeface="Arimo Bold"/>
              </a:rPr>
              <a:t>la gestion des risques</a:t>
            </a:r>
            <a:r>
              <a:rPr lang="en-US" sz="2871" spc="163">
                <a:solidFill>
                  <a:srgbClr val="11100E"/>
                </a:solidFill>
                <a:latin typeface="Arimo"/>
              </a:rPr>
              <a:t>, </a:t>
            </a:r>
          </a:p>
          <a:p>
            <a:pPr marL="1240064" indent="-413355" lvl="2">
              <a:lnSpc>
                <a:spcPts val="4307"/>
              </a:lnSpc>
              <a:buFont typeface="Arial"/>
              <a:buChar char="⚬"/>
            </a:pPr>
            <a:r>
              <a:rPr lang="en-US" sz="2871" spc="163">
                <a:solidFill>
                  <a:srgbClr val="11100E"/>
                </a:solidFill>
                <a:latin typeface="Arimo Bold"/>
              </a:rPr>
              <a:t>la documentation complète</a:t>
            </a:r>
            <a:r>
              <a:rPr lang="en-US" sz="2871" spc="163">
                <a:solidFill>
                  <a:srgbClr val="11100E"/>
                </a:solidFill>
                <a:latin typeface="Arimo"/>
              </a:rPr>
              <a:t> et </a:t>
            </a:r>
          </a:p>
          <a:p>
            <a:pPr marL="1240064" indent="-413355" lvl="2">
              <a:lnSpc>
                <a:spcPts val="4307"/>
              </a:lnSpc>
              <a:buFont typeface="Arial"/>
              <a:buChar char="⚬"/>
            </a:pPr>
            <a:r>
              <a:rPr lang="en-US" sz="2871" spc="163">
                <a:solidFill>
                  <a:srgbClr val="11100E"/>
                </a:solidFill>
                <a:latin typeface="Arimo Bold"/>
              </a:rPr>
              <a:t>les tests rigoureux</a:t>
            </a:r>
            <a:r>
              <a:rPr lang="en-US" sz="2871" spc="163">
                <a:solidFill>
                  <a:srgbClr val="11100E"/>
                </a:solidFill>
                <a:latin typeface="Arimo"/>
              </a:rPr>
              <a:t>, ont été discutés en détail.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10529" y="4222489"/>
            <a:ext cx="7121448" cy="1077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32"/>
              </a:lnSpc>
            </a:pPr>
            <a:r>
              <a:rPr lang="en-US" sz="7575" spc="431">
                <a:solidFill>
                  <a:srgbClr val="FFFFFF"/>
                </a:solidFill>
                <a:latin typeface="DM Sans Bold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83002" y="5608346"/>
            <a:ext cx="6976502" cy="1242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00"/>
              </a:lnSpc>
            </a:pPr>
            <a:r>
              <a:rPr lang="en-US" sz="3821" spc="217" strike="noStrike" u="none">
                <a:solidFill>
                  <a:srgbClr val="FFFFFF"/>
                </a:solidFill>
                <a:latin typeface="Codec Pro Bold"/>
              </a:rPr>
              <a:t>RÉCAPITULATION DES POINTS CLÉS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8008202">
            <a:off x="16116001" y="8746481"/>
            <a:ext cx="6820406" cy="4600674"/>
          </a:xfrm>
          <a:custGeom>
            <a:avLst/>
            <a:gdLst/>
            <a:ahLst/>
            <a:cxnLst/>
            <a:rect r="r" b="b" t="t" l="l"/>
            <a:pathLst>
              <a:path h="4600674" w="6820406">
                <a:moveTo>
                  <a:pt x="0" y="0"/>
                </a:moveTo>
                <a:lnTo>
                  <a:pt x="6820406" y="0"/>
                </a:lnTo>
                <a:lnTo>
                  <a:pt x="6820406" y="4600674"/>
                </a:lnTo>
                <a:lnTo>
                  <a:pt x="0" y="46006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8008202">
            <a:off x="13849097" y="-3505921"/>
            <a:ext cx="6820406" cy="4600674"/>
          </a:xfrm>
          <a:custGeom>
            <a:avLst/>
            <a:gdLst/>
            <a:ahLst/>
            <a:cxnLst/>
            <a:rect r="r" b="b" t="t" l="l"/>
            <a:pathLst>
              <a:path h="4600674" w="6820406">
                <a:moveTo>
                  <a:pt x="0" y="0"/>
                </a:moveTo>
                <a:lnTo>
                  <a:pt x="6820406" y="0"/>
                </a:lnTo>
                <a:lnTo>
                  <a:pt x="6820406" y="4600674"/>
                </a:lnTo>
                <a:lnTo>
                  <a:pt x="0" y="46006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008202">
            <a:off x="8046608" y="-2882718"/>
            <a:ext cx="15074792" cy="10168633"/>
          </a:xfrm>
          <a:custGeom>
            <a:avLst/>
            <a:gdLst/>
            <a:ahLst/>
            <a:cxnLst/>
            <a:rect r="r" b="b" t="t" l="l"/>
            <a:pathLst>
              <a:path h="10168633" w="15074792">
                <a:moveTo>
                  <a:pt x="0" y="0"/>
                </a:moveTo>
                <a:lnTo>
                  <a:pt x="15074792" y="0"/>
                </a:lnTo>
                <a:lnTo>
                  <a:pt x="15074792" y="10168632"/>
                </a:lnTo>
                <a:lnTo>
                  <a:pt x="0" y="10168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52376" y="1358108"/>
            <a:ext cx="1314491" cy="1304932"/>
          </a:xfrm>
          <a:custGeom>
            <a:avLst/>
            <a:gdLst/>
            <a:ahLst/>
            <a:cxnLst/>
            <a:rect r="r" b="b" t="t" l="l"/>
            <a:pathLst>
              <a:path h="1304932" w="1314491">
                <a:moveTo>
                  <a:pt x="0" y="0"/>
                </a:moveTo>
                <a:lnTo>
                  <a:pt x="1314491" y="0"/>
                </a:lnTo>
                <a:lnTo>
                  <a:pt x="1314491" y="1304932"/>
                </a:lnTo>
                <a:lnTo>
                  <a:pt x="0" y="13049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76229" y="3715510"/>
            <a:ext cx="7718174" cy="2608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69"/>
              </a:lnSpc>
            </a:pPr>
            <a:r>
              <a:rPr lang="en-US" sz="7192" spc="381">
                <a:solidFill>
                  <a:srgbClr val="11100E"/>
                </a:solidFill>
                <a:latin typeface="Codec Pro ExtraBold"/>
              </a:rPr>
              <a:t>Merci! </a:t>
            </a:r>
          </a:p>
          <a:p>
            <a:pPr marL="0" indent="0" lvl="0">
              <a:lnSpc>
                <a:spcPts val="10069"/>
              </a:lnSpc>
              <a:spcBef>
                <a:spcPct val="0"/>
              </a:spcBef>
            </a:pPr>
            <a:r>
              <a:rPr lang="en-US" sz="7192" spc="381">
                <a:solidFill>
                  <a:srgbClr val="11100E"/>
                </a:solidFill>
                <a:latin typeface="Codec Pro ExtraBold"/>
              </a:rPr>
              <a:t>Des questions?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8008202">
            <a:off x="-3057127" y="6900639"/>
            <a:ext cx="6820406" cy="4600674"/>
          </a:xfrm>
          <a:custGeom>
            <a:avLst/>
            <a:gdLst/>
            <a:ahLst/>
            <a:cxnLst/>
            <a:rect r="r" b="b" t="t" l="l"/>
            <a:pathLst>
              <a:path h="4600674" w="6820406">
                <a:moveTo>
                  <a:pt x="0" y="0"/>
                </a:moveTo>
                <a:lnTo>
                  <a:pt x="6820407" y="0"/>
                </a:lnTo>
                <a:lnTo>
                  <a:pt x="6820407" y="4600674"/>
                </a:lnTo>
                <a:lnTo>
                  <a:pt x="0" y="46006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7C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7450" y="3638985"/>
            <a:ext cx="17088002" cy="2561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9217"/>
              </a:lnSpc>
              <a:spcBef>
                <a:spcPct val="0"/>
              </a:spcBef>
            </a:pPr>
            <a:r>
              <a:rPr lang="en-US" sz="13926" spc="793">
                <a:solidFill>
                  <a:srgbClr val="FFFFFF"/>
                </a:solidFill>
                <a:latin typeface="Codec Pro ExtraBold"/>
              </a:rPr>
              <a:t>INTRODUCTION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661692" y="6493158"/>
            <a:ext cx="5867521" cy="5867521"/>
          </a:xfrm>
          <a:custGeom>
            <a:avLst/>
            <a:gdLst/>
            <a:ahLst/>
            <a:cxnLst/>
            <a:rect r="r" b="b" t="t" l="l"/>
            <a:pathLst>
              <a:path h="5867521" w="5867521">
                <a:moveTo>
                  <a:pt x="0" y="0"/>
                </a:moveTo>
                <a:lnTo>
                  <a:pt x="5867521" y="0"/>
                </a:lnTo>
                <a:lnTo>
                  <a:pt x="5867521" y="5867521"/>
                </a:lnTo>
                <a:lnTo>
                  <a:pt x="0" y="58675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194488" y="-1713240"/>
            <a:ext cx="4788972" cy="4788972"/>
          </a:xfrm>
          <a:custGeom>
            <a:avLst/>
            <a:gdLst/>
            <a:ahLst/>
            <a:cxnLst/>
            <a:rect r="r" b="b" t="t" l="l"/>
            <a:pathLst>
              <a:path h="4788972" w="4788972">
                <a:moveTo>
                  <a:pt x="0" y="0"/>
                </a:moveTo>
                <a:lnTo>
                  <a:pt x="4788971" y="0"/>
                </a:lnTo>
                <a:lnTo>
                  <a:pt x="4788971" y="4788972"/>
                </a:lnTo>
                <a:lnTo>
                  <a:pt x="0" y="4788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987430" y="6152715"/>
            <a:ext cx="10128041" cy="3932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50487" indent="-275243" lvl="1">
              <a:lnSpc>
                <a:spcPts val="3518"/>
              </a:lnSpc>
              <a:buFont typeface="Arial"/>
              <a:buChar char="•"/>
            </a:pPr>
            <a:r>
              <a:rPr lang="en-US" sz="2549" spc="249">
                <a:solidFill>
                  <a:srgbClr val="FFFFFF"/>
                </a:solidFill>
                <a:latin typeface="DM Sans Bold"/>
              </a:rPr>
              <a:t>Présentation du sujet : Projet de développement de système d'automatisation pour maisons connectées.</a:t>
            </a:r>
          </a:p>
          <a:p>
            <a:pPr marL="550487" indent="-275243" lvl="1">
              <a:lnSpc>
                <a:spcPts val="3518"/>
              </a:lnSpc>
              <a:buFont typeface="Arial"/>
              <a:buChar char="•"/>
            </a:pPr>
            <a:r>
              <a:rPr lang="en-US" sz="2549" spc="249">
                <a:solidFill>
                  <a:srgbClr val="FFFFFF"/>
                </a:solidFill>
                <a:latin typeface="DM Sans Bold"/>
              </a:rPr>
              <a:t>Rôle en tant que Manager Technique dans l'entreprise.</a:t>
            </a:r>
          </a:p>
          <a:p>
            <a:pPr marL="550487" indent="-275243" lvl="1">
              <a:lnSpc>
                <a:spcPts val="3518"/>
              </a:lnSpc>
              <a:buFont typeface="Arial"/>
              <a:buChar char="•"/>
            </a:pPr>
            <a:r>
              <a:rPr lang="en-US" sz="2549" spc="249">
                <a:solidFill>
                  <a:srgbClr val="FFFFFF"/>
                </a:solidFill>
                <a:latin typeface="DM Sans Bold"/>
              </a:rPr>
              <a:t>Objectif de la présentation : Expliquer pourquoi le Cycle en V est la meilleure méthodologie pour ce projet.</a:t>
            </a:r>
          </a:p>
          <a:p>
            <a:pPr marL="0" indent="0" lvl="0">
              <a:lnSpc>
                <a:spcPts val="3518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8034075" y="1398369"/>
            <a:ext cx="2034753" cy="2549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9182"/>
              </a:lnSpc>
              <a:spcBef>
                <a:spcPct val="0"/>
              </a:spcBef>
            </a:pPr>
            <a:r>
              <a:rPr lang="en-US" sz="13900" spc="792">
                <a:solidFill>
                  <a:srgbClr val="FFFFFF"/>
                </a:solidFill>
                <a:latin typeface="Codec Pro ExtraBold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7C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516941"/>
            <a:ext cx="12557117" cy="1965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132"/>
              </a:lnSpc>
            </a:pPr>
            <a:r>
              <a:rPr lang="en-US" sz="4796" spc="28">
                <a:solidFill>
                  <a:srgbClr val="FFFFFF"/>
                </a:solidFill>
                <a:latin typeface="DM Sans Bold"/>
              </a:rPr>
              <a:t>Développement d'un système d'automatisation novateur pour maisons connectées.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5191125"/>
            <a:ext cx="15673545" cy="1469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882"/>
              </a:lnSpc>
            </a:pPr>
            <a:r>
              <a:rPr lang="en-US" sz="3628" spc="101">
                <a:solidFill>
                  <a:srgbClr val="FFFFFF"/>
                </a:solidFill>
                <a:latin typeface="DM Sans Bold"/>
              </a:rPr>
              <a:t>CONTRÔLER DIVERS ASPECTS DE LEUR DOMICILE, TELS QUE L'ÉCLAIRAGE, LA SÉCURITÉ, LA CLIMATISATION, ET BIEN PLUS ENCORE, GRÂCE À UNE INTERFACE CONVIVIALE ET INTUITIVE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688921"/>
            <a:ext cx="7013453" cy="607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330"/>
              </a:lnSpc>
            </a:pPr>
            <a:r>
              <a:rPr lang="en-US" sz="2178" spc="213">
                <a:solidFill>
                  <a:srgbClr val="FFFFFF"/>
                </a:solidFill>
                <a:latin typeface="DM Sans"/>
              </a:rPr>
              <a:t>Projet de Développement : Système d'Automatisation pour Maisons Connectées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1028700" y="4329261"/>
            <a:ext cx="16230600" cy="0"/>
          </a:xfrm>
          <a:prstGeom prst="line">
            <a:avLst/>
          </a:prstGeom>
          <a:ln cap="flat" w="19050">
            <a:solidFill>
              <a:srgbClr val="FDFBF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1028700" y="8064744"/>
            <a:ext cx="16230600" cy="0"/>
          </a:xfrm>
          <a:prstGeom prst="line">
            <a:avLst/>
          </a:prstGeom>
          <a:ln cap="flat" w="19050">
            <a:solidFill>
              <a:srgbClr val="FDFBF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6554787" y="755278"/>
            <a:ext cx="704513" cy="704513"/>
            <a:chOff x="0" y="0"/>
            <a:chExt cx="939351" cy="939351"/>
          </a:xfrm>
        </p:grpSpPr>
        <p:sp>
          <p:nvSpPr>
            <p:cNvPr name="AutoShape 8" id="8"/>
            <p:cNvSpPr/>
            <p:nvPr/>
          </p:nvSpPr>
          <p:spPr>
            <a:xfrm rot="0">
              <a:off x="0" y="422685"/>
              <a:ext cx="939351" cy="0"/>
            </a:xfrm>
            <a:prstGeom prst="line">
              <a:avLst/>
            </a:prstGeom>
            <a:ln cap="flat" w="63500">
              <a:solidFill>
                <a:srgbClr val="FDFBFB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 rot="-5400000">
              <a:off x="-31750" y="437926"/>
              <a:ext cx="939351" cy="0"/>
            </a:xfrm>
            <a:prstGeom prst="line">
              <a:avLst/>
            </a:prstGeom>
            <a:ln cap="flat" w="63500">
              <a:solidFill>
                <a:srgbClr val="FDFBFB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206025" y="8537475"/>
            <a:ext cx="992440" cy="994247"/>
          </a:xfrm>
          <a:custGeom>
            <a:avLst/>
            <a:gdLst/>
            <a:ahLst/>
            <a:cxnLst/>
            <a:rect r="r" b="b" t="t" l="l"/>
            <a:pathLst>
              <a:path h="994247" w="992440">
                <a:moveTo>
                  <a:pt x="0" y="0"/>
                </a:moveTo>
                <a:lnTo>
                  <a:pt x="992440" y="0"/>
                </a:lnTo>
                <a:lnTo>
                  <a:pt x="992440" y="994247"/>
                </a:lnTo>
                <a:lnTo>
                  <a:pt x="0" y="994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7C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475578" y="296901"/>
            <a:ext cx="6547444" cy="317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>
                <a:solidFill>
                  <a:srgbClr val="FFFFFF"/>
                </a:solidFill>
                <a:latin typeface="Open Sans Bold"/>
              </a:rPr>
              <a:t>Objectif de la Présentation</a:t>
            </a:r>
          </a:p>
          <a:p>
            <a:pPr algn="ctr" marL="0" indent="0" lvl="0">
              <a:lnSpc>
                <a:spcPts val="839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6907438" y="3734325"/>
            <a:ext cx="10582791" cy="4376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4537" indent="-387269" lvl="1">
              <a:lnSpc>
                <a:spcPts val="5022"/>
              </a:lnSpc>
              <a:buFont typeface="Arial"/>
              <a:buChar char="•"/>
            </a:pPr>
            <a:r>
              <a:rPr lang="en-US" sz="3587">
                <a:solidFill>
                  <a:srgbClr val="FFFFFF"/>
                </a:solidFill>
                <a:latin typeface="Open Sans Bold"/>
              </a:rPr>
              <a:t>Mettre en évidence pourquoi nous avons choisi la méthodologie du Cycle en V</a:t>
            </a:r>
          </a:p>
          <a:p>
            <a:pPr marL="774537" indent="-387269" lvl="1">
              <a:lnSpc>
                <a:spcPts val="5022"/>
              </a:lnSpc>
              <a:buFont typeface="Arial"/>
              <a:buChar char="•"/>
            </a:pPr>
            <a:r>
              <a:rPr lang="en-US" sz="3587">
                <a:solidFill>
                  <a:srgbClr val="FFFFFF"/>
                </a:solidFill>
                <a:latin typeface="Open Sans Bold"/>
              </a:rPr>
              <a:t>Explorer en détail les avantages</a:t>
            </a:r>
          </a:p>
          <a:p>
            <a:pPr marL="774537" indent="-387269" lvl="1">
              <a:lnSpc>
                <a:spcPts val="5022"/>
              </a:lnSpc>
              <a:buFont typeface="Arial"/>
              <a:buChar char="•"/>
            </a:pPr>
            <a:r>
              <a:rPr lang="en-US" sz="3587">
                <a:solidFill>
                  <a:srgbClr val="FFFFFF"/>
                </a:solidFill>
                <a:latin typeface="Open Sans Bold"/>
              </a:rPr>
              <a:t>Comment elle répondra aux besoins et aux défis particuliers de notre projet de domotique.</a:t>
            </a:r>
          </a:p>
          <a:p>
            <a:pPr algn="l">
              <a:lnSpc>
                <a:spcPts val="5022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5400000">
            <a:off x="-2393986" y="2276637"/>
            <a:ext cx="10415803" cy="5719222"/>
          </a:xfrm>
          <a:custGeom>
            <a:avLst/>
            <a:gdLst/>
            <a:ahLst/>
            <a:cxnLst/>
            <a:rect r="r" b="b" t="t" l="l"/>
            <a:pathLst>
              <a:path h="5719222" w="10415803">
                <a:moveTo>
                  <a:pt x="0" y="0"/>
                </a:moveTo>
                <a:lnTo>
                  <a:pt x="10415803" y="0"/>
                </a:lnTo>
                <a:lnTo>
                  <a:pt x="10415803" y="5719223"/>
                </a:lnTo>
                <a:lnTo>
                  <a:pt x="0" y="571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7C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9999" y="3142053"/>
            <a:ext cx="17088002" cy="7425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17"/>
              </a:lnSpc>
            </a:pPr>
            <a:r>
              <a:rPr lang="en-US" sz="13926" spc="793">
                <a:solidFill>
                  <a:srgbClr val="FFFFFF"/>
                </a:solidFill>
                <a:latin typeface="Codec Pro ExtraBold Semi-Bold"/>
              </a:rPr>
              <a:t>CONTEXTE DU PROJET</a:t>
            </a:r>
          </a:p>
          <a:p>
            <a:pPr algn="ctr" marL="0" indent="0" lvl="0">
              <a:lnSpc>
                <a:spcPts val="19217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661692" y="6493158"/>
            <a:ext cx="5867521" cy="5867521"/>
          </a:xfrm>
          <a:custGeom>
            <a:avLst/>
            <a:gdLst/>
            <a:ahLst/>
            <a:cxnLst/>
            <a:rect r="r" b="b" t="t" l="l"/>
            <a:pathLst>
              <a:path h="5867521" w="5867521">
                <a:moveTo>
                  <a:pt x="0" y="0"/>
                </a:moveTo>
                <a:lnTo>
                  <a:pt x="5867521" y="0"/>
                </a:lnTo>
                <a:lnTo>
                  <a:pt x="5867521" y="5867521"/>
                </a:lnTo>
                <a:lnTo>
                  <a:pt x="0" y="58675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194488" y="-1713240"/>
            <a:ext cx="4788972" cy="4788972"/>
          </a:xfrm>
          <a:custGeom>
            <a:avLst/>
            <a:gdLst/>
            <a:ahLst/>
            <a:cxnLst/>
            <a:rect r="r" b="b" t="t" l="l"/>
            <a:pathLst>
              <a:path h="4788972" w="4788972">
                <a:moveTo>
                  <a:pt x="0" y="0"/>
                </a:moveTo>
                <a:lnTo>
                  <a:pt x="4788971" y="0"/>
                </a:lnTo>
                <a:lnTo>
                  <a:pt x="4788971" y="4788972"/>
                </a:lnTo>
                <a:lnTo>
                  <a:pt x="0" y="4788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126624" y="394759"/>
            <a:ext cx="2034753" cy="2549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9182"/>
              </a:lnSpc>
              <a:spcBef>
                <a:spcPct val="0"/>
              </a:spcBef>
            </a:pPr>
            <a:r>
              <a:rPr lang="en-US" sz="13900" spc="792">
                <a:solidFill>
                  <a:srgbClr val="FFFFFF"/>
                </a:solidFill>
                <a:latin typeface="Codec Pro ExtraBold"/>
              </a:rPr>
              <a:t>2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79152" y="4505618"/>
            <a:ext cx="3167910" cy="2484731"/>
            <a:chOff x="0" y="0"/>
            <a:chExt cx="2327040" cy="1825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26767" cy="1825244"/>
            </a:xfrm>
            <a:custGeom>
              <a:avLst/>
              <a:gdLst/>
              <a:ahLst/>
              <a:cxnLst/>
              <a:rect r="r" b="b" t="t" l="l"/>
              <a:pathLst>
                <a:path h="1825244" w="2326767">
                  <a:moveTo>
                    <a:pt x="1829689" y="0"/>
                  </a:moveTo>
                  <a:cubicBezTo>
                    <a:pt x="1819529" y="0"/>
                    <a:pt x="1702816" y="0"/>
                    <a:pt x="1692656" y="0"/>
                  </a:cubicBezTo>
                  <a:cubicBezTo>
                    <a:pt x="1428750" y="0"/>
                    <a:pt x="1428750" y="0"/>
                    <a:pt x="1428750" y="0"/>
                  </a:cubicBezTo>
                  <a:cubicBezTo>
                    <a:pt x="1154684" y="0"/>
                    <a:pt x="1154684" y="0"/>
                    <a:pt x="1154684" y="0"/>
                  </a:cubicBezTo>
                  <a:cubicBezTo>
                    <a:pt x="1154684" y="0"/>
                    <a:pt x="733425" y="0"/>
                    <a:pt x="649605" y="0"/>
                  </a:cubicBezTo>
                  <a:cubicBezTo>
                    <a:pt x="652145" y="0"/>
                    <a:pt x="652145" y="0"/>
                    <a:pt x="652145" y="0"/>
                  </a:cubicBezTo>
                  <a:cubicBezTo>
                    <a:pt x="652145" y="0"/>
                    <a:pt x="649605" y="0"/>
                    <a:pt x="649605" y="0"/>
                  </a:cubicBezTo>
                  <a:cubicBezTo>
                    <a:pt x="641985" y="0"/>
                    <a:pt x="636905" y="0"/>
                    <a:pt x="634365" y="0"/>
                  </a:cubicBezTo>
                  <a:cubicBezTo>
                    <a:pt x="114173" y="0"/>
                    <a:pt x="114173" y="0"/>
                    <a:pt x="114173" y="0"/>
                  </a:cubicBezTo>
                  <a:cubicBezTo>
                    <a:pt x="73533" y="0"/>
                    <a:pt x="5080" y="0"/>
                    <a:pt x="5080" y="0"/>
                  </a:cubicBezTo>
                  <a:cubicBezTo>
                    <a:pt x="5080" y="677799"/>
                    <a:pt x="5080" y="677799"/>
                    <a:pt x="5080" y="677799"/>
                  </a:cubicBezTo>
                  <a:cubicBezTo>
                    <a:pt x="5080" y="682879"/>
                    <a:pt x="5080" y="687959"/>
                    <a:pt x="5080" y="687959"/>
                  </a:cubicBezTo>
                  <a:cubicBezTo>
                    <a:pt x="0" y="764159"/>
                    <a:pt x="5080" y="1195705"/>
                    <a:pt x="5080" y="1195705"/>
                  </a:cubicBezTo>
                  <a:cubicBezTo>
                    <a:pt x="5080" y="1825244"/>
                    <a:pt x="5080" y="1825244"/>
                    <a:pt x="5080" y="1825244"/>
                  </a:cubicBezTo>
                  <a:cubicBezTo>
                    <a:pt x="406019" y="1825244"/>
                    <a:pt x="406019" y="1825244"/>
                    <a:pt x="406019" y="1825244"/>
                  </a:cubicBezTo>
                  <a:cubicBezTo>
                    <a:pt x="631825" y="1825244"/>
                    <a:pt x="631825" y="1825244"/>
                    <a:pt x="631825" y="1825244"/>
                  </a:cubicBezTo>
                  <a:cubicBezTo>
                    <a:pt x="644525" y="1825244"/>
                    <a:pt x="644525" y="1825244"/>
                    <a:pt x="644525" y="1825244"/>
                  </a:cubicBezTo>
                  <a:cubicBezTo>
                    <a:pt x="647065" y="1825244"/>
                    <a:pt x="647065" y="1825244"/>
                    <a:pt x="649605" y="1825244"/>
                  </a:cubicBezTo>
                  <a:cubicBezTo>
                    <a:pt x="723138" y="1820164"/>
                    <a:pt x="758698" y="1764284"/>
                    <a:pt x="725678" y="1700911"/>
                  </a:cubicBezTo>
                  <a:cubicBezTo>
                    <a:pt x="725678" y="1700911"/>
                    <a:pt x="669798" y="1586738"/>
                    <a:pt x="669798" y="1528318"/>
                  </a:cubicBezTo>
                  <a:cubicBezTo>
                    <a:pt x="669798" y="1419098"/>
                    <a:pt x="771271" y="1327785"/>
                    <a:pt x="893064" y="1327785"/>
                  </a:cubicBezTo>
                  <a:cubicBezTo>
                    <a:pt x="1017397" y="1327785"/>
                    <a:pt x="1116330" y="1419225"/>
                    <a:pt x="1116330" y="1528318"/>
                  </a:cubicBezTo>
                  <a:cubicBezTo>
                    <a:pt x="1116330" y="1586738"/>
                    <a:pt x="1060450" y="1700911"/>
                    <a:pt x="1060450" y="1700911"/>
                  </a:cubicBezTo>
                  <a:cubicBezTo>
                    <a:pt x="1029970" y="1764411"/>
                    <a:pt x="1062990" y="1820164"/>
                    <a:pt x="1139063" y="1825244"/>
                  </a:cubicBezTo>
                  <a:cubicBezTo>
                    <a:pt x="1141603" y="1825244"/>
                    <a:pt x="1141603" y="1825244"/>
                    <a:pt x="1141603" y="1825244"/>
                  </a:cubicBezTo>
                  <a:cubicBezTo>
                    <a:pt x="1139063" y="1825244"/>
                    <a:pt x="1136523" y="1825244"/>
                    <a:pt x="1133983" y="1825244"/>
                  </a:cubicBezTo>
                  <a:cubicBezTo>
                    <a:pt x="1136523" y="1825244"/>
                    <a:pt x="1136523" y="1825244"/>
                    <a:pt x="1139063" y="1825244"/>
                  </a:cubicBezTo>
                  <a:cubicBezTo>
                    <a:pt x="1136523" y="1825244"/>
                    <a:pt x="1133983" y="1825244"/>
                    <a:pt x="1133983" y="1825244"/>
                  </a:cubicBezTo>
                  <a:cubicBezTo>
                    <a:pt x="1136523" y="1825244"/>
                    <a:pt x="1141603" y="1825244"/>
                    <a:pt x="1151763" y="1825244"/>
                  </a:cubicBezTo>
                  <a:cubicBezTo>
                    <a:pt x="1710055" y="1825244"/>
                    <a:pt x="1710055" y="1825244"/>
                    <a:pt x="1710055" y="1825244"/>
                  </a:cubicBezTo>
                  <a:cubicBezTo>
                    <a:pt x="1829308" y="1825244"/>
                    <a:pt x="1829308" y="1825244"/>
                    <a:pt x="1829308" y="1825244"/>
                  </a:cubicBezTo>
                  <a:cubicBezTo>
                    <a:pt x="1829308" y="1195705"/>
                    <a:pt x="1829308" y="1195705"/>
                    <a:pt x="1829308" y="1195705"/>
                  </a:cubicBezTo>
                  <a:cubicBezTo>
                    <a:pt x="1829308" y="1183005"/>
                    <a:pt x="1829308" y="1183005"/>
                    <a:pt x="1829308" y="1183005"/>
                  </a:cubicBezTo>
                  <a:cubicBezTo>
                    <a:pt x="1834388" y="1124585"/>
                    <a:pt x="1864868" y="1091565"/>
                    <a:pt x="1910461" y="1091565"/>
                  </a:cubicBezTo>
                  <a:cubicBezTo>
                    <a:pt x="1923161" y="1091565"/>
                    <a:pt x="1938401" y="1094105"/>
                    <a:pt x="1956181" y="1101725"/>
                  </a:cubicBezTo>
                  <a:cubicBezTo>
                    <a:pt x="1956181" y="1101725"/>
                    <a:pt x="2070354" y="1160145"/>
                    <a:pt x="2128774" y="1160145"/>
                  </a:cubicBezTo>
                  <a:cubicBezTo>
                    <a:pt x="2237867" y="1160145"/>
                    <a:pt x="2326767" y="1058545"/>
                    <a:pt x="2326767" y="934212"/>
                  </a:cubicBezTo>
                  <a:cubicBezTo>
                    <a:pt x="2326767" y="812419"/>
                    <a:pt x="2237994" y="710819"/>
                    <a:pt x="2128774" y="710819"/>
                  </a:cubicBezTo>
                  <a:cubicBezTo>
                    <a:pt x="2070354" y="710819"/>
                    <a:pt x="1956181" y="766699"/>
                    <a:pt x="1956181" y="766699"/>
                  </a:cubicBezTo>
                  <a:cubicBezTo>
                    <a:pt x="1938401" y="776859"/>
                    <a:pt x="1923161" y="779399"/>
                    <a:pt x="1910461" y="779399"/>
                  </a:cubicBezTo>
                  <a:cubicBezTo>
                    <a:pt x="1867281" y="779399"/>
                    <a:pt x="1836928" y="746379"/>
                    <a:pt x="1829308" y="693039"/>
                  </a:cubicBezTo>
                  <a:cubicBezTo>
                    <a:pt x="1831848" y="693039"/>
                    <a:pt x="1831848" y="693039"/>
                    <a:pt x="1831848" y="693039"/>
                  </a:cubicBezTo>
                  <a:cubicBezTo>
                    <a:pt x="1829308" y="693039"/>
                    <a:pt x="1829308" y="693039"/>
                    <a:pt x="1829308" y="693039"/>
                  </a:cubicBezTo>
                  <a:cubicBezTo>
                    <a:pt x="1829308" y="690499"/>
                    <a:pt x="1829308" y="690499"/>
                    <a:pt x="1829308" y="687959"/>
                  </a:cubicBezTo>
                  <a:cubicBezTo>
                    <a:pt x="1829308" y="690499"/>
                    <a:pt x="1829308" y="690499"/>
                    <a:pt x="1829308" y="693039"/>
                  </a:cubicBezTo>
                  <a:cubicBezTo>
                    <a:pt x="1829308" y="690499"/>
                    <a:pt x="1829308" y="682879"/>
                    <a:pt x="1829308" y="677799"/>
                  </a:cubicBezTo>
                  <a:cubicBezTo>
                    <a:pt x="1829308" y="0"/>
                    <a:pt x="1829308" y="0"/>
                    <a:pt x="1829308" y="0"/>
                  </a:cubicBezTo>
                </a:path>
              </a:pathLst>
            </a:custGeom>
            <a:solidFill>
              <a:srgbClr val="DE2B2B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267630" y="4468555"/>
            <a:ext cx="3167910" cy="2484731"/>
            <a:chOff x="0" y="0"/>
            <a:chExt cx="2327040" cy="1825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26767" cy="1825244"/>
            </a:xfrm>
            <a:custGeom>
              <a:avLst/>
              <a:gdLst/>
              <a:ahLst/>
              <a:cxnLst/>
              <a:rect r="r" b="b" t="t" l="l"/>
              <a:pathLst>
                <a:path h="1825244" w="2326767">
                  <a:moveTo>
                    <a:pt x="497332" y="0"/>
                  </a:moveTo>
                  <a:cubicBezTo>
                    <a:pt x="497332" y="677799"/>
                    <a:pt x="497332" y="677799"/>
                    <a:pt x="497332" y="677799"/>
                  </a:cubicBezTo>
                  <a:cubicBezTo>
                    <a:pt x="497332" y="685419"/>
                    <a:pt x="497332" y="690499"/>
                    <a:pt x="497332" y="693039"/>
                  </a:cubicBezTo>
                  <a:cubicBezTo>
                    <a:pt x="497332" y="695579"/>
                    <a:pt x="497332" y="695579"/>
                    <a:pt x="497332" y="695579"/>
                  </a:cubicBezTo>
                  <a:cubicBezTo>
                    <a:pt x="497332" y="693039"/>
                    <a:pt x="497332" y="693039"/>
                    <a:pt x="497332" y="693039"/>
                  </a:cubicBezTo>
                  <a:cubicBezTo>
                    <a:pt x="497332" y="690499"/>
                    <a:pt x="497332" y="690499"/>
                    <a:pt x="497332" y="687959"/>
                  </a:cubicBezTo>
                  <a:cubicBezTo>
                    <a:pt x="497332" y="690499"/>
                    <a:pt x="497332" y="690499"/>
                    <a:pt x="497332" y="693039"/>
                  </a:cubicBezTo>
                  <a:cubicBezTo>
                    <a:pt x="489712" y="746379"/>
                    <a:pt x="459232" y="779399"/>
                    <a:pt x="416179" y="779399"/>
                  </a:cubicBezTo>
                  <a:cubicBezTo>
                    <a:pt x="403479" y="779399"/>
                    <a:pt x="388239" y="776859"/>
                    <a:pt x="370459" y="769239"/>
                  </a:cubicBezTo>
                  <a:cubicBezTo>
                    <a:pt x="370459" y="769239"/>
                    <a:pt x="256286" y="710819"/>
                    <a:pt x="197866" y="710819"/>
                  </a:cubicBezTo>
                  <a:cubicBezTo>
                    <a:pt x="88773" y="710819"/>
                    <a:pt x="0" y="812292"/>
                    <a:pt x="0" y="936752"/>
                  </a:cubicBezTo>
                  <a:cubicBezTo>
                    <a:pt x="0" y="1058545"/>
                    <a:pt x="88773" y="1160145"/>
                    <a:pt x="197993" y="1160145"/>
                  </a:cubicBezTo>
                  <a:cubicBezTo>
                    <a:pt x="256413" y="1160145"/>
                    <a:pt x="370586" y="1104265"/>
                    <a:pt x="370586" y="1104265"/>
                  </a:cubicBezTo>
                  <a:cubicBezTo>
                    <a:pt x="388366" y="1094105"/>
                    <a:pt x="403606" y="1091565"/>
                    <a:pt x="418846" y="1091565"/>
                  </a:cubicBezTo>
                  <a:cubicBezTo>
                    <a:pt x="462026" y="1091565"/>
                    <a:pt x="492379" y="1124585"/>
                    <a:pt x="497459" y="1183005"/>
                  </a:cubicBezTo>
                  <a:cubicBezTo>
                    <a:pt x="497459" y="1195705"/>
                    <a:pt x="497459" y="1195705"/>
                    <a:pt x="497459" y="1195705"/>
                  </a:cubicBezTo>
                  <a:cubicBezTo>
                    <a:pt x="497459" y="1825244"/>
                    <a:pt x="497459" y="1825244"/>
                    <a:pt x="497459" y="1825244"/>
                  </a:cubicBezTo>
                  <a:cubicBezTo>
                    <a:pt x="616712" y="1825244"/>
                    <a:pt x="616712" y="1825244"/>
                    <a:pt x="616712" y="1825244"/>
                  </a:cubicBezTo>
                  <a:cubicBezTo>
                    <a:pt x="1175004" y="1825244"/>
                    <a:pt x="1175004" y="1825244"/>
                    <a:pt x="1175004" y="1825244"/>
                  </a:cubicBezTo>
                  <a:cubicBezTo>
                    <a:pt x="1185164" y="1825244"/>
                    <a:pt x="1190244" y="1825244"/>
                    <a:pt x="1192784" y="1825244"/>
                  </a:cubicBezTo>
                  <a:cubicBezTo>
                    <a:pt x="1192784" y="1825244"/>
                    <a:pt x="1190244" y="1825244"/>
                    <a:pt x="1187704" y="1825244"/>
                  </a:cubicBezTo>
                  <a:cubicBezTo>
                    <a:pt x="1190244" y="1825244"/>
                    <a:pt x="1190244" y="1825244"/>
                    <a:pt x="1192784" y="1825244"/>
                  </a:cubicBezTo>
                  <a:cubicBezTo>
                    <a:pt x="1190244" y="1825244"/>
                    <a:pt x="1187704" y="1825244"/>
                    <a:pt x="1185164" y="1825244"/>
                  </a:cubicBezTo>
                  <a:cubicBezTo>
                    <a:pt x="1187704" y="1825244"/>
                    <a:pt x="1187704" y="1825244"/>
                    <a:pt x="1187704" y="1825244"/>
                  </a:cubicBezTo>
                  <a:cubicBezTo>
                    <a:pt x="1263777" y="1820164"/>
                    <a:pt x="1296797" y="1764284"/>
                    <a:pt x="1266317" y="1700911"/>
                  </a:cubicBezTo>
                  <a:cubicBezTo>
                    <a:pt x="1266317" y="1700911"/>
                    <a:pt x="1210437" y="1586738"/>
                    <a:pt x="1210437" y="1528318"/>
                  </a:cubicBezTo>
                  <a:cubicBezTo>
                    <a:pt x="1210437" y="1419098"/>
                    <a:pt x="1309370" y="1330325"/>
                    <a:pt x="1433703" y="1330325"/>
                  </a:cubicBezTo>
                  <a:cubicBezTo>
                    <a:pt x="1555496" y="1330325"/>
                    <a:pt x="1656969" y="1419225"/>
                    <a:pt x="1656969" y="1528318"/>
                  </a:cubicBezTo>
                  <a:cubicBezTo>
                    <a:pt x="1656969" y="1586738"/>
                    <a:pt x="1601089" y="1700911"/>
                    <a:pt x="1601089" y="1700911"/>
                  </a:cubicBezTo>
                  <a:cubicBezTo>
                    <a:pt x="1568069" y="1766951"/>
                    <a:pt x="1603629" y="1820164"/>
                    <a:pt x="1677162" y="1825244"/>
                  </a:cubicBezTo>
                  <a:cubicBezTo>
                    <a:pt x="1679702" y="1825244"/>
                    <a:pt x="1679702" y="1825244"/>
                    <a:pt x="1682242" y="1825244"/>
                  </a:cubicBezTo>
                  <a:cubicBezTo>
                    <a:pt x="1694942" y="1825244"/>
                    <a:pt x="1694942" y="1825244"/>
                    <a:pt x="1694942" y="1825244"/>
                  </a:cubicBezTo>
                  <a:cubicBezTo>
                    <a:pt x="1920748" y="1825244"/>
                    <a:pt x="1920748" y="1825244"/>
                    <a:pt x="1920748" y="1825244"/>
                  </a:cubicBezTo>
                  <a:cubicBezTo>
                    <a:pt x="2321687" y="1825244"/>
                    <a:pt x="2321687" y="1825244"/>
                    <a:pt x="2321687" y="1825244"/>
                  </a:cubicBezTo>
                  <a:cubicBezTo>
                    <a:pt x="2321687" y="1195705"/>
                    <a:pt x="2321687" y="1195705"/>
                    <a:pt x="2321687" y="1195705"/>
                  </a:cubicBezTo>
                  <a:cubicBezTo>
                    <a:pt x="2321687" y="1195705"/>
                    <a:pt x="2326767" y="764159"/>
                    <a:pt x="2321687" y="687959"/>
                  </a:cubicBezTo>
                  <a:cubicBezTo>
                    <a:pt x="2321687" y="687959"/>
                    <a:pt x="2321687" y="685419"/>
                    <a:pt x="2321687" y="677799"/>
                  </a:cubicBezTo>
                  <a:cubicBezTo>
                    <a:pt x="2321687" y="0"/>
                    <a:pt x="2321687" y="0"/>
                    <a:pt x="2321687" y="0"/>
                  </a:cubicBezTo>
                  <a:cubicBezTo>
                    <a:pt x="2321687" y="0"/>
                    <a:pt x="2253107" y="0"/>
                    <a:pt x="2212594" y="0"/>
                  </a:cubicBezTo>
                  <a:cubicBezTo>
                    <a:pt x="1692402" y="0"/>
                    <a:pt x="1692402" y="0"/>
                    <a:pt x="1692402" y="0"/>
                  </a:cubicBezTo>
                  <a:cubicBezTo>
                    <a:pt x="1689862" y="0"/>
                    <a:pt x="1684782" y="0"/>
                    <a:pt x="1677162" y="0"/>
                  </a:cubicBezTo>
                  <a:cubicBezTo>
                    <a:pt x="1677162" y="0"/>
                    <a:pt x="1674622" y="0"/>
                    <a:pt x="1674622" y="0"/>
                  </a:cubicBezTo>
                  <a:cubicBezTo>
                    <a:pt x="1677162" y="0"/>
                    <a:pt x="1677162" y="0"/>
                    <a:pt x="1677162" y="0"/>
                  </a:cubicBezTo>
                  <a:cubicBezTo>
                    <a:pt x="1593469" y="0"/>
                    <a:pt x="1172210" y="0"/>
                    <a:pt x="1172210" y="0"/>
                  </a:cubicBezTo>
                  <a:cubicBezTo>
                    <a:pt x="898271" y="0"/>
                    <a:pt x="898271" y="0"/>
                    <a:pt x="898271" y="0"/>
                  </a:cubicBezTo>
                  <a:cubicBezTo>
                    <a:pt x="634365" y="0"/>
                    <a:pt x="634365" y="0"/>
                    <a:pt x="634365" y="0"/>
                  </a:cubicBezTo>
                  <a:cubicBezTo>
                    <a:pt x="624205" y="0"/>
                    <a:pt x="507492" y="0"/>
                    <a:pt x="497332" y="0"/>
                  </a:cubicBezTo>
                </a:path>
              </a:pathLst>
            </a:custGeom>
            <a:solidFill>
              <a:srgbClr val="F4C303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986833" y="4505618"/>
            <a:ext cx="2610193" cy="2484731"/>
            <a:chOff x="0" y="0"/>
            <a:chExt cx="1917360" cy="18252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7446" cy="1825244"/>
            </a:xfrm>
            <a:custGeom>
              <a:avLst/>
              <a:gdLst/>
              <a:ahLst/>
              <a:cxnLst/>
              <a:rect r="r" b="b" t="t" l="l"/>
              <a:pathLst>
                <a:path h="1825244" w="1917446">
                  <a:moveTo>
                    <a:pt x="0" y="0"/>
                  </a:moveTo>
                  <a:cubicBezTo>
                    <a:pt x="0" y="0"/>
                    <a:pt x="73660" y="0"/>
                    <a:pt x="116840" y="0"/>
                  </a:cubicBezTo>
                  <a:cubicBezTo>
                    <a:pt x="116840" y="0"/>
                    <a:pt x="116840" y="0"/>
                    <a:pt x="370840" y="0"/>
                  </a:cubicBezTo>
                  <a:cubicBezTo>
                    <a:pt x="370840" y="0"/>
                    <a:pt x="370840" y="0"/>
                    <a:pt x="370840" y="1270"/>
                  </a:cubicBezTo>
                  <a:lnTo>
                    <a:pt x="370840" y="2286"/>
                  </a:lnTo>
                  <a:lnTo>
                    <a:pt x="373380" y="2286"/>
                  </a:lnTo>
                  <a:lnTo>
                    <a:pt x="373380" y="0"/>
                  </a:lnTo>
                  <a:cubicBezTo>
                    <a:pt x="373380" y="0"/>
                    <a:pt x="373380" y="0"/>
                    <a:pt x="662940" y="0"/>
                  </a:cubicBezTo>
                  <a:cubicBezTo>
                    <a:pt x="662940" y="0"/>
                    <a:pt x="668020" y="0"/>
                    <a:pt x="675640" y="0"/>
                  </a:cubicBezTo>
                  <a:lnTo>
                    <a:pt x="678180" y="0"/>
                  </a:lnTo>
                  <a:cubicBezTo>
                    <a:pt x="680720" y="0"/>
                    <a:pt x="680720" y="0"/>
                    <a:pt x="680720" y="0"/>
                  </a:cubicBezTo>
                  <a:lnTo>
                    <a:pt x="726440" y="0"/>
                  </a:lnTo>
                  <a:cubicBezTo>
                    <a:pt x="870458" y="0"/>
                    <a:pt x="1208786" y="0"/>
                    <a:pt x="1208786" y="0"/>
                  </a:cubicBezTo>
                  <a:cubicBezTo>
                    <a:pt x="1208786" y="0"/>
                    <a:pt x="1208786" y="0"/>
                    <a:pt x="1495806" y="0"/>
                  </a:cubicBezTo>
                  <a:cubicBezTo>
                    <a:pt x="1495806" y="0"/>
                    <a:pt x="1495806" y="0"/>
                    <a:pt x="1772666" y="0"/>
                  </a:cubicBezTo>
                  <a:cubicBezTo>
                    <a:pt x="1782826" y="0"/>
                    <a:pt x="1907286" y="0"/>
                    <a:pt x="1917446" y="0"/>
                  </a:cubicBezTo>
                  <a:cubicBezTo>
                    <a:pt x="1917446" y="0"/>
                    <a:pt x="1917446" y="0"/>
                    <a:pt x="1917446" y="677799"/>
                  </a:cubicBezTo>
                  <a:cubicBezTo>
                    <a:pt x="1917446" y="682879"/>
                    <a:pt x="1914906" y="690499"/>
                    <a:pt x="1914906" y="693039"/>
                  </a:cubicBezTo>
                  <a:cubicBezTo>
                    <a:pt x="1909826" y="746379"/>
                    <a:pt x="1876806" y="779399"/>
                    <a:pt x="1833626" y="779399"/>
                  </a:cubicBezTo>
                  <a:cubicBezTo>
                    <a:pt x="1818386" y="779399"/>
                    <a:pt x="1800606" y="776859"/>
                    <a:pt x="1785366" y="766699"/>
                  </a:cubicBezTo>
                  <a:cubicBezTo>
                    <a:pt x="1785366" y="766699"/>
                    <a:pt x="1663446" y="710819"/>
                    <a:pt x="1605026" y="710819"/>
                  </a:cubicBezTo>
                  <a:cubicBezTo>
                    <a:pt x="1488186" y="710819"/>
                    <a:pt x="1394206" y="812419"/>
                    <a:pt x="1394206" y="934212"/>
                  </a:cubicBezTo>
                  <a:cubicBezTo>
                    <a:pt x="1394206" y="1058545"/>
                    <a:pt x="1488186" y="1160145"/>
                    <a:pt x="1605026" y="1160145"/>
                  </a:cubicBezTo>
                  <a:cubicBezTo>
                    <a:pt x="1663446" y="1160145"/>
                    <a:pt x="1785366" y="1101725"/>
                    <a:pt x="1785366" y="1101725"/>
                  </a:cubicBezTo>
                  <a:cubicBezTo>
                    <a:pt x="1800606" y="1094105"/>
                    <a:pt x="1818386" y="1091565"/>
                    <a:pt x="1833626" y="1091565"/>
                  </a:cubicBezTo>
                  <a:cubicBezTo>
                    <a:pt x="1879346" y="1091565"/>
                    <a:pt x="1912366" y="1124585"/>
                    <a:pt x="1917446" y="1183005"/>
                  </a:cubicBezTo>
                  <a:cubicBezTo>
                    <a:pt x="1917446" y="1183005"/>
                    <a:pt x="1917446" y="1183005"/>
                    <a:pt x="1917446" y="1195705"/>
                  </a:cubicBezTo>
                  <a:cubicBezTo>
                    <a:pt x="1917446" y="1195705"/>
                    <a:pt x="1917446" y="1195705"/>
                    <a:pt x="1917446" y="1825244"/>
                  </a:cubicBezTo>
                  <a:cubicBezTo>
                    <a:pt x="1917446" y="1825244"/>
                    <a:pt x="1917446" y="1825244"/>
                    <a:pt x="1790446" y="1825244"/>
                  </a:cubicBezTo>
                  <a:cubicBezTo>
                    <a:pt x="1790446" y="1825244"/>
                    <a:pt x="1790446" y="1825244"/>
                    <a:pt x="1203833" y="1825244"/>
                  </a:cubicBezTo>
                  <a:lnTo>
                    <a:pt x="1193673" y="1825244"/>
                  </a:lnTo>
                  <a:cubicBezTo>
                    <a:pt x="1191133" y="1825244"/>
                    <a:pt x="1191133" y="1825244"/>
                    <a:pt x="1191133" y="1825244"/>
                  </a:cubicBezTo>
                  <a:cubicBezTo>
                    <a:pt x="1112393" y="1820164"/>
                    <a:pt x="1076833" y="1764284"/>
                    <a:pt x="1109853" y="1700911"/>
                  </a:cubicBezTo>
                  <a:cubicBezTo>
                    <a:pt x="1109853" y="1700911"/>
                    <a:pt x="1168273" y="1586738"/>
                    <a:pt x="1168273" y="1528318"/>
                  </a:cubicBezTo>
                  <a:cubicBezTo>
                    <a:pt x="1168273" y="1419225"/>
                    <a:pt x="1064133" y="1330325"/>
                    <a:pt x="934593" y="1330325"/>
                  </a:cubicBezTo>
                  <a:cubicBezTo>
                    <a:pt x="805053" y="1330325"/>
                    <a:pt x="698373" y="1419225"/>
                    <a:pt x="698373" y="1528318"/>
                  </a:cubicBezTo>
                  <a:cubicBezTo>
                    <a:pt x="698373" y="1586738"/>
                    <a:pt x="759333" y="1700911"/>
                    <a:pt x="759333" y="1700911"/>
                  </a:cubicBezTo>
                  <a:cubicBezTo>
                    <a:pt x="792353" y="1766951"/>
                    <a:pt x="754253" y="1820164"/>
                    <a:pt x="678053" y="1825244"/>
                  </a:cubicBezTo>
                  <a:cubicBezTo>
                    <a:pt x="675513" y="1825244"/>
                    <a:pt x="672973" y="1825244"/>
                    <a:pt x="672973" y="1825244"/>
                  </a:cubicBezTo>
                  <a:cubicBezTo>
                    <a:pt x="672973" y="1825244"/>
                    <a:pt x="672973" y="1825244"/>
                    <a:pt x="660273" y="1825244"/>
                  </a:cubicBezTo>
                  <a:cubicBezTo>
                    <a:pt x="660273" y="1825244"/>
                    <a:pt x="660273" y="1825244"/>
                    <a:pt x="418973" y="1825244"/>
                  </a:cubicBezTo>
                  <a:cubicBezTo>
                    <a:pt x="418973" y="1825244"/>
                    <a:pt x="418973" y="1825244"/>
                    <a:pt x="0" y="1825244"/>
                  </a:cubicBezTo>
                  <a:cubicBezTo>
                    <a:pt x="0" y="1825244"/>
                    <a:pt x="0" y="1825244"/>
                    <a:pt x="0" y="1195705"/>
                  </a:cubicBezTo>
                  <a:cubicBezTo>
                    <a:pt x="0" y="1195705"/>
                    <a:pt x="0" y="1195705"/>
                    <a:pt x="0" y="1183005"/>
                  </a:cubicBezTo>
                  <a:cubicBezTo>
                    <a:pt x="5080" y="1124585"/>
                    <a:pt x="38100" y="1091565"/>
                    <a:pt x="83820" y="1091565"/>
                  </a:cubicBezTo>
                  <a:cubicBezTo>
                    <a:pt x="99060" y="1091565"/>
                    <a:pt x="114300" y="1094105"/>
                    <a:pt x="132080" y="1104265"/>
                  </a:cubicBezTo>
                  <a:cubicBezTo>
                    <a:pt x="132080" y="1104265"/>
                    <a:pt x="251460" y="1160145"/>
                    <a:pt x="312420" y="1160145"/>
                  </a:cubicBezTo>
                  <a:cubicBezTo>
                    <a:pt x="429260" y="1160145"/>
                    <a:pt x="520700" y="1058545"/>
                    <a:pt x="520700" y="936752"/>
                  </a:cubicBezTo>
                  <a:cubicBezTo>
                    <a:pt x="520700" y="812419"/>
                    <a:pt x="429260" y="713359"/>
                    <a:pt x="312420" y="713359"/>
                  </a:cubicBezTo>
                  <a:cubicBezTo>
                    <a:pt x="251460" y="713359"/>
                    <a:pt x="132080" y="769239"/>
                    <a:pt x="132080" y="769239"/>
                  </a:cubicBezTo>
                  <a:cubicBezTo>
                    <a:pt x="114300" y="776859"/>
                    <a:pt x="99060" y="779399"/>
                    <a:pt x="83820" y="779399"/>
                  </a:cubicBezTo>
                  <a:cubicBezTo>
                    <a:pt x="38100" y="779399"/>
                    <a:pt x="5080" y="746379"/>
                    <a:pt x="0" y="693039"/>
                  </a:cubicBezTo>
                  <a:cubicBezTo>
                    <a:pt x="0" y="690499"/>
                    <a:pt x="0" y="690499"/>
                    <a:pt x="0" y="687959"/>
                  </a:cubicBezTo>
                  <a:cubicBezTo>
                    <a:pt x="0" y="687959"/>
                    <a:pt x="0" y="685419"/>
                    <a:pt x="0" y="682879"/>
                  </a:cubicBezTo>
                  <a:cubicBezTo>
                    <a:pt x="0" y="680339"/>
                    <a:pt x="0" y="677799"/>
                    <a:pt x="0" y="677799"/>
                  </a:cubicBezTo>
                  <a:cubicBezTo>
                    <a:pt x="0" y="677799"/>
                    <a:pt x="0" y="677799"/>
                    <a:pt x="0" y="0"/>
                  </a:cubicBezTo>
                  <a:close/>
                </a:path>
              </a:pathLst>
            </a:custGeom>
            <a:solidFill>
              <a:srgbClr val="F47C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5244839" y="762198"/>
            <a:ext cx="7798321" cy="764468"/>
            <a:chOff x="0" y="0"/>
            <a:chExt cx="2053879" cy="20134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53879" cy="201341"/>
            </a:xfrm>
            <a:custGeom>
              <a:avLst/>
              <a:gdLst/>
              <a:ahLst/>
              <a:cxnLst/>
              <a:rect r="r" b="b" t="t" l="l"/>
              <a:pathLst>
                <a:path h="201341" w="2053879">
                  <a:moveTo>
                    <a:pt x="0" y="0"/>
                  </a:moveTo>
                  <a:lnTo>
                    <a:pt x="2053879" y="0"/>
                  </a:lnTo>
                  <a:lnTo>
                    <a:pt x="2053879" y="201341"/>
                  </a:lnTo>
                  <a:lnTo>
                    <a:pt x="0" y="201341"/>
                  </a:lnTo>
                  <a:close/>
                </a:path>
              </a:pathLst>
            </a:custGeom>
            <a:solidFill>
              <a:srgbClr val="F47C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2053879" cy="2584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982"/>
                </a:lnSpc>
                <a:spcBef>
                  <a:spcPct val="0"/>
                </a:spcBef>
              </a:pPr>
              <a:r>
                <a:rPr lang="en-US" sz="3610" spc="364">
                  <a:solidFill>
                    <a:srgbClr val="FFFFFF"/>
                  </a:solidFill>
                  <a:latin typeface="DM Sans"/>
                </a:rPr>
                <a:t>PRESENTATION DU CLIENT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244839" y="1706272"/>
            <a:ext cx="7798321" cy="2562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52"/>
              </a:lnSpc>
              <a:spcBef>
                <a:spcPct val="0"/>
              </a:spcBef>
            </a:pPr>
            <a:r>
              <a:rPr lang="en-US" sz="3734" spc="365">
                <a:solidFill>
                  <a:srgbClr val="11100E"/>
                </a:solidFill>
                <a:latin typeface="DM Sans Bold"/>
              </a:rPr>
              <a:t>Somfy:</a:t>
            </a:r>
            <a:r>
              <a:rPr lang="en-US" sz="3734" spc="365">
                <a:solidFill>
                  <a:srgbClr val="11100E"/>
                </a:solidFill>
                <a:latin typeface="DM Sans"/>
              </a:rPr>
              <a:t> Expert en matière de technologie domotique et ont une base de clients fidèles à travers le monde.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4450263" y="4843998"/>
            <a:ext cx="1395782" cy="1209489"/>
          </a:xfrm>
          <a:custGeom>
            <a:avLst/>
            <a:gdLst/>
            <a:ahLst/>
            <a:cxnLst/>
            <a:rect r="r" b="b" t="t" l="l"/>
            <a:pathLst>
              <a:path h="1209489" w="1395782">
                <a:moveTo>
                  <a:pt x="0" y="0"/>
                </a:moveTo>
                <a:lnTo>
                  <a:pt x="1395782" y="0"/>
                </a:lnTo>
                <a:lnTo>
                  <a:pt x="1395782" y="1209489"/>
                </a:lnTo>
                <a:lnTo>
                  <a:pt x="0" y="12094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973411" y="4888903"/>
            <a:ext cx="1224254" cy="1209489"/>
          </a:xfrm>
          <a:custGeom>
            <a:avLst/>
            <a:gdLst/>
            <a:ahLst/>
            <a:cxnLst/>
            <a:rect r="r" b="b" t="t" l="l"/>
            <a:pathLst>
              <a:path h="1209489" w="1224254">
                <a:moveTo>
                  <a:pt x="0" y="0"/>
                </a:moveTo>
                <a:lnTo>
                  <a:pt x="1224254" y="0"/>
                </a:lnTo>
                <a:lnTo>
                  <a:pt x="1224254" y="1209489"/>
                </a:lnTo>
                <a:lnTo>
                  <a:pt x="0" y="12094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776208" y="4910466"/>
            <a:ext cx="1031443" cy="1209489"/>
          </a:xfrm>
          <a:custGeom>
            <a:avLst/>
            <a:gdLst/>
            <a:ahLst/>
            <a:cxnLst/>
            <a:rect r="r" b="b" t="t" l="l"/>
            <a:pathLst>
              <a:path h="1209489" w="1031443">
                <a:moveTo>
                  <a:pt x="0" y="0"/>
                </a:moveTo>
                <a:lnTo>
                  <a:pt x="1031443" y="0"/>
                </a:lnTo>
                <a:lnTo>
                  <a:pt x="1031443" y="1209490"/>
                </a:lnTo>
                <a:lnTo>
                  <a:pt x="0" y="12094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773576" y="7259022"/>
            <a:ext cx="3623925" cy="1097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62"/>
              </a:lnSpc>
            </a:pPr>
            <a:r>
              <a:rPr lang="en-US" sz="3233" spc="316">
                <a:solidFill>
                  <a:srgbClr val="11100E"/>
                </a:solidFill>
                <a:latin typeface="DM Sans Bold"/>
              </a:rPr>
              <a:t>Leader</a:t>
            </a:r>
          </a:p>
          <a:p>
            <a:pPr algn="ctr" marL="0" indent="0" lvl="0">
              <a:lnSpc>
                <a:spcPts val="4462"/>
              </a:lnSpc>
              <a:spcBef>
                <a:spcPct val="0"/>
              </a:spcBef>
            </a:pPr>
            <a:r>
              <a:rPr lang="en-US" sz="3233" spc="316">
                <a:solidFill>
                  <a:srgbClr val="11100E"/>
                </a:solidFill>
                <a:latin typeface="DM Sans Bold"/>
              </a:rPr>
              <a:t>Mondial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4746292" y="-6694315"/>
            <a:ext cx="8797330" cy="8797330"/>
          </a:xfrm>
          <a:custGeom>
            <a:avLst/>
            <a:gdLst/>
            <a:ahLst/>
            <a:cxnLst/>
            <a:rect r="r" b="b" t="t" l="l"/>
            <a:pathLst>
              <a:path h="8797330" w="8797330">
                <a:moveTo>
                  <a:pt x="0" y="0"/>
                </a:moveTo>
                <a:lnTo>
                  <a:pt x="8797330" y="0"/>
                </a:lnTo>
                <a:lnTo>
                  <a:pt x="8797330" y="8797329"/>
                </a:lnTo>
                <a:lnTo>
                  <a:pt x="0" y="879732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2869219" y="8356673"/>
            <a:ext cx="5842630" cy="5842630"/>
          </a:xfrm>
          <a:custGeom>
            <a:avLst/>
            <a:gdLst/>
            <a:ahLst/>
            <a:cxnLst/>
            <a:rect r="r" b="b" t="t" l="l"/>
            <a:pathLst>
              <a:path h="5842630" w="5842630">
                <a:moveTo>
                  <a:pt x="0" y="0"/>
                </a:moveTo>
                <a:lnTo>
                  <a:pt x="5842630" y="0"/>
                </a:lnTo>
                <a:lnTo>
                  <a:pt x="5842630" y="5842630"/>
                </a:lnTo>
                <a:lnTo>
                  <a:pt x="0" y="58426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7479967" y="7259022"/>
            <a:ext cx="3623925" cy="1097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62"/>
              </a:lnSpc>
              <a:spcBef>
                <a:spcPct val="0"/>
              </a:spcBef>
            </a:pPr>
            <a:r>
              <a:rPr lang="en-US" sz="3233" spc="316">
                <a:solidFill>
                  <a:srgbClr val="11100E"/>
                </a:solidFill>
                <a:latin typeface="DM Sans Bold"/>
              </a:rPr>
              <a:t>Solution innovante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186599" y="7222060"/>
            <a:ext cx="3923109" cy="2221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62"/>
              </a:lnSpc>
              <a:spcBef>
                <a:spcPct val="0"/>
              </a:spcBef>
            </a:pPr>
            <a:r>
              <a:rPr lang="en-US" sz="3233" spc="316">
                <a:solidFill>
                  <a:srgbClr val="11100E"/>
                </a:solidFill>
                <a:latin typeface="DM Sans Bold"/>
              </a:rPr>
              <a:t> Création de produits qui simplifient la vie quotidienne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52569" y="333980"/>
            <a:ext cx="6313569" cy="1389439"/>
            <a:chOff x="0" y="0"/>
            <a:chExt cx="1407854" cy="3098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07854" cy="309829"/>
            </a:xfrm>
            <a:custGeom>
              <a:avLst/>
              <a:gdLst/>
              <a:ahLst/>
              <a:cxnLst/>
              <a:rect r="r" b="b" t="t" l="l"/>
              <a:pathLst>
                <a:path h="309829" w="1407854">
                  <a:moveTo>
                    <a:pt x="0" y="0"/>
                  </a:moveTo>
                  <a:lnTo>
                    <a:pt x="1407854" y="0"/>
                  </a:lnTo>
                  <a:lnTo>
                    <a:pt x="1407854" y="309829"/>
                  </a:lnTo>
                  <a:lnTo>
                    <a:pt x="0" y="309829"/>
                  </a:lnTo>
                  <a:close/>
                </a:path>
              </a:pathLst>
            </a:custGeom>
            <a:solidFill>
              <a:srgbClr val="F47C00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407854" cy="3669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982"/>
                </a:lnSpc>
                <a:spcBef>
                  <a:spcPct val="0"/>
                </a:spcBef>
              </a:pPr>
              <a:r>
                <a:rPr lang="en-US" sz="3610" spc="364">
                  <a:solidFill>
                    <a:srgbClr val="FFFFFF"/>
                  </a:solidFill>
                  <a:latin typeface="DM Sans"/>
                </a:rPr>
                <a:t>ANALYSE DE BESOINS DE SOMFY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6293876"/>
            <a:ext cx="9275050" cy="2917425"/>
          </a:xfrm>
          <a:custGeom>
            <a:avLst/>
            <a:gdLst/>
            <a:ahLst/>
            <a:cxnLst/>
            <a:rect r="r" b="b" t="t" l="l"/>
            <a:pathLst>
              <a:path h="2917425" w="9275050">
                <a:moveTo>
                  <a:pt x="0" y="0"/>
                </a:moveTo>
                <a:lnTo>
                  <a:pt x="9275050" y="0"/>
                </a:lnTo>
                <a:lnTo>
                  <a:pt x="9275050" y="2917425"/>
                </a:lnTo>
                <a:lnTo>
                  <a:pt x="0" y="2917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894918" y="3253762"/>
            <a:ext cx="8928721" cy="2808489"/>
          </a:xfrm>
          <a:custGeom>
            <a:avLst/>
            <a:gdLst/>
            <a:ahLst/>
            <a:cxnLst/>
            <a:rect r="r" b="b" t="t" l="l"/>
            <a:pathLst>
              <a:path h="2808489" w="8928721">
                <a:moveTo>
                  <a:pt x="0" y="0"/>
                </a:moveTo>
                <a:lnTo>
                  <a:pt x="8928721" y="0"/>
                </a:lnTo>
                <a:lnTo>
                  <a:pt x="8928721" y="2808489"/>
                </a:lnTo>
                <a:lnTo>
                  <a:pt x="0" y="28084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808280" y="3504152"/>
            <a:ext cx="6933539" cy="2241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39"/>
              </a:lnSpc>
              <a:spcBef>
                <a:spcPct val="0"/>
              </a:spcBef>
            </a:pPr>
            <a:r>
              <a:rPr lang="en-US" sz="3217" spc="315">
                <a:solidFill>
                  <a:srgbClr val="FFFFFF"/>
                </a:solidFill>
                <a:latin typeface="DM Sans Bold"/>
              </a:rPr>
              <a:t>Créer un système d'automatisation pour maisons connectées qui soit à la pointe de la technologie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9359279" y="6402812"/>
            <a:ext cx="8928721" cy="2808489"/>
          </a:xfrm>
          <a:custGeom>
            <a:avLst/>
            <a:gdLst/>
            <a:ahLst/>
            <a:cxnLst/>
            <a:rect r="r" b="b" t="t" l="l"/>
            <a:pathLst>
              <a:path h="2808489" w="8928721">
                <a:moveTo>
                  <a:pt x="0" y="0"/>
                </a:moveTo>
                <a:lnTo>
                  <a:pt x="8928721" y="0"/>
                </a:lnTo>
                <a:lnTo>
                  <a:pt x="8928721" y="2808489"/>
                </a:lnTo>
                <a:lnTo>
                  <a:pt x="0" y="28084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76667" y="6843301"/>
            <a:ext cx="7121716" cy="167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9"/>
              </a:lnSpc>
            </a:pPr>
            <a:r>
              <a:rPr lang="en-US" sz="3217" spc="315">
                <a:solidFill>
                  <a:srgbClr val="FFFFFF"/>
                </a:solidFill>
                <a:latin typeface="DM Sans Bold"/>
              </a:rPr>
              <a:t>Offrir une expérience utilisateur exceptionnelle avec une interface conviviale.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7500489" y="-10335575"/>
            <a:ext cx="13357711" cy="13357711"/>
          </a:xfrm>
          <a:custGeom>
            <a:avLst/>
            <a:gdLst/>
            <a:ahLst/>
            <a:cxnLst/>
            <a:rect r="r" b="b" t="t" l="l"/>
            <a:pathLst>
              <a:path h="13357711" w="13357711">
                <a:moveTo>
                  <a:pt x="0" y="0"/>
                </a:moveTo>
                <a:lnTo>
                  <a:pt x="13357711" y="0"/>
                </a:lnTo>
                <a:lnTo>
                  <a:pt x="13357711" y="13357711"/>
                </a:lnTo>
                <a:lnTo>
                  <a:pt x="0" y="133577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570673" y="-5378752"/>
            <a:ext cx="9524097" cy="9524097"/>
          </a:xfrm>
          <a:custGeom>
            <a:avLst/>
            <a:gdLst/>
            <a:ahLst/>
            <a:cxnLst/>
            <a:rect r="r" b="b" t="t" l="l"/>
            <a:pathLst>
              <a:path h="9524097" w="9524097">
                <a:moveTo>
                  <a:pt x="0" y="0"/>
                </a:moveTo>
                <a:lnTo>
                  <a:pt x="9524096" y="0"/>
                </a:lnTo>
                <a:lnTo>
                  <a:pt x="9524096" y="9524097"/>
                </a:lnTo>
                <a:lnTo>
                  <a:pt x="0" y="95240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62781" y="6843301"/>
            <a:ext cx="7121716" cy="167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9"/>
              </a:lnSpc>
            </a:pPr>
            <a:r>
              <a:rPr lang="en-US" sz="3217" spc="315">
                <a:solidFill>
                  <a:srgbClr val="FFFFFF"/>
                </a:solidFill>
                <a:latin typeface="DM Sans Bold"/>
              </a:rPr>
              <a:t>Sécurité des données et à la protection de la vie privée de leurs utilisateurs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972868">
            <a:off x="8489249" y="1544884"/>
            <a:ext cx="9178830" cy="7760283"/>
          </a:xfrm>
          <a:custGeom>
            <a:avLst/>
            <a:gdLst/>
            <a:ahLst/>
            <a:cxnLst/>
            <a:rect r="r" b="b" t="t" l="l"/>
            <a:pathLst>
              <a:path h="7760283" w="9178830">
                <a:moveTo>
                  <a:pt x="0" y="0"/>
                </a:moveTo>
                <a:lnTo>
                  <a:pt x="9178830" y="0"/>
                </a:lnTo>
                <a:lnTo>
                  <a:pt x="9178830" y="7760283"/>
                </a:lnTo>
                <a:lnTo>
                  <a:pt x="0" y="77602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496189" y="1422058"/>
            <a:ext cx="6974359" cy="2193753"/>
          </a:xfrm>
          <a:custGeom>
            <a:avLst/>
            <a:gdLst/>
            <a:ahLst/>
            <a:cxnLst/>
            <a:rect r="r" b="b" t="t" l="l"/>
            <a:pathLst>
              <a:path h="2193753" w="6974359">
                <a:moveTo>
                  <a:pt x="0" y="0"/>
                </a:moveTo>
                <a:lnTo>
                  <a:pt x="6974359" y="0"/>
                </a:lnTo>
                <a:lnTo>
                  <a:pt x="6974359" y="2193753"/>
                </a:lnTo>
                <a:lnTo>
                  <a:pt x="0" y="21937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6337" y="1594174"/>
            <a:ext cx="5891395" cy="1777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795"/>
              </a:lnSpc>
              <a:spcBef>
                <a:spcPct val="0"/>
              </a:spcBef>
            </a:pPr>
            <a:r>
              <a:rPr lang="en-US" sz="3474" spc="340">
                <a:solidFill>
                  <a:srgbClr val="FFFFFF"/>
                </a:solidFill>
                <a:latin typeface="DM Sans Bold"/>
              </a:rPr>
              <a:t>L'intégration de divers protocoles de communication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0800000">
            <a:off x="-496189" y="4067860"/>
            <a:ext cx="6974359" cy="2193753"/>
          </a:xfrm>
          <a:custGeom>
            <a:avLst/>
            <a:gdLst/>
            <a:ahLst/>
            <a:cxnLst/>
            <a:rect r="r" b="b" t="t" l="l"/>
            <a:pathLst>
              <a:path h="2193753" w="6974359">
                <a:moveTo>
                  <a:pt x="0" y="0"/>
                </a:moveTo>
                <a:lnTo>
                  <a:pt x="6974359" y="0"/>
                </a:lnTo>
                <a:lnTo>
                  <a:pt x="6974359" y="2193752"/>
                </a:lnTo>
                <a:lnTo>
                  <a:pt x="0" y="21937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-496189" y="6712502"/>
            <a:ext cx="6974359" cy="2193753"/>
          </a:xfrm>
          <a:custGeom>
            <a:avLst/>
            <a:gdLst/>
            <a:ahLst/>
            <a:cxnLst/>
            <a:rect r="r" b="b" t="t" l="l"/>
            <a:pathLst>
              <a:path h="2193753" w="6974359">
                <a:moveTo>
                  <a:pt x="0" y="0"/>
                </a:moveTo>
                <a:lnTo>
                  <a:pt x="6974359" y="0"/>
                </a:lnTo>
                <a:lnTo>
                  <a:pt x="6974359" y="2193753"/>
                </a:lnTo>
                <a:lnTo>
                  <a:pt x="0" y="21937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6337" y="4218740"/>
            <a:ext cx="5609308" cy="1777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795"/>
              </a:lnSpc>
              <a:spcBef>
                <a:spcPct val="0"/>
              </a:spcBef>
            </a:pPr>
            <a:r>
              <a:rPr lang="en-US" sz="3474" spc="340">
                <a:solidFill>
                  <a:srgbClr val="FFFFFF"/>
                </a:solidFill>
                <a:latin typeface="DM Sans Bold"/>
              </a:rPr>
              <a:t>La gestion de la sécurité des données sensibles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6337" y="6861687"/>
            <a:ext cx="5703218" cy="1777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795"/>
              </a:lnSpc>
              <a:spcBef>
                <a:spcPct val="0"/>
              </a:spcBef>
            </a:pPr>
            <a:r>
              <a:rPr lang="en-US" sz="3474" spc="340">
                <a:solidFill>
                  <a:srgbClr val="FFFFFF"/>
                </a:solidFill>
                <a:latin typeface="DM Sans Bold"/>
              </a:rPr>
              <a:t>développement de fonctionnalités robustes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90776" y="4130982"/>
            <a:ext cx="5775776" cy="2179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42"/>
              </a:lnSpc>
              <a:spcBef>
                <a:spcPct val="0"/>
              </a:spcBef>
            </a:pPr>
            <a:r>
              <a:rPr lang="en-US" sz="4233" spc="414">
                <a:solidFill>
                  <a:srgbClr val="FFFFFF"/>
                </a:solidFill>
                <a:latin typeface="DM Sans Bold"/>
              </a:rPr>
              <a:t>Défis Techniques</a:t>
            </a:r>
          </a:p>
          <a:p>
            <a:pPr algn="ctr">
              <a:lnSpc>
                <a:spcPts val="5842"/>
              </a:lnSpc>
              <a:spcBef>
                <a:spcPct val="0"/>
              </a:spcBef>
            </a:pPr>
            <a:r>
              <a:rPr lang="en-US" sz="4233" spc="414">
                <a:solidFill>
                  <a:srgbClr val="FFFFFF"/>
                </a:solidFill>
                <a:latin typeface="DM Sans Bold"/>
              </a:rPr>
              <a:t>associés à ce projet</a:t>
            </a:r>
            <a:r>
              <a:rPr lang="en-US" sz="4233" spc="414">
                <a:solidFill>
                  <a:srgbClr val="000000"/>
                </a:solidFill>
                <a:latin typeface="DM Sans Bold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DAFxDTznQtY</dc:identifier>
  <dcterms:modified xsi:type="dcterms:W3CDTF">2011-08-01T06:04:30Z</dcterms:modified>
  <cp:revision>1</cp:revision>
  <dc:title>entretien</dc:title>
</cp:coreProperties>
</file>