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onio" charset="1" panose="02000503000000000000"/>
      <p:regular r:id="rId10"/>
    </p:embeddedFont>
    <p:embeddedFont>
      <p:font typeface="Antonio Bold" charset="1" panose="02000803000000000000"/>
      <p:regular r:id="rId11"/>
    </p:embeddedFont>
    <p:embeddedFont>
      <p:font typeface="Antonio Italics" charset="1" panose="02000503000000000000"/>
      <p:regular r:id="rId12"/>
    </p:embeddedFont>
    <p:embeddedFont>
      <p:font typeface="Antonio Bold Italics" charset="1" panose="02000803000000000000"/>
      <p:regular r:id="rId13"/>
    </p:embeddedFont>
    <p:embeddedFont>
      <p:font typeface="Antonio Light" charset="1" panose="02000303000000000000"/>
      <p:regular r:id="rId14"/>
    </p:embeddedFont>
    <p:embeddedFont>
      <p:font typeface="Antonio Light Italics" charset="1" panose="02000303000000000000"/>
      <p:regular r:id="rId15"/>
    </p:embeddedFont>
    <p:embeddedFont>
      <p:font typeface="Antonio Ultra-Bold" charset="1" panose="02000803000000000000"/>
      <p:regular r:id="rId16"/>
    </p:embeddedFont>
    <p:embeddedFont>
      <p:font typeface="Antonio Ultra-Bold Italics" charset="1" panose="02000803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
      <p:font typeface="Open Sans" charset="1" panose="020B0606030504020204"/>
      <p:regular r:id="rId30"/>
    </p:embeddedFont>
    <p:embeddedFont>
      <p:font typeface="Open Sans Bold" charset="1" panose="020B0806030504020204"/>
      <p:regular r:id="rId31"/>
    </p:embeddedFont>
    <p:embeddedFont>
      <p:font typeface="Open Sans Italics" charset="1" panose="020B0606030504020204"/>
      <p:regular r:id="rId32"/>
    </p:embeddedFont>
    <p:embeddedFont>
      <p:font typeface="Open Sans Bold Italics" charset="1" panose="020B0806030504020204"/>
      <p:regular r:id="rId33"/>
    </p:embeddedFont>
    <p:embeddedFont>
      <p:font typeface="Open Sans Light" charset="1" panose="020B0306030504020204"/>
      <p:regular r:id="rId34"/>
    </p:embeddedFont>
    <p:embeddedFont>
      <p:font typeface="Open Sans Light Italics" charset="1" panose="020B0306030504020204"/>
      <p:regular r:id="rId35"/>
    </p:embeddedFont>
    <p:embeddedFont>
      <p:font typeface="Open Sans Ultra-Bold" charset="1" panose="00000000000000000000"/>
      <p:regular r:id="rId36"/>
    </p:embeddedFont>
    <p:embeddedFont>
      <p:font typeface="Open Sans Ultra-Bold Italics"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slides/slide3.xml" Type="http://schemas.openxmlformats.org/officeDocument/2006/relationships/slide"/><Relationship Id="rId41" Target="slides/slide4.xml" Type="http://schemas.openxmlformats.org/officeDocument/2006/relationships/slide"/><Relationship Id="rId42" Target="slides/slide5.xml" Type="http://schemas.openxmlformats.org/officeDocument/2006/relationships/slide"/><Relationship Id="rId43" Target="slides/slide6.xml" Type="http://schemas.openxmlformats.org/officeDocument/2006/relationships/slide"/><Relationship Id="rId44" Target="slides/slide7.xml" Type="http://schemas.openxmlformats.org/officeDocument/2006/relationships/slide"/><Relationship Id="rId45" Target="slides/slide8.xml" Type="http://schemas.openxmlformats.org/officeDocument/2006/relationships/slide"/><Relationship Id="rId46" Target="slides/slide9.xml" Type="http://schemas.openxmlformats.org/officeDocument/2006/relationships/slide"/><Relationship Id="rId47" Target="slides/slide10.xml" Type="http://schemas.openxmlformats.org/officeDocument/2006/relationships/slide"/><Relationship Id="rId48" Target="slides/slide11.xml" Type="http://schemas.openxmlformats.org/officeDocument/2006/relationships/slide"/><Relationship Id="rId49" Target="slides/slide12.xml" Type="http://schemas.openxmlformats.org/officeDocument/2006/relationships/slide"/><Relationship Id="rId5" Target="tableStyles.xml" Type="http://schemas.openxmlformats.org/officeDocument/2006/relationships/tableStyles"/><Relationship Id="rId50" Target="slides/slide13.xml" Type="http://schemas.openxmlformats.org/officeDocument/2006/relationships/slide"/><Relationship Id="rId51" Target="slides/slide14.xml" Type="http://schemas.openxmlformats.org/officeDocument/2006/relationships/slide"/><Relationship Id="rId52" Target="slides/slide15.xml" Type="http://schemas.openxmlformats.org/officeDocument/2006/relationships/slide"/><Relationship Id="rId53" Target="slides/slide16.xml" Type="http://schemas.openxmlformats.org/officeDocument/2006/relationships/slide"/><Relationship Id="rId54" Target="slides/slide17.xml" Type="http://schemas.openxmlformats.org/officeDocument/2006/relationships/slide"/><Relationship Id="rId55" Target="slides/slide18.xml" Type="http://schemas.openxmlformats.org/officeDocument/2006/relationships/slide"/><Relationship Id="rId56" Target="slides/slide1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grpSp>
        <p:nvGrpSpPr>
          <p:cNvPr name="Group 9" id="9"/>
          <p:cNvGrpSpPr/>
          <p:nvPr/>
        </p:nvGrpSpPr>
        <p:grpSpPr>
          <a:xfrm rot="0">
            <a:off x="1028700" y="8920183"/>
            <a:ext cx="3798181" cy="338117"/>
            <a:chOff x="0" y="0"/>
            <a:chExt cx="5064241" cy="450823"/>
          </a:xfrm>
        </p:grpSpPr>
        <p:sp>
          <p:nvSpPr>
            <p:cNvPr name="Freeform 10" id="10"/>
            <p:cNvSpPr/>
            <p:nvPr/>
          </p:nvSpPr>
          <p:spPr>
            <a:xfrm flipH="false" flipV="false" rot="0">
              <a:off x="0" y="0"/>
              <a:ext cx="450823" cy="450823"/>
            </a:xfrm>
            <a:custGeom>
              <a:avLst/>
              <a:gdLst/>
              <a:ahLst/>
              <a:cxnLst/>
              <a:rect r="r" b="b" t="t" l="l"/>
              <a:pathLst>
                <a:path h="450823" w="450823">
                  <a:moveTo>
                    <a:pt x="0" y="0"/>
                  </a:moveTo>
                  <a:lnTo>
                    <a:pt x="450823" y="0"/>
                  </a:lnTo>
                  <a:lnTo>
                    <a:pt x="450823" y="450823"/>
                  </a:lnTo>
                  <a:lnTo>
                    <a:pt x="0" y="4508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709828" y="81690"/>
              <a:ext cx="4354413" cy="325331"/>
            </a:xfrm>
            <a:prstGeom prst="rect">
              <a:avLst/>
            </a:prstGeom>
          </p:spPr>
          <p:txBody>
            <a:bodyPr anchor="t" rtlCol="false" tIns="0" lIns="0" bIns="0" rIns="0">
              <a:spAutoFit/>
            </a:bodyPr>
            <a:lstStyle/>
            <a:p>
              <a:pPr>
                <a:lnSpc>
                  <a:spcPts val="2080"/>
                </a:lnSpc>
                <a:spcBef>
                  <a:spcPct val="0"/>
                </a:spcBef>
              </a:pPr>
              <a:r>
                <a:rPr lang="en-US" sz="1600">
                  <a:solidFill>
                    <a:srgbClr val="000000"/>
                  </a:solidFill>
                  <a:latin typeface="Open Sauce"/>
                </a:rPr>
                <a:t>Présenté par</a:t>
              </a:r>
              <a:r>
                <a:rPr lang="en-US" sz="1600">
                  <a:solidFill>
                    <a:srgbClr val="000000"/>
                  </a:solidFill>
                  <a:latin typeface="Open Sauce Bold"/>
                </a:rPr>
                <a:t> Tchèssi PRE</a:t>
              </a:r>
              <a:r>
                <a:rPr lang="en-US" sz="1600">
                  <a:solidFill>
                    <a:srgbClr val="000000"/>
                  </a:solidFill>
                  <a:latin typeface="Open Sauce"/>
                </a:rPr>
                <a:t>.</a:t>
              </a:r>
            </a:p>
          </p:txBody>
        </p:sp>
      </p:grpSp>
      <p:grpSp>
        <p:nvGrpSpPr>
          <p:cNvPr name="Group 12" id="12"/>
          <p:cNvGrpSpPr/>
          <p:nvPr/>
        </p:nvGrpSpPr>
        <p:grpSpPr>
          <a:xfrm rot="0">
            <a:off x="1044173" y="1008740"/>
            <a:ext cx="4145937" cy="717383"/>
            <a:chOff x="0" y="0"/>
            <a:chExt cx="5527915" cy="956511"/>
          </a:xfrm>
        </p:grpSpPr>
        <p:sp>
          <p:nvSpPr>
            <p:cNvPr name="Freeform 13" id="13"/>
            <p:cNvSpPr/>
            <p:nvPr/>
          </p:nvSpPr>
          <p:spPr>
            <a:xfrm flipH="false" flipV="false" rot="0">
              <a:off x="0" y="0"/>
              <a:ext cx="928685" cy="956511"/>
            </a:xfrm>
            <a:custGeom>
              <a:avLst/>
              <a:gdLst/>
              <a:ahLst/>
              <a:cxnLst/>
              <a:rect r="r" b="b" t="t" l="l"/>
              <a:pathLst>
                <a:path h="956511" w="928685">
                  <a:moveTo>
                    <a:pt x="0" y="0"/>
                  </a:moveTo>
                  <a:lnTo>
                    <a:pt x="928685" y="0"/>
                  </a:lnTo>
                  <a:lnTo>
                    <a:pt x="928685" y="956511"/>
                  </a:lnTo>
                  <a:lnTo>
                    <a:pt x="0" y="956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245662" y="290527"/>
              <a:ext cx="4282253" cy="321481"/>
            </a:xfrm>
            <a:prstGeom prst="rect">
              <a:avLst/>
            </a:prstGeom>
          </p:spPr>
          <p:txBody>
            <a:bodyPr anchor="t" rtlCol="false" tIns="0" lIns="0" bIns="0" rIns="0">
              <a:spAutoFit/>
            </a:bodyPr>
            <a:lstStyle/>
            <a:p>
              <a:pPr>
                <a:lnSpc>
                  <a:spcPts val="2066"/>
                </a:lnSpc>
                <a:spcBef>
                  <a:spcPct val="0"/>
                </a:spcBef>
              </a:pPr>
              <a:r>
                <a:rPr lang="en-US" sz="1476">
                  <a:solidFill>
                    <a:srgbClr val="000000"/>
                  </a:solidFill>
                  <a:latin typeface="Open Sauce Bold"/>
                </a:rPr>
                <a:t>DEVTEAMX</a:t>
              </a:r>
            </a:p>
          </p:txBody>
        </p:sp>
      </p:grpSp>
      <p:grpSp>
        <p:nvGrpSpPr>
          <p:cNvPr name="Group 15" id="15"/>
          <p:cNvGrpSpPr/>
          <p:nvPr/>
        </p:nvGrpSpPr>
        <p:grpSpPr>
          <a:xfrm rot="0">
            <a:off x="933450" y="2264428"/>
            <a:ext cx="8391022" cy="5472418"/>
            <a:chOff x="0" y="0"/>
            <a:chExt cx="11188030" cy="7296558"/>
          </a:xfrm>
        </p:grpSpPr>
        <p:sp>
          <p:nvSpPr>
            <p:cNvPr name="TextBox 16" id="16"/>
            <p:cNvSpPr txBox="true"/>
            <p:nvPr/>
          </p:nvSpPr>
          <p:spPr>
            <a:xfrm rot="0">
              <a:off x="0" y="104775"/>
              <a:ext cx="11061030" cy="6137716"/>
            </a:xfrm>
            <a:prstGeom prst="rect">
              <a:avLst/>
            </a:prstGeom>
          </p:spPr>
          <p:txBody>
            <a:bodyPr anchor="t" rtlCol="false" tIns="0" lIns="0" bIns="0" rIns="0">
              <a:spAutoFit/>
            </a:bodyPr>
            <a:lstStyle/>
            <a:p>
              <a:pPr>
                <a:lnSpc>
                  <a:spcPts val="11991"/>
                </a:lnSpc>
              </a:pPr>
              <a:r>
                <a:rPr lang="en-US" sz="10901" spc="-490">
                  <a:solidFill>
                    <a:srgbClr val="000000"/>
                  </a:solidFill>
                  <a:latin typeface="Antonio Bold"/>
                </a:rPr>
                <a:t>PROPOSITION D’ADOPTION DE LA </a:t>
              </a:r>
              <a:r>
                <a:rPr lang="en-US" sz="10901" spc="-490">
                  <a:solidFill>
                    <a:srgbClr val="48B281"/>
                  </a:solidFill>
                  <a:latin typeface="Antonio Bold"/>
                </a:rPr>
                <a:t>M</a:t>
              </a:r>
              <a:r>
                <a:rPr lang="en-US" sz="10901" spc="-490">
                  <a:solidFill>
                    <a:srgbClr val="48B281"/>
                  </a:solidFill>
                  <a:latin typeface="Antonio"/>
                </a:rPr>
                <a:t>É</a:t>
              </a:r>
              <a:r>
                <a:rPr lang="en-US" sz="10901" spc="-490">
                  <a:solidFill>
                    <a:srgbClr val="48B281"/>
                  </a:solidFill>
                  <a:latin typeface="Antonio Bold"/>
                </a:rPr>
                <a:t>THODE KANBAN</a:t>
              </a:r>
            </a:p>
          </p:txBody>
        </p:sp>
        <p:sp>
          <p:nvSpPr>
            <p:cNvPr name="TextBox 17" id="17"/>
            <p:cNvSpPr txBox="true"/>
            <p:nvPr/>
          </p:nvSpPr>
          <p:spPr>
            <a:xfrm rot="0">
              <a:off x="127000" y="6750458"/>
              <a:ext cx="11061030" cy="546100"/>
            </a:xfrm>
            <a:prstGeom prst="rect">
              <a:avLst/>
            </a:prstGeom>
          </p:spPr>
          <p:txBody>
            <a:bodyPr anchor="t" rtlCol="false" tIns="0" lIns="0" bIns="0" rIns="0">
              <a:spAutoFit/>
            </a:bodyPr>
            <a:lstStyle/>
            <a:p>
              <a:pPr>
                <a:lnSpc>
                  <a:spcPts val="3240"/>
                </a:lnSpc>
              </a:pPr>
              <a:r>
                <a:rPr lang="en-US" sz="2700">
                  <a:solidFill>
                    <a:srgbClr val="000000"/>
                  </a:solidFill>
                  <a:latin typeface="Open Sauce Bold"/>
                </a:rPr>
                <a:t>Amélioration du Flux de Travail.</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48B281"/>
        </a:solidFill>
      </p:bgPr>
    </p:bg>
    <p:spTree>
      <p:nvGrpSpPr>
        <p:cNvPr id="1" name=""/>
        <p:cNvGrpSpPr/>
        <p:nvPr/>
      </p:nvGrpSpPr>
      <p:grpSpPr>
        <a:xfrm>
          <a:off x="0" y="0"/>
          <a:ext cx="0" cy="0"/>
          <a:chOff x="0" y="0"/>
          <a:chExt cx="0" cy="0"/>
        </a:xfrm>
      </p:grpSpPr>
      <p:sp>
        <p:nvSpPr>
          <p:cNvPr name="TextBox 2" id="2"/>
          <p:cNvSpPr txBox="true"/>
          <p:nvPr/>
        </p:nvSpPr>
        <p:spPr>
          <a:xfrm rot="0">
            <a:off x="849241" y="438150"/>
            <a:ext cx="8294759" cy="1190625"/>
          </a:xfrm>
          <a:prstGeom prst="rect">
            <a:avLst/>
          </a:prstGeom>
        </p:spPr>
        <p:txBody>
          <a:bodyPr anchor="t" rtlCol="false" tIns="0" lIns="0" bIns="0" rIns="0">
            <a:spAutoFit/>
          </a:bodyPr>
          <a:lstStyle/>
          <a:p>
            <a:pPr algn="l" marL="0" indent="0" lvl="0">
              <a:lnSpc>
                <a:spcPts val="9480"/>
              </a:lnSpc>
              <a:spcBef>
                <a:spcPct val="0"/>
              </a:spcBef>
            </a:pPr>
            <a:r>
              <a:rPr lang="en-US" sz="7900">
                <a:solidFill>
                  <a:srgbClr val="FFFFFF"/>
                </a:solidFill>
                <a:latin typeface="Open Sans Bold"/>
              </a:rPr>
              <a:t>Tableau kanban</a:t>
            </a:r>
          </a:p>
        </p:txBody>
      </p:sp>
      <p:sp>
        <p:nvSpPr>
          <p:cNvPr name="TextBox 3" id="3"/>
          <p:cNvSpPr txBox="true"/>
          <p:nvPr/>
        </p:nvSpPr>
        <p:spPr>
          <a:xfrm rot="0">
            <a:off x="2040268" y="1515255"/>
            <a:ext cx="14364443" cy="8170156"/>
          </a:xfrm>
          <a:prstGeom prst="rect">
            <a:avLst/>
          </a:prstGeom>
        </p:spPr>
        <p:txBody>
          <a:bodyPr anchor="t" rtlCol="false" tIns="0" lIns="0" bIns="0" rIns="0">
            <a:spAutoFit/>
          </a:bodyPr>
          <a:lstStyle/>
          <a:p>
            <a:pPr marL="884102" indent="-442051" lvl="1">
              <a:lnSpc>
                <a:spcPts val="8189"/>
              </a:lnSpc>
              <a:buFont typeface="Arial"/>
              <a:buChar char="•"/>
            </a:pPr>
            <a:r>
              <a:rPr lang="en-US" sz="4094">
                <a:solidFill>
                  <a:srgbClr val="FFFFFF"/>
                </a:solidFill>
                <a:latin typeface="Antonio Bold"/>
              </a:rPr>
              <a:t>Importance du tableau pour visualiser le flux de travail:</a:t>
            </a:r>
          </a:p>
          <a:p>
            <a:pPr marL="1768205" indent="-589402" lvl="2">
              <a:lnSpc>
                <a:spcPts val="8189"/>
              </a:lnSpc>
              <a:buFont typeface="Arial"/>
              <a:buChar char="⚬"/>
            </a:pPr>
            <a:r>
              <a:rPr lang="en-US" sz="4094">
                <a:solidFill>
                  <a:srgbClr val="FFFFFF"/>
                </a:solidFill>
                <a:latin typeface="Open Sans Bold"/>
              </a:rPr>
              <a:t>Permet à chaque membre de l'équipe de voir où en sont les tâches en temps réel.</a:t>
            </a:r>
          </a:p>
          <a:p>
            <a:pPr marL="1768205" indent="-589402" lvl="2">
              <a:lnSpc>
                <a:spcPts val="8189"/>
              </a:lnSpc>
              <a:buFont typeface="Arial"/>
              <a:buChar char="⚬"/>
            </a:pPr>
            <a:r>
              <a:rPr lang="en-US" sz="4094">
                <a:solidFill>
                  <a:srgbClr val="FFFFFF"/>
                </a:solidFill>
                <a:latin typeface="Open Sans Bold"/>
              </a:rPr>
              <a:t>Crée une source unique de vérité pour l'état du projet.</a:t>
            </a:r>
          </a:p>
          <a:p>
            <a:pPr marL="1768205" indent="-589402" lvl="2">
              <a:lnSpc>
                <a:spcPts val="8189"/>
              </a:lnSpc>
              <a:buFont typeface="Arial"/>
              <a:buChar char="⚬"/>
            </a:pPr>
            <a:r>
              <a:rPr lang="en-US" sz="4094">
                <a:solidFill>
                  <a:srgbClr val="FFFFFF"/>
                </a:solidFill>
                <a:latin typeface="Open Sans Bold"/>
              </a:rPr>
              <a:t>Encourage la responsabilité individuelle et d'équipe en rendant le travail visible.</a:t>
            </a:r>
          </a:p>
          <a:p>
            <a:pPr>
              <a:lnSpc>
                <a:spcPts val="818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48B281"/>
        </a:solidFill>
      </p:bgPr>
    </p:bg>
    <p:spTree>
      <p:nvGrpSpPr>
        <p:cNvPr id="1" name=""/>
        <p:cNvGrpSpPr/>
        <p:nvPr/>
      </p:nvGrpSpPr>
      <p:grpSpPr>
        <a:xfrm>
          <a:off x="0" y="0"/>
          <a:ext cx="0" cy="0"/>
          <a:chOff x="0" y="0"/>
          <a:chExt cx="0" cy="0"/>
        </a:xfrm>
      </p:grpSpPr>
      <p:sp>
        <p:nvSpPr>
          <p:cNvPr name="TextBox 2" id="2"/>
          <p:cNvSpPr txBox="true"/>
          <p:nvPr/>
        </p:nvSpPr>
        <p:spPr>
          <a:xfrm rot="0">
            <a:off x="628191" y="397013"/>
            <a:ext cx="17031619" cy="9226275"/>
          </a:xfrm>
          <a:prstGeom prst="rect">
            <a:avLst/>
          </a:prstGeom>
        </p:spPr>
        <p:txBody>
          <a:bodyPr anchor="t" rtlCol="false" tIns="0" lIns="0" bIns="0" rIns="0">
            <a:spAutoFit/>
          </a:bodyPr>
          <a:lstStyle/>
          <a:p>
            <a:pPr marL="796716" indent="-398358" lvl="1">
              <a:lnSpc>
                <a:spcPts val="7380"/>
              </a:lnSpc>
              <a:buFont typeface="Arial"/>
              <a:buChar char="•"/>
            </a:pPr>
            <a:r>
              <a:rPr lang="en-US" sz="3690">
                <a:solidFill>
                  <a:srgbClr val="FFFFFF"/>
                </a:solidFill>
                <a:latin typeface="Antonio Bold"/>
              </a:rPr>
              <a:t>Explication des différentes colonnes</a:t>
            </a:r>
            <a:r>
              <a:rPr lang="en-US" sz="3690">
                <a:solidFill>
                  <a:srgbClr val="FFFFFF"/>
                </a:solidFill>
                <a:latin typeface="Antonio"/>
              </a:rPr>
              <a:t>:</a:t>
            </a:r>
          </a:p>
          <a:p>
            <a:pPr marL="1593433" indent="-531144" lvl="2">
              <a:lnSpc>
                <a:spcPts val="7380"/>
              </a:lnSpc>
              <a:buFont typeface="Arial"/>
              <a:buChar char="⚬"/>
            </a:pPr>
            <a:r>
              <a:rPr lang="en-US" sz="3690">
                <a:solidFill>
                  <a:srgbClr val="FFFFFF"/>
                </a:solidFill>
                <a:latin typeface="Antonio Semi-Bold"/>
              </a:rPr>
              <a:t>Backlog</a:t>
            </a:r>
            <a:r>
              <a:rPr lang="en-US" sz="3690">
                <a:solidFill>
                  <a:srgbClr val="FFFFFF"/>
                </a:solidFill>
                <a:latin typeface="Antonio"/>
              </a:rPr>
              <a:t> : Où toutes les tâches futures ou non prioritaires sont conservées.</a:t>
            </a:r>
          </a:p>
          <a:p>
            <a:pPr marL="1593433" indent="-531144" lvl="2">
              <a:lnSpc>
                <a:spcPts val="7380"/>
              </a:lnSpc>
              <a:buFont typeface="Arial"/>
              <a:buChar char="⚬"/>
            </a:pPr>
            <a:r>
              <a:rPr lang="en-US" sz="3690">
                <a:solidFill>
                  <a:srgbClr val="FFFFFF"/>
                </a:solidFill>
                <a:latin typeface="Antonio Semi-Bold"/>
              </a:rPr>
              <a:t>À Faire</a:t>
            </a:r>
            <a:r>
              <a:rPr lang="en-US" sz="3690">
                <a:solidFill>
                  <a:srgbClr val="FFFFFF"/>
                </a:solidFill>
                <a:latin typeface="Antonio"/>
              </a:rPr>
              <a:t> : Tâches prioritaires pour la semaine ou le sprint en cours.</a:t>
            </a:r>
          </a:p>
          <a:p>
            <a:pPr marL="1593433" indent="-531144" lvl="2">
              <a:lnSpc>
                <a:spcPts val="7380"/>
              </a:lnSpc>
              <a:buFont typeface="Arial"/>
              <a:buChar char="⚬"/>
            </a:pPr>
            <a:r>
              <a:rPr lang="en-US" sz="3690">
                <a:solidFill>
                  <a:srgbClr val="FFFFFF"/>
                </a:solidFill>
                <a:latin typeface="Antonio Semi-Bold"/>
              </a:rPr>
              <a:t>En Développement</a:t>
            </a:r>
            <a:r>
              <a:rPr lang="en-US" sz="3690">
                <a:solidFill>
                  <a:srgbClr val="FFFFFF"/>
                </a:solidFill>
                <a:latin typeface="Antonio"/>
              </a:rPr>
              <a:t> : Tâches actuellement en cours de réalisation par les développeurs.</a:t>
            </a:r>
          </a:p>
          <a:p>
            <a:pPr marL="1593433" indent="-531144" lvl="2">
              <a:lnSpc>
                <a:spcPts val="7380"/>
              </a:lnSpc>
              <a:buFont typeface="Arial"/>
              <a:buChar char="⚬"/>
            </a:pPr>
            <a:r>
              <a:rPr lang="en-US" sz="3690">
                <a:solidFill>
                  <a:srgbClr val="FFFFFF"/>
                </a:solidFill>
                <a:latin typeface="Antonio Semi-Bold"/>
              </a:rPr>
              <a:t>En Test</a:t>
            </a:r>
            <a:r>
              <a:rPr lang="en-US" sz="3690">
                <a:solidFill>
                  <a:srgbClr val="FFFFFF"/>
                </a:solidFill>
                <a:latin typeface="Antonio"/>
              </a:rPr>
              <a:t> : Tâches en cours de vérification pour s'assurer de leur conformité.</a:t>
            </a:r>
          </a:p>
          <a:p>
            <a:pPr marL="1593433" indent="-531144" lvl="2">
              <a:lnSpc>
                <a:spcPts val="7380"/>
              </a:lnSpc>
              <a:buFont typeface="Arial"/>
              <a:buChar char="⚬"/>
            </a:pPr>
            <a:r>
              <a:rPr lang="en-US" sz="3690">
                <a:solidFill>
                  <a:srgbClr val="FFFFFF"/>
                </a:solidFill>
                <a:latin typeface="Antonio Semi-Bold"/>
              </a:rPr>
              <a:t>En Revue</a:t>
            </a:r>
            <a:r>
              <a:rPr lang="en-US" sz="3690">
                <a:solidFill>
                  <a:srgbClr val="FFFFFF"/>
                </a:solidFill>
                <a:latin typeface="Antonio"/>
              </a:rPr>
              <a:t> : Tâches en cours d'examen par d'autres développeurs ou parties prenantes pour assurer la qualité.</a:t>
            </a:r>
          </a:p>
          <a:p>
            <a:pPr marL="1593433" indent="-531144" lvl="2">
              <a:lnSpc>
                <a:spcPts val="7380"/>
              </a:lnSpc>
              <a:buFont typeface="Arial"/>
              <a:buChar char="⚬"/>
            </a:pPr>
            <a:r>
              <a:rPr lang="en-US" sz="3690">
                <a:solidFill>
                  <a:srgbClr val="FFFFFF"/>
                </a:solidFill>
                <a:latin typeface="Antonio Semi-Bold"/>
              </a:rPr>
              <a:t>Fait</a:t>
            </a:r>
            <a:r>
              <a:rPr lang="en-US" sz="3690">
                <a:solidFill>
                  <a:srgbClr val="FFFFFF"/>
                </a:solidFill>
                <a:latin typeface="Antonio"/>
              </a:rPr>
              <a:t> : Tâches entièrement complétées et validées.</a:t>
            </a:r>
          </a:p>
          <a:p>
            <a:pPr>
              <a:lnSpc>
                <a:spcPts val="7380"/>
              </a:lnSpc>
            </a:pPr>
          </a:p>
          <a:p>
            <a:pPr>
              <a:lnSpc>
                <a:spcPts val="7380"/>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381001" y="3388192"/>
            <a:ext cx="6279554" cy="3510616"/>
            <a:chOff x="0" y="0"/>
            <a:chExt cx="8372739" cy="4680821"/>
          </a:xfrm>
        </p:grpSpPr>
        <p:sp>
          <p:nvSpPr>
            <p:cNvPr name="TextBox 5" id="5"/>
            <p:cNvSpPr txBox="true"/>
            <p:nvPr/>
          </p:nvSpPr>
          <p:spPr>
            <a:xfrm rot="0">
              <a:off x="0" y="9503"/>
              <a:ext cx="8372739" cy="280987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WIP Limit (Work In Progress):</a:t>
              </a:r>
            </a:p>
          </p:txBody>
        </p:sp>
        <p:sp>
          <p:nvSpPr>
            <p:cNvPr name="TextBox 6" id="6"/>
            <p:cNvSpPr txBox="true"/>
            <p:nvPr/>
          </p:nvSpPr>
          <p:spPr>
            <a:xfrm rot="0">
              <a:off x="0" y="3511245"/>
              <a:ext cx="8372739" cy="1169884"/>
            </a:xfrm>
            <a:prstGeom prst="rect">
              <a:avLst/>
            </a:prstGeom>
          </p:spPr>
          <p:txBody>
            <a:bodyPr anchor="t" rtlCol="false" tIns="0" lIns="0" bIns="0" rIns="0">
              <a:spAutoFit/>
            </a:bodyPr>
            <a:lstStyle/>
            <a:p>
              <a:pPr>
                <a:lnSpc>
                  <a:spcPts val="7419"/>
                </a:lnSpc>
              </a:pPr>
              <a:r>
                <a:rPr lang="en-US" sz="5299">
                  <a:solidFill>
                    <a:srgbClr val="FFFFFF"/>
                  </a:solidFill>
                  <a:latin typeface="Open Sauce Bold"/>
                </a:rPr>
                <a:t>“Définition”</a:t>
              </a:r>
            </a:p>
          </p:txBody>
        </p:sp>
      </p:grpSp>
      <p:sp>
        <p:nvSpPr>
          <p:cNvPr name="TextBox 7" id="7"/>
          <p:cNvSpPr txBox="true"/>
          <p:nvPr/>
        </p:nvSpPr>
        <p:spPr>
          <a:xfrm rot="0">
            <a:off x="8618499" y="3103911"/>
            <a:ext cx="7684544" cy="2961629"/>
          </a:xfrm>
          <a:prstGeom prst="rect">
            <a:avLst/>
          </a:prstGeom>
        </p:spPr>
        <p:txBody>
          <a:bodyPr anchor="t" rtlCol="false" tIns="0" lIns="0" bIns="0" rIns="0">
            <a:spAutoFit/>
          </a:bodyPr>
          <a:lstStyle/>
          <a:p>
            <a:pPr algn="ctr">
              <a:lnSpc>
                <a:spcPts val="5916"/>
              </a:lnSpc>
              <a:spcBef>
                <a:spcPct val="0"/>
              </a:spcBef>
            </a:pPr>
            <a:r>
              <a:rPr lang="en-US" sz="4550">
                <a:solidFill>
                  <a:srgbClr val="000000"/>
                </a:solidFill>
                <a:latin typeface="Antonio"/>
              </a:rPr>
              <a:t>LIMITE IMPOSÉE SUR LE NOMBRE DE TÂCHES QUI PEUVENT ÊTRE EN COURS À UN MOMENT DONNÉ DANS UNE COLONNE SPÉCIFIQUE.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381001" y="2454742"/>
            <a:ext cx="6279554" cy="5377516"/>
            <a:chOff x="0" y="0"/>
            <a:chExt cx="8372739" cy="7170021"/>
          </a:xfrm>
        </p:grpSpPr>
        <p:sp>
          <p:nvSpPr>
            <p:cNvPr name="TextBox 5" id="5"/>
            <p:cNvSpPr txBox="true"/>
            <p:nvPr/>
          </p:nvSpPr>
          <p:spPr>
            <a:xfrm rot="0">
              <a:off x="0" y="9503"/>
              <a:ext cx="8372739" cy="280987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WIP Limit (Work In Progress):</a:t>
              </a:r>
            </a:p>
          </p:txBody>
        </p:sp>
        <p:sp>
          <p:nvSpPr>
            <p:cNvPr name="TextBox 6" id="6"/>
            <p:cNvSpPr txBox="true"/>
            <p:nvPr/>
          </p:nvSpPr>
          <p:spPr>
            <a:xfrm rot="0">
              <a:off x="0" y="3511245"/>
              <a:ext cx="8372739" cy="3659084"/>
            </a:xfrm>
            <a:prstGeom prst="rect">
              <a:avLst/>
            </a:prstGeom>
          </p:spPr>
          <p:txBody>
            <a:bodyPr anchor="t" rtlCol="false" tIns="0" lIns="0" bIns="0" rIns="0">
              <a:spAutoFit/>
            </a:bodyPr>
            <a:lstStyle/>
            <a:p>
              <a:pPr>
                <a:lnSpc>
                  <a:spcPts val="7419"/>
                </a:lnSpc>
              </a:pPr>
              <a:r>
                <a:rPr lang="en-US" sz="5299">
                  <a:solidFill>
                    <a:srgbClr val="FFFFFF"/>
                  </a:solidFill>
                  <a:latin typeface="Open Sauce Bold"/>
                </a:rPr>
                <a:t>“Importance du WIP pour prévenir la surcharge”</a:t>
              </a:r>
            </a:p>
          </p:txBody>
        </p:sp>
      </p:grpSp>
      <p:sp>
        <p:nvSpPr>
          <p:cNvPr name="TextBox 7" id="7"/>
          <p:cNvSpPr txBox="true"/>
          <p:nvPr/>
        </p:nvSpPr>
        <p:spPr>
          <a:xfrm rot="0">
            <a:off x="8451230" y="1781498"/>
            <a:ext cx="7684544" cy="7419329"/>
          </a:xfrm>
          <a:prstGeom prst="rect">
            <a:avLst/>
          </a:prstGeom>
        </p:spPr>
        <p:txBody>
          <a:bodyPr anchor="t" rtlCol="false" tIns="0" lIns="0" bIns="0" rIns="0">
            <a:spAutoFit/>
          </a:bodyPr>
          <a:lstStyle/>
          <a:p>
            <a:pPr algn="ctr" marL="982525" indent="-491263" lvl="1">
              <a:lnSpc>
                <a:spcPts val="5916"/>
              </a:lnSpc>
              <a:buFont typeface="Arial"/>
              <a:buChar char="•"/>
            </a:pPr>
            <a:r>
              <a:rPr lang="en-US" sz="4550">
                <a:solidFill>
                  <a:srgbClr val="000000"/>
                </a:solidFill>
                <a:latin typeface="Antonio"/>
              </a:rPr>
              <a:t>ÉVITE QUE TROP DE TÂCHES NE SOIENT ENTAMÉES SIMULTANÉMENT, CE QUI PEUT DILUER LA CONCENTRATION.</a:t>
            </a:r>
          </a:p>
          <a:p>
            <a:pPr algn="ctr">
              <a:lnSpc>
                <a:spcPts val="5916"/>
              </a:lnSpc>
            </a:pPr>
          </a:p>
          <a:p>
            <a:pPr algn="ctr" marL="982525" indent="-491263" lvl="1">
              <a:lnSpc>
                <a:spcPts val="5916"/>
              </a:lnSpc>
              <a:buFont typeface="Arial"/>
              <a:buChar char="•"/>
            </a:pPr>
            <a:r>
              <a:rPr lang="en-US" sz="4550">
                <a:solidFill>
                  <a:srgbClr val="000000"/>
                </a:solidFill>
                <a:latin typeface="Antonio"/>
              </a:rPr>
              <a:t>Assure que l'équipe se concentre sur la finalisation des tâches avant d'en commencer de nouvelles.</a:t>
            </a:r>
          </a:p>
          <a:p>
            <a:pPr algn="ctr">
              <a:lnSpc>
                <a:spcPts val="5916"/>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381001" y="3388192"/>
            <a:ext cx="6279554" cy="3510616"/>
            <a:chOff x="0" y="0"/>
            <a:chExt cx="8372739" cy="4680821"/>
          </a:xfrm>
        </p:grpSpPr>
        <p:sp>
          <p:nvSpPr>
            <p:cNvPr name="TextBox 5" id="5"/>
            <p:cNvSpPr txBox="true"/>
            <p:nvPr/>
          </p:nvSpPr>
          <p:spPr>
            <a:xfrm rot="0">
              <a:off x="0" y="9503"/>
              <a:ext cx="8372739" cy="280987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WIP Limit (Work In Progress):</a:t>
              </a:r>
            </a:p>
          </p:txBody>
        </p:sp>
        <p:sp>
          <p:nvSpPr>
            <p:cNvPr name="TextBox 6" id="6"/>
            <p:cNvSpPr txBox="true"/>
            <p:nvPr/>
          </p:nvSpPr>
          <p:spPr>
            <a:xfrm rot="0">
              <a:off x="0" y="3511245"/>
              <a:ext cx="8372739" cy="1169884"/>
            </a:xfrm>
            <a:prstGeom prst="rect">
              <a:avLst/>
            </a:prstGeom>
          </p:spPr>
          <p:txBody>
            <a:bodyPr anchor="t" rtlCol="false" tIns="0" lIns="0" bIns="0" rIns="0">
              <a:spAutoFit/>
            </a:bodyPr>
            <a:lstStyle/>
            <a:p>
              <a:pPr>
                <a:lnSpc>
                  <a:spcPts val="7419"/>
                </a:lnSpc>
              </a:pPr>
              <a:r>
                <a:rPr lang="en-US" sz="5299">
                  <a:solidFill>
                    <a:srgbClr val="FFFFFF"/>
                  </a:solidFill>
                  <a:latin typeface="Open Sauce Bold"/>
                </a:rPr>
                <a:t>“Avantages”</a:t>
              </a:r>
            </a:p>
          </p:txBody>
        </p:sp>
      </p:grpSp>
      <p:sp>
        <p:nvSpPr>
          <p:cNvPr name="TextBox 7" id="7"/>
          <p:cNvSpPr txBox="true"/>
          <p:nvPr/>
        </p:nvSpPr>
        <p:spPr>
          <a:xfrm rot="0">
            <a:off x="7656706" y="395262"/>
            <a:ext cx="9231776" cy="10391129"/>
          </a:xfrm>
          <a:prstGeom prst="rect">
            <a:avLst/>
          </a:prstGeom>
        </p:spPr>
        <p:txBody>
          <a:bodyPr anchor="t" rtlCol="false" tIns="0" lIns="0" bIns="0" rIns="0">
            <a:spAutoFit/>
          </a:bodyPr>
          <a:lstStyle/>
          <a:p>
            <a:pPr algn="ctr" marL="982525" indent="-491263" lvl="1">
              <a:lnSpc>
                <a:spcPts val="5916"/>
              </a:lnSpc>
              <a:buFont typeface="Arial"/>
              <a:buChar char="•"/>
            </a:pPr>
            <a:r>
              <a:rPr lang="en-US" sz="4550">
                <a:solidFill>
                  <a:srgbClr val="48B281"/>
                </a:solidFill>
                <a:latin typeface="Antonio Semi-Bold"/>
              </a:rPr>
              <a:t>AMÉLIORATION DE LA CONCENTRATION</a:t>
            </a:r>
            <a:r>
              <a:rPr lang="en-US" sz="4550">
                <a:solidFill>
                  <a:srgbClr val="000000"/>
                </a:solidFill>
                <a:latin typeface="Antonio"/>
              </a:rPr>
              <a:t> : Les membres de l'équipe sont moins dispersés et peuvent se concentrer sur moins de tâches à la fois.</a:t>
            </a:r>
          </a:p>
          <a:p>
            <a:pPr algn="ctr">
              <a:lnSpc>
                <a:spcPts val="5916"/>
              </a:lnSpc>
            </a:pPr>
          </a:p>
          <a:p>
            <a:pPr algn="ctr" marL="982525" indent="-491263" lvl="1">
              <a:lnSpc>
                <a:spcPts val="5916"/>
              </a:lnSpc>
              <a:buFont typeface="Arial"/>
              <a:buChar char="•"/>
            </a:pPr>
            <a:r>
              <a:rPr lang="en-US" sz="4550">
                <a:solidFill>
                  <a:srgbClr val="48B281"/>
                </a:solidFill>
                <a:latin typeface="Antonio Semi-Bold"/>
              </a:rPr>
              <a:t>Réduction du temps de cycle</a:t>
            </a:r>
            <a:r>
              <a:rPr lang="en-US" sz="4550">
                <a:solidFill>
                  <a:srgbClr val="48B281"/>
                </a:solidFill>
                <a:latin typeface="Antonio"/>
              </a:rPr>
              <a:t> </a:t>
            </a:r>
            <a:r>
              <a:rPr lang="en-US" sz="4550">
                <a:solidFill>
                  <a:srgbClr val="000000"/>
                </a:solidFill>
                <a:latin typeface="Antonio"/>
              </a:rPr>
              <a:t>: Avec moins de tâches en attente, chaque tâche est complétée plus rapidement.</a:t>
            </a:r>
          </a:p>
          <a:p>
            <a:pPr algn="ctr">
              <a:lnSpc>
                <a:spcPts val="5916"/>
              </a:lnSpc>
            </a:pPr>
          </a:p>
          <a:p>
            <a:pPr algn="ctr" marL="982525" indent="-491263" lvl="1">
              <a:lnSpc>
                <a:spcPts val="5916"/>
              </a:lnSpc>
              <a:buFont typeface="Arial"/>
              <a:buChar char="•"/>
            </a:pPr>
            <a:r>
              <a:rPr lang="en-US" sz="4550">
                <a:solidFill>
                  <a:srgbClr val="48B281"/>
                </a:solidFill>
                <a:latin typeface="Antonio Semi-Bold"/>
              </a:rPr>
              <a:t>Amélioration de la qualité</a:t>
            </a:r>
            <a:r>
              <a:rPr lang="en-US" sz="4550">
                <a:solidFill>
                  <a:srgbClr val="000000"/>
                </a:solidFill>
                <a:latin typeface="Antonio"/>
              </a:rPr>
              <a:t> : Moins de tâches en cours signifie moins d'erreurs et une meilleure qualité de livraison.</a:t>
            </a:r>
          </a:p>
          <a:p>
            <a:pPr algn="ctr">
              <a:lnSpc>
                <a:spcPts val="5916"/>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548269" y="4281783"/>
            <a:ext cx="6279554" cy="1047750"/>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Règles de Flux :</a:t>
            </a:r>
          </a:p>
        </p:txBody>
      </p:sp>
      <p:sp>
        <p:nvSpPr>
          <p:cNvPr name="TextBox 5" id="5"/>
          <p:cNvSpPr txBox="true"/>
          <p:nvPr/>
        </p:nvSpPr>
        <p:spPr>
          <a:xfrm rot="0">
            <a:off x="6530525" y="481631"/>
            <a:ext cx="10728775" cy="9648179"/>
          </a:xfrm>
          <a:prstGeom prst="rect">
            <a:avLst/>
          </a:prstGeom>
        </p:spPr>
        <p:txBody>
          <a:bodyPr anchor="t" rtlCol="false" tIns="0" lIns="0" bIns="0" rIns="0">
            <a:spAutoFit/>
          </a:bodyPr>
          <a:lstStyle/>
          <a:p>
            <a:pPr marL="982525" indent="-491263" lvl="1">
              <a:lnSpc>
                <a:spcPts val="5916"/>
              </a:lnSpc>
              <a:buFont typeface="Arial"/>
              <a:buChar char="•"/>
            </a:pPr>
            <a:r>
              <a:rPr lang="en-US" sz="4550">
                <a:solidFill>
                  <a:srgbClr val="48B281"/>
                </a:solidFill>
                <a:latin typeface="Antonio Semi-Bold"/>
              </a:rPr>
              <a:t>PROCESSUS STANDARDISÉ</a:t>
            </a:r>
            <a:r>
              <a:rPr lang="en-US" sz="4550">
                <a:solidFill>
                  <a:srgbClr val="000000"/>
                </a:solidFill>
                <a:latin typeface="Antonio"/>
              </a:rPr>
              <a:t> :</a:t>
            </a:r>
          </a:p>
          <a:p>
            <a:pPr marL="1965051" indent="-655017" lvl="2">
              <a:lnSpc>
                <a:spcPts val="5916"/>
              </a:lnSpc>
              <a:buFont typeface="Arial"/>
              <a:buChar char="⚬"/>
            </a:pPr>
            <a:r>
              <a:rPr lang="en-US" sz="4550">
                <a:solidFill>
                  <a:srgbClr val="000000"/>
                </a:solidFill>
                <a:latin typeface="Antonio"/>
              </a:rPr>
              <a:t>Assure que toutes les tâches passent par les mêmes étapes et sont soumises aux mêmes critères de qualité.</a:t>
            </a:r>
          </a:p>
          <a:p>
            <a:pPr marL="982525" indent="-491263" lvl="1">
              <a:lnSpc>
                <a:spcPts val="5916"/>
              </a:lnSpc>
              <a:buFont typeface="Arial"/>
              <a:buChar char="•"/>
            </a:pPr>
            <a:r>
              <a:rPr lang="en-US" sz="4550">
                <a:solidFill>
                  <a:srgbClr val="48B281"/>
                </a:solidFill>
                <a:latin typeface="Antonio Semi-Bold"/>
              </a:rPr>
              <a:t>Importance de respecter le WIP Limit et de travailler en collaboration</a:t>
            </a:r>
            <a:r>
              <a:rPr lang="en-US" sz="4550">
                <a:solidFill>
                  <a:srgbClr val="000000"/>
                </a:solidFill>
                <a:latin typeface="Antonio"/>
              </a:rPr>
              <a:t> :</a:t>
            </a:r>
          </a:p>
          <a:p>
            <a:pPr marL="1965051" indent="-655017" lvl="2">
              <a:lnSpc>
                <a:spcPts val="5916"/>
              </a:lnSpc>
              <a:buFont typeface="Arial"/>
              <a:buChar char="⚬"/>
            </a:pPr>
            <a:r>
              <a:rPr lang="en-US" sz="4550">
                <a:solidFill>
                  <a:srgbClr val="000000"/>
                </a:solidFill>
                <a:latin typeface="Antonio"/>
              </a:rPr>
              <a:t>Respecter le WIP Limit assure un flux continu et évite les goulets d'étranglement.</a:t>
            </a:r>
          </a:p>
          <a:p>
            <a:pPr marL="1965051" indent="-655017" lvl="2">
              <a:lnSpc>
                <a:spcPts val="5916"/>
              </a:lnSpc>
              <a:buFont typeface="Arial"/>
              <a:buChar char="⚬"/>
            </a:pPr>
            <a:r>
              <a:rPr lang="en-US" sz="4550">
                <a:solidFill>
                  <a:srgbClr val="000000"/>
                </a:solidFill>
                <a:latin typeface="Antonio"/>
              </a:rPr>
              <a:t>La collaboration encourage l'entraide, le partage des connaissances et la résolution rapide des problèmes.</a:t>
            </a:r>
          </a:p>
          <a:p>
            <a:pPr algn="ctr">
              <a:lnSpc>
                <a:spcPts val="5916"/>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381001" y="3934585"/>
            <a:ext cx="6237737" cy="2105025"/>
          </a:xfrm>
          <a:prstGeom prst="rect">
            <a:avLst/>
          </a:prstGeom>
        </p:spPr>
        <p:txBody>
          <a:bodyPr anchor="t" rtlCol="false" tIns="0" lIns="0" bIns="0" rIns="0">
            <a:spAutoFit/>
          </a:bodyPr>
          <a:lstStyle/>
          <a:p>
            <a:pPr marL="0" indent="0" lvl="0">
              <a:lnSpc>
                <a:spcPts val="8399"/>
              </a:lnSpc>
            </a:pPr>
            <a:r>
              <a:rPr lang="en-US" sz="6999" spc="-139">
                <a:solidFill>
                  <a:srgbClr val="FFFFFF"/>
                </a:solidFill>
                <a:latin typeface="Antonio Bold"/>
              </a:rPr>
              <a:t> Indicateurs de Performance :</a:t>
            </a:r>
          </a:p>
        </p:txBody>
      </p:sp>
      <p:sp>
        <p:nvSpPr>
          <p:cNvPr name="TextBox 5" id="5"/>
          <p:cNvSpPr txBox="true"/>
          <p:nvPr/>
        </p:nvSpPr>
        <p:spPr>
          <a:xfrm rot="0">
            <a:off x="7037865" y="1105954"/>
            <a:ext cx="10756728" cy="8651884"/>
          </a:xfrm>
          <a:prstGeom prst="rect">
            <a:avLst/>
          </a:prstGeom>
        </p:spPr>
        <p:txBody>
          <a:bodyPr anchor="t" rtlCol="false" tIns="0" lIns="0" bIns="0" rIns="0">
            <a:spAutoFit/>
          </a:bodyPr>
          <a:lstStyle/>
          <a:p>
            <a:pPr marL="831978" indent="-415989" lvl="1">
              <a:lnSpc>
                <a:spcPts val="4624"/>
              </a:lnSpc>
              <a:buFont typeface="Arial"/>
              <a:buChar char="•"/>
            </a:pPr>
            <a:r>
              <a:rPr lang="en-US" sz="3853" spc="-77">
                <a:solidFill>
                  <a:srgbClr val="48B281"/>
                </a:solidFill>
                <a:latin typeface="Antonio Bold"/>
              </a:rPr>
              <a:t>Lead Time :</a:t>
            </a:r>
          </a:p>
          <a:p>
            <a:pPr marL="1663956" indent="-554652" lvl="2">
              <a:lnSpc>
                <a:spcPts val="4624"/>
              </a:lnSpc>
              <a:buFont typeface="Arial"/>
              <a:buChar char="⚬"/>
            </a:pPr>
            <a:r>
              <a:rPr lang="en-US" sz="3853" spc="-77">
                <a:solidFill>
                  <a:srgbClr val="000000"/>
                </a:solidFill>
                <a:latin typeface="Antonio Bold"/>
              </a:rPr>
              <a:t>Mesure le temps écoulé depuis la création d'une tâche jusqu'à sa complétion.</a:t>
            </a:r>
          </a:p>
          <a:p>
            <a:pPr marL="1663956" indent="-554652" lvl="2">
              <a:lnSpc>
                <a:spcPts val="4624"/>
              </a:lnSpc>
              <a:buFont typeface="Arial"/>
              <a:buChar char="⚬"/>
            </a:pPr>
            <a:r>
              <a:rPr lang="en-US" sz="3853" spc="-77">
                <a:solidFill>
                  <a:srgbClr val="000000"/>
                </a:solidFill>
                <a:latin typeface="Antonio Bold"/>
              </a:rPr>
              <a:t>Un "Lead Time" court signifie un processus plus agile et une livraison plus rapide.</a:t>
            </a:r>
          </a:p>
          <a:p>
            <a:pPr>
              <a:lnSpc>
                <a:spcPts val="4624"/>
              </a:lnSpc>
            </a:pPr>
          </a:p>
          <a:p>
            <a:pPr marL="831978" indent="-415989" lvl="1">
              <a:lnSpc>
                <a:spcPts val="4624"/>
              </a:lnSpc>
              <a:buFont typeface="Arial"/>
              <a:buChar char="•"/>
            </a:pPr>
            <a:r>
              <a:rPr lang="en-US" sz="3853" spc="-77">
                <a:solidFill>
                  <a:srgbClr val="48B281"/>
                </a:solidFill>
                <a:latin typeface="Antonio Bold"/>
              </a:rPr>
              <a:t>Autres indicateurs clés :</a:t>
            </a:r>
          </a:p>
          <a:p>
            <a:pPr marL="1663956" indent="-554652" lvl="2">
              <a:lnSpc>
                <a:spcPts val="4624"/>
              </a:lnSpc>
              <a:buFont typeface="Arial"/>
              <a:buChar char="⚬"/>
            </a:pPr>
            <a:r>
              <a:rPr lang="en-US" sz="3853" spc="-77">
                <a:solidFill>
                  <a:srgbClr val="000000"/>
                </a:solidFill>
                <a:latin typeface="Antonio Bold"/>
              </a:rPr>
              <a:t>Cycle Time : Temps nécessaire pour compléter une tâche une fois qu'elle a été commencée.</a:t>
            </a:r>
          </a:p>
          <a:p>
            <a:pPr marL="1663956" indent="-554652" lvl="2">
              <a:lnSpc>
                <a:spcPts val="4624"/>
              </a:lnSpc>
              <a:buFont typeface="Arial"/>
              <a:buChar char="⚬"/>
            </a:pPr>
            <a:r>
              <a:rPr lang="en-US" sz="3853" spc="-77">
                <a:solidFill>
                  <a:srgbClr val="000000"/>
                </a:solidFill>
                <a:latin typeface="Antonio Bold"/>
              </a:rPr>
              <a:t>Taux de bugs : Proportion de tâches qui reviennent pour des corrections.</a:t>
            </a:r>
          </a:p>
          <a:p>
            <a:pPr marL="1663956" indent="-554652" lvl="2">
              <a:lnSpc>
                <a:spcPts val="4624"/>
              </a:lnSpc>
              <a:buFont typeface="Arial"/>
              <a:buChar char="⚬"/>
            </a:pPr>
            <a:r>
              <a:rPr lang="en-US" sz="3853" spc="-77">
                <a:solidFill>
                  <a:srgbClr val="000000"/>
                </a:solidFill>
                <a:latin typeface="Antonio Bold"/>
              </a:rPr>
              <a:t>Taux de complétion : Nombre de tâches complétées par rapport au nombre total de tâches.</a:t>
            </a:r>
          </a:p>
          <a:p>
            <a:pPr algn="ctr">
              <a:lnSpc>
                <a:spcPts val="4624"/>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sp>
        <p:nvSpPr>
          <p:cNvPr name="TextBox 2" id="2"/>
          <p:cNvSpPr txBox="true"/>
          <p:nvPr/>
        </p:nvSpPr>
        <p:spPr>
          <a:xfrm rot="0">
            <a:off x="4479334" y="2150103"/>
            <a:ext cx="9329332" cy="6091568"/>
          </a:xfrm>
          <a:prstGeom prst="rect">
            <a:avLst/>
          </a:prstGeom>
        </p:spPr>
        <p:txBody>
          <a:bodyPr anchor="t" rtlCol="false" tIns="0" lIns="0" bIns="0" rIns="0">
            <a:spAutoFit/>
          </a:bodyPr>
          <a:lstStyle/>
          <a:p>
            <a:pPr algn="ctr">
              <a:lnSpc>
                <a:spcPts val="11991"/>
              </a:lnSpc>
            </a:pPr>
            <a:r>
              <a:rPr lang="en-US" sz="10901" spc="-490">
                <a:solidFill>
                  <a:srgbClr val="FFFFFF"/>
                </a:solidFill>
                <a:latin typeface="Antonio Bold"/>
              </a:rPr>
              <a:t>COMMENT METTRE EN PLACE KANBAN DANS NOTRE CONTEXTE ?</a:t>
            </a:r>
          </a:p>
        </p:txBody>
      </p:sp>
      <p:grpSp>
        <p:nvGrpSpPr>
          <p:cNvPr name="Group 3" id="3"/>
          <p:cNvGrpSpPr/>
          <p:nvPr/>
        </p:nvGrpSpPr>
        <p:grpSpPr>
          <a:xfrm rot="0">
            <a:off x="1044173" y="1008740"/>
            <a:ext cx="4145937" cy="717383"/>
            <a:chOff x="0" y="0"/>
            <a:chExt cx="5527915" cy="956511"/>
          </a:xfrm>
        </p:grpSpPr>
        <p:sp>
          <p:nvSpPr>
            <p:cNvPr name="Freeform 4" id="4"/>
            <p:cNvSpPr/>
            <p:nvPr/>
          </p:nvSpPr>
          <p:spPr>
            <a:xfrm flipH="false" flipV="false" rot="0">
              <a:off x="0" y="0"/>
              <a:ext cx="928685" cy="956511"/>
            </a:xfrm>
            <a:custGeom>
              <a:avLst/>
              <a:gdLst/>
              <a:ahLst/>
              <a:cxnLst/>
              <a:rect r="r" b="b" t="t" l="l"/>
              <a:pathLst>
                <a:path h="956511" w="928685">
                  <a:moveTo>
                    <a:pt x="0" y="0"/>
                  </a:moveTo>
                  <a:lnTo>
                    <a:pt x="928685" y="0"/>
                  </a:lnTo>
                  <a:lnTo>
                    <a:pt x="928685" y="956511"/>
                  </a:lnTo>
                  <a:lnTo>
                    <a:pt x="0" y="956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45662" y="290527"/>
              <a:ext cx="4282253" cy="321481"/>
            </a:xfrm>
            <a:prstGeom prst="rect">
              <a:avLst/>
            </a:prstGeom>
          </p:spPr>
          <p:txBody>
            <a:bodyPr anchor="t" rtlCol="false" tIns="0" lIns="0" bIns="0" rIns="0">
              <a:spAutoFit/>
            </a:bodyPr>
            <a:lstStyle/>
            <a:p>
              <a:pPr>
                <a:lnSpc>
                  <a:spcPts val="2066"/>
                </a:lnSpc>
                <a:spcBef>
                  <a:spcPct val="0"/>
                </a:spcBef>
              </a:pPr>
              <a:r>
                <a:rPr lang="en-US" sz="1476">
                  <a:solidFill>
                    <a:srgbClr val="FFFFFF"/>
                  </a:solidFill>
                  <a:latin typeface="Open Sauce Bold"/>
                </a:rPr>
                <a:t>DEVTEAMX</a:t>
              </a:r>
            </a:p>
          </p:txBody>
        </p:sp>
      </p:gr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87135" y="-10939681"/>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5200109" y="509587"/>
            <a:ext cx="7887783" cy="1047750"/>
          </a:xfrm>
          <a:prstGeom prst="rect">
            <a:avLst/>
          </a:prstGeom>
        </p:spPr>
        <p:txBody>
          <a:bodyPr anchor="t" rtlCol="false" tIns="0" lIns="0" bIns="0" rIns="0">
            <a:spAutoFit/>
          </a:bodyPr>
          <a:lstStyle/>
          <a:p>
            <a:pPr algn="ctr" marL="0" indent="0" lvl="0">
              <a:lnSpc>
                <a:spcPts val="8399"/>
              </a:lnSpc>
            </a:pPr>
            <a:r>
              <a:rPr lang="en-US" sz="6999" spc="-139">
                <a:solidFill>
                  <a:srgbClr val="FFFFFF"/>
                </a:solidFill>
                <a:latin typeface="Antonio Bold"/>
              </a:rPr>
              <a:t>CONCLUSION</a:t>
            </a:r>
          </a:p>
        </p:txBody>
      </p:sp>
      <p:sp>
        <p:nvSpPr>
          <p:cNvPr name="TextBox 5" id="5"/>
          <p:cNvSpPr txBox="true"/>
          <p:nvPr/>
        </p:nvSpPr>
        <p:spPr>
          <a:xfrm rot="0">
            <a:off x="2233474" y="2524853"/>
            <a:ext cx="13821052" cy="7317740"/>
          </a:xfrm>
          <a:prstGeom prst="rect">
            <a:avLst/>
          </a:prstGeom>
        </p:spPr>
        <p:txBody>
          <a:bodyPr anchor="t" rtlCol="false" tIns="0" lIns="0" bIns="0" rIns="0">
            <a:spAutoFit/>
          </a:bodyPr>
          <a:lstStyle/>
          <a:p>
            <a:pPr marL="604519" indent="-302260" lvl="1">
              <a:lnSpc>
                <a:spcPts val="3639"/>
              </a:lnSpc>
              <a:buFont typeface="Arial"/>
              <a:buChar char="•"/>
            </a:pPr>
            <a:r>
              <a:rPr lang="en-US" sz="2799">
                <a:solidFill>
                  <a:srgbClr val="000000"/>
                </a:solidFill>
                <a:latin typeface="Open Sauce Semi-Bold"/>
              </a:rPr>
              <a:t>Reconnaissance du Problème :</a:t>
            </a:r>
            <a:r>
              <a:rPr lang="en-US" sz="2799">
                <a:solidFill>
                  <a:srgbClr val="000000"/>
                </a:solidFill>
                <a:latin typeface="Open Sauce"/>
              </a:rPr>
              <a:t> Notre flux de travail actuel, bien que fonctionnel, présente des défis majeurs. Les blocages et les tâches en attente ont entravé notre efficacité et notre capacité à livrer en temps voulu.</a:t>
            </a:r>
          </a:p>
          <a:p>
            <a:pPr marL="604519" indent="-302260" lvl="1">
              <a:lnSpc>
                <a:spcPts val="3639"/>
              </a:lnSpc>
              <a:buFont typeface="Arial"/>
              <a:buChar char="•"/>
            </a:pPr>
            <a:r>
              <a:rPr lang="en-US" sz="2799">
                <a:solidFill>
                  <a:srgbClr val="000000"/>
                </a:solidFill>
                <a:latin typeface="Open Sauce Semi-Bold"/>
              </a:rPr>
              <a:t>Solution Proposée :</a:t>
            </a:r>
            <a:r>
              <a:rPr lang="en-US" sz="2799">
                <a:solidFill>
                  <a:srgbClr val="000000"/>
                </a:solidFill>
                <a:latin typeface="Open Sauce"/>
              </a:rPr>
              <a:t> Le système Kanban, avec sa flexibilité et son accent sur la visualisation, offre une approche pragmatique pour gérer nos projets. Il s'aligne bien avec la nature dynamique de nos projets et les besoins variés de nos équipes.</a:t>
            </a:r>
          </a:p>
          <a:p>
            <a:pPr marL="604519" indent="-302260" lvl="1">
              <a:lnSpc>
                <a:spcPts val="3639"/>
              </a:lnSpc>
              <a:buFont typeface="Arial"/>
              <a:buChar char="•"/>
            </a:pPr>
            <a:r>
              <a:rPr lang="en-US" sz="2799">
                <a:solidFill>
                  <a:srgbClr val="000000"/>
                </a:solidFill>
                <a:latin typeface="Open Sauce Semi-Bold"/>
              </a:rPr>
              <a:t>Bénéfices Attendus :</a:t>
            </a:r>
            <a:r>
              <a:rPr lang="en-US" sz="2799">
                <a:solidFill>
                  <a:srgbClr val="000000"/>
                </a:solidFill>
                <a:latin typeface="Open Sauce"/>
              </a:rPr>
              <a:t> En intégrant Kanban, nous anticipons une meilleure transparence dans notre flux de travail, une identification plus rapide des blocages, une livraison plus prévisible, et une amélioration globale de la satisfaction de l'équipe et des parties prenantes.</a:t>
            </a:r>
          </a:p>
          <a:p>
            <a:pPr marL="604519" indent="-302260" lvl="1">
              <a:lnSpc>
                <a:spcPts val="3639"/>
              </a:lnSpc>
              <a:buFont typeface="Arial"/>
              <a:buChar char="•"/>
            </a:pPr>
            <a:r>
              <a:rPr lang="en-US" sz="2799">
                <a:solidFill>
                  <a:srgbClr val="000000"/>
                </a:solidFill>
                <a:latin typeface="Open Sauce Semi-Bold"/>
              </a:rPr>
              <a:t>Engagement :</a:t>
            </a:r>
            <a:r>
              <a:rPr lang="en-US" sz="2799">
                <a:solidFill>
                  <a:srgbClr val="000000"/>
                </a:solidFill>
                <a:latin typeface="Open Sauce"/>
              </a:rPr>
              <a:t> Cette transition nécessitera l'engagement et la collaboration de tous. Avec une formation adéquate et une ouverture à l'adaptation et à l'apprentissage, nous sommes confiants que Kanban sera un catalyseur d'efficacité et d'innovation pour DevTeamX.</a:t>
            </a:r>
          </a:p>
          <a:p>
            <a:pPr>
              <a:lnSpc>
                <a:spcPts val="3639"/>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48B281"/>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303308" y="-680073"/>
            <a:ext cx="12447308" cy="12447258"/>
            <a:chOff x="0" y="0"/>
            <a:chExt cx="6350000" cy="6349975"/>
          </a:xfrm>
        </p:grpSpPr>
        <p:sp>
          <p:nvSpPr>
            <p:cNvPr name="Freeform 3" id="3"/>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25047" r="0" b="-25047"/>
              </a:stretch>
            </a:blipFill>
          </p:spPr>
        </p:sp>
      </p:grpSp>
      <p:grpSp>
        <p:nvGrpSpPr>
          <p:cNvPr name="Group 4" id="4"/>
          <p:cNvGrpSpPr/>
          <p:nvPr/>
        </p:nvGrpSpPr>
        <p:grpSpPr>
          <a:xfrm rot="0">
            <a:off x="747554" y="730685"/>
            <a:ext cx="5029894" cy="1769215"/>
            <a:chOff x="0" y="0"/>
            <a:chExt cx="6350000" cy="2233549"/>
          </a:xfrm>
        </p:grpSpPr>
        <p:sp>
          <p:nvSpPr>
            <p:cNvPr name="Freeform 5" id="5"/>
            <p:cNvSpPr/>
            <p:nvPr/>
          </p:nvSpPr>
          <p:spPr>
            <a:xfrm flipH="false" flipV="false" rot="0">
              <a:off x="19050" y="19050"/>
              <a:ext cx="6312027" cy="2195449"/>
            </a:xfrm>
            <a:custGeom>
              <a:avLst/>
              <a:gdLst/>
              <a:ahLst/>
              <a:cxnLst/>
              <a:rect r="r" b="b" t="t" l="l"/>
              <a:pathLst>
                <a:path h="2195449" w="6312027">
                  <a:moveTo>
                    <a:pt x="5214112" y="2195449"/>
                  </a:moveTo>
                  <a:lnTo>
                    <a:pt x="1097788" y="2195449"/>
                  </a:lnTo>
                  <a:cubicBezTo>
                    <a:pt x="491490" y="2195449"/>
                    <a:pt x="0" y="1703959"/>
                    <a:pt x="0" y="1097661"/>
                  </a:cubicBezTo>
                  <a:cubicBezTo>
                    <a:pt x="0" y="491490"/>
                    <a:pt x="491490" y="0"/>
                    <a:pt x="1097788" y="0"/>
                  </a:cubicBezTo>
                  <a:lnTo>
                    <a:pt x="5214239" y="0"/>
                  </a:lnTo>
                  <a:cubicBezTo>
                    <a:pt x="5820537" y="0"/>
                    <a:pt x="6312027" y="491490"/>
                    <a:pt x="6312027" y="1097788"/>
                  </a:cubicBezTo>
                  <a:cubicBezTo>
                    <a:pt x="6311900" y="1703959"/>
                    <a:pt x="5820410" y="2195449"/>
                    <a:pt x="5214112" y="2195449"/>
                  </a:cubicBezTo>
                  <a:close/>
                </a:path>
              </a:pathLst>
            </a:custGeom>
            <a:solidFill>
              <a:srgbClr val="68D6A3"/>
            </a:solidFill>
          </p:spPr>
        </p:sp>
        <p:sp>
          <p:nvSpPr>
            <p:cNvPr name="Freeform 6" id="6"/>
            <p:cNvSpPr/>
            <p:nvPr/>
          </p:nvSpPr>
          <p:spPr>
            <a:xfrm flipH="false" flipV="false" rot="0">
              <a:off x="0" y="0"/>
              <a:ext cx="6350000" cy="2233549"/>
            </a:xfrm>
            <a:custGeom>
              <a:avLst/>
              <a:gdLst/>
              <a:ahLst/>
              <a:cxnLst/>
              <a:rect r="r" b="b" t="t" l="l"/>
              <a:pathLst>
                <a:path h="2233549" w="6350000">
                  <a:moveTo>
                    <a:pt x="5233162" y="2233549"/>
                  </a:moveTo>
                  <a:lnTo>
                    <a:pt x="1116838" y="2233549"/>
                  </a:lnTo>
                  <a:cubicBezTo>
                    <a:pt x="501015" y="2233549"/>
                    <a:pt x="0" y="1732534"/>
                    <a:pt x="0" y="1116838"/>
                  </a:cubicBezTo>
                  <a:cubicBezTo>
                    <a:pt x="0" y="501015"/>
                    <a:pt x="501015" y="0"/>
                    <a:pt x="1116838" y="0"/>
                  </a:cubicBezTo>
                  <a:lnTo>
                    <a:pt x="5233289" y="0"/>
                  </a:lnTo>
                  <a:cubicBezTo>
                    <a:pt x="5848985" y="0"/>
                    <a:pt x="6350000" y="501015"/>
                    <a:pt x="6350000" y="1116838"/>
                  </a:cubicBezTo>
                  <a:cubicBezTo>
                    <a:pt x="6350000" y="1732534"/>
                    <a:pt x="5848985" y="2233549"/>
                    <a:pt x="5233162" y="2233549"/>
                  </a:cubicBezTo>
                  <a:close/>
                  <a:moveTo>
                    <a:pt x="1116838" y="38100"/>
                  </a:moveTo>
                  <a:cubicBezTo>
                    <a:pt x="521970" y="38100"/>
                    <a:pt x="38100" y="521970"/>
                    <a:pt x="38100" y="1116838"/>
                  </a:cubicBezTo>
                  <a:cubicBezTo>
                    <a:pt x="38100" y="1711579"/>
                    <a:pt x="521970" y="2195576"/>
                    <a:pt x="1116838" y="2195576"/>
                  </a:cubicBezTo>
                  <a:lnTo>
                    <a:pt x="5233289" y="2195576"/>
                  </a:lnTo>
                  <a:cubicBezTo>
                    <a:pt x="5828030" y="2195576"/>
                    <a:pt x="6312027" y="1711706"/>
                    <a:pt x="6312027" y="1116838"/>
                  </a:cubicBezTo>
                  <a:cubicBezTo>
                    <a:pt x="6311900" y="521970"/>
                    <a:pt x="5828030" y="38100"/>
                    <a:pt x="5233162" y="38100"/>
                  </a:cubicBezTo>
                  <a:lnTo>
                    <a:pt x="1116838" y="38100"/>
                  </a:lnTo>
                  <a:close/>
                </a:path>
              </a:pathLst>
            </a:custGeom>
            <a:solidFill>
              <a:srgbClr val="68D6A3"/>
            </a:solidFill>
          </p:spPr>
        </p:sp>
      </p:grpSp>
      <p:sp>
        <p:nvSpPr>
          <p:cNvPr name="TextBox 7" id="7"/>
          <p:cNvSpPr txBox="true"/>
          <p:nvPr/>
        </p:nvSpPr>
        <p:spPr>
          <a:xfrm rot="0">
            <a:off x="1246910" y="1197246"/>
            <a:ext cx="4031182" cy="819150"/>
          </a:xfrm>
          <a:prstGeom prst="rect">
            <a:avLst/>
          </a:prstGeom>
        </p:spPr>
        <p:txBody>
          <a:bodyPr anchor="t" rtlCol="false" tIns="0" lIns="0" bIns="0" rIns="0">
            <a:spAutoFit/>
          </a:bodyPr>
          <a:lstStyle/>
          <a:p>
            <a:pPr algn="ctr" marL="0" indent="0" lvl="0">
              <a:lnSpc>
                <a:spcPts val="6509"/>
              </a:lnSpc>
            </a:pPr>
            <a:r>
              <a:rPr lang="en-US" sz="5424" spc="-108">
                <a:solidFill>
                  <a:srgbClr val="FFFFFF"/>
                </a:solidFill>
                <a:latin typeface="Antonio Bold"/>
              </a:rPr>
              <a:t>Vue d'ensemble</a:t>
            </a:r>
          </a:p>
        </p:txBody>
      </p:sp>
      <p:grpSp>
        <p:nvGrpSpPr>
          <p:cNvPr name="Group 8" id="8"/>
          <p:cNvGrpSpPr/>
          <p:nvPr/>
        </p:nvGrpSpPr>
        <p:grpSpPr>
          <a:xfrm rot="0">
            <a:off x="10523211" y="2861850"/>
            <a:ext cx="6736089" cy="3952113"/>
            <a:chOff x="0" y="0"/>
            <a:chExt cx="8981451" cy="5269485"/>
          </a:xfrm>
        </p:grpSpPr>
        <p:sp>
          <p:nvSpPr>
            <p:cNvPr name="TextBox 9" id="9"/>
            <p:cNvSpPr txBox="true"/>
            <p:nvPr/>
          </p:nvSpPr>
          <p:spPr>
            <a:xfrm rot="0">
              <a:off x="0" y="-76200"/>
              <a:ext cx="8981451" cy="836508"/>
            </a:xfrm>
            <a:prstGeom prst="rect">
              <a:avLst/>
            </a:prstGeom>
          </p:spPr>
          <p:txBody>
            <a:bodyPr anchor="t" rtlCol="false" tIns="0" lIns="0" bIns="0" rIns="0">
              <a:spAutoFit/>
            </a:bodyPr>
            <a:lstStyle/>
            <a:p>
              <a:pPr marL="820412" indent="-410206" lvl="1">
                <a:lnSpc>
                  <a:spcPts val="5319"/>
                </a:lnSpc>
                <a:buFont typeface="Arial"/>
                <a:buChar char="•"/>
              </a:pPr>
              <a:r>
                <a:rPr lang="en-US" sz="3799">
                  <a:solidFill>
                    <a:srgbClr val="FFFFFF"/>
                  </a:solidFill>
                  <a:latin typeface="Antonio Bold"/>
                </a:rPr>
                <a:t>Introduction</a:t>
              </a:r>
            </a:p>
          </p:txBody>
        </p:sp>
        <p:sp>
          <p:nvSpPr>
            <p:cNvPr name="TextBox 10" id="10"/>
            <p:cNvSpPr txBox="true"/>
            <p:nvPr/>
          </p:nvSpPr>
          <p:spPr>
            <a:xfrm rot="0">
              <a:off x="0" y="1034584"/>
              <a:ext cx="8981451" cy="836508"/>
            </a:xfrm>
            <a:prstGeom prst="rect">
              <a:avLst/>
            </a:prstGeom>
          </p:spPr>
          <p:txBody>
            <a:bodyPr anchor="t" rtlCol="false" tIns="0" lIns="0" bIns="0" rIns="0">
              <a:spAutoFit/>
            </a:bodyPr>
            <a:lstStyle/>
            <a:p>
              <a:pPr marL="820412" indent="-410206" lvl="1">
                <a:lnSpc>
                  <a:spcPts val="5319"/>
                </a:lnSpc>
                <a:buFont typeface="Arial"/>
                <a:buChar char="•"/>
              </a:pPr>
              <a:r>
                <a:rPr lang="en-US" sz="3799">
                  <a:solidFill>
                    <a:srgbClr val="FFFFFF"/>
                  </a:solidFill>
                  <a:latin typeface="Antonio Bold"/>
                </a:rPr>
                <a:t>Pourquoi kanban?</a:t>
              </a:r>
            </a:p>
          </p:txBody>
        </p:sp>
        <p:sp>
          <p:nvSpPr>
            <p:cNvPr name="TextBox 11" id="11"/>
            <p:cNvSpPr txBox="true"/>
            <p:nvPr/>
          </p:nvSpPr>
          <p:spPr>
            <a:xfrm rot="0">
              <a:off x="0" y="2145368"/>
              <a:ext cx="8981451" cy="836508"/>
            </a:xfrm>
            <a:prstGeom prst="rect">
              <a:avLst/>
            </a:prstGeom>
          </p:spPr>
          <p:txBody>
            <a:bodyPr anchor="t" rtlCol="false" tIns="0" lIns="0" bIns="0" rIns="0">
              <a:spAutoFit/>
            </a:bodyPr>
            <a:lstStyle/>
            <a:p>
              <a:pPr marL="820412" indent="-410206" lvl="1">
                <a:lnSpc>
                  <a:spcPts val="5319"/>
                </a:lnSpc>
                <a:buFont typeface="Arial"/>
                <a:buChar char="•"/>
              </a:pPr>
              <a:r>
                <a:rPr lang="en-US" sz="3799">
                  <a:solidFill>
                    <a:srgbClr val="FFFFFF"/>
                  </a:solidFill>
                  <a:latin typeface="Antonio Bold"/>
                </a:rPr>
                <a:t>Avantages de kanban</a:t>
              </a:r>
            </a:p>
          </p:txBody>
        </p:sp>
        <p:sp>
          <p:nvSpPr>
            <p:cNvPr name="TextBox 12" id="12"/>
            <p:cNvSpPr txBox="true"/>
            <p:nvPr/>
          </p:nvSpPr>
          <p:spPr>
            <a:xfrm rot="0">
              <a:off x="0" y="3256152"/>
              <a:ext cx="8981451" cy="902548"/>
            </a:xfrm>
            <a:prstGeom prst="rect">
              <a:avLst/>
            </a:prstGeom>
          </p:spPr>
          <p:txBody>
            <a:bodyPr anchor="t" rtlCol="false" tIns="0" lIns="0" bIns="0" rIns="0">
              <a:spAutoFit/>
            </a:bodyPr>
            <a:lstStyle/>
            <a:p>
              <a:pPr marL="885181" indent="-442590" lvl="1">
                <a:lnSpc>
                  <a:spcPts val="5739"/>
                </a:lnSpc>
                <a:buFont typeface="Arial"/>
                <a:buChar char="•"/>
              </a:pPr>
              <a:r>
                <a:rPr lang="en-US" sz="4099">
                  <a:solidFill>
                    <a:srgbClr val="FFFFFF"/>
                  </a:solidFill>
                  <a:latin typeface="Antonio Bold"/>
                </a:rPr>
                <a:t>Concepts Clès de Kanban</a:t>
              </a:r>
            </a:p>
          </p:txBody>
        </p:sp>
        <p:sp>
          <p:nvSpPr>
            <p:cNvPr name="TextBox 13" id="13"/>
            <p:cNvSpPr txBox="true"/>
            <p:nvPr/>
          </p:nvSpPr>
          <p:spPr>
            <a:xfrm rot="0">
              <a:off x="0" y="4432977"/>
              <a:ext cx="8981451" cy="836508"/>
            </a:xfrm>
            <a:prstGeom prst="rect">
              <a:avLst/>
            </a:prstGeom>
          </p:spPr>
          <p:txBody>
            <a:bodyPr anchor="t" rtlCol="false" tIns="0" lIns="0" bIns="0" rIns="0">
              <a:spAutoFit/>
            </a:bodyPr>
            <a:lstStyle/>
            <a:p>
              <a:pPr marL="820412" indent="-410206" lvl="1">
                <a:lnSpc>
                  <a:spcPts val="5319"/>
                </a:lnSpc>
                <a:buFont typeface="Arial"/>
                <a:buChar char="•"/>
              </a:pPr>
              <a:r>
                <a:rPr lang="en-US" sz="3799">
                  <a:solidFill>
                    <a:srgbClr val="FFFFFF"/>
                  </a:solidFill>
                  <a:latin typeface="Antonio Bold"/>
                </a:rPr>
                <a:t>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886701" cy="10287000"/>
          </a:xfrm>
          <a:prstGeom prst="rect">
            <a:avLst/>
          </a:prstGeom>
          <a:solidFill>
            <a:srgbClr val="48B281"/>
          </a:solidFill>
        </p:spPr>
      </p:sp>
      <p:grpSp>
        <p:nvGrpSpPr>
          <p:cNvPr name="Group 3" id="3"/>
          <p:cNvGrpSpPr/>
          <p:nvPr/>
        </p:nvGrpSpPr>
        <p:grpSpPr>
          <a:xfrm rot="-3270436">
            <a:off x="-3819097" y="5388148"/>
            <a:ext cx="12098771" cy="6654453"/>
            <a:chOff x="0" y="0"/>
            <a:chExt cx="4060919" cy="2233549"/>
          </a:xfrm>
        </p:grpSpPr>
        <p:sp>
          <p:nvSpPr>
            <p:cNvPr name="Freeform 4" id="4"/>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p:spPr>
        </p:sp>
        <p:sp>
          <p:nvSpPr>
            <p:cNvPr name="Freeform 5" id="5"/>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68D6A3"/>
            </a:solidFill>
          </p:spPr>
        </p:sp>
      </p:grpSp>
      <p:grpSp>
        <p:nvGrpSpPr>
          <p:cNvPr name="Group 6" id="6"/>
          <p:cNvGrpSpPr>
            <a:grpSpLocks noChangeAspect="true"/>
          </p:cNvGrpSpPr>
          <p:nvPr/>
        </p:nvGrpSpPr>
        <p:grpSpPr>
          <a:xfrm rot="0">
            <a:off x="1028700" y="3716656"/>
            <a:ext cx="5541666" cy="5541644"/>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4883" r="0" b="-45211"/>
              </a:stretch>
            </a:blipFill>
          </p:spPr>
        </p:sp>
      </p:grpSp>
      <p:grpSp>
        <p:nvGrpSpPr>
          <p:cNvPr name="Group 8" id="8"/>
          <p:cNvGrpSpPr/>
          <p:nvPr/>
        </p:nvGrpSpPr>
        <p:grpSpPr>
          <a:xfrm rot="0">
            <a:off x="9075451" y="1028700"/>
            <a:ext cx="8183849" cy="8541491"/>
            <a:chOff x="0" y="0"/>
            <a:chExt cx="10911799" cy="11388655"/>
          </a:xfrm>
        </p:grpSpPr>
        <p:sp>
          <p:nvSpPr>
            <p:cNvPr name="TextBox 9" id="9"/>
            <p:cNvSpPr txBox="true"/>
            <p:nvPr/>
          </p:nvSpPr>
          <p:spPr>
            <a:xfrm rot="0">
              <a:off x="0" y="0"/>
              <a:ext cx="10911799" cy="1612900"/>
            </a:xfrm>
            <a:prstGeom prst="rect">
              <a:avLst/>
            </a:prstGeom>
          </p:spPr>
          <p:txBody>
            <a:bodyPr anchor="t" rtlCol="false" tIns="0" lIns="0" bIns="0" rIns="0">
              <a:spAutoFit/>
            </a:bodyPr>
            <a:lstStyle/>
            <a:p>
              <a:pPr algn="ctr" marL="0" indent="0" lvl="0">
                <a:lnSpc>
                  <a:spcPts val="9599"/>
                </a:lnSpc>
              </a:pPr>
              <a:r>
                <a:rPr lang="en-US" sz="7999" spc="-159">
                  <a:solidFill>
                    <a:srgbClr val="000000"/>
                  </a:solidFill>
                  <a:latin typeface="Antonio Bold"/>
                </a:rPr>
                <a:t>Introduction</a:t>
              </a:r>
            </a:p>
          </p:txBody>
        </p:sp>
        <p:sp>
          <p:nvSpPr>
            <p:cNvPr name="TextBox 10" id="10"/>
            <p:cNvSpPr txBox="true"/>
            <p:nvPr/>
          </p:nvSpPr>
          <p:spPr>
            <a:xfrm rot="0">
              <a:off x="0" y="3302706"/>
              <a:ext cx="10911799" cy="3798993"/>
            </a:xfrm>
            <a:prstGeom prst="rect">
              <a:avLst/>
            </a:prstGeom>
          </p:spPr>
          <p:txBody>
            <a:bodyPr anchor="t" rtlCol="false" tIns="0" lIns="0" bIns="0" rIns="0">
              <a:spAutoFit/>
            </a:bodyPr>
            <a:lstStyle/>
            <a:p>
              <a:pPr marL="626109" indent="-313054" lvl="1">
                <a:lnSpc>
                  <a:spcPts val="3769"/>
                </a:lnSpc>
                <a:buFont typeface="Arial"/>
                <a:buChar char="•"/>
              </a:pPr>
              <a:r>
                <a:rPr lang="en-US" sz="2899">
                  <a:solidFill>
                    <a:srgbClr val="000000"/>
                  </a:solidFill>
                  <a:latin typeface="Open Sauce"/>
                </a:rPr>
                <a:t>Description des flux de travail fluctuants.</a:t>
              </a:r>
            </a:p>
            <a:p>
              <a:pPr marL="626109" indent="-313054" lvl="1">
                <a:lnSpc>
                  <a:spcPts val="3769"/>
                </a:lnSpc>
                <a:buFont typeface="Arial"/>
                <a:buChar char="•"/>
              </a:pPr>
              <a:r>
                <a:rPr lang="en-US" sz="2899">
                  <a:solidFill>
                    <a:srgbClr val="000000"/>
                  </a:solidFill>
                  <a:latin typeface="Open Sauce"/>
                </a:rPr>
                <a:t>Explication sur les blocages et tâches en attente.</a:t>
              </a:r>
            </a:p>
            <a:p>
              <a:pPr marL="626109" indent="-313054" lvl="1">
                <a:lnSpc>
                  <a:spcPts val="3769"/>
                </a:lnSpc>
                <a:buFont typeface="Arial"/>
                <a:buChar char="•"/>
              </a:pPr>
              <a:r>
                <a:rPr lang="en-US" sz="2899">
                  <a:solidFill>
                    <a:srgbClr val="000000"/>
                  </a:solidFill>
                  <a:latin typeface="Open Sauce"/>
                </a:rPr>
                <a:t>Importance de la livraison continue et efficace des projets.</a:t>
              </a:r>
            </a:p>
            <a:p>
              <a:pPr>
                <a:lnSpc>
                  <a:spcPts val="3769"/>
                </a:lnSpc>
              </a:pPr>
            </a:p>
          </p:txBody>
        </p:sp>
        <p:sp>
          <p:nvSpPr>
            <p:cNvPr name="TextBox 11" id="11"/>
            <p:cNvSpPr txBox="true"/>
            <p:nvPr/>
          </p:nvSpPr>
          <p:spPr>
            <a:xfrm rot="0">
              <a:off x="0" y="2403899"/>
              <a:ext cx="10911799" cy="536998"/>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1 - CONTEXTE ACTUEL DE LA DEVTEAMX</a:t>
              </a:r>
            </a:p>
          </p:txBody>
        </p:sp>
        <p:sp>
          <p:nvSpPr>
            <p:cNvPr name="TextBox 12" id="12"/>
            <p:cNvSpPr txBox="true"/>
            <p:nvPr/>
          </p:nvSpPr>
          <p:spPr>
            <a:xfrm rot="0">
              <a:off x="0" y="8820080"/>
              <a:ext cx="10911799" cy="2568575"/>
            </a:xfrm>
            <a:prstGeom prst="rect">
              <a:avLst/>
            </a:prstGeom>
          </p:spPr>
          <p:txBody>
            <a:bodyPr anchor="t" rtlCol="false" tIns="0" lIns="0" bIns="0" rIns="0">
              <a:spAutoFit/>
            </a:bodyPr>
            <a:lstStyle/>
            <a:p>
              <a:pPr marL="647697" indent="-323848" lvl="1">
                <a:lnSpc>
                  <a:spcPts val="3899"/>
                </a:lnSpc>
                <a:buFont typeface="Arial"/>
                <a:buChar char="•"/>
              </a:pPr>
              <a:r>
                <a:rPr lang="en-US" sz="2999">
                  <a:solidFill>
                    <a:srgbClr val="000000"/>
                  </a:solidFill>
                  <a:latin typeface="Open Sauce"/>
                </a:rPr>
                <a:t>Introduction à la méthode Kanban.</a:t>
              </a:r>
            </a:p>
            <a:p>
              <a:pPr marL="647697" indent="-323848" lvl="1">
                <a:lnSpc>
                  <a:spcPts val="3899"/>
                </a:lnSpc>
                <a:buFont typeface="Arial"/>
                <a:buChar char="•"/>
              </a:pPr>
              <a:r>
                <a:rPr lang="en-US" sz="2999">
                  <a:solidFill>
                    <a:srgbClr val="000000"/>
                  </a:solidFill>
                  <a:latin typeface="Open Sauce"/>
                </a:rPr>
                <a:t>Explication de son adéquation avec les défis actuels de DevTeamX.</a:t>
              </a:r>
            </a:p>
            <a:p>
              <a:pPr>
                <a:lnSpc>
                  <a:spcPts val="3899"/>
                </a:lnSpc>
              </a:pPr>
            </a:p>
          </p:txBody>
        </p:sp>
        <p:sp>
          <p:nvSpPr>
            <p:cNvPr name="TextBox 13" id="13"/>
            <p:cNvSpPr txBox="true"/>
            <p:nvPr/>
          </p:nvSpPr>
          <p:spPr>
            <a:xfrm rot="0">
              <a:off x="0" y="7911748"/>
              <a:ext cx="10911799" cy="536998"/>
            </a:xfrm>
            <a:prstGeom prst="rect">
              <a:avLst/>
            </a:prstGeom>
          </p:spPr>
          <p:txBody>
            <a:bodyPr anchor="t" rtlCol="false" tIns="0" lIns="0" bIns="0" rIns="0">
              <a:spAutoFit/>
            </a:bodyPr>
            <a:lstStyle/>
            <a:p>
              <a:pPr>
                <a:lnSpc>
                  <a:spcPts val="3380"/>
                </a:lnSpc>
              </a:pPr>
              <a:r>
                <a:rPr lang="en-US" sz="2600">
                  <a:solidFill>
                    <a:srgbClr val="000000"/>
                  </a:solidFill>
                  <a:latin typeface="Open Sauce Bold"/>
                </a:rPr>
                <a:t>2 - OBJECTIFS</a:t>
              </a:r>
            </a:p>
          </p:txBody>
        </p:sp>
      </p:grpSp>
      <p:grpSp>
        <p:nvGrpSpPr>
          <p:cNvPr name="Group 14" id="14"/>
          <p:cNvGrpSpPr/>
          <p:nvPr/>
        </p:nvGrpSpPr>
        <p:grpSpPr>
          <a:xfrm rot="0">
            <a:off x="1044173" y="1008740"/>
            <a:ext cx="4145937" cy="717383"/>
            <a:chOff x="0" y="0"/>
            <a:chExt cx="5527915" cy="956511"/>
          </a:xfrm>
        </p:grpSpPr>
        <p:sp>
          <p:nvSpPr>
            <p:cNvPr name="Freeform 15" id="15"/>
            <p:cNvSpPr/>
            <p:nvPr/>
          </p:nvSpPr>
          <p:spPr>
            <a:xfrm flipH="false" flipV="false" rot="0">
              <a:off x="0" y="0"/>
              <a:ext cx="928685" cy="956511"/>
            </a:xfrm>
            <a:custGeom>
              <a:avLst/>
              <a:gdLst/>
              <a:ahLst/>
              <a:cxnLst/>
              <a:rect r="r" b="b" t="t" l="l"/>
              <a:pathLst>
                <a:path h="956511" w="928685">
                  <a:moveTo>
                    <a:pt x="0" y="0"/>
                  </a:moveTo>
                  <a:lnTo>
                    <a:pt x="928685" y="0"/>
                  </a:lnTo>
                  <a:lnTo>
                    <a:pt x="928685" y="956511"/>
                  </a:lnTo>
                  <a:lnTo>
                    <a:pt x="0" y="9565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245662" y="167760"/>
              <a:ext cx="4282253" cy="547965"/>
            </a:xfrm>
            <a:prstGeom prst="rect">
              <a:avLst/>
            </a:prstGeom>
          </p:spPr>
          <p:txBody>
            <a:bodyPr anchor="t" rtlCol="false" tIns="0" lIns="0" bIns="0" rIns="0">
              <a:spAutoFit/>
            </a:bodyPr>
            <a:lstStyle/>
            <a:p>
              <a:pPr>
                <a:lnSpc>
                  <a:spcPts val="3466"/>
                </a:lnSpc>
                <a:spcBef>
                  <a:spcPct val="0"/>
                </a:spcBef>
              </a:pPr>
              <a:r>
                <a:rPr lang="en-US" sz="2476">
                  <a:solidFill>
                    <a:srgbClr val="FFFFFF"/>
                  </a:solidFill>
                  <a:latin typeface="Open Sauce Bold"/>
                </a:rPr>
                <a:t>DEVTEAMX</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87135" y="-9894254"/>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AutoShape 4" id="4"/>
          <p:cNvSpPr/>
          <p:nvPr/>
        </p:nvSpPr>
        <p:spPr>
          <a:xfrm flipV="true">
            <a:off x="6274416" y="3486150"/>
            <a:ext cx="0" cy="2673722"/>
          </a:xfrm>
          <a:prstGeom prst="line">
            <a:avLst/>
          </a:prstGeom>
          <a:ln cap="flat" w="9525">
            <a:solidFill>
              <a:srgbClr val="000000"/>
            </a:solidFill>
            <a:prstDash val="solid"/>
            <a:headEnd type="none" len="sm" w="sm"/>
            <a:tailEnd type="none" len="sm" w="sm"/>
          </a:ln>
        </p:spPr>
      </p:sp>
      <p:sp>
        <p:nvSpPr>
          <p:cNvPr name="AutoShape 5" id="5"/>
          <p:cNvSpPr/>
          <p:nvPr/>
        </p:nvSpPr>
        <p:spPr>
          <a:xfrm flipV="true">
            <a:off x="12013584" y="3486150"/>
            <a:ext cx="0" cy="2673722"/>
          </a:xfrm>
          <a:prstGeom prst="line">
            <a:avLst/>
          </a:prstGeom>
          <a:ln cap="flat" w="9525">
            <a:solidFill>
              <a:srgbClr val="000000"/>
            </a:solidFill>
            <a:prstDash val="solid"/>
            <a:headEnd type="none" len="sm" w="sm"/>
            <a:tailEnd type="none" len="sm" w="sm"/>
          </a:ln>
        </p:spPr>
      </p:sp>
      <p:sp>
        <p:nvSpPr>
          <p:cNvPr name="TextBox 6" id="6"/>
          <p:cNvSpPr txBox="true"/>
          <p:nvPr/>
        </p:nvSpPr>
        <p:spPr>
          <a:xfrm rot="0">
            <a:off x="5388285" y="619125"/>
            <a:ext cx="7887783" cy="1047750"/>
          </a:xfrm>
          <a:prstGeom prst="rect">
            <a:avLst/>
          </a:prstGeom>
        </p:spPr>
        <p:txBody>
          <a:bodyPr anchor="t" rtlCol="false" tIns="0" lIns="0" bIns="0" rIns="0">
            <a:spAutoFit/>
          </a:bodyPr>
          <a:lstStyle/>
          <a:p>
            <a:pPr algn="ctr" marL="0" indent="0" lvl="0">
              <a:lnSpc>
                <a:spcPts val="8399"/>
              </a:lnSpc>
            </a:pPr>
            <a:r>
              <a:rPr lang="en-US" sz="6999" spc="-139">
                <a:solidFill>
                  <a:srgbClr val="FFFFFF"/>
                </a:solidFill>
                <a:latin typeface="Antonio Bold"/>
              </a:rPr>
              <a:t>Qu'est-ce que Kanban ?</a:t>
            </a:r>
          </a:p>
        </p:txBody>
      </p:sp>
      <p:grpSp>
        <p:nvGrpSpPr>
          <p:cNvPr name="Group 7" id="7"/>
          <p:cNvGrpSpPr/>
          <p:nvPr/>
        </p:nvGrpSpPr>
        <p:grpSpPr>
          <a:xfrm rot="0">
            <a:off x="1028700" y="4118373"/>
            <a:ext cx="4752265" cy="3016462"/>
            <a:chOff x="0" y="0"/>
            <a:chExt cx="6336353" cy="4021949"/>
          </a:xfrm>
        </p:grpSpPr>
        <p:sp>
          <p:nvSpPr>
            <p:cNvPr name="TextBox 8" id="8"/>
            <p:cNvSpPr txBox="true"/>
            <p:nvPr/>
          </p:nvSpPr>
          <p:spPr>
            <a:xfrm rot="0">
              <a:off x="0" y="1198951"/>
              <a:ext cx="6336353" cy="2822998"/>
            </a:xfrm>
            <a:prstGeom prst="rect">
              <a:avLst/>
            </a:prstGeom>
          </p:spPr>
          <p:txBody>
            <a:bodyPr anchor="t" rtlCol="false" tIns="0" lIns="0" bIns="0" rIns="0">
              <a:spAutoFit/>
            </a:bodyPr>
            <a:lstStyle/>
            <a:p>
              <a:pPr>
                <a:lnSpc>
                  <a:spcPts val="3380"/>
                </a:lnSpc>
              </a:pPr>
              <a:r>
                <a:rPr lang="en-US" sz="2600">
                  <a:solidFill>
                    <a:srgbClr val="000000"/>
                  </a:solidFill>
                  <a:latin typeface="Open Sauce"/>
                </a:rPr>
                <a:t>Kanban est une méthode de gestion de projet qui utilise un tableau (Kanban Board) pour visualiser le flux de travail.</a:t>
              </a:r>
            </a:p>
          </p:txBody>
        </p:sp>
        <p:sp>
          <p:nvSpPr>
            <p:cNvPr name="TextBox 9" id="9"/>
            <p:cNvSpPr txBox="true"/>
            <p:nvPr/>
          </p:nvSpPr>
          <p:spPr>
            <a:xfrm rot="0">
              <a:off x="0" y="-38100"/>
              <a:ext cx="6336353" cy="846667"/>
            </a:xfrm>
            <a:prstGeom prst="rect">
              <a:avLst/>
            </a:prstGeom>
          </p:spPr>
          <p:txBody>
            <a:bodyPr anchor="t" rtlCol="false" tIns="0" lIns="0" bIns="0" rIns="0">
              <a:spAutoFit/>
            </a:bodyPr>
            <a:lstStyle/>
            <a:p>
              <a:pPr algn="ctr">
                <a:lnSpc>
                  <a:spcPts val="5199"/>
                </a:lnSpc>
              </a:pPr>
              <a:r>
                <a:rPr lang="en-US" sz="3999">
                  <a:solidFill>
                    <a:srgbClr val="000000"/>
                  </a:solidFill>
                  <a:latin typeface="Open Sauce Bold"/>
                </a:rPr>
                <a:t>DÉFINITION</a:t>
              </a:r>
            </a:p>
          </p:txBody>
        </p:sp>
      </p:grpSp>
      <p:grpSp>
        <p:nvGrpSpPr>
          <p:cNvPr name="Group 10" id="10"/>
          <p:cNvGrpSpPr/>
          <p:nvPr/>
        </p:nvGrpSpPr>
        <p:grpSpPr>
          <a:xfrm rot="0">
            <a:off x="6279179" y="4118373"/>
            <a:ext cx="5729643" cy="3873712"/>
            <a:chOff x="0" y="0"/>
            <a:chExt cx="7639524" cy="5164949"/>
          </a:xfrm>
        </p:grpSpPr>
        <p:sp>
          <p:nvSpPr>
            <p:cNvPr name="TextBox 11" id="11"/>
            <p:cNvSpPr txBox="true"/>
            <p:nvPr/>
          </p:nvSpPr>
          <p:spPr>
            <a:xfrm rot="0">
              <a:off x="0" y="1198951"/>
              <a:ext cx="7639524" cy="3965998"/>
            </a:xfrm>
            <a:prstGeom prst="rect">
              <a:avLst/>
            </a:prstGeom>
          </p:spPr>
          <p:txBody>
            <a:bodyPr anchor="t" rtlCol="false" tIns="0" lIns="0" bIns="0" rIns="0">
              <a:spAutoFit/>
            </a:bodyPr>
            <a:lstStyle/>
            <a:p>
              <a:pPr marL="561341" indent="-280670" lvl="1">
                <a:lnSpc>
                  <a:spcPts val="3380"/>
                </a:lnSpc>
                <a:buFont typeface="Arial"/>
                <a:buChar char="•"/>
              </a:pPr>
              <a:r>
                <a:rPr lang="en-US" sz="2600">
                  <a:solidFill>
                    <a:srgbClr val="000000"/>
                  </a:solidFill>
                  <a:latin typeface="Open Sauce"/>
                </a:rPr>
                <a:t>Mot japonais qui signifie "</a:t>
              </a:r>
              <a:r>
                <a:rPr lang="en-US" sz="2600">
                  <a:solidFill>
                    <a:srgbClr val="000000"/>
                  </a:solidFill>
                  <a:latin typeface="Open Sauce Bold"/>
                </a:rPr>
                <a:t>carte visuelle</a:t>
              </a:r>
              <a:r>
                <a:rPr lang="en-US" sz="2600">
                  <a:solidFill>
                    <a:srgbClr val="000000"/>
                  </a:solidFill>
                  <a:latin typeface="Open Sauce"/>
                </a:rPr>
                <a:t>" ou "</a:t>
              </a:r>
              <a:r>
                <a:rPr lang="en-US" sz="2600">
                  <a:solidFill>
                    <a:srgbClr val="000000"/>
                  </a:solidFill>
                  <a:latin typeface="Open Sauce Bold"/>
                </a:rPr>
                <a:t>étiquette</a:t>
              </a:r>
              <a:r>
                <a:rPr lang="en-US" sz="2600">
                  <a:solidFill>
                    <a:srgbClr val="000000"/>
                  </a:solidFill>
                  <a:latin typeface="Open Sauce"/>
                </a:rPr>
                <a:t>".</a:t>
              </a:r>
            </a:p>
            <a:p>
              <a:pPr marL="561341" indent="-280670" lvl="1">
                <a:lnSpc>
                  <a:spcPts val="3380"/>
                </a:lnSpc>
                <a:buFont typeface="Arial"/>
                <a:buChar char="•"/>
              </a:pPr>
              <a:r>
                <a:rPr lang="en-US" sz="2600">
                  <a:solidFill>
                    <a:srgbClr val="000000"/>
                  </a:solidFill>
                  <a:latin typeface="Open Sauce"/>
                </a:rPr>
                <a:t>N</a:t>
              </a:r>
              <a:r>
                <a:rPr lang="en-US" sz="2600">
                  <a:solidFill>
                    <a:srgbClr val="000000"/>
                  </a:solidFill>
                  <a:latin typeface="Open Sauce"/>
                </a:rPr>
                <a:t>ée dans les usines</a:t>
              </a:r>
              <a:r>
                <a:rPr lang="en-US" sz="2600">
                  <a:solidFill>
                    <a:srgbClr val="000000"/>
                  </a:solidFill>
                  <a:latin typeface="Open Sauce Bold"/>
                </a:rPr>
                <a:t> Toyota</a:t>
              </a:r>
              <a:r>
                <a:rPr lang="en-US" sz="2600">
                  <a:solidFill>
                    <a:srgbClr val="000000"/>
                  </a:solidFill>
                  <a:latin typeface="Open Sauce"/>
                </a:rPr>
                <a:t> dans les années </a:t>
              </a:r>
              <a:r>
                <a:rPr lang="en-US" sz="2600">
                  <a:solidFill>
                    <a:srgbClr val="000000"/>
                  </a:solidFill>
                  <a:latin typeface="Open Sauce Bold"/>
                </a:rPr>
                <a:t>1940-1950</a:t>
              </a:r>
              <a:r>
                <a:rPr lang="en-US" sz="2600">
                  <a:solidFill>
                    <a:srgbClr val="000000"/>
                  </a:solidFill>
                  <a:latin typeface="Open Sauce"/>
                </a:rPr>
                <a:t>.</a:t>
              </a:r>
            </a:p>
            <a:p>
              <a:pPr marL="561341" indent="-280670" lvl="1">
                <a:lnSpc>
                  <a:spcPts val="3380"/>
                </a:lnSpc>
                <a:buFont typeface="Arial"/>
                <a:buChar char="•"/>
              </a:pPr>
              <a:r>
                <a:rPr lang="en-US" sz="2600">
                  <a:solidFill>
                    <a:srgbClr val="000000"/>
                  </a:solidFill>
                  <a:latin typeface="Open Sauce"/>
                </a:rPr>
                <a:t>Introduit par </a:t>
              </a:r>
              <a:r>
                <a:rPr lang="en-US" sz="2600">
                  <a:solidFill>
                    <a:srgbClr val="000000"/>
                  </a:solidFill>
                  <a:latin typeface="Open Sauce Bold"/>
                </a:rPr>
                <a:t>Taichi Ohno</a:t>
              </a:r>
              <a:r>
                <a:rPr lang="en-US" sz="2600">
                  <a:solidFill>
                    <a:srgbClr val="000000"/>
                  </a:solidFill>
                  <a:latin typeface="Open Sauce"/>
                </a:rPr>
                <a:t>, un </a:t>
              </a:r>
              <a:r>
                <a:rPr lang="en-US" sz="2600">
                  <a:solidFill>
                    <a:srgbClr val="000000"/>
                  </a:solidFill>
                  <a:latin typeface="Open Sauce Bold"/>
                </a:rPr>
                <a:t>ingénieur chez Toyota</a:t>
              </a:r>
            </a:p>
            <a:p>
              <a:pPr>
                <a:lnSpc>
                  <a:spcPts val="3380"/>
                </a:lnSpc>
              </a:pPr>
            </a:p>
          </p:txBody>
        </p:sp>
        <p:sp>
          <p:nvSpPr>
            <p:cNvPr name="TextBox 12" id="12"/>
            <p:cNvSpPr txBox="true"/>
            <p:nvPr/>
          </p:nvSpPr>
          <p:spPr>
            <a:xfrm rot="0">
              <a:off x="0" y="-38100"/>
              <a:ext cx="7639524" cy="846667"/>
            </a:xfrm>
            <a:prstGeom prst="rect">
              <a:avLst/>
            </a:prstGeom>
          </p:spPr>
          <p:txBody>
            <a:bodyPr anchor="t" rtlCol="false" tIns="0" lIns="0" bIns="0" rIns="0">
              <a:spAutoFit/>
            </a:bodyPr>
            <a:lstStyle/>
            <a:p>
              <a:pPr algn="ctr">
                <a:lnSpc>
                  <a:spcPts val="5199"/>
                </a:lnSpc>
              </a:pPr>
              <a:r>
                <a:rPr lang="en-US" sz="3999">
                  <a:solidFill>
                    <a:srgbClr val="000000"/>
                  </a:solidFill>
                  <a:latin typeface="Open Sauce Bold"/>
                </a:rPr>
                <a:t>ORIGINE</a:t>
              </a:r>
            </a:p>
          </p:txBody>
        </p:sp>
      </p:grpSp>
      <p:grpSp>
        <p:nvGrpSpPr>
          <p:cNvPr name="Group 13" id="13"/>
          <p:cNvGrpSpPr/>
          <p:nvPr/>
        </p:nvGrpSpPr>
        <p:grpSpPr>
          <a:xfrm rot="0">
            <a:off x="12018346" y="4118373"/>
            <a:ext cx="6014569" cy="5334847"/>
            <a:chOff x="0" y="0"/>
            <a:chExt cx="8019426" cy="7113129"/>
          </a:xfrm>
        </p:grpSpPr>
        <p:sp>
          <p:nvSpPr>
            <p:cNvPr name="TextBox 14" id="14"/>
            <p:cNvSpPr txBox="true"/>
            <p:nvPr/>
          </p:nvSpPr>
          <p:spPr>
            <a:xfrm rot="0">
              <a:off x="0" y="1198951"/>
              <a:ext cx="8019426" cy="5914178"/>
            </a:xfrm>
            <a:prstGeom prst="rect">
              <a:avLst/>
            </a:prstGeom>
          </p:spPr>
          <p:txBody>
            <a:bodyPr anchor="t" rtlCol="false" tIns="0" lIns="0" bIns="0" rIns="0">
              <a:spAutoFit/>
            </a:bodyPr>
            <a:lstStyle/>
            <a:p>
              <a:pPr algn="just" marL="496572" indent="-248286" lvl="1">
                <a:lnSpc>
                  <a:spcPts val="2990"/>
                </a:lnSpc>
                <a:buFont typeface="Arial"/>
                <a:buChar char="•"/>
              </a:pPr>
              <a:r>
                <a:rPr lang="en-US" sz="2300">
                  <a:solidFill>
                    <a:srgbClr val="000000"/>
                  </a:solidFill>
                  <a:latin typeface="Open Sauce"/>
                </a:rPr>
                <a:t>Mettre l'accent sur la visualisation du flux de travail pour identifier les goulets d'étranglement et les inefficacités.</a:t>
              </a:r>
            </a:p>
            <a:p>
              <a:pPr algn="just" marL="496572" indent="-248286" lvl="1">
                <a:lnSpc>
                  <a:spcPts val="2990"/>
                </a:lnSpc>
                <a:buFont typeface="Arial"/>
                <a:buChar char="•"/>
              </a:pPr>
              <a:r>
                <a:rPr lang="en-US" sz="2300">
                  <a:solidFill>
                    <a:srgbClr val="000000"/>
                  </a:solidFill>
                  <a:latin typeface="Open Sauce"/>
                </a:rPr>
                <a:t>Encourage une culture d'amélioration continue.</a:t>
              </a:r>
            </a:p>
            <a:p>
              <a:pPr algn="just" marL="496572" indent="-248286" lvl="1">
                <a:lnSpc>
                  <a:spcPts val="2990"/>
                </a:lnSpc>
                <a:buFont typeface="Arial"/>
                <a:buChar char="•"/>
              </a:pPr>
              <a:r>
                <a:rPr lang="en-US" sz="2300">
                  <a:solidFill>
                    <a:srgbClr val="000000"/>
                  </a:solidFill>
                  <a:latin typeface="Open Sauce"/>
                </a:rPr>
                <a:t>Il ne s'agit pas seulement d'un outil, mais aussi d'une philosophie qui met l'accent sur la collaboration, la responsabilité et la concentration sur les tâches les plus importantes.</a:t>
              </a:r>
            </a:p>
            <a:p>
              <a:pPr algn="just">
                <a:lnSpc>
                  <a:spcPts val="2990"/>
                </a:lnSpc>
              </a:pPr>
              <a:r>
                <a:rPr lang="en-US" sz="2300">
                  <a:solidFill>
                    <a:srgbClr val="000000"/>
                  </a:solidFill>
                  <a:latin typeface="Open Sauce"/>
                </a:rPr>
                <a:t>.</a:t>
              </a:r>
            </a:p>
          </p:txBody>
        </p:sp>
        <p:sp>
          <p:nvSpPr>
            <p:cNvPr name="TextBox 15" id="15"/>
            <p:cNvSpPr txBox="true"/>
            <p:nvPr/>
          </p:nvSpPr>
          <p:spPr>
            <a:xfrm rot="0">
              <a:off x="0" y="-38100"/>
              <a:ext cx="8019426" cy="846667"/>
            </a:xfrm>
            <a:prstGeom prst="rect">
              <a:avLst/>
            </a:prstGeom>
          </p:spPr>
          <p:txBody>
            <a:bodyPr anchor="t" rtlCol="false" tIns="0" lIns="0" bIns="0" rIns="0">
              <a:spAutoFit/>
            </a:bodyPr>
            <a:lstStyle/>
            <a:p>
              <a:pPr algn="ctr">
                <a:lnSpc>
                  <a:spcPts val="5199"/>
                </a:lnSpc>
              </a:pPr>
              <a:r>
                <a:rPr lang="en-US" sz="3999">
                  <a:solidFill>
                    <a:srgbClr val="000000"/>
                  </a:solidFill>
                  <a:latin typeface="Open Sauce Bold"/>
                </a:rPr>
                <a:t>PHILOSOPHIE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sp>
        <p:nvSpPr>
          <p:cNvPr name="TextBox 2" id="2"/>
          <p:cNvSpPr txBox="true"/>
          <p:nvPr/>
        </p:nvSpPr>
        <p:spPr>
          <a:xfrm rot="0">
            <a:off x="4479334" y="4421816"/>
            <a:ext cx="9329332" cy="1548143"/>
          </a:xfrm>
          <a:prstGeom prst="rect">
            <a:avLst/>
          </a:prstGeom>
        </p:spPr>
        <p:txBody>
          <a:bodyPr anchor="t" rtlCol="false" tIns="0" lIns="0" bIns="0" rIns="0">
            <a:spAutoFit/>
          </a:bodyPr>
          <a:lstStyle/>
          <a:p>
            <a:pPr>
              <a:lnSpc>
                <a:spcPts val="11991"/>
              </a:lnSpc>
            </a:pPr>
            <a:r>
              <a:rPr lang="en-US" sz="10901" spc="-490">
                <a:solidFill>
                  <a:srgbClr val="FFFFFF"/>
                </a:solidFill>
                <a:latin typeface="Antonio Bold"/>
              </a:rPr>
              <a:t>POUQUOI  KANBAN?</a:t>
            </a:r>
          </a:p>
        </p:txBody>
      </p:sp>
      <p:grpSp>
        <p:nvGrpSpPr>
          <p:cNvPr name="Group 3" id="3"/>
          <p:cNvGrpSpPr/>
          <p:nvPr/>
        </p:nvGrpSpPr>
        <p:grpSpPr>
          <a:xfrm rot="0">
            <a:off x="1044173" y="1008740"/>
            <a:ext cx="4145937" cy="717383"/>
            <a:chOff x="0" y="0"/>
            <a:chExt cx="5527915" cy="956511"/>
          </a:xfrm>
        </p:grpSpPr>
        <p:sp>
          <p:nvSpPr>
            <p:cNvPr name="Freeform 4" id="4"/>
            <p:cNvSpPr/>
            <p:nvPr/>
          </p:nvSpPr>
          <p:spPr>
            <a:xfrm flipH="false" flipV="false" rot="0">
              <a:off x="0" y="0"/>
              <a:ext cx="928685" cy="956511"/>
            </a:xfrm>
            <a:custGeom>
              <a:avLst/>
              <a:gdLst/>
              <a:ahLst/>
              <a:cxnLst/>
              <a:rect r="r" b="b" t="t" l="l"/>
              <a:pathLst>
                <a:path h="956511" w="928685">
                  <a:moveTo>
                    <a:pt x="0" y="0"/>
                  </a:moveTo>
                  <a:lnTo>
                    <a:pt x="928685" y="0"/>
                  </a:lnTo>
                  <a:lnTo>
                    <a:pt x="928685" y="956511"/>
                  </a:lnTo>
                  <a:lnTo>
                    <a:pt x="0" y="956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45662" y="290527"/>
              <a:ext cx="4282253" cy="321481"/>
            </a:xfrm>
            <a:prstGeom prst="rect">
              <a:avLst/>
            </a:prstGeom>
          </p:spPr>
          <p:txBody>
            <a:bodyPr anchor="t" rtlCol="false" tIns="0" lIns="0" bIns="0" rIns="0">
              <a:spAutoFit/>
            </a:bodyPr>
            <a:lstStyle/>
            <a:p>
              <a:pPr>
                <a:lnSpc>
                  <a:spcPts val="2066"/>
                </a:lnSpc>
                <a:spcBef>
                  <a:spcPct val="0"/>
                </a:spcBef>
              </a:pPr>
              <a:r>
                <a:rPr lang="en-US" sz="1476">
                  <a:solidFill>
                    <a:srgbClr val="FFFFFF"/>
                  </a:solidFill>
                  <a:latin typeface="Open Sauce Bold"/>
                </a:rPr>
                <a:t>DEVTEAMX</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48853" y="-376354"/>
            <a:ext cx="5497707" cy="10287000"/>
          </a:xfrm>
          <a:custGeom>
            <a:avLst/>
            <a:gdLst/>
            <a:ahLst/>
            <a:cxnLst/>
            <a:rect r="r" b="b" t="t" l="l"/>
            <a:pathLst>
              <a:path h="10287000" w="5497707">
                <a:moveTo>
                  <a:pt x="0" y="0"/>
                </a:moveTo>
                <a:lnTo>
                  <a:pt x="5497706" y="0"/>
                </a:lnTo>
                <a:lnTo>
                  <a:pt x="5497706"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4882332" y="509587"/>
            <a:ext cx="10237836" cy="1047750"/>
          </a:xfrm>
          <a:prstGeom prst="rect">
            <a:avLst/>
          </a:prstGeom>
        </p:spPr>
        <p:txBody>
          <a:bodyPr anchor="t" rtlCol="false" tIns="0" lIns="0" bIns="0" rIns="0">
            <a:spAutoFit/>
          </a:bodyPr>
          <a:lstStyle/>
          <a:p>
            <a:pPr algn="ctr" marL="0" indent="0" lvl="0">
              <a:lnSpc>
                <a:spcPts val="8399"/>
              </a:lnSpc>
            </a:pPr>
            <a:r>
              <a:rPr lang="en-US" sz="6999" spc="-139">
                <a:solidFill>
                  <a:srgbClr val="000000"/>
                </a:solidFill>
                <a:latin typeface="Antonio Bold"/>
              </a:rPr>
              <a:t>Nature varié de nos projets</a:t>
            </a:r>
          </a:p>
        </p:txBody>
      </p:sp>
      <p:grpSp>
        <p:nvGrpSpPr>
          <p:cNvPr name="Group 4" id="4"/>
          <p:cNvGrpSpPr/>
          <p:nvPr/>
        </p:nvGrpSpPr>
        <p:grpSpPr>
          <a:xfrm rot="0">
            <a:off x="3383379" y="3688902"/>
            <a:ext cx="7219064" cy="6513209"/>
            <a:chOff x="0" y="0"/>
            <a:chExt cx="9625419" cy="8684278"/>
          </a:xfrm>
        </p:grpSpPr>
        <p:sp>
          <p:nvSpPr>
            <p:cNvPr name="TextBox 5" id="5"/>
            <p:cNvSpPr txBox="true"/>
            <p:nvPr/>
          </p:nvSpPr>
          <p:spPr>
            <a:xfrm rot="0">
              <a:off x="0" y="1045493"/>
              <a:ext cx="9625419" cy="763905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000000"/>
                  </a:solidFill>
                  <a:latin typeface="Open Sauce Semi-Bold"/>
                </a:rPr>
                <a:t>Contexte</a:t>
              </a:r>
              <a:r>
                <a:rPr lang="en-US" sz="2999">
                  <a:solidFill>
                    <a:srgbClr val="000000"/>
                  </a:solidFill>
                  <a:latin typeface="Open Sauce"/>
                </a:rPr>
                <a:t>: Dans notre entreprise DevTeamX, les besoins des clients et les spécifications des projets peuvent évoluer rapidement.</a:t>
              </a:r>
            </a:p>
            <a:p>
              <a:pPr marL="647698" indent="-323849" lvl="1">
                <a:lnSpc>
                  <a:spcPts val="4199"/>
                </a:lnSpc>
                <a:buFont typeface="Arial"/>
                <a:buChar char="•"/>
              </a:pPr>
              <a:r>
                <a:rPr lang="en-US" sz="2999">
                  <a:solidFill>
                    <a:srgbClr val="000000"/>
                  </a:solidFill>
                  <a:latin typeface="Open Sauce Semi-Bold"/>
                </a:rPr>
                <a:t>Solution avec Kanban</a:t>
              </a:r>
              <a:r>
                <a:rPr lang="en-US" sz="2999">
                  <a:solidFill>
                    <a:srgbClr val="000000"/>
                  </a:solidFill>
                  <a:latin typeface="Open Sauce"/>
                </a:rPr>
                <a:t>: Grâce à son approche visuelle et à la fluidité du tableau, Kanban nous permet d'ajuster nos priorités en temps réel sans perturber l'ensemble du flux de travail.</a:t>
              </a:r>
            </a:p>
            <a:p>
              <a:pPr>
                <a:lnSpc>
                  <a:spcPts val="4199"/>
                </a:lnSpc>
              </a:pPr>
            </a:p>
          </p:txBody>
        </p:sp>
        <p:sp>
          <p:nvSpPr>
            <p:cNvPr name="TextBox 6" id="6"/>
            <p:cNvSpPr txBox="true"/>
            <p:nvPr/>
          </p:nvSpPr>
          <p:spPr>
            <a:xfrm rot="0">
              <a:off x="0" y="-38100"/>
              <a:ext cx="9625419" cy="740833"/>
            </a:xfrm>
            <a:prstGeom prst="rect">
              <a:avLst/>
            </a:prstGeom>
          </p:spPr>
          <p:txBody>
            <a:bodyPr anchor="t" rtlCol="false" tIns="0" lIns="0" bIns="0" rIns="0">
              <a:spAutoFit/>
            </a:bodyPr>
            <a:lstStyle/>
            <a:p>
              <a:pPr>
                <a:lnSpc>
                  <a:spcPts val="4549"/>
                </a:lnSpc>
              </a:pPr>
              <a:r>
                <a:rPr lang="en-US" sz="3499">
                  <a:solidFill>
                    <a:srgbClr val="000000"/>
                  </a:solidFill>
                  <a:latin typeface="Open Sauce Bold"/>
                </a:rPr>
                <a:t>FLEXIBILITÉ</a:t>
              </a:r>
            </a:p>
          </p:txBody>
        </p:sp>
      </p:grpSp>
      <p:grpSp>
        <p:nvGrpSpPr>
          <p:cNvPr name="Group 7" id="7"/>
          <p:cNvGrpSpPr/>
          <p:nvPr/>
        </p:nvGrpSpPr>
        <p:grpSpPr>
          <a:xfrm rot="0">
            <a:off x="10602443" y="3688902"/>
            <a:ext cx="7166817" cy="6410974"/>
            <a:chOff x="0" y="0"/>
            <a:chExt cx="9555756" cy="8547965"/>
          </a:xfrm>
        </p:grpSpPr>
        <p:sp>
          <p:nvSpPr>
            <p:cNvPr name="TextBox 8" id="8"/>
            <p:cNvSpPr txBox="true"/>
            <p:nvPr/>
          </p:nvSpPr>
          <p:spPr>
            <a:xfrm rot="0">
              <a:off x="0" y="1035968"/>
              <a:ext cx="9555756" cy="7512262"/>
            </a:xfrm>
            <a:prstGeom prst="rect">
              <a:avLst/>
            </a:prstGeom>
          </p:spPr>
          <p:txBody>
            <a:bodyPr anchor="t" rtlCol="false" tIns="0" lIns="0" bIns="0" rIns="0">
              <a:spAutoFit/>
            </a:bodyPr>
            <a:lstStyle/>
            <a:p>
              <a:pPr marL="626109" indent="-313054" lvl="1">
                <a:lnSpc>
                  <a:spcPts val="4059"/>
                </a:lnSpc>
                <a:buFont typeface="Arial"/>
                <a:buChar char="•"/>
              </a:pPr>
              <a:r>
                <a:rPr lang="en-US" sz="2899">
                  <a:solidFill>
                    <a:srgbClr val="000000"/>
                  </a:solidFill>
                  <a:latin typeface="Open Sauce"/>
                </a:rPr>
                <a:t>Contexte: Nous gérons des projets de toutes tailles, depuis des correctifs mineurs jusqu'à de grands déploiements.</a:t>
              </a:r>
            </a:p>
            <a:p>
              <a:pPr marL="626109" indent="-313054" lvl="1">
                <a:lnSpc>
                  <a:spcPts val="4059"/>
                </a:lnSpc>
                <a:buFont typeface="Arial"/>
                <a:buChar char="•"/>
              </a:pPr>
              <a:r>
                <a:rPr lang="en-US" sz="2899">
                  <a:solidFill>
                    <a:srgbClr val="000000"/>
                  </a:solidFill>
                  <a:latin typeface="Open Sauce"/>
                </a:rPr>
                <a:t>Solution avec Kanban: Kanban peut être modulé pour chaque équipe et chaque projet, garantissant que nous avons toujours une vue d'ensemble, quelle que soit l'envergure du projet.</a:t>
              </a:r>
            </a:p>
            <a:p>
              <a:pPr>
                <a:lnSpc>
                  <a:spcPts val="4059"/>
                </a:lnSpc>
              </a:pPr>
              <a:r>
                <a:rPr lang="en-US" sz="2899">
                  <a:solidFill>
                    <a:srgbClr val="000000"/>
                  </a:solidFill>
                  <a:latin typeface="Open Sauce"/>
                </a:rPr>
                <a:t>.</a:t>
              </a:r>
            </a:p>
          </p:txBody>
        </p:sp>
        <p:sp>
          <p:nvSpPr>
            <p:cNvPr name="TextBox 9" id="9"/>
            <p:cNvSpPr txBox="true"/>
            <p:nvPr/>
          </p:nvSpPr>
          <p:spPr>
            <a:xfrm rot="0">
              <a:off x="0" y="-38100"/>
              <a:ext cx="9555756" cy="740833"/>
            </a:xfrm>
            <a:prstGeom prst="rect">
              <a:avLst/>
            </a:prstGeom>
          </p:spPr>
          <p:txBody>
            <a:bodyPr anchor="t" rtlCol="false" tIns="0" lIns="0" bIns="0" rIns="0">
              <a:spAutoFit/>
            </a:bodyPr>
            <a:lstStyle/>
            <a:p>
              <a:pPr>
                <a:lnSpc>
                  <a:spcPts val="4549"/>
                </a:lnSpc>
              </a:pPr>
              <a:r>
                <a:rPr lang="en-US" sz="3499">
                  <a:solidFill>
                    <a:srgbClr val="000000"/>
                  </a:solidFill>
                  <a:latin typeface="Open Sauce Bold"/>
                </a:rPr>
                <a:t>ADAPTABILITÉ</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48853" y="-376354"/>
            <a:ext cx="5497707" cy="10287000"/>
          </a:xfrm>
          <a:custGeom>
            <a:avLst/>
            <a:gdLst/>
            <a:ahLst/>
            <a:cxnLst/>
            <a:rect r="r" b="b" t="t" l="l"/>
            <a:pathLst>
              <a:path h="10287000" w="5497707">
                <a:moveTo>
                  <a:pt x="0" y="0"/>
                </a:moveTo>
                <a:lnTo>
                  <a:pt x="5497706" y="0"/>
                </a:lnTo>
                <a:lnTo>
                  <a:pt x="5497706"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5049600" y="509587"/>
            <a:ext cx="10237836" cy="1047750"/>
          </a:xfrm>
          <a:prstGeom prst="rect">
            <a:avLst/>
          </a:prstGeom>
        </p:spPr>
        <p:txBody>
          <a:bodyPr anchor="t" rtlCol="false" tIns="0" lIns="0" bIns="0" rIns="0">
            <a:spAutoFit/>
          </a:bodyPr>
          <a:lstStyle/>
          <a:p>
            <a:pPr algn="ctr" marL="0" indent="0" lvl="0">
              <a:lnSpc>
                <a:spcPts val="8399"/>
              </a:lnSpc>
            </a:pPr>
            <a:r>
              <a:rPr lang="en-US" sz="6999" spc="-139">
                <a:solidFill>
                  <a:srgbClr val="000000"/>
                </a:solidFill>
                <a:latin typeface="Antonio Bold"/>
              </a:rPr>
              <a:t>FLUX DE TRAVAIL ET EFFICACITE</a:t>
            </a:r>
          </a:p>
        </p:txBody>
      </p:sp>
      <p:grpSp>
        <p:nvGrpSpPr>
          <p:cNvPr name="Group 4" id="4"/>
          <p:cNvGrpSpPr/>
          <p:nvPr/>
        </p:nvGrpSpPr>
        <p:grpSpPr>
          <a:xfrm rot="0">
            <a:off x="3383379" y="3045013"/>
            <a:ext cx="7219064" cy="5989334"/>
            <a:chOff x="0" y="0"/>
            <a:chExt cx="9625419" cy="7985778"/>
          </a:xfrm>
        </p:grpSpPr>
        <p:sp>
          <p:nvSpPr>
            <p:cNvPr name="TextBox 5" id="5"/>
            <p:cNvSpPr txBox="true"/>
            <p:nvPr/>
          </p:nvSpPr>
          <p:spPr>
            <a:xfrm rot="0">
              <a:off x="0" y="1045493"/>
              <a:ext cx="9625419" cy="694055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000000"/>
                  </a:solidFill>
                  <a:latin typeface="Open Sauce Semi-Bold"/>
                </a:rPr>
                <a:t>Contexte</a:t>
              </a:r>
              <a:r>
                <a:rPr lang="en-US" sz="2999">
                  <a:solidFill>
                    <a:srgbClr val="000000"/>
                  </a:solidFill>
                  <a:latin typeface="Open Sauce"/>
                </a:rPr>
                <a:t>: Les blocages peuvent retarder la livraison et augmenter les coûts.</a:t>
              </a:r>
            </a:p>
            <a:p>
              <a:pPr marL="647698" indent="-323849" lvl="1">
                <a:lnSpc>
                  <a:spcPts val="4199"/>
                </a:lnSpc>
                <a:buFont typeface="Arial"/>
                <a:buChar char="•"/>
              </a:pPr>
              <a:r>
                <a:rPr lang="en-US" sz="2999">
                  <a:solidFill>
                    <a:srgbClr val="000000"/>
                  </a:solidFill>
                  <a:latin typeface="Open Sauce Semi-Bold"/>
                </a:rPr>
                <a:t>Solution avec Kanban</a:t>
              </a:r>
              <a:r>
                <a:rPr lang="en-US" sz="2999">
                  <a:solidFill>
                    <a:srgbClr val="000000"/>
                  </a:solidFill>
                  <a:latin typeface="Open Sauce"/>
                </a:rPr>
                <a:t>: Les tâches en attente ou bloquées sont immédiatement visibles, permettant une intervention rapide pour résoudre les problèmes.</a:t>
              </a:r>
            </a:p>
            <a:p>
              <a:pPr>
                <a:lnSpc>
                  <a:spcPts val="4199"/>
                </a:lnSpc>
              </a:pPr>
            </a:p>
            <a:p>
              <a:pPr>
                <a:lnSpc>
                  <a:spcPts val="4199"/>
                </a:lnSpc>
              </a:pPr>
            </a:p>
          </p:txBody>
        </p:sp>
        <p:sp>
          <p:nvSpPr>
            <p:cNvPr name="TextBox 6" id="6"/>
            <p:cNvSpPr txBox="true"/>
            <p:nvPr/>
          </p:nvSpPr>
          <p:spPr>
            <a:xfrm rot="0">
              <a:off x="0" y="-38100"/>
              <a:ext cx="9625419" cy="740833"/>
            </a:xfrm>
            <a:prstGeom prst="rect">
              <a:avLst/>
            </a:prstGeom>
          </p:spPr>
          <p:txBody>
            <a:bodyPr anchor="t" rtlCol="false" tIns="0" lIns="0" bIns="0" rIns="0">
              <a:spAutoFit/>
            </a:bodyPr>
            <a:lstStyle/>
            <a:p>
              <a:pPr>
                <a:lnSpc>
                  <a:spcPts val="4549"/>
                </a:lnSpc>
              </a:pPr>
              <a:r>
                <a:rPr lang="en-US" sz="3499">
                  <a:solidFill>
                    <a:srgbClr val="000000"/>
                  </a:solidFill>
                  <a:latin typeface="Open Sauce Bold"/>
                </a:rPr>
                <a:t>RÉDUCTION DES BLOCAGES</a:t>
              </a:r>
            </a:p>
          </p:txBody>
        </p:sp>
      </p:grpSp>
      <p:grpSp>
        <p:nvGrpSpPr>
          <p:cNvPr name="Group 7" id="7"/>
          <p:cNvGrpSpPr/>
          <p:nvPr/>
        </p:nvGrpSpPr>
        <p:grpSpPr>
          <a:xfrm rot="0">
            <a:off x="10602443" y="3045013"/>
            <a:ext cx="7166817" cy="5382274"/>
            <a:chOff x="0" y="0"/>
            <a:chExt cx="9555756" cy="7176365"/>
          </a:xfrm>
        </p:grpSpPr>
        <p:sp>
          <p:nvSpPr>
            <p:cNvPr name="TextBox 8" id="8"/>
            <p:cNvSpPr txBox="true"/>
            <p:nvPr/>
          </p:nvSpPr>
          <p:spPr>
            <a:xfrm rot="0">
              <a:off x="0" y="1035968"/>
              <a:ext cx="9555756" cy="6140662"/>
            </a:xfrm>
            <a:prstGeom prst="rect">
              <a:avLst/>
            </a:prstGeom>
          </p:spPr>
          <p:txBody>
            <a:bodyPr anchor="t" rtlCol="false" tIns="0" lIns="0" bIns="0" rIns="0">
              <a:spAutoFit/>
            </a:bodyPr>
            <a:lstStyle/>
            <a:p>
              <a:pPr marL="626109" indent="-313054" lvl="1">
                <a:lnSpc>
                  <a:spcPts val="4059"/>
                </a:lnSpc>
                <a:buFont typeface="Arial"/>
                <a:buChar char="•"/>
              </a:pPr>
              <a:r>
                <a:rPr lang="en-US" sz="2899">
                  <a:solidFill>
                    <a:srgbClr val="000000"/>
                  </a:solidFill>
                  <a:latin typeface="Open Sauce Semi-Bold"/>
                </a:rPr>
                <a:t>Contexte</a:t>
              </a:r>
              <a:r>
                <a:rPr lang="en-US" sz="2899">
                  <a:solidFill>
                    <a:srgbClr val="000000"/>
                  </a:solidFill>
                  <a:latin typeface="Open Sauce"/>
                </a:rPr>
                <a:t>: Nos clients attendent des livraisons régulières et cohérentes.</a:t>
              </a:r>
            </a:p>
            <a:p>
              <a:pPr marL="626109" indent="-313054" lvl="1">
                <a:lnSpc>
                  <a:spcPts val="4059"/>
                </a:lnSpc>
                <a:buFont typeface="Arial"/>
                <a:buChar char="•"/>
              </a:pPr>
              <a:r>
                <a:rPr lang="en-US" sz="2899">
                  <a:solidFill>
                    <a:srgbClr val="000000"/>
                  </a:solidFill>
                  <a:latin typeface="Open Sauce Semi-Bold"/>
                </a:rPr>
                <a:t>Solution avec Kanban</a:t>
              </a:r>
              <a:r>
                <a:rPr lang="en-US" sz="2899">
                  <a:solidFill>
                    <a:srgbClr val="000000"/>
                  </a:solidFill>
                  <a:latin typeface="Open Sauce"/>
                </a:rPr>
                <a:t>: En minimisant les tâches en attente et en maximisant le flux, nous pouvons garantir des livraisons plus fréquentes et plus prévisibles.</a:t>
              </a:r>
            </a:p>
            <a:p>
              <a:pPr>
                <a:lnSpc>
                  <a:spcPts val="4059"/>
                </a:lnSpc>
              </a:pPr>
            </a:p>
            <a:p>
              <a:pPr>
                <a:lnSpc>
                  <a:spcPts val="4059"/>
                </a:lnSpc>
              </a:pPr>
              <a:r>
                <a:rPr lang="en-US" sz="2899">
                  <a:solidFill>
                    <a:srgbClr val="000000"/>
                  </a:solidFill>
                  <a:latin typeface="Open Sauce"/>
                </a:rPr>
                <a:t>.</a:t>
              </a:r>
            </a:p>
          </p:txBody>
        </p:sp>
        <p:sp>
          <p:nvSpPr>
            <p:cNvPr name="TextBox 9" id="9"/>
            <p:cNvSpPr txBox="true"/>
            <p:nvPr/>
          </p:nvSpPr>
          <p:spPr>
            <a:xfrm rot="0">
              <a:off x="0" y="-38100"/>
              <a:ext cx="9555756" cy="740833"/>
            </a:xfrm>
            <a:prstGeom prst="rect">
              <a:avLst/>
            </a:prstGeom>
          </p:spPr>
          <p:txBody>
            <a:bodyPr anchor="t" rtlCol="false" tIns="0" lIns="0" bIns="0" rIns="0">
              <a:spAutoFit/>
            </a:bodyPr>
            <a:lstStyle/>
            <a:p>
              <a:pPr>
                <a:lnSpc>
                  <a:spcPts val="4549"/>
                </a:lnSpc>
              </a:pPr>
              <a:r>
                <a:rPr lang="en-US" sz="3499">
                  <a:solidFill>
                    <a:srgbClr val="000000"/>
                  </a:solidFill>
                  <a:latin typeface="Open Sauce Bold"/>
                </a:rPr>
                <a:t>LIVRAISON CONTINUE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48853" y="-376354"/>
            <a:ext cx="5497707" cy="10287000"/>
          </a:xfrm>
          <a:custGeom>
            <a:avLst/>
            <a:gdLst/>
            <a:ahLst/>
            <a:cxnLst/>
            <a:rect r="r" b="b" t="t" l="l"/>
            <a:pathLst>
              <a:path h="10287000" w="5497707">
                <a:moveTo>
                  <a:pt x="0" y="0"/>
                </a:moveTo>
                <a:lnTo>
                  <a:pt x="5497706" y="0"/>
                </a:lnTo>
                <a:lnTo>
                  <a:pt x="5497706" y="10287000"/>
                </a:lnTo>
                <a:lnTo>
                  <a:pt x="0" y="10287000"/>
                </a:lnTo>
                <a:lnTo>
                  <a:pt x="0" y="0"/>
                </a:lnTo>
                <a:close/>
              </a:path>
            </a:pathLst>
          </a:custGeom>
          <a:blipFill>
            <a:blip r:embed="rId2"/>
            <a:stretch>
              <a:fillRect l="-14758" t="0" r="-9906" b="0"/>
            </a:stretch>
          </a:blipFill>
        </p:spPr>
      </p:sp>
      <p:sp>
        <p:nvSpPr>
          <p:cNvPr name="TextBox 3" id="3"/>
          <p:cNvSpPr txBox="true"/>
          <p:nvPr/>
        </p:nvSpPr>
        <p:spPr>
          <a:xfrm rot="0">
            <a:off x="5117625" y="509587"/>
            <a:ext cx="10969635" cy="1047750"/>
          </a:xfrm>
          <a:prstGeom prst="rect">
            <a:avLst/>
          </a:prstGeom>
        </p:spPr>
        <p:txBody>
          <a:bodyPr anchor="t" rtlCol="false" tIns="0" lIns="0" bIns="0" rIns="0">
            <a:spAutoFit/>
          </a:bodyPr>
          <a:lstStyle/>
          <a:p>
            <a:pPr algn="ctr" marL="0" indent="0" lvl="0">
              <a:lnSpc>
                <a:spcPts val="8399"/>
              </a:lnSpc>
            </a:pPr>
            <a:r>
              <a:rPr lang="en-US" sz="6999" spc="-139">
                <a:solidFill>
                  <a:srgbClr val="000000"/>
                </a:solidFill>
                <a:latin typeface="Antonio Bold"/>
              </a:rPr>
              <a:t>VISUALISATION ET COMMUNICATION</a:t>
            </a:r>
          </a:p>
        </p:txBody>
      </p:sp>
      <p:grpSp>
        <p:nvGrpSpPr>
          <p:cNvPr name="Group 4" id="4"/>
          <p:cNvGrpSpPr/>
          <p:nvPr/>
        </p:nvGrpSpPr>
        <p:grpSpPr>
          <a:xfrm rot="0">
            <a:off x="3383379" y="3045013"/>
            <a:ext cx="6963158" cy="6282324"/>
            <a:chOff x="0" y="0"/>
            <a:chExt cx="9284211" cy="8376432"/>
          </a:xfrm>
        </p:grpSpPr>
        <p:sp>
          <p:nvSpPr>
            <p:cNvPr name="TextBox 5" id="5"/>
            <p:cNvSpPr txBox="true"/>
            <p:nvPr/>
          </p:nvSpPr>
          <p:spPr>
            <a:xfrm rot="0">
              <a:off x="0" y="996880"/>
              <a:ext cx="9284211" cy="7379807"/>
            </a:xfrm>
            <a:prstGeom prst="rect">
              <a:avLst/>
            </a:prstGeom>
          </p:spPr>
          <p:txBody>
            <a:bodyPr anchor="t" rtlCol="false" tIns="0" lIns="0" bIns="0" rIns="0">
              <a:spAutoFit/>
            </a:bodyPr>
            <a:lstStyle/>
            <a:p>
              <a:pPr marL="624738" indent="-312369" lvl="1">
                <a:lnSpc>
                  <a:spcPts val="4051"/>
                </a:lnSpc>
                <a:buFont typeface="Arial"/>
                <a:buChar char="•"/>
              </a:pPr>
              <a:r>
                <a:rPr lang="en-US" sz="2893">
                  <a:solidFill>
                    <a:srgbClr val="000000"/>
                  </a:solidFill>
                  <a:latin typeface="Open Sauce Semi-Bold"/>
                </a:rPr>
                <a:t>Contexte</a:t>
              </a:r>
              <a:r>
                <a:rPr lang="en-US" sz="2893">
                  <a:solidFill>
                    <a:srgbClr val="000000"/>
                  </a:solidFill>
                  <a:latin typeface="Open Sauce"/>
                </a:rPr>
                <a:t>: Dans un environnement en constante évolution, rester informé est crucial.</a:t>
              </a:r>
            </a:p>
            <a:p>
              <a:pPr marL="624738" indent="-312369" lvl="1">
                <a:lnSpc>
                  <a:spcPts val="4051"/>
                </a:lnSpc>
                <a:buFont typeface="Arial"/>
                <a:buChar char="•"/>
              </a:pPr>
              <a:r>
                <a:rPr lang="en-US" sz="2893">
                  <a:solidFill>
                    <a:srgbClr val="000000"/>
                  </a:solidFill>
                  <a:latin typeface="Open Sauce Semi-Bold"/>
                </a:rPr>
                <a:t>Solution avec Kanban</a:t>
              </a:r>
              <a:r>
                <a:rPr lang="en-US" sz="2893">
                  <a:solidFill>
                    <a:srgbClr val="000000"/>
                  </a:solidFill>
                  <a:latin typeface="Open Sauce"/>
                </a:rPr>
                <a:t>: Chaque membre de l'équipe peut voir l'état exact des tâches, garantissant une totale transparence sur l'avancement du projet.</a:t>
              </a:r>
            </a:p>
            <a:p>
              <a:pPr>
                <a:lnSpc>
                  <a:spcPts val="4051"/>
                </a:lnSpc>
              </a:pPr>
            </a:p>
            <a:p>
              <a:pPr>
                <a:lnSpc>
                  <a:spcPts val="4051"/>
                </a:lnSpc>
              </a:pPr>
            </a:p>
            <a:p>
              <a:pPr>
                <a:lnSpc>
                  <a:spcPts val="4051"/>
                </a:lnSpc>
              </a:pPr>
            </a:p>
          </p:txBody>
        </p:sp>
        <p:sp>
          <p:nvSpPr>
            <p:cNvPr name="TextBox 6" id="6"/>
            <p:cNvSpPr txBox="true"/>
            <p:nvPr/>
          </p:nvSpPr>
          <p:spPr>
            <a:xfrm rot="0">
              <a:off x="0" y="-38100"/>
              <a:ext cx="9284211" cy="715922"/>
            </a:xfrm>
            <a:prstGeom prst="rect">
              <a:avLst/>
            </a:prstGeom>
          </p:spPr>
          <p:txBody>
            <a:bodyPr anchor="t" rtlCol="false" tIns="0" lIns="0" bIns="0" rIns="0">
              <a:spAutoFit/>
            </a:bodyPr>
            <a:lstStyle/>
            <a:p>
              <a:pPr>
                <a:lnSpc>
                  <a:spcPts val="4388"/>
                </a:lnSpc>
              </a:pPr>
              <a:r>
                <a:rPr lang="en-US" sz="3375">
                  <a:solidFill>
                    <a:srgbClr val="000000"/>
                  </a:solidFill>
                  <a:latin typeface="Open Sauce Bold"/>
                </a:rPr>
                <a:t>TRANSPARANCES</a:t>
              </a:r>
            </a:p>
          </p:txBody>
        </p:sp>
      </p:grpSp>
      <p:grpSp>
        <p:nvGrpSpPr>
          <p:cNvPr name="Group 7" id="7"/>
          <p:cNvGrpSpPr/>
          <p:nvPr/>
        </p:nvGrpSpPr>
        <p:grpSpPr>
          <a:xfrm rot="0">
            <a:off x="10346537" y="3045013"/>
            <a:ext cx="6912763" cy="6679830"/>
            <a:chOff x="0" y="0"/>
            <a:chExt cx="9217018" cy="8906440"/>
          </a:xfrm>
        </p:grpSpPr>
        <p:sp>
          <p:nvSpPr>
            <p:cNvPr name="TextBox 8" id="8"/>
            <p:cNvSpPr txBox="true"/>
            <p:nvPr/>
          </p:nvSpPr>
          <p:spPr>
            <a:xfrm rot="0">
              <a:off x="0" y="996880"/>
              <a:ext cx="9217018" cy="7909815"/>
            </a:xfrm>
            <a:prstGeom prst="rect">
              <a:avLst/>
            </a:prstGeom>
          </p:spPr>
          <p:txBody>
            <a:bodyPr anchor="t" rtlCol="false" tIns="0" lIns="0" bIns="0" rIns="0">
              <a:spAutoFit/>
            </a:bodyPr>
            <a:lstStyle/>
            <a:p>
              <a:pPr marL="603914" indent="-301957" lvl="1">
                <a:lnSpc>
                  <a:spcPts val="3916"/>
                </a:lnSpc>
                <a:buFont typeface="Arial"/>
                <a:buChar char="•"/>
              </a:pPr>
              <a:r>
                <a:rPr lang="en-US" sz="2797">
                  <a:solidFill>
                    <a:srgbClr val="000000"/>
                  </a:solidFill>
                  <a:latin typeface="Open Sauce Semi-Bold"/>
                </a:rPr>
                <a:t>Contexte</a:t>
              </a:r>
              <a:r>
                <a:rPr lang="en-US" sz="2797">
                  <a:solidFill>
                    <a:srgbClr val="000000"/>
                  </a:solidFill>
                  <a:latin typeface="Open Sauce"/>
                </a:rPr>
                <a:t>: Les malentendus ou les suppositions peuvent conduire à des erreurs coûteuses.</a:t>
              </a:r>
            </a:p>
            <a:p>
              <a:pPr marL="603914" indent="-301957" lvl="1">
                <a:lnSpc>
                  <a:spcPts val="3916"/>
                </a:lnSpc>
                <a:buFont typeface="Arial"/>
                <a:buChar char="•"/>
              </a:pPr>
              <a:r>
                <a:rPr lang="en-US" sz="2797">
                  <a:solidFill>
                    <a:srgbClr val="000000"/>
                  </a:solidFill>
                  <a:latin typeface="Open Sauce Semi-Bold"/>
                </a:rPr>
                <a:t>Solution avec Kanban</a:t>
              </a:r>
              <a:r>
                <a:rPr lang="en-US" sz="2797">
                  <a:solidFill>
                    <a:srgbClr val="000000"/>
                  </a:solidFill>
                  <a:latin typeface="Open Sauce"/>
                </a:rPr>
                <a:t>: En ayant une source unique et claire d'information, les équipes peuvent discuter de points précis, réduisant les risques de malentendus et favorisant une meilleure collaboration.</a:t>
              </a:r>
            </a:p>
            <a:p>
              <a:pPr>
                <a:lnSpc>
                  <a:spcPts val="3916"/>
                </a:lnSpc>
              </a:pPr>
            </a:p>
            <a:p>
              <a:pPr>
                <a:lnSpc>
                  <a:spcPts val="3916"/>
                </a:lnSpc>
              </a:pPr>
              <a:r>
                <a:rPr lang="en-US" sz="2797">
                  <a:solidFill>
                    <a:srgbClr val="000000"/>
                  </a:solidFill>
                  <a:latin typeface="Open Sauce"/>
                </a:rPr>
                <a:t>.</a:t>
              </a:r>
            </a:p>
          </p:txBody>
        </p:sp>
        <p:sp>
          <p:nvSpPr>
            <p:cNvPr name="TextBox 9" id="9"/>
            <p:cNvSpPr txBox="true"/>
            <p:nvPr/>
          </p:nvSpPr>
          <p:spPr>
            <a:xfrm rot="0">
              <a:off x="0" y="-38100"/>
              <a:ext cx="9217018" cy="715922"/>
            </a:xfrm>
            <a:prstGeom prst="rect">
              <a:avLst/>
            </a:prstGeom>
          </p:spPr>
          <p:txBody>
            <a:bodyPr anchor="t" rtlCol="false" tIns="0" lIns="0" bIns="0" rIns="0">
              <a:spAutoFit/>
            </a:bodyPr>
            <a:lstStyle/>
            <a:p>
              <a:pPr>
                <a:lnSpc>
                  <a:spcPts val="4388"/>
                </a:lnSpc>
              </a:pPr>
              <a:r>
                <a:rPr lang="en-US" sz="3375">
                  <a:solidFill>
                    <a:srgbClr val="000000"/>
                  </a:solidFill>
                  <a:latin typeface="Open Sauce Bold"/>
                </a:rPr>
                <a:t>COMMUNICATION AMELIOREE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sp>
        <p:nvSpPr>
          <p:cNvPr name="TextBox 2" id="2"/>
          <p:cNvSpPr txBox="true"/>
          <p:nvPr/>
        </p:nvSpPr>
        <p:spPr>
          <a:xfrm rot="0">
            <a:off x="4479334" y="3664578"/>
            <a:ext cx="9329332" cy="3062618"/>
          </a:xfrm>
          <a:prstGeom prst="rect">
            <a:avLst/>
          </a:prstGeom>
        </p:spPr>
        <p:txBody>
          <a:bodyPr anchor="t" rtlCol="false" tIns="0" lIns="0" bIns="0" rIns="0">
            <a:spAutoFit/>
          </a:bodyPr>
          <a:lstStyle/>
          <a:p>
            <a:pPr algn="ctr">
              <a:lnSpc>
                <a:spcPts val="11991"/>
              </a:lnSpc>
            </a:pPr>
            <a:r>
              <a:rPr lang="en-US" sz="10901" spc="-490">
                <a:solidFill>
                  <a:srgbClr val="FFFFFF"/>
                </a:solidFill>
                <a:latin typeface="Antonio Bold"/>
              </a:rPr>
              <a:t>CONCEPTS CLES DE KANBAN</a:t>
            </a:r>
          </a:p>
        </p:txBody>
      </p:sp>
      <p:grpSp>
        <p:nvGrpSpPr>
          <p:cNvPr name="Group 3" id="3"/>
          <p:cNvGrpSpPr/>
          <p:nvPr/>
        </p:nvGrpSpPr>
        <p:grpSpPr>
          <a:xfrm rot="0">
            <a:off x="1044173" y="1008740"/>
            <a:ext cx="4145937" cy="717383"/>
            <a:chOff x="0" y="0"/>
            <a:chExt cx="5527915" cy="956511"/>
          </a:xfrm>
        </p:grpSpPr>
        <p:sp>
          <p:nvSpPr>
            <p:cNvPr name="Freeform 4" id="4"/>
            <p:cNvSpPr/>
            <p:nvPr/>
          </p:nvSpPr>
          <p:spPr>
            <a:xfrm flipH="false" flipV="false" rot="0">
              <a:off x="0" y="0"/>
              <a:ext cx="928685" cy="956511"/>
            </a:xfrm>
            <a:custGeom>
              <a:avLst/>
              <a:gdLst/>
              <a:ahLst/>
              <a:cxnLst/>
              <a:rect r="r" b="b" t="t" l="l"/>
              <a:pathLst>
                <a:path h="956511" w="928685">
                  <a:moveTo>
                    <a:pt x="0" y="0"/>
                  </a:moveTo>
                  <a:lnTo>
                    <a:pt x="928685" y="0"/>
                  </a:lnTo>
                  <a:lnTo>
                    <a:pt x="928685" y="956511"/>
                  </a:lnTo>
                  <a:lnTo>
                    <a:pt x="0" y="956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45662" y="290527"/>
              <a:ext cx="4282253" cy="321481"/>
            </a:xfrm>
            <a:prstGeom prst="rect">
              <a:avLst/>
            </a:prstGeom>
          </p:spPr>
          <p:txBody>
            <a:bodyPr anchor="t" rtlCol="false" tIns="0" lIns="0" bIns="0" rIns="0">
              <a:spAutoFit/>
            </a:bodyPr>
            <a:lstStyle/>
            <a:p>
              <a:pPr>
                <a:lnSpc>
                  <a:spcPts val="2066"/>
                </a:lnSpc>
                <a:spcBef>
                  <a:spcPct val="0"/>
                </a:spcBef>
              </a:pPr>
              <a:r>
                <a:rPr lang="en-US" sz="1476">
                  <a:solidFill>
                    <a:srgbClr val="FFFFFF"/>
                  </a:solidFill>
                  <a:latin typeface="Open Sauce Bold"/>
                </a:rPr>
                <a:t>DEVTEAMX</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DAFwZN0awxE</dc:identifier>
  <dcterms:modified xsi:type="dcterms:W3CDTF">2011-08-01T06:04:30Z</dcterms:modified>
  <cp:revision>1</cp:revision>
  <dc:title>Rapport de Vente de janvier 2025</dc:title>
</cp:coreProperties>
</file>