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>
            <a:lvl1pPr>
              <a:defRPr sz="7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  <a:defRPr sz="4000"/>
            </a:lvl1pPr>
            <a:lvl2pPr indent="0">
              <a:spcBef>
                <a:spcPts val="5900"/>
              </a:spcBef>
              <a:defRPr sz="4000"/>
            </a:lvl2pPr>
            <a:lvl3pPr indent="0">
              <a:spcBef>
                <a:spcPts val="5900"/>
              </a:spcBef>
              <a:defRPr sz="4000"/>
            </a:lvl3pPr>
            <a:lvl4pPr indent="0">
              <a:spcBef>
                <a:spcPts val="5900"/>
              </a:spcBef>
              <a:defRPr sz="4000"/>
            </a:lvl4pPr>
            <a:lvl5pPr indent="0">
              <a:spcBef>
                <a:spcPts val="5900"/>
              </a:spcBef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1" name="vt_inline_computer_science.pdf" descr="vt_inline_computer_scien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8472" y="12962130"/>
            <a:ext cx="5036091" cy="677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anchor="ctr"/>
          <a:lstStyle>
            <a:lvl1pPr marL="465364" indent="-465364">
              <a:spcBef>
                <a:spcPts val="4500"/>
              </a:spcBef>
              <a:buSzPct val="145000"/>
              <a:buChar char="•"/>
              <a:defRPr sz="3800"/>
            </a:lvl1pPr>
            <a:lvl2pPr marL="808264" indent="-465364">
              <a:spcBef>
                <a:spcPts val="4500"/>
              </a:spcBef>
              <a:buSzPct val="145000"/>
              <a:buChar char="•"/>
              <a:defRPr sz="3800"/>
            </a:lvl2pPr>
            <a:lvl3pPr marL="1151164" indent="-465364">
              <a:spcBef>
                <a:spcPts val="4500"/>
              </a:spcBef>
              <a:buSzPct val="145000"/>
              <a:buChar char="•"/>
              <a:defRPr sz="3800"/>
            </a:lvl3pPr>
            <a:lvl4pPr marL="1494064" indent="-465364">
              <a:spcBef>
                <a:spcPts val="4500"/>
              </a:spcBef>
              <a:buSzPct val="145000"/>
              <a:buChar char="•"/>
              <a:defRPr sz="3800"/>
            </a:lvl4pPr>
            <a:lvl5pPr marL="1836964" indent="-465364">
              <a:spcBef>
                <a:spcPts val="4500"/>
              </a:spcBef>
              <a:buSzPct val="145000"/>
              <a:buChar char="•"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</p:spPr>
        <p:txBody>
          <a:bodyPr/>
          <a:lstStyle>
            <a:lvl1pPr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55625" indent="-555625">
              <a:spcBef>
                <a:spcPts val="5900"/>
              </a:spcBef>
              <a:buSzPct val="145000"/>
              <a:buChar char="•"/>
              <a:defRPr sz="4000"/>
            </a:lvl1pPr>
            <a:lvl2pPr marL="1000125" indent="-555625">
              <a:spcBef>
                <a:spcPts val="5900"/>
              </a:spcBef>
              <a:buSzPct val="145000"/>
              <a:buChar char="•"/>
              <a:defRPr sz="4000"/>
            </a:lvl2pPr>
            <a:lvl3pPr marL="1444625" indent="-555625">
              <a:spcBef>
                <a:spcPts val="5900"/>
              </a:spcBef>
              <a:buSzPct val="145000"/>
              <a:buChar char="•"/>
              <a:defRPr sz="4000"/>
            </a:lvl3pPr>
            <a:lvl4pPr marL="1889125" indent="-555625">
              <a:spcBef>
                <a:spcPts val="5900"/>
              </a:spcBef>
              <a:buSzPct val="145000"/>
              <a:buChar char="•"/>
              <a:defRPr sz="4000"/>
            </a:lvl4pPr>
            <a:lvl5pPr marL="2333625" indent="-555625">
              <a:spcBef>
                <a:spcPts val="5900"/>
              </a:spcBef>
              <a:buSzPct val="145000"/>
              <a:buChar char="•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H="1" flipV="1">
            <a:off x="837554" y="13301090"/>
            <a:ext cx="180384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53298" y="566340"/>
            <a:ext cx="20001611" cy="22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191194" y="3643312"/>
            <a:ext cx="19525819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02376" y="12993878"/>
            <a:ext cx="579248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vt_inline_computer_science.pdf" descr="vt_inline_computer_scien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203" y="12888317"/>
            <a:ext cx="4920915" cy="66241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44500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889000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33500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778000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821531" latinLnBrk="0">
        <a:lnSpc>
          <a:spcPct val="100000"/>
        </a:lnSpc>
        <a:spcBef>
          <a:spcPts val="28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nalytic Test Functions for Generalizable Evaluation of Convex Optimization Techniques"/>
          <p:cNvSpPr txBox="1"/>
          <p:nvPr>
            <p:ph type="ctrTitle"/>
          </p:nvPr>
        </p:nvSpPr>
        <p:spPr>
          <a:xfrm>
            <a:off x="1178375" y="982265"/>
            <a:ext cx="21394086" cy="4643439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Analytic Test Functions for Generalizable Evaluation of Convex Optimization Techniques </a:t>
            </a:r>
          </a:p>
        </p:txBody>
      </p:sp>
      <p:sp>
        <p:nvSpPr>
          <p:cNvPr id="132" name="Thomas C. H. Lux, Tyler H. Chang"/>
          <p:cNvSpPr txBox="1"/>
          <p:nvPr>
            <p:ph type="subTitle" sz="quarter" idx="1"/>
          </p:nvPr>
        </p:nvSpPr>
        <p:spPr>
          <a:xfrm>
            <a:off x="3103508" y="6063257"/>
            <a:ext cx="18176984" cy="1589486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Thomas C. H. Lux, Tyler H. Chang</a:t>
            </a:r>
          </a:p>
        </p:txBody>
      </p:sp>
      <p:sp>
        <p:nvSpPr>
          <p:cNvPr id="133" name="Department of Computer Science"/>
          <p:cNvSpPr txBox="1"/>
          <p:nvPr/>
        </p:nvSpPr>
        <p:spPr>
          <a:xfrm>
            <a:off x="3364058" y="7690842"/>
            <a:ext cx="17630484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defRPr b="0" sz="4100"/>
            </a:lvl1pPr>
          </a:lstStyle>
          <a:p>
            <a:pPr/>
            <a:r>
              <a:t>Department of Computer Science</a:t>
            </a:r>
          </a:p>
        </p:txBody>
      </p:sp>
      <p:sp>
        <p:nvSpPr>
          <p:cNvPr id="134" name="Virginia Polytechnic Institute and State University"/>
          <p:cNvSpPr txBox="1"/>
          <p:nvPr/>
        </p:nvSpPr>
        <p:spPr>
          <a:xfrm>
            <a:off x="4173235" y="8886626"/>
            <a:ext cx="16037530" cy="78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defRPr b="0" sz="4100"/>
            </a:lvl1pPr>
          </a:lstStyle>
          <a:p>
            <a:pPr/>
            <a:r>
              <a:t>Virginia Polytechnic Institute and State University</a:t>
            </a:r>
          </a:p>
        </p:txBody>
      </p:sp>
      <p:pic>
        <p:nvPicPr>
          <p:cNvPr id="135" name="vt_logo.pdf" descr="vt_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8986" y="10915363"/>
            <a:ext cx="4726028" cy="195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Much research is done on the minimization of functions given the ability to evaluate the gradient of the function.…"/>
          <p:cNvSpPr txBox="1"/>
          <p:nvPr>
            <p:ph type="body" idx="1"/>
          </p:nvPr>
        </p:nvSpPr>
        <p:spPr>
          <a:xfrm>
            <a:off x="2245385" y="2838625"/>
            <a:ext cx="19525819" cy="8840391"/>
          </a:xfrm>
          <a:prstGeom prst="rect">
            <a:avLst/>
          </a:prstGeom>
        </p:spPr>
        <p:txBody>
          <a:bodyPr/>
          <a:lstStyle/>
          <a:p>
            <a:pPr/>
            <a:r>
              <a:t>Much research is done on the minimization of functions given the ability to evaluate the gradient of the function.</a:t>
            </a:r>
          </a:p>
          <a:p>
            <a:pPr/>
          </a:p>
          <a:p>
            <a:pPr/>
            <a:r>
              <a:t>This is primarily used (nowadays) in training neural networks.</a:t>
            </a:r>
          </a:p>
          <a:p>
            <a:pPr/>
          </a:p>
          <a:p>
            <a:pPr/>
            <a:r>
              <a:t>There are common data sets that various convex optimization algorithms are tested with by training a neural network to fit the data, however an analytic test suite could be more theoretically and practically useful for testing.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Proposal</a:t>
            </a:r>
          </a:p>
        </p:txBody>
      </p:sp>
      <p:sp>
        <p:nvSpPr>
          <p:cNvPr id="142" name="This work proposes analytic test functions as well as well-defined transformations to those functions that scale the difficulty in reasonable ways.…"/>
          <p:cNvSpPr txBox="1"/>
          <p:nvPr>
            <p:ph type="body" idx="1"/>
          </p:nvPr>
        </p:nvSpPr>
        <p:spPr>
          <a:xfrm>
            <a:off x="2245385" y="3090387"/>
            <a:ext cx="19525819" cy="8840391"/>
          </a:xfrm>
          <a:prstGeom prst="rect">
            <a:avLst/>
          </a:prstGeom>
        </p:spPr>
        <p:txBody>
          <a:bodyPr/>
          <a:lstStyle/>
          <a:p>
            <a:pPr/>
            <a:r>
              <a:t>This work proposes analytic test functions as well as well-defined transformations to those functions that scale the difficulty in reasonable ways.</a:t>
            </a:r>
          </a:p>
          <a:p>
            <a:pPr/>
          </a:p>
          <a:p>
            <a:pPr/>
            <a:r>
              <a:t>This work applies common convex optimization techniques to solving these analytic test functions.</a:t>
            </a:r>
          </a:p>
          <a:p>
            <a:pPr/>
          </a:p>
          <a:p>
            <a:pPr/>
            <a:r>
              <a:t>This suite of analytic test functions may be used for general analysis of convex optimization techniques in the future.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nalytic Test Functions"/>
          <p:cNvSpPr txBox="1"/>
          <p:nvPr>
            <p:ph type="title"/>
          </p:nvPr>
        </p:nvSpPr>
        <p:spPr>
          <a:xfrm>
            <a:off x="1953298" y="401240"/>
            <a:ext cx="20001611" cy="2272286"/>
          </a:xfrm>
          <a:prstGeom prst="rect">
            <a:avLst/>
          </a:prstGeom>
        </p:spPr>
        <p:txBody>
          <a:bodyPr/>
          <a:lstStyle/>
          <a:p>
            <a:pPr/>
            <a:r>
              <a:t>Analytic Test Functions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final-subquadratic.pdf" descr="final-subquadrati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3298" y="1702482"/>
            <a:ext cx="9452440" cy="5486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final-superquadratic.pdf" descr="final-superquadratic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298" y="7189351"/>
            <a:ext cx="9452441" cy="5486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final-saddle.pdf" descr="final-saddl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43016" y="1702482"/>
            <a:ext cx="9554890" cy="5486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final-multimin.pdf" descr="final-multimi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43016" y="7189351"/>
            <a:ext cx="9560315" cy="5486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verall Results, 500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Results, 500 Steps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final-algorithm-500.pdf" descr="final-algorithm-500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7116" y="2838625"/>
            <a:ext cx="15289768" cy="9223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erall Results, 50K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Results, 50K Steps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final-algorithm-50K.pdf" descr="final-algorithm-50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9219" y="2838625"/>
            <a:ext cx="15289769" cy="9223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reakdown b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Breakdown by Algorithm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final-function-1.pdf" descr="final-function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1891" y="2206542"/>
            <a:ext cx="8901481" cy="10681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inal-function-2.pdf" descr="final-function-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72180" y="2206539"/>
            <a:ext cx="8901481" cy="10681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reakdown by Trans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Breakdown by Transformation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final-noise.pdf" descr="final-noi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644" y="1988898"/>
            <a:ext cx="6157870" cy="11084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final-rotation.pdf" descr="final-rot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2842" y="1988899"/>
            <a:ext cx="6157870" cy="11084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final-skew.pdf" descr="final-skew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97039" y="1804153"/>
            <a:ext cx="6157870" cy="11084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2" name="Adam is better at solving saddle point problems.…"/>
          <p:cNvSpPr txBox="1"/>
          <p:nvPr>
            <p:ph type="body" idx="1"/>
          </p:nvPr>
        </p:nvSpPr>
        <p:spPr>
          <a:xfrm>
            <a:off x="2245385" y="2589808"/>
            <a:ext cx="19525819" cy="9923996"/>
          </a:xfrm>
          <a:prstGeom prst="rect">
            <a:avLst/>
          </a:prstGeom>
        </p:spPr>
        <p:txBody>
          <a:bodyPr/>
          <a:lstStyle/>
          <a:p>
            <a:pPr/>
            <a:r>
              <a:t>Adam is better at solving saddle point problems.</a:t>
            </a:r>
          </a:p>
          <a:p>
            <a:pPr/>
          </a:p>
          <a:p>
            <a:pPr/>
            <a:r>
              <a:t>Increased stochasticity appears to favor SGD over other techniques.</a:t>
            </a:r>
          </a:p>
          <a:p>
            <a:pPr/>
          </a:p>
          <a:p>
            <a:pPr/>
            <a:r>
              <a:t>Rotation and skew do not appear to negatively affect SGD as much as theory suggests it would.</a:t>
            </a:r>
          </a:p>
          <a:p>
            <a:pPr/>
          </a:p>
          <a:p>
            <a:pPr/>
            <a:r>
              <a:t>This suite could be applied to other optimization algorithms in the future, as well as results being compared with other test suites.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2008294" y="12993878"/>
            <a:ext cx="367412" cy="589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