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</p:sldIdLst>
  <p:sldSz cy="5143500" cx="9144000"/>
  <p:notesSz cx="6858000" cy="9144000"/>
  <p:embeddedFontLst>
    <p:embeddedFont>
      <p:font typeface="Old Standard TT"/>
      <p:regular r:id="rId69"/>
      <p:bold r:id="rId70"/>
      <p:italic r:id="rId7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OldStandardTT-italic.fntdata"/><Relationship Id="rId70" Type="http://schemas.openxmlformats.org/officeDocument/2006/relationships/font" Target="fonts/OldStandardTT-bold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OldStandardTT-regular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88437a31e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88437a31e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88437a31e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88437a31e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88437a31e1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88437a31e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88437a31e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88437a31e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88437a31e1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88437a31e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88437a31e1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88437a31e1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88437a31e1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88437a31e1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88437a31e1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88437a31e1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88437a31e1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88437a31e1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88437a31e1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88437a31e1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bd1f8b7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bd1f8b7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7bf3b7e00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7bf3b7e00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7bf3b7e00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7bf3b7e00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7bf3b7e00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7bf3b7e00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7bf3b7e00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7bf3b7e00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7bf3b7e00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7bf3b7e00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7bf3b7e00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7bf3b7e00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7bf3b7e00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7bf3b7e00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7bf3b7e00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7bf3b7e00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7bf3b7e00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7bf3b7e00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7bf3b7e002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7bf3b7e002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7bd1f8b72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7bd1f8b72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7bf3b7e002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7bf3b7e00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48c34a5d2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48c34a5d2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48c34a5d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48c34a5d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48c34a5d29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48c34a5d29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48c34a5d29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48c34a5d29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48c34a5d29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48c34a5d29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48c34a5d29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48c34a5d29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48c34a5d29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48c34a5d29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48c34a5d29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48c34a5d29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8861dacf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8861dacf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48c34a5d29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48c34a5d29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886c3d4b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886c3d4b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88630d2c9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88630d2c9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88630d2c9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88630d2c9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88630d2c9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88630d2c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88630d2c9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88630d2c9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88630d2c9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88630d2c9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88630d2c9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388630d2c9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88630d2c9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88630d2c9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886c3d4b2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886c3d4b2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886c3d4b2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886c3d4b2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88437a31e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88437a31e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886c3d4b2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3886c3d4b2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3886c3d4b2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3886c3d4b2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886c3d4b2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3886c3d4b2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3886c3d4b2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3886c3d4b2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3886c3d4b2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3886c3d4b2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886c3d4b2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3886c3d4b2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3886c3d4b27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3886c3d4b2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886c3d4b2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886c3d4b2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3886c3d4b27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3886c3d4b27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3886c3d4b27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3886c3d4b27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88437a31e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88437a31e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886c3d4b27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886c3d4b27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3886c3d4b27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3886c3d4b27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3886c3d4b27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3886c3d4b27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3886c3d4b27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3886c3d4b27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88437a31e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88437a31e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88437a31e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88437a31e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88437a31e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88437a31e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16.png"/><Relationship Id="rId5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Relationship Id="rId5" Type="http://schemas.openxmlformats.org/officeDocument/2006/relationships/image" Target="../media/image9.png"/><Relationship Id="rId6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4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1.gif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9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2.png"/><Relationship Id="rId4" Type="http://schemas.openxmlformats.org/officeDocument/2006/relationships/image" Target="../media/image38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5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7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6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46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5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56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5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9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1.png"/><Relationship Id="rId4" Type="http://schemas.openxmlformats.org/officeDocument/2006/relationships/image" Target="../media/image43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54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7.png"/><Relationship Id="rId4" Type="http://schemas.openxmlformats.org/officeDocument/2006/relationships/image" Target="../media/image51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5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53.png"/><Relationship Id="rId4" Type="http://schemas.openxmlformats.org/officeDocument/2006/relationships/image" Target="../media/image55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48.png"/><Relationship Id="rId4" Type="http://schemas.openxmlformats.org/officeDocument/2006/relationships/image" Target="../media/image44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42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Introduction to MATLAB/Simulink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By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Pi Thanacha Choopojcharoen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Scalar: Boolean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275625" y="1152475"/>
            <a:ext cx="3173700" cy="38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true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ans =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logical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1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false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ans =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logical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0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06909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039319" y="1147614"/>
            <a:ext cx="2199300" cy="38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a = 3&lt;1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=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logical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0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b = pi&lt;=3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 =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logical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0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06909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5976194" y="1152464"/>
            <a:ext cx="2199300" cy="38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c=a&amp;b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 =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logical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0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d = ~c | false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 =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logical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1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06909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34" name="Google Shape;134;p22"/>
          <p:cNvCxnSpPr/>
          <p:nvPr/>
        </p:nvCxnSpPr>
        <p:spPr>
          <a:xfrm>
            <a:off x="2580450" y="1152475"/>
            <a:ext cx="0" cy="288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22"/>
          <p:cNvCxnSpPr/>
          <p:nvPr/>
        </p:nvCxnSpPr>
        <p:spPr>
          <a:xfrm>
            <a:off x="5976200" y="1152475"/>
            <a:ext cx="0" cy="288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Vector: Structure</a:t>
            </a:r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275625" y="1152475"/>
            <a:ext cx="8166900" cy="38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v_a = [1.2;-2;pi]</a:t>
            </a: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lang="en-CA" sz="10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column vector (using semicolon for new line)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v_a =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1.2000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-2.0000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3.1416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v_b = [1.2 -2 pi]				</a:t>
            </a:r>
            <a:r>
              <a:rPr lang="en-CA" sz="10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row vector (using space or comma for new element)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v_b =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1.2000   -2.0000    3.1416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v_b = [1.2,-2,pi]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v_b =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1.2000   -2.0000    3.1416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06909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Vector: Size</a:t>
            </a:r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275625" y="1152475"/>
            <a:ext cx="3339600" cy="38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10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column vector of 3 elements</a:t>
            </a:r>
            <a:endParaRPr sz="1000">
              <a:solidFill>
                <a:srgbClr val="0080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numel(v_a)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ans =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3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[r,c] = size(v_a)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 =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3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 =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1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r = size(v_a,1)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 =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3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06909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4793625" y="1152475"/>
            <a:ext cx="3339600" cy="38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10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row vector of 3 elements</a:t>
            </a:r>
            <a:endParaRPr sz="1000">
              <a:solidFill>
                <a:srgbClr val="0080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numel(v_b)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ans =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3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[r,c] = size(v_b)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 =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1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 =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3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r = size(v_b,2)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 =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3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06909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9" name="Google Shape;149;p24"/>
          <p:cNvCxnSpPr/>
          <p:nvPr/>
        </p:nvCxnSpPr>
        <p:spPr>
          <a:xfrm>
            <a:off x="4167950" y="1275150"/>
            <a:ext cx="0" cy="379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Vector: Creation - Incremental Sequence</a:t>
            </a:r>
            <a:endParaRPr/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275625" y="1152475"/>
            <a:ext cx="6298200" cy="38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10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a sequence that starts at 1 and increments by 1 until &lt;= 10</a:t>
            </a:r>
            <a:endParaRPr sz="1000">
              <a:solidFill>
                <a:srgbClr val="0080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a = 1:10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=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1     2     3     4     5     6     7     8     9    10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10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a sequence that starts at 1 and increments by 1 until &lt;= 10.1</a:t>
            </a:r>
            <a:endParaRPr sz="1000">
              <a:solidFill>
                <a:srgbClr val="0080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80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a = 1:10.1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=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1     2     3     4     5     6     7     8     9    10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06909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Vector: Creation - </a:t>
            </a:r>
            <a:r>
              <a:rPr lang="en-CA"/>
              <a:t>Incremental Sequence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275625" y="1029805"/>
            <a:ext cx="6774300" cy="38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10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a sequence that starts at 1 and increments by 2 until &lt;= 10</a:t>
            </a:r>
            <a:endParaRPr sz="1000">
              <a:solidFill>
                <a:srgbClr val="0080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c = 1:2:10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 =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1     3     5     7     9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a sequence that starts at 1 and increments by 0.5 until &lt;= 10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d = 1:0.5:10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 =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Columns 1 through 7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1.0000    1.5000    2.0000    2.5000    3.0000    3.5000    4.0000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Columns 8 through 14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4.5000    5.0000    5.5000    6.0000    6.5000    7.0000    7.5000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Columns 15 through 19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8.0000    8.5000    9.0000    9.5000   10.0000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06909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Vector: </a:t>
            </a:r>
            <a:r>
              <a:rPr lang="en-CA"/>
              <a:t>Creation - Decremental Sequence</a:t>
            </a:r>
            <a:endParaRPr/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275625" y="1029805"/>
            <a:ext cx="6774300" cy="38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10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If you increment from 10 by 1, the number will be &gt; 1, which results in empty vector.</a:t>
            </a:r>
            <a:endParaRPr sz="1000">
              <a:solidFill>
                <a:srgbClr val="0080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10:1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ans =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1×0 empty </a:t>
            </a:r>
            <a:r>
              <a:rPr b="1"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row vector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10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To get “10,9,...,1”, the increment step should be “-1”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10:-1:1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ans =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10     9     8     7     6     5     4     3     2     1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10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Linearly space 10 values between 1 and 19 (includes 1 and 19)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a = linspace(1,19,10)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=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1     3     5     7     9    11    13    15    17    19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06909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Vector: Manipulation - Access</a:t>
            </a:r>
            <a:endParaRPr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275625" y="1029800"/>
            <a:ext cx="3447900" cy="38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v = (0:2:100)';</a:t>
            </a:r>
            <a:endParaRPr sz="1000">
              <a:solidFill>
                <a:srgbClr val="0080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10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access the third element of the vector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v(3)      </a:t>
            </a:r>
            <a:endParaRPr sz="1000">
              <a:solidFill>
                <a:srgbClr val="0080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ans =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4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10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access the first, third, and fifth elements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v([1 3 5])</a:t>
            </a:r>
            <a:endParaRPr sz="1000">
              <a:solidFill>
                <a:srgbClr val="0080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ans =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0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4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8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rgbClr val="0080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06909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74" name="Google Shape;174;p28"/>
          <p:cNvCxnSpPr/>
          <p:nvPr/>
        </p:nvCxnSpPr>
        <p:spPr>
          <a:xfrm>
            <a:off x="3502000" y="1017725"/>
            <a:ext cx="0" cy="379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28"/>
          <p:cNvSpPr txBox="1"/>
          <p:nvPr/>
        </p:nvSpPr>
        <p:spPr>
          <a:xfrm>
            <a:off x="5816025" y="564425"/>
            <a:ext cx="3052200" cy="333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rgbClr val="FF0000"/>
                </a:solidFill>
              </a:rPr>
              <a:t>MATLAB is one-indexing unless C or Python.</a:t>
            </a:r>
            <a:endParaRPr sz="1100">
              <a:solidFill>
                <a:srgbClr val="FF0000"/>
              </a:solidFill>
            </a:endParaRPr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3723525" y="981725"/>
            <a:ext cx="5244600" cy="38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n = numel(v)   </a:t>
            </a:r>
            <a:r>
              <a:rPr lang="en-CA" sz="10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length of vector v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=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51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10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access the nth element (51st)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v(n)   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10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access the last element</a:t>
            </a: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v(end)      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10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access the second to last 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v(end-1)    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10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access every other indices starting at 1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v(1:2:end)</a:t>
            </a:r>
            <a:endParaRPr sz="1000">
              <a:solidFill>
                <a:srgbClr val="0080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10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access the last 10 elements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&gt;&gt; v(end-9:end)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rgbClr val="0080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06909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Vector: Manipulation - Assign</a:t>
            </a:r>
            <a:endParaRPr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883450" y="1494625"/>
            <a:ext cx="7524600" cy="34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10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replace the first element of v with "420"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v(1) = 420 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10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replace the first, third, and fifth elements with “0” 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v([1 3 5]) = [0;0;0]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10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remove the second, the fourth, and the eighth elements from v (size is reduced by 3)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v([2 4 8])= []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10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append v with 3.14 at the end (size is increased by 1)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v(end+1) = 3.14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Vector: Manipulation - Concatenate</a:t>
            </a:r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2848050" y="2107050"/>
            <a:ext cx="3447900" cy="6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v_a = [[1 2 3 4] [5 6 7 8]]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v_b = [[1;2;3;4];[5;6;7;8]]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Vector: </a:t>
            </a:r>
            <a:r>
              <a:rPr lang="en-CA"/>
              <a:t>Arithmetics - vectorized function</a:t>
            </a:r>
            <a:r>
              <a:rPr lang="en-CA"/>
              <a:t> </a:t>
            </a:r>
            <a:endParaRPr/>
          </a:p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275625" y="1152475"/>
            <a:ext cx="4929600" cy="38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1000">
                <a:solidFill>
                  <a:schemeClr val="dk1"/>
                </a:solidFill>
              </a:rPr>
              <a:t>Example:</a:t>
            </a:r>
            <a:endParaRPr sz="1000">
              <a:solidFill>
                <a:schemeClr val="dk1"/>
              </a:solidFill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1000">
                <a:solidFill>
                  <a:schemeClr val="dk1"/>
                </a:solidFill>
              </a:rPr>
              <a:t>Simulate the following signal in MATLAB:</a:t>
            </a:r>
            <a:endParaRPr sz="1000">
              <a:solidFill>
                <a:schemeClr val="dk1"/>
              </a:solidFill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292100" marR="292100" rtl="0" algn="ctr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1000">
                <a:solidFill>
                  <a:schemeClr val="dk1"/>
                </a:solidFill>
              </a:rPr>
              <a:t>, where                     .</a:t>
            </a:r>
            <a:endParaRPr sz="1000">
              <a:solidFill>
                <a:schemeClr val="dk1"/>
              </a:solidFill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1000">
                <a:solidFill>
                  <a:schemeClr val="dk1"/>
                </a:solidFill>
              </a:rPr>
              <a:t>Solution:</a:t>
            </a:r>
            <a:endParaRPr sz="1000">
              <a:solidFill>
                <a:schemeClr val="dk1"/>
              </a:solidFill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1000">
                <a:solidFill>
                  <a:schemeClr val="dk1"/>
                </a:solidFill>
              </a:rPr>
              <a:t>We can simulate a vector of finite time-stamp </a:t>
            </a: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’t’ as a row vector.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t = 0:0.1;10;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1000">
                <a:solidFill>
                  <a:schemeClr val="dk1"/>
                </a:solidFill>
              </a:rPr>
              <a:t>Since a function </a:t>
            </a: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’sin’</a:t>
            </a:r>
            <a:r>
              <a:rPr lang="en-CA" sz="1000">
                <a:solidFill>
                  <a:schemeClr val="dk1"/>
                </a:solidFill>
              </a:rPr>
              <a:t> in MATLAB can take vector, we can pass the entire vector in without iterating over each individual element.</a:t>
            </a:r>
            <a:endParaRPr sz="1000">
              <a:solidFill>
                <a:schemeClr val="dk1"/>
              </a:solidFill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y = sin(t);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plot(t,y);   </a:t>
            </a:r>
            <a:r>
              <a:rPr lang="en-CA" sz="10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plot y vs t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292100" marR="292100" rtl="0" algn="l">
              <a:lnSpc>
                <a:spcPct val="106909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y(t)=\sin(t)&#10;%b98f68d9-ff99-416b-9274-5542d7b8d889" id="195" name="Google Shape;19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3525" y="1911038"/>
            <a:ext cx="857250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\in[0,10]&#10;%12bf75a8-6dd9-4e9b-a80c-1df23d8887ab" id="196" name="Google Shape;19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4600" y="2311024"/>
            <a:ext cx="6572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6221" y="1363987"/>
            <a:ext cx="3938923" cy="2493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Content (MATLAB)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MATLAB GUI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Scalar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Vector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Matrix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Commonly-used Builtin Functions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Filesystem and Path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Visualization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 title="downloa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8475" y="1783200"/>
            <a:ext cx="2514600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Vector: Arithmetics - element-wise operation </a:t>
            </a:r>
            <a:endParaRPr/>
          </a:p>
        </p:txBody>
      </p:sp>
      <p:sp>
        <p:nvSpPr>
          <p:cNvPr id="203" name="Google Shape;203;p32"/>
          <p:cNvSpPr txBox="1"/>
          <p:nvPr>
            <p:ph idx="1" type="body"/>
          </p:nvPr>
        </p:nvSpPr>
        <p:spPr>
          <a:xfrm>
            <a:off x="275625" y="1152475"/>
            <a:ext cx="4929600" cy="38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1000">
                <a:solidFill>
                  <a:schemeClr val="dk1"/>
                </a:solidFill>
              </a:rPr>
              <a:t>Example:</a:t>
            </a:r>
            <a:endParaRPr sz="1000">
              <a:solidFill>
                <a:schemeClr val="dk1"/>
              </a:solidFill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1000">
                <a:solidFill>
                  <a:schemeClr val="dk1"/>
                </a:solidFill>
              </a:rPr>
              <a:t>Simulate the following signal in MATLAB:</a:t>
            </a:r>
            <a:endParaRPr sz="1000">
              <a:solidFill>
                <a:schemeClr val="dk1"/>
              </a:solidFill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292100" marR="292100" rtl="0" algn="ctr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1000">
                <a:solidFill>
                  <a:schemeClr val="dk1"/>
                </a:solidFill>
              </a:rPr>
              <a:t>, where                     .</a:t>
            </a:r>
            <a:endParaRPr sz="1000">
              <a:solidFill>
                <a:schemeClr val="dk1"/>
              </a:solidFill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1000">
                <a:solidFill>
                  <a:schemeClr val="dk1"/>
                </a:solidFill>
              </a:rPr>
              <a:t>Solution:</a:t>
            </a:r>
            <a:endParaRPr sz="1000">
              <a:solidFill>
                <a:schemeClr val="dk1"/>
              </a:solidFill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1000">
                <a:solidFill>
                  <a:schemeClr val="dk1"/>
                </a:solidFill>
              </a:rPr>
              <a:t>Using </a:t>
            </a: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’^2’ </a:t>
            </a:r>
            <a:r>
              <a:rPr lang="en-CA" sz="1000">
                <a:solidFill>
                  <a:schemeClr val="dk1"/>
                </a:solidFill>
              </a:rPr>
              <a:t>directly on </a:t>
            </a: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’t’ </a:t>
            </a:r>
            <a:r>
              <a:rPr lang="en-CA" sz="1000">
                <a:solidFill>
                  <a:schemeClr val="dk1"/>
                </a:solidFill>
              </a:rPr>
              <a:t>will cause an error. This is because </a:t>
            </a: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’^2’ </a:t>
            </a:r>
            <a:r>
              <a:rPr lang="en-CA" sz="1000">
                <a:solidFill>
                  <a:schemeClr val="dk1"/>
                </a:solidFill>
              </a:rPr>
              <a:t>is seen as a matrix operation. In this case, we want to square each element of vector </a:t>
            </a: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’v’</a:t>
            </a:r>
            <a:r>
              <a:rPr lang="en-CA" sz="1000">
                <a:solidFill>
                  <a:schemeClr val="dk1"/>
                </a:solidFill>
              </a:rPr>
              <a:t>. Therefore, we should use element-wise operation. Add a period in front of these operation (</a:t>
            </a: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’.^’,’.*’,’./’</a:t>
            </a:r>
            <a:r>
              <a:rPr lang="en-CA" sz="1000">
                <a:solidFill>
                  <a:schemeClr val="dk1"/>
                </a:solidFill>
              </a:rPr>
              <a:t>) will allow the operation to perform in element-wise fashion.</a:t>
            </a:r>
            <a:endParaRPr sz="1000">
              <a:solidFill>
                <a:schemeClr val="dk1"/>
              </a:solidFill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t = 0:0.1;10;</a:t>
            </a:r>
            <a:endParaRPr sz="1000">
              <a:solidFill>
                <a:schemeClr val="dk1"/>
              </a:solidFill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y = t.^2;			</a:t>
            </a: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CA" sz="10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square each element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plot(t,y);</a:t>
            </a: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292100" marR="292100" rtl="0" algn="l">
              <a:lnSpc>
                <a:spcPct val="106909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t\in[0,10]&#10;%12bf75a8-6dd9-4e9b-a80c-1df23d8887ab" id="204" name="Google Shape;20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4600" y="2311024"/>
            <a:ext cx="6572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(t)=t^2&#10;%92823ec0-108d-4f1e-97bc-7eae77563cee" id="205" name="Google Shape;20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9375" y="1892500"/>
            <a:ext cx="60007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1225" y="1506775"/>
            <a:ext cx="3633975" cy="2303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Matrix: Construction</a:t>
            </a:r>
            <a:endParaRPr/>
          </a:p>
        </p:txBody>
      </p:sp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275625" y="1152475"/>
            <a:ext cx="8166900" cy="38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</a:rPr>
              <a:t>Construct the following matrix:</a:t>
            </a:r>
            <a:endParaRPr sz="1000">
              <a:solidFill>
                <a:schemeClr val="dk1"/>
              </a:solidFill>
            </a:endParaRPr>
          </a:p>
          <a:p>
            <a:pPr indent="0" lvl="0" marL="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80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80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80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80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</a:rPr>
              <a:t>Solution:</a:t>
            </a:r>
            <a:endParaRPr sz="1000">
              <a:solidFill>
                <a:schemeClr val="dk1"/>
              </a:solidFill>
            </a:endParaRPr>
          </a:p>
          <a:p>
            <a:pPr indent="0" lvl="0" marL="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80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CA" sz="10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Method 1: row-by-row</a:t>
            </a:r>
            <a:endParaRPr sz="1000">
              <a:solidFill>
                <a:srgbClr val="0080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A = [1 2 3 4; 2 4 6 8; 3 6 9 12]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=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1     2     3     4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2     4     6     8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3     6     9    12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\mathbf{A}=\begin{bmatrix}1 &amp; 2 &amp; 3 &amp;4 \\ 2 &amp; 4 &amp;6 &amp; 8\\3 &amp; 6 &amp; 9 &amp;12\end{bmatrix}&#10;%37500263-61cf-4a7f-a1d3-15a2c472402a" id="213" name="Google Shape;21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7825" y="1449100"/>
            <a:ext cx="14478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3"/>
          <p:cNvSpPr txBox="1"/>
          <p:nvPr>
            <p:ph idx="1" type="body"/>
          </p:nvPr>
        </p:nvSpPr>
        <p:spPr>
          <a:xfrm>
            <a:off x="4572000" y="2258050"/>
            <a:ext cx="4302300" cy="23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    % Method 2: column-by-column</a:t>
            </a:r>
            <a:endParaRPr sz="1000">
              <a:solidFill>
                <a:srgbClr val="0080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A = [[1;2;3] [2;4;6] [3;6;9] [4;8;12]]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=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1     2     3     4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2     4     6     8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3     6     9    12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15" name="Google Shape;215;p33"/>
          <p:cNvCxnSpPr/>
          <p:nvPr/>
        </p:nvCxnSpPr>
        <p:spPr>
          <a:xfrm>
            <a:off x="4225850" y="2350250"/>
            <a:ext cx="0" cy="234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Matrix: Construction with pre-defined functions</a:t>
            </a:r>
            <a:endParaRPr/>
          </a:p>
        </p:txBody>
      </p:sp>
      <p:sp>
        <p:nvSpPr>
          <p:cNvPr id="221" name="Google Shape;221;p34"/>
          <p:cNvSpPr txBox="1"/>
          <p:nvPr>
            <p:ph idx="1" type="body"/>
          </p:nvPr>
        </p:nvSpPr>
        <p:spPr>
          <a:xfrm>
            <a:off x="674346" y="1152475"/>
            <a:ext cx="3220200" cy="38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    % 3-by-3 square zero matrix</a:t>
            </a:r>
            <a:endParaRPr sz="1000">
              <a:solidFill>
                <a:srgbClr val="0080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&gt;&gt; B = zeros(3)    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 =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0     0     0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0     0     0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0     0     0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000">
              <a:solidFill>
                <a:srgbClr val="0080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    % 3-by-5 zero matrix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B = zeros(3,5) 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 =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0     0     0     0     0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0     0     0     0     0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0     0     0     0     0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000">
              <a:solidFill>
                <a:srgbClr val="0080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    % zero matrix same size as B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C = zeros(size(B))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 =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0     0     0     0     0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0     0     0     0     0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0     0     0     0     0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22" name="Google Shape;222;p34"/>
          <p:cNvCxnSpPr/>
          <p:nvPr/>
        </p:nvCxnSpPr>
        <p:spPr>
          <a:xfrm>
            <a:off x="4203696" y="1231625"/>
            <a:ext cx="0" cy="36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4725371" y="1152475"/>
            <a:ext cx="3633600" cy="38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    % 2-by-6 one matrix</a:t>
            </a:r>
            <a:endParaRPr sz="1000">
              <a:solidFill>
                <a:srgbClr val="0080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&gt;&gt; D = ones(2,6)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 =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1     1     1     1     1     1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1     1     1     1     1     1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000">
              <a:solidFill>
                <a:srgbClr val="0080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CA" sz="10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4-by-4 identity matrix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I = eye(4)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=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1     0     0     0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0     1     0     0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0     0     1     0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0     0     0     1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Matrix: Accessing elements</a:t>
            </a:r>
            <a:endParaRPr/>
          </a:p>
        </p:txBody>
      </p:sp>
      <p:sp>
        <p:nvSpPr>
          <p:cNvPr id="229" name="Google Shape;229;p35"/>
          <p:cNvSpPr txBox="1"/>
          <p:nvPr>
            <p:ph idx="1" type="body"/>
          </p:nvPr>
        </p:nvSpPr>
        <p:spPr>
          <a:xfrm>
            <a:off x="378175" y="731600"/>
            <a:ext cx="8166900" cy="38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80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80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80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CA" sz="10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Access element in the third row and fourth column</a:t>
            </a:r>
            <a:endParaRPr sz="1000">
              <a:solidFill>
                <a:srgbClr val="0080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A(3,4)    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ans =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12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Access all elements in first and third rows, and all columns</a:t>
            </a:r>
            <a:endParaRPr sz="1000">
              <a:solidFill>
                <a:srgbClr val="0080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A([1 3],:)   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ans =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1     2     3     4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3     6     9    12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Access every elements in the first row except the last column</a:t>
            </a:r>
            <a:endParaRPr sz="1000">
              <a:solidFill>
                <a:srgbClr val="0080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A(1,1:end-1)  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ans =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1     2     3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Access the 7th element (determined by reshaping the matrix into a vector column-wise)</a:t>
            </a:r>
            <a:endParaRPr sz="1000">
              <a:solidFill>
                <a:srgbClr val="0080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A(7)  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ans =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3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\mathbf{A}=\begin{bmatrix}1 &amp; 2 &amp; 3 &amp;4 \\ 2 &amp; 4 &amp;6 &amp; 8\\3 &amp; 6 &amp; 9 &amp;12\end{bmatrix}&#10;%37500263-61cf-4a7f-a1d3-15a2c472402a" id="230" name="Google Shape;23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2050" y="1804100"/>
            <a:ext cx="14478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Matrix: Multiplication</a:t>
            </a:r>
            <a:endParaRPr/>
          </a:p>
        </p:txBody>
      </p:sp>
      <p:sp>
        <p:nvSpPr>
          <p:cNvPr id="236" name="Google Shape;236;p36"/>
          <p:cNvSpPr txBox="1"/>
          <p:nvPr>
            <p:ph idx="1" type="body"/>
          </p:nvPr>
        </p:nvSpPr>
        <p:spPr>
          <a:xfrm>
            <a:off x="389250" y="1017725"/>
            <a:ext cx="8166900" cy="38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</a:rPr>
              <a:t>Example: Based on the following matrices,</a:t>
            </a:r>
            <a:endParaRPr sz="1000">
              <a:solidFill>
                <a:schemeClr val="dk1"/>
              </a:solidFill>
            </a:endParaRPr>
          </a:p>
          <a:p>
            <a:pPr indent="0" lvl="0" marL="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</a:rPr>
              <a:t>, compute </a:t>
            </a: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</a:rPr>
              <a:t>Solution:</a:t>
            </a:r>
            <a:endParaRPr sz="1000">
              <a:solidFill>
                <a:schemeClr val="dk1"/>
              </a:solidFill>
            </a:endParaRPr>
          </a:p>
          <a:p>
            <a:pPr indent="0" lvl="0" marL="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80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A = [1:1:4;2:2:8;3:3:12]; B = [1:4;5:8]'; C = [1;-1];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A*B*c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ans =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-40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-80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-120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\mathbf{A}=\begin{bmatrix}1 &amp; 2 &amp; 3 &amp;4 \\ 2 &amp; 4 &amp;6 &amp; 8\\3 &amp; 6 &amp; 9 &amp;12\end{bmatrix}&#10;%37500263-61cf-4a7f-a1d3-15a2c472402a" id="237" name="Google Shape;23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0300" y="1416013"/>
            <a:ext cx="14478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B}=\begin{bmatrix}1 &amp; 5\\ 2 &amp;6 \\ 3 &amp; 7\\  4 &amp; 8\end{bmatrix}&#10;%3186dbd8-e364-475c-bec7-48cfcdb15dae" id="238" name="Google Shape;23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1050" y="1301713"/>
            <a:ext cx="8763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c}=\begin{bmatrix}1\\-1\end{bmatrix}&#10;%dfc25011-d801-4eeb-af18-e784f97c219c" id="239" name="Google Shape;239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25925" y="1525538"/>
            <a:ext cx="66675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mathbf{A}\mathbf{B}\mathbf{c}&#10;%154e021f-38dc-4417-b20e-7e449e3cd6a2" id="240" name="Google Shape;240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29375" y="2192973"/>
            <a:ext cx="352425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6"/>
          <p:cNvSpPr txBox="1"/>
          <p:nvPr/>
        </p:nvSpPr>
        <p:spPr>
          <a:xfrm>
            <a:off x="5350850" y="4188800"/>
            <a:ext cx="2225700" cy="331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rgbClr val="FF0000"/>
                </a:solidFill>
              </a:rPr>
              <a:t>Dimensions and order matter !!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Matrix: Solving system of equation</a:t>
            </a:r>
            <a:endParaRPr/>
          </a:p>
        </p:txBody>
      </p:sp>
      <p:sp>
        <p:nvSpPr>
          <p:cNvPr id="247" name="Google Shape;247;p37"/>
          <p:cNvSpPr txBox="1"/>
          <p:nvPr>
            <p:ph idx="1" type="body"/>
          </p:nvPr>
        </p:nvSpPr>
        <p:spPr>
          <a:xfrm>
            <a:off x="389250" y="1017725"/>
            <a:ext cx="8166900" cy="38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</a:rPr>
              <a:t>Example: Solve for </a:t>
            </a:r>
            <a:r>
              <a:rPr i="1" lang="en-CA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x </a:t>
            </a:r>
            <a:r>
              <a:rPr lang="en-CA" sz="1000">
                <a:solidFill>
                  <a:schemeClr val="dk1"/>
                </a:solidFill>
              </a:rPr>
              <a:t>, </a:t>
            </a:r>
            <a:r>
              <a:rPr i="1" lang="en-CA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y</a:t>
            </a:r>
            <a:r>
              <a:rPr i="1" lang="en-CA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lang="en-CA" sz="1000">
                <a:solidFill>
                  <a:schemeClr val="dk1"/>
                </a:solidFill>
              </a:rPr>
              <a:t>, and </a:t>
            </a:r>
            <a:r>
              <a:rPr i="1" lang="en-CA"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z.</a:t>
            </a:r>
            <a:endParaRPr i="1" sz="10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</a:rPr>
              <a:t>Solution:</a:t>
            </a:r>
            <a:endParaRPr sz="1000">
              <a:solidFill>
                <a:schemeClr val="dk1"/>
              </a:solidFill>
            </a:endParaRPr>
          </a:p>
          <a:p>
            <a:pPr indent="0" lvl="0" marL="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80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CA" sz="10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straightforward but slow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inv(</a:t>
            </a: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[2 1 -1; 1 0 1; 0 2 2]</a:t>
            </a: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)*[1;2;1]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ans =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1.1250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-0.3750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0.8750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\begin{aligned}2x+y-z=1\\&#10;x+z=2\\&#10;2y+2z=1\end{aligned}&#10;%ceab855c-0125-4f51-88fd-f087f2c41d51" id="248" name="Google Shape;2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2350" y="1406600"/>
            <a:ext cx="1009650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gin{bmatrix}2 &amp; 1 &amp; -1 \\ 1 &amp; 0 &amp;1 \\0 &amp; 2 &amp; 2 \end{bmatrix}\begin{bmatrix}x\\y\\z\end{bmatrix}=\begin{bmatrix}1\\2\\1\end{bmatrix}&#10;%d8fd033d-020c-4014-95da-5a65a0530d33" id="249" name="Google Shape;24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9050" y="2376513"/>
            <a:ext cx="173355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egin{bmatrix}x\\y\\z\end{bmatrix}=\begin{bmatrix}2 &amp; 1 &amp; -1 \\ 1 &amp; 0 &amp;1 \\0 &amp; 2 &amp; 2 \end{bmatrix}^{-1}\begin{bmatrix}1\\2\\1\end{bmatrix}&#10;%267cad2f-10bc-4405-8118-233825d6ee5c" id="250" name="Google Shape;250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6825" y="2362225"/>
            <a:ext cx="1895475" cy="638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1" name="Google Shape;251;p37"/>
          <p:cNvCxnSpPr/>
          <p:nvPr/>
        </p:nvCxnSpPr>
        <p:spPr>
          <a:xfrm>
            <a:off x="3268300" y="2693600"/>
            <a:ext cx="1351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2" name="Google Shape;252;p37"/>
          <p:cNvSpPr txBox="1"/>
          <p:nvPr>
            <p:ph idx="1" type="body"/>
          </p:nvPr>
        </p:nvSpPr>
        <p:spPr>
          <a:xfrm>
            <a:off x="4450175" y="3181950"/>
            <a:ext cx="4514700" cy="19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CA" sz="10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faster using left-pseudoinverse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[2 1 -1; 1 0 1; 0 2 2]\[1;2;1]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ans =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1.1250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-0.3750   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0.8750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53" name="Google Shape;253;p37"/>
          <p:cNvCxnSpPr/>
          <p:nvPr/>
        </p:nvCxnSpPr>
        <p:spPr>
          <a:xfrm>
            <a:off x="787375" y="3182950"/>
            <a:ext cx="7343100" cy="2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37"/>
          <p:cNvCxnSpPr/>
          <p:nvPr/>
        </p:nvCxnSpPr>
        <p:spPr>
          <a:xfrm>
            <a:off x="4209725" y="3260475"/>
            <a:ext cx="0" cy="169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Matrix: Other useful operation</a:t>
            </a:r>
            <a:endParaRPr/>
          </a:p>
        </p:txBody>
      </p:sp>
      <p:sp>
        <p:nvSpPr>
          <p:cNvPr id="260" name="Google Shape;260;p38"/>
          <p:cNvSpPr txBox="1"/>
          <p:nvPr>
            <p:ph idx="1" type="body"/>
          </p:nvPr>
        </p:nvSpPr>
        <p:spPr>
          <a:xfrm>
            <a:off x="577575" y="1161725"/>
            <a:ext cx="8166900" cy="38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</a:rPr>
              <a:t>    </a:t>
            </a:r>
            <a:r>
              <a:rPr lang="en-CA" sz="10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  % normalized eigenvectors and diagonal matrix of eigenvalues 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</a:t>
            </a: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[V,D] = eig(A)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000">
              <a:solidFill>
                <a:srgbClr val="0080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CA" sz="10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Singular value decomposition 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[U,S,V] = svd(A)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CA" sz="10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matrix power (i.e. square) 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A.^2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    % reshaping matrix to desired size (number element must match) 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B = reshape(A,[3,4])</a:t>
            </a:r>
            <a:b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CA" sz="10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repeating the given matrix: B =  [A A A A; A A A A; A A A A] 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B = repmat(A,[3,4])</a:t>
            </a:r>
            <a:b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swap dimensions for tensor 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B = permute(A,[1,3,2])</a:t>
            </a:r>
            <a:b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Helpful Function</a:t>
            </a:r>
            <a:endParaRPr/>
          </a:p>
        </p:txBody>
      </p:sp>
      <p:sp>
        <p:nvSpPr>
          <p:cNvPr id="266" name="Google Shape;266;p39"/>
          <p:cNvSpPr txBox="1"/>
          <p:nvPr>
            <p:ph idx="1" type="body"/>
          </p:nvPr>
        </p:nvSpPr>
        <p:spPr>
          <a:xfrm>
            <a:off x="1685075" y="895900"/>
            <a:ext cx="5969100" cy="38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</a:rPr>
              <a:t>    </a:t>
            </a:r>
            <a:r>
              <a:rPr lang="en-CA" sz="10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  % clear command window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clc</a:t>
            </a:r>
            <a:b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CA" sz="10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clear entire workspace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clear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    % clear variable A and B from workspace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clear</a:t>
            </a:r>
            <a:r>
              <a:rPr lang="en-CA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A B</a:t>
            </a:r>
            <a:endParaRPr sz="10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    % save all variables from workspace to ‘filename.mat’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save(‘filename’)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    % load all variables from ‘filename.mat’ to the current workspace 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load(‘filename’)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    % save only variables A and B from workspace to ‘filename.mat’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save(‘filename’,’A’, ‘B’)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    % display “Help text” of ‘plot’ (replace ‘plot’ with any functions)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help plot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CA" sz="10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open full documentation for ‘plot’ </a:t>
            </a:r>
            <a:endParaRPr sz="1000">
              <a:solidFill>
                <a:srgbClr val="0080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doc plot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Script</a:t>
            </a:r>
            <a:endParaRPr/>
          </a:p>
        </p:txBody>
      </p:sp>
      <p:sp>
        <p:nvSpPr>
          <p:cNvPr id="272" name="Google Shape;272;p40"/>
          <p:cNvSpPr txBox="1"/>
          <p:nvPr>
            <p:ph idx="1" type="body"/>
          </p:nvPr>
        </p:nvSpPr>
        <p:spPr>
          <a:xfrm>
            <a:off x="3457150" y="1815200"/>
            <a:ext cx="2159400" cy="756600"/>
          </a:xfrm>
          <a:prstGeom prst="rect">
            <a:avLst/>
          </a:prstGeom>
          <a:solidFill>
            <a:srgbClr val="CCCCC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 = (0:0.1:10)’;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= sin(t);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plot(t,y)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3" name="Google Shape;273;p40"/>
          <p:cNvSpPr txBox="1"/>
          <p:nvPr>
            <p:ph idx="1" type="body"/>
          </p:nvPr>
        </p:nvSpPr>
        <p:spPr>
          <a:xfrm>
            <a:off x="1926100" y="1203375"/>
            <a:ext cx="5969100" cy="2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</a:rPr>
              <a:t>To create a new script, press Ctrl+N or select “New Script” in toolstrip under “Home” tab</a:t>
            </a:r>
            <a:endParaRPr sz="1000">
              <a:solidFill>
                <a:schemeClr val="dk1"/>
              </a:solidFill>
            </a:endParaRPr>
          </a:p>
          <a:p>
            <a:pPr indent="0" lvl="0" marL="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74" name="Google Shape;274;p40"/>
          <p:cNvSpPr txBox="1"/>
          <p:nvPr>
            <p:ph idx="1" type="body"/>
          </p:nvPr>
        </p:nvSpPr>
        <p:spPr>
          <a:xfrm>
            <a:off x="2000975" y="2828825"/>
            <a:ext cx="5210400" cy="19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</a:rPr>
              <a:t>To save the script, press Ctrl+S or “Save” in the toolstrip under “Editor” tab. (Standard naming convention for most programing language (i.e. myFirstScript.m)</a:t>
            </a:r>
            <a:endParaRPr sz="1000">
              <a:solidFill>
                <a:schemeClr val="dk1"/>
              </a:solidFill>
            </a:endParaRPr>
          </a:p>
          <a:p>
            <a:pPr indent="0" lvl="0" marL="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</a:rPr>
              <a:t>To run the script:</a:t>
            </a:r>
            <a:endParaRPr sz="1000">
              <a:solidFill>
                <a:schemeClr val="dk1"/>
              </a:solidFill>
            </a:endParaRPr>
          </a:p>
          <a:p>
            <a:pPr indent="0" lvl="0" marL="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</a:rPr>
              <a:t>Option 1: Press “Run” in the toolstrip</a:t>
            </a:r>
            <a:endParaRPr sz="1000">
              <a:solidFill>
                <a:schemeClr val="dk1"/>
              </a:solidFill>
            </a:endParaRPr>
          </a:p>
          <a:p>
            <a:pPr indent="0" lvl="0" marL="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</a:rPr>
              <a:t>Option 2: Call the script name (without .m) in the command window.</a:t>
            </a:r>
            <a:endParaRPr sz="1000">
              <a:solidFill>
                <a:schemeClr val="dk1"/>
              </a:solidFill>
            </a:endParaRPr>
          </a:p>
          <a:p>
            <a:pPr indent="0" lvl="0" marL="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165100" lvl="0" marL="16637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myFirstScript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1"/>
          <p:cNvSpPr txBox="1"/>
          <p:nvPr>
            <p:ph idx="1" type="body"/>
          </p:nvPr>
        </p:nvSpPr>
        <p:spPr>
          <a:xfrm>
            <a:off x="0" y="1754189"/>
            <a:ext cx="9308700" cy="33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mkdir(</a:t>
            </a:r>
            <a:r>
              <a:rPr lang="en-CA" sz="1000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'test_folder'</a:t>
            </a: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                 </a:t>
            </a:r>
            <a:r>
              <a:rPr lang="en-CA" sz="10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create ‘test_folder’ in the working directory</a:t>
            </a:r>
            <a:b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edit(</a:t>
            </a:r>
            <a:r>
              <a:rPr lang="en-CA" sz="1000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'test_folder/mySecondScript.m'</a:t>
            </a: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lang="en-CA" sz="10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edit ‘mySecondScript.m’ in ‘test_folder’ directory</a:t>
            </a:r>
            <a:b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Enter the following code in the script and save.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mySecondScript 				   </a:t>
            </a:r>
            <a:r>
              <a:rPr lang="en-CA" sz="10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This throws an error because MATLAB cannot see ‘mySecondScript.m’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E11B1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rgbClr val="E11B14"/>
                </a:solidFill>
                <a:latin typeface="Courier New"/>
                <a:ea typeface="Courier New"/>
                <a:cs typeface="Courier New"/>
                <a:sym typeface="Courier New"/>
              </a:rPr>
              <a:t>Unrecognized function or variable 'mySecondScript'.</a:t>
            </a:r>
            <a:endParaRPr sz="1000">
              <a:solidFill>
                <a:srgbClr val="E11B1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addpath(</a:t>
            </a:r>
            <a:r>
              <a:rPr lang="en-CA" sz="1000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'test_folder'</a:t>
            </a: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			   </a:t>
            </a:r>
            <a:r>
              <a:rPr lang="en-CA" sz="10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add path to test_folder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mySecondScript				   </a:t>
            </a:r>
            <a:r>
              <a:rPr lang="en-CA" sz="10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MATLAB can see ‘mySecondScript.m’ now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165100" lvl="0" marL="16637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80" name="Google Shape;28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Filesystem</a:t>
            </a:r>
            <a:endParaRPr/>
          </a:p>
        </p:txBody>
      </p:sp>
      <p:sp>
        <p:nvSpPr>
          <p:cNvPr id="281" name="Google Shape;281;p41"/>
          <p:cNvSpPr txBox="1"/>
          <p:nvPr>
            <p:ph idx="1" type="body"/>
          </p:nvPr>
        </p:nvSpPr>
        <p:spPr>
          <a:xfrm>
            <a:off x="3113800" y="2634775"/>
            <a:ext cx="2092800" cy="880500"/>
          </a:xfrm>
          <a:prstGeom prst="rect">
            <a:avLst/>
          </a:prstGeom>
          <a:solidFill>
            <a:srgbClr val="CCCCCC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 = (0:0.1:10)’;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= sin(t);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dy = cos(t);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plot(t,[y dy])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2" name="Google Shape;282;p41"/>
          <p:cNvSpPr txBox="1"/>
          <p:nvPr>
            <p:ph idx="1" type="body"/>
          </p:nvPr>
        </p:nvSpPr>
        <p:spPr>
          <a:xfrm>
            <a:off x="1363425" y="1066250"/>
            <a:ext cx="6952800" cy="2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</a:rPr>
              <a:t>It’s your responsibility to manage and organize files. Make sure that MATLAB can see the file if you want to call it.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Content (Simulink)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Signal Synthesis &amp; Monitoring (Sink &amp; Source)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Commonly-used Blocks in Simulink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Multi-channel Signal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Integrator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Simulation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Exporting Results to MATLAB Workspace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Modelling Vector Equations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Subsystem, Mask Editor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GUI in Simulink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Event-driven Simulation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 title="download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5150" y="1504950"/>
            <a:ext cx="213360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Visualization : Example 1 (Single Plot)</a:t>
            </a:r>
            <a:endParaRPr/>
          </a:p>
        </p:txBody>
      </p:sp>
      <p:sp>
        <p:nvSpPr>
          <p:cNvPr id="288" name="Google Shape;288;p42"/>
          <p:cNvSpPr txBox="1"/>
          <p:nvPr/>
        </p:nvSpPr>
        <p:spPr>
          <a:xfrm>
            <a:off x="97100" y="1408750"/>
            <a:ext cx="4951800" cy="28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9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Data</a:t>
            </a:r>
            <a:endParaRPr sz="900">
              <a:solidFill>
                <a:srgbClr val="0080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 = (0:0.1:10)';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= sin(t);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hold(</a:t>
            </a:r>
            <a:r>
              <a:rPr lang="en-CA" sz="900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'on'</a:t>
            </a:r>
            <a:r>
              <a:rPr lang="en-CA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        </a:t>
            </a:r>
            <a:r>
              <a:rPr lang="en-CA" sz="9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hold axis for multiple plots</a:t>
            </a:r>
            <a:endParaRPr sz="900">
              <a:solidFill>
                <a:srgbClr val="0080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9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plot with dotted line and corresponding colors in 'c'</a:t>
            </a:r>
            <a:endParaRPr sz="900">
              <a:solidFill>
                <a:srgbClr val="0080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plot(t,y,</a:t>
            </a:r>
            <a:r>
              <a:rPr lang="en-CA" sz="900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'b--'</a:t>
            </a:r>
            <a:r>
              <a:rPr lang="en-CA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CA" sz="900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'LineWidth'</a:t>
            </a:r>
            <a:r>
              <a:rPr lang="en-CA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,2);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grid(</a:t>
            </a:r>
            <a:r>
              <a:rPr lang="en-CA" sz="900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'on'</a:t>
            </a:r>
            <a:r>
              <a:rPr lang="en-CA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         </a:t>
            </a:r>
            <a:r>
              <a:rPr lang="en-CA" sz="9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add grid for readability</a:t>
            </a:r>
            <a:endParaRPr sz="900">
              <a:solidFill>
                <a:srgbClr val="0080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xticks(0:2:t(end));  </a:t>
            </a:r>
            <a:r>
              <a:rPr lang="en-CA" sz="9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assign ticks on horizontal axis</a:t>
            </a:r>
            <a:endParaRPr sz="900">
              <a:solidFill>
                <a:srgbClr val="0080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xticklabels(0:2:t(end)); </a:t>
            </a:r>
            <a:r>
              <a:rPr lang="en-CA" sz="9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assign tick labels on horizontal axis</a:t>
            </a:r>
            <a:endParaRPr sz="900">
              <a:solidFill>
                <a:srgbClr val="0080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9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add label for horizontal axis</a:t>
            </a:r>
            <a:endParaRPr sz="900">
              <a:solidFill>
                <a:srgbClr val="0080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xlabel(</a:t>
            </a:r>
            <a:r>
              <a:rPr lang="en-CA" sz="900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'time [$s$]'</a:t>
            </a:r>
            <a:r>
              <a:rPr lang="en-CA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CA" sz="900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'FontSize'</a:t>
            </a:r>
            <a:r>
              <a:rPr lang="en-CA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,14, </a:t>
            </a:r>
            <a:r>
              <a:rPr lang="en-CA" sz="900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'Interpreter'</a:t>
            </a:r>
            <a:r>
              <a:rPr lang="en-CA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CA" sz="900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'latex'</a:t>
            </a:r>
            <a:r>
              <a:rPr lang="en-CA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9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add label for vertical axis</a:t>
            </a:r>
            <a:endParaRPr sz="900">
              <a:solidFill>
                <a:srgbClr val="0080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ylabel(</a:t>
            </a:r>
            <a:r>
              <a:rPr lang="en-CA" sz="900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'y'</a:t>
            </a:r>
            <a:r>
              <a:rPr lang="en-CA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CA" sz="900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'Interpreter'</a:t>
            </a:r>
            <a:r>
              <a:rPr lang="en-CA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CA" sz="900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'latex'</a:t>
            </a:r>
            <a:r>
              <a:rPr lang="en-CA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9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add title to the plot</a:t>
            </a:r>
            <a:endParaRPr sz="900">
              <a:solidFill>
                <a:srgbClr val="0080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title(</a:t>
            </a:r>
            <a:r>
              <a:rPr lang="en-CA" sz="900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'$y(t)=\sin(t)$'</a:t>
            </a:r>
            <a:r>
              <a:rPr lang="en-CA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CA" sz="900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'Interpreter'</a:t>
            </a:r>
            <a:r>
              <a:rPr lang="en-CA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CA" sz="900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'latex'</a:t>
            </a:r>
            <a:r>
              <a:rPr lang="en-CA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00801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89" name="Google Shape;289;p42" title="untitled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1817" y="1366875"/>
            <a:ext cx="3977533" cy="298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Visualization : Example 2 (Axis Manipulation)</a:t>
            </a:r>
            <a:endParaRPr/>
          </a:p>
        </p:txBody>
      </p:sp>
      <p:pic>
        <p:nvPicPr>
          <p:cNvPr id="295" name="Google Shape;29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6548" y="1322525"/>
            <a:ext cx="3935750" cy="2983151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43"/>
          <p:cNvSpPr txBox="1"/>
          <p:nvPr/>
        </p:nvSpPr>
        <p:spPr>
          <a:xfrm>
            <a:off x="0" y="897125"/>
            <a:ext cx="4951800" cy="43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Data</a:t>
            </a:r>
            <a:endParaRPr sz="900">
              <a:solidFill>
                <a:srgbClr val="0080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 = (0:0.1:10)';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= [sin(t) cos(t) -sin(t)];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ax = axes;             </a:t>
            </a:r>
            <a:r>
              <a:rPr lang="en-CA" sz="9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create axis for handling plot consistently</a:t>
            </a:r>
            <a:endParaRPr sz="900">
              <a:solidFill>
                <a:srgbClr val="0080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hold(ax,</a:t>
            </a:r>
            <a:r>
              <a:rPr lang="en-CA" sz="900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'on'</a:t>
            </a:r>
            <a:r>
              <a:rPr lang="en-CA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        </a:t>
            </a:r>
            <a:r>
              <a:rPr lang="en-CA" sz="9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hold axis for multiple plots</a:t>
            </a:r>
            <a:endParaRPr sz="900">
              <a:solidFill>
                <a:srgbClr val="0080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 = </a:t>
            </a:r>
            <a:r>
              <a:rPr lang="en-CA" sz="900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'rgbmkyc'</a:t>
            </a:r>
            <a:r>
              <a:rPr lang="en-CA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        </a:t>
            </a:r>
            <a:r>
              <a:rPr lang="en-CA" sz="9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array of colors (char)</a:t>
            </a:r>
            <a:endParaRPr sz="900">
              <a:solidFill>
                <a:srgbClr val="0080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loop over all channels in y</a:t>
            </a:r>
            <a:endParaRPr sz="900">
              <a:solidFill>
                <a:srgbClr val="0080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CA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= 1:size(y,2)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CA" sz="9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plot with dotted line and corresponding colors in 'c'</a:t>
            </a:r>
            <a:endParaRPr sz="900">
              <a:solidFill>
                <a:srgbClr val="0080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CA" sz="9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Line's width is 2.</a:t>
            </a:r>
            <a:endParaRPr sz="900">
              <a:solidFill>
                <a:srgbClr val="0080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plot(ax,t,y(:,i),[c(i) </a:t>
            </a:r>
            <a:r>
              <a:rPr lang="en-CA" sz="900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'--'</a:t>
            </a:r>
            <a:r>
              <a:rPr lang="en-CA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],</a:t>
            </a:r>
            <a:r>
              <a:rPr lang="en-CA" sz="900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'LineWidth'</a:t>
            </a:r>
            <a:r>
              <a:rPr lang="en-CA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,2);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sz="900">
              <a:solidFill>
                <a:srgbClr val="0E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grid(ax,</a:t>
            </a:r>
            <a:r>
              <a:rPr lang="en-CA" sz="900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'on'</a:t>
            </a:r>
            <a:r>
              <a:rPr lang="en-CA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         </a:t>
            </a:r>
            <a:r>
              <a:rPr lang="en-CA" sz="9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add grid for readability</a:t>
            </a:r>
            <a:endParaRPr sz="900">
              <a:solidFill>
                <a:srgbClr val="0080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xticks(ax,0:2:t(end));  </a:t>
            </a:r>
            <a:r>
              <a:rPr lang="en-CA" sz="9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assign ticks on horizontal axis</a:t>
            </a:r>
            <a:endParaRPr sz="900">
              <a:solidFill>
                <a:srgbClr val="0080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xticklabels(ax,0:2:t(end)); </a:t>
            </a:r>
            <a:r>
              <a:rPr lang="en-CA" sz="9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assign tick labels on horizontal axis</a:t>
            </a:r>
            <a:endParaRPr sz="900">
              <a:solidFill>
                <a:srgbClr val="0080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add label for horizontal axis</a:t>
            </a:r>
            <a:endParaRPr sz="900">
              <a:solidFill>
                <a:srgbClr val="0080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xlabel(ax,</a:t>
            </a:r>
            <a:r>
              <a:rPr lang="en-CA" sz="900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'time [$s$]'</a:t>
            </a:r>
            <a:r>
              <a:rPr lang="en-CA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CA" sz="900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'FontSize'</a:t>
            </a:r>
            <a:r>
              <a:rPr lang="en-CA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,14, </a:t>
            </a:r>
            <a:r>
              <a:rPr lang="en-CA" sz="900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'Interpreter'</a:t>
            </a:r>
            <a:r>
              <a:rPr lang="en-CA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CA" sz="900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'latex'</a:t>
            </a:r>
            <a:r>
              <a:rPr lang="en-CA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add label for vertical axis</a:t>
            </a:r>
            <a:endParaRPr sz="900">
              <a:solidFill>
                <a:srgbClr val="0080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ylabel(ax,</a:t>
            </a:r>
            <a:r>
              <a:rPr lang="en-CA" sz="900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'y'</a:t>
            </a:r>
            <a:r>
              <a:rPr lang="en-CA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CA" sz="900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'Interpreter'</a:t>
            </a:r>
            <a:r>
              <a:rPr lang="en-CA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CA" sz="900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'latex'</a:t>
            </a:r>
            <a:r>
              <a:rPr lang="en-CA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add legends to the plot using latex interpreter</a:t>
            </a:r>
            <a:endParaRPr sz="900">
              <a:solidFill>
                <a:srgbClr val="0080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legend(</a:t>
            </a:r>
            <a:r>
              <a:rPr lang="en-CA" sz="900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'$$y$$'</a:t>
            </a:r>
            <a:r>
              <a:rPr lang="en-CA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CA" sz="900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'$$\dot{y}$$'</a:t>
            </a:r>
            <a:r>
              <a:rPr lang="en-CA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CA" sz="900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'$$\ddot{y}$$'</a:t>
            </a:r>
            <a:r>
              <a:rPr lang="en-CA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CA" sz="900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'interpreter'</a:t>
            </a:r>
            <a:r>
              <a:rPr lang="en-CA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CA" sz="900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'latex'</a:t>
            </a:r>
            <a:r>
              <a:rPr lang="en-CA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add title to the plot</a:t>
            </a:r>
            <a:endParaRPr sz="900">
              <a:solidFill>
                <a:srgbClr val="0080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title(</a:t>
            </a:r>
            <a:r>
              <a:rPr lang="en-CA" sz="900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'Derivatives of $y(t)=\sin(t)$'</a:t>
            </a:r>
            <a:r>
              <a:rPr lang="en-CA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CA" sz="900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'Interpreter'</a:t>
            </a:r>
            <a:r>
              <a:rPr lang="en-CA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CA" sz="900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'latex'</a:t>
            </a:r>
            <a:r>
              <a:rPr lang="en-CA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Visualization : Example 3 (Subplots)</a:t>
            </a:r>
            <a:endParaRPr/>
          </a:p>
        </p:txBody>
      </p:sp>
      <p:sp>
        <p:nvSpPr>
          <p:cNvPr id="302" name="Google Shape;302;p44"/>
          <p:cNvSpPr txBox="1"/>
          <p:nvPr/>
        </p:nvSpPr>
        <p:spPr>
          <a:xfrm>
            <a:off x="0" y="897125"/>
            <a:ext cx="4951800" cy="42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9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Data</a:t>
            </a:r>
            <a:endParaRPr sz="900">
              <a:solidFill>
                <a:srgbClr val="0080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 = (0:0.1:10)';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= [sin(t) cos(t) -sin(t)];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ax_1 = subplot(2,2,[1 3]);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ax_2 = subplot(2,2,2);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ax_3 = subplot(2,2,4);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ax = [ax_1;ax_2;ax_3];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 = </a:t>
            </a:r>
            <a:r>
              <a:rPr lang="en-CA" sz="900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'rgbmkyc'</a:t>
            </a:r>
            <a:r>
              <a:rPr lang="en-CA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        </a:t>
            </a:r>
            <a:r>
              <a:rPr lang="en-CA" sz="9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array of colors (char)</a:t>
            </a:r>
            <a:endParaRPr sz="900">
              <a:solidFill>
                <a:srgbClr val="0080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9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cell array of strings</a:t>
            </a:r>
            <a:endParaRPr sz="900">
              <a:solidFill>
                <a:srgbClr val="0080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ylabels = {</a:t>
            </a:r>
            <a:r>
              <a:rPr lang="en-CA" sz="900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'$$y$$'</a:t>
            </a:r>
            <a:r>
              <a:rPr lang="en-CA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CA" sz="900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'$$\dot{y}$$'</a:t>
            </a:r>
            <a:r>
              <a:rPr lang="en-CA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CA" sz="900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'$$\ddot{y}$$'</a:t>
            </a:r>
            <a:r>
              <a:rPr lang="en-CA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9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loop over all channels in y</a:t>
            </a:r>
            <a:endParaRPr sz="900">
              <a:solidFill>
                <a:srgbClr val="0080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900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CA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= 1:size(y,2)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CA" sz="9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plot with dotted line and corresponding colors in 'c'</a:t>
            </a:r>
            <a:endParaRPr sz="900">
              <a:solidFill>
                <a:srgbClr val="0080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CA" sz="9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Line's width is 2.</a:t>
            </a:r>
            <a:endParaRPr sz="900">
              <a:solidFill>
                <a:srgbClr val="0080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plot(ax(i),t,y(:,i),[c(i) </a:t>
            </a:r>
            <a:r>
              <a:rPr lang="en-CA" sz="900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'--'</a:t>
            </a:r>
            <a:r>
              <a:rPr lang="en-CA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],</a:t>
            </a:r>
            <a:r>
              <a:rPr lang="en-CA" sz="900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'LineWidth'</a:t>
            </a:r>
            <a:r>
              <a:rPr lang="en-CA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,2);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grid(ax(i),</a:t>
            </a:r>
            <a:r>
              <a:rPr lang="en-CA" sz="900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'on'</a:t>
            </a:r>
            <a:r>
              <a:rPr lang="en-CA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        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xticks(ax(i),0:2:t(end)); 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xticklabels(ax(i),0:2:t(end));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xlabel(ax(i),</a:t>
            </a:r>
            <a:r>
              <a:rPr lang="en-CA" sz="900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'time [$s$]'</a:t>
            </a:r>
            <a:r>
              <a:rPr lang="en-CA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CA" sz="900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'FontSize'</a:t>
            </a:r>
            <a:r>
              <a:rPr lang="en-CA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,14, </a:t>
            </a:r>
            <a:r>
              <a:rPr lang="en-CA" sz="900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'Interpreter'</a:t>
            </a:r>
            <a:r>
              <a:rPr lang="en-CA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CA" sz="900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'latex'</a:t>
            </a:r>
            <a:r>
              <a:rPr lang="en-CA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ylabel(ax(i),ylabels{i},</a:t>
            </a:r>
            <a:r>
              <a:rPr lang="en-CA" sz="900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'Interpreter'</a:t>
            </a:r>
            <a:r>
              <a:rPr lang="en-CA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CA" sz="900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'latex'</a:t>
            </a:r>
            <a:r>
              <a:rPr lang="en-CA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900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sz="900">
              <a:solidFill>
                <a:srgbClr val="0E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9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add title to the figure</a:t>
            </a:r>
            <a:endParaRPr sz="900">
              <a:solidFill>
                <a:srgbClr val="0080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sgtitle(</a:t>
            </a:r>
            <a:r>
              <a:rPr lang="en-CA" sz="900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'Derivatives of $y(t)=\sin(t)$'</a:t>
            </a:r>
            <a:r>
              <a:rPr lang="en-CA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CA" sz="900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'Interpreter'</a:t>
            </a:r>
            <a:r>
              <a:rPr lang="en-CA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CA" sz="900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'latex'</a:t>
            </a:r>
            <a:r>
              <a:rPr lang="en-CA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00801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03" name="Google Shape;303;p44" title="untitled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1800" y="1503825"/>
            <a:ext cx="3887400" cy="291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Visualization : Example 4 (Animation)</a:t>
            </a:r>
            <a:endParaRPr/>
          </a:p>
        </p:txBody>
      </p:sp>
      <p:sp>
        <p:nvSpPr>
          <p:cNvPr id="309" name="Google Shape;309;p45"/>
          <p:cNvSpPr txBox="1"/>
          <p:nvPr/>
        </p:nvSpPr>
        <p:spPr>
          <a:xfrm>
            <a:off x="-116050" y="1201800"/>
            <a:ext cx="5448300" cy="3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 = 1;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 = 1;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 = 1;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 = 9.80665;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t_max = 10;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x_0 = [pi/2;0];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[t,x] = ode45(@(t,x)[x(2);(g/l)*sin(x(1))-(b/(m*l^2))*x(2)],[0 t_max],x_0);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ax = axes;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hold(ax,</a:t>
            </a:r>
            <a:r>
              <a:rPr lang="en-CA" sz="800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'on'</a:t>
            </a:r>
            <a:r>
              <a:rPr lang="en-CA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axis(ax,</a:t>
            </a:r>
            <a:r>
              <a:rPr lang="en-CA" sz="800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'equal'</a:t>
            </a:r>
            <a:r>
              <a:rPr lang="en-CA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lang="en-CA" sz="8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make sure that axis are in the same scale</a:t>
            </a:r>
            <a:endParaRPr sz="800">
              <a:solidFill>
                <a:srgbClr val="0080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axis(ax,[-1.5,1.5,-1.5,0.5])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8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Static plot for ground</a:t>
            </a:r>
            <a:endParaRPr sz="800">
              <a:solidFill>
                <a:srgbClr val="0080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plot(ax,[-2 2],[0 0],</a:t>
            </a:r>
            <a:r>
              <a:rPr lang="en-CA" sz="800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'k'</a:t>
            </a:r>
            <a:r>
              <a:rPr lang="en-CA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CA" sz="800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'LineWidth'</a:t>
            </a:r>
            <a:r>
              <a:rPr lang="en-CA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,3)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8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Initial plot to instantiate plot handle</a:t>
            </a:r>
            <a:endParaRPr sz="800">
              <a:solidFill>
                <a:srgbClr val="0080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theta = x(1,1);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h_pendulum = plot(ax,[0 l*sin(theta)],[0 l*cos(theta)],</a:t>
            </a:r>
            <a:r>
              <a:rPr lang="en-CA" sz="800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'b'</a:t>
            </a:r>
            <a:r>
              <a:rPr lang="en-CA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CA" sz="800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'LineWidth'</a:t>
            </a:r>
            <a:r>
              <a:rPr lang="en-CA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,3);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8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Loop over the remaining time stamp</a:t>
            </a:r>
            <a:endParaRPr sz="800">
              <a:solidFill>
                <a:srgbClr val="0080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800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CA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= 2:numel(t)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pause(t(i)-t(i-1));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theta = x(i,1);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CA" sz="8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Instead of replotting, change the data.</a:t>
            </a:r>
            <a:endParaRPr sz="800">
              <a:solidFill>
                <a:srgbClr val="0080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h_pendulum.XData = [0 l*sin(theta)];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h_pendulum.YData = [0 l*cos(theta)];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800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sz="800">
              <a:solidFill>
                <a:srgbClr val="0E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00801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10" name="Google Shape;310;p45" title="pendulum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4675" y="1590875"/>
            <a:ext cx="3506950" cy="2630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6"/>
          <p:cNvSpPr txBox="1"/>
          <p:nvPr/>
        </p:nvSpPr>
        <p:spPr>
          <a:xfrm>
            <a:off x="2858310" y="1957075"/>
            <a:ext cx="4215000" cy="10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5400">
                <a:solidFill>
                  <a:srgbClr val="1C4587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SIMULINK</a:t>
            </a:r>
            <a:endParaRPr sz="5400">
              <a:solidFill>
                <a:srgbClr val="1C4587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316" name="Google Shape;31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036" y="1957075"/>
            <a:ext cx="960799" cy="96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Simulink Start Page</a:t>
            </a:r>
            <a:endParaRPr/>
          </a:p>
        </p:txBody>
      </p:sp>
      <p:pic>
        <p:nvPicPr>
          <p:cNvPr id="322" name="Google Shape;322;p47" title="Screenshot from 2025-09-05 13-57-0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6650" y="1184625"/>
            <a:ext cx="605068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7"/>
          <p:cNvSpPr/>
          <p:nvPr/>
        </p:nvSpPr>
        <p:spPr>
          <a:xfrm>
            <a:off x="2895875" y="2189950"/>
            <a:ext cx="934500" cy="381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4" name="Google Shape;324;p47"/>
          <p:cNvCxnSpPr>
            <a:endCxn id="323" idx="3"/>
          </p:cNvCxnSpPr>
          <p:nvPr/>
        </p:nvCxnSpPr>
        <p:spPr>
          <a:xfrm flipH="1">
            <a:off x="3830375" y="2158900"/>
            <a:ext cx="385200" cy="222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5" name="Google Shape;325;p47"/>
          <p:cNvSpPr txBox="1"/>
          <p:nvPr/>
        </p:nvSpPr>
        <p:spPr>
          <a:xfrm>
            <a:off x="4054875" y="1552475"/>
            <a:ext cx="1327200" cy="540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rgbClr val="FF0000"/>
                </a:solidFill>
              </a:rPr>
              <a:t>Click this to create new blank model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Simulink GUI</a:t>
            </a:r>
            <a:endParaRPr/>
          </a:p>
        </p:txBody>
      </p:sp>
      <p:sp>
        <p:nvSpPr>
          <p:cNvPr id="331" name="Google Shape;331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2" name="Google Shape;332;p48" title="Screenshot from 2025-09-05 14-00-1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7525" y="1017726"/>
            <a:ext cx="5146824" cy="395627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8"/>
          <p:cNvSpPr/>
          <p:nvPr/>
        </p:nvSpPr>
        <p:spPr>
          <a:xfrm>
            <a:off x="2083350" y="1878000"/>
            <a:ext cx="1195800" cy="2895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4" name="Google Shape;334;p48"/>
          <p:cNvCxnSpPr>
            <a:stCxn id="335" idx="3"/>
            <a:endCxn id="333" idx="1"/>
          </p:cNvCxnSpPr>
          <p:nvPr/>
        </p:nvCxnSpPr>
        <p:spPr>
          <a:xfrm flipH="1" rot="10800000">
            <a:off x="1638900" y="3325900"/>
            <a:ext cx="444600" cy="42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5" name="Google Shape;335;p48"/>
          <p:cNvSpPr txBox="1"/>
          <p:nvPr/>
        </p:nvSpPr>
        <p:spPr>
          <a:xfrm>
            <a:off x="311700" y="3184750"/>
            <a:ext cx="1327200" cy="366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rgbClr val="FF0000"/>
                </a:solidFill>
              </a:rPr>
              <a:t>Library Browser</a:t>
            </a:r>
            <a:endParaRPr sz="1100">
              <a:solidFill>
                <a:srgbClr val="FF0000"/>
              </a:solidFill>
            </a:endParaRPr>
          </a:p>
        </p:txBody>
      </p:sp>
      <p:sp>
        <p:nvSpPr>
          <p:cNvPr id="336" name="Google Shape;336;p48"/>
          <p:cNvSpPr/>
          <p:nvPr/>
        </p:nvSpPr>
        <p:spPr>
          <a:xfrm>
            <a:off x="3540225" y="2140100"/>
            <a:ext cx="3330000" cy="2633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7" name="Google Shape;337;p48"/>
          <p:cNvCxnSpPr>
            <a:stCxn id="338" idx="1"/>
            <a:endCxn id="336" idx="3"/>
          </p:cNvCxnSpPr>
          <p:nvPr/>
        </p:nvCxnSpPr>
        <p:spPr>
          <a:xfrm rot="10800000">
            <a:off x="6870150" y="3456800"/>
            <a:ext cx="5076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8" name="Google Shape;338;p48"/>
          <p:cNvSpPr txBox="1"/>
          <p:nvPr/>
        </p:nvSpPr>
        <p:spPr>
          <a:xfrm>
            <a:off x="7377750" y="3273350"/>
            <a:ext cx="776400" cy="366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rgbClr val="FF0000"/>
                </a:solidFill>
              </a:rPr>
              <a:t>Canvas</a:t>
            </a:r>
            <a:endParaRPr sz="1100">
              <a:solidFill>
                <a:srgbClr val="FF0000"/>
              </a:solidFill>
            </a:endParaRPr>
          </a:p>
        </p:txBody>
      </p:sp>
      <p:sp>
        <p:nvSpPr>
          <p:cNvPr id="339" name="Google Shape;339;p48"/>
          <p:cNvSpPr/>
          <p:nvPr/>
        </p:nvSpPr>
        <p:spPr>
          <a:xfrm>
            <a:off x="3540225" y="1995000"/>
            <a:ext cx="565800" cy="145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0" name="Google Shape;340;p48"/>
          <p:cNvCxnSpPr>
            <a:stCxn id="341" idx="1"/>
            <a:endCxn id="339" idx="3"/>
          </p:cNvCxnSpPr>
          <p:nvPr/>
        </p:nvCxnSpPr>
        <p:spPr>
          <a:xfrm flipH="1">
            <a:off x="4105925" y="2009100"/>
            <a:ext cx="391800" cy="58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1" name="Google Shape;341;p48"/>
          <p:cNvSpPr txBox="1"/>
          <p:nvPr/>
        </p:nvSpPr>
        <p:spPr>
          <a:xfrm>
            <a:off x="4497725" y="1878000"/>
            <a:ext cx="1632300" cy="262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rgbClr val="FF0000"/>
                </a:solidFill>
              </a:rPr>
              <a:t>Current Model Layer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Basic Dynamics System Simulation with Simulink</a:t>
            </a:r>
            <a:endParaRPr/>
          </a:p>
        </p:txBody>
      </p:sp>
      <p:sp>
        <p:nvSpPr>
          <p:cNvPr id="347" name="Google Shape;347;p49"/>
          <p:cNvSpPr txBox="1"/>
          <p:nvPr>
            <p:ph idx="1" type="body"/>
          </p:nvPr>
        </p:nvSpPr>
        <p:spPr>
          <a:xfrm>
            <a:off x="311700" y="1152475"/>
            <a:ext cx="351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CA"/>
              <a:t>Normal Simulation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CA"/>
              <a:t>Run the simulation as fast as possible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CA"/>
              <a:t>Good for </a:t>
            </a:r>
            <a:r>
              <a:rPr lang="en-CA"/>
              <a:t>debugging</a:t>
            </a:r>
            <a:r>
              <a:rPr lang="en-CA"/>
              <a:t> and “simulating” dynamics system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CA"/>
              <a:t>Real-time pacing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CA"/>
              <a:t>Slow down the pacing to system clock.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CA"/>
              <a:t>Good for testing real-time behavior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CA"/>
              <a:t>Real-time Targets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CA"/>
              <a:t>Build, Deplot, and Run code generated from Simulink to the selected real-time target hardware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CA">
                <a:highlight>
                  <a:srgbClr val="FFFF00"/>
                </a:highlight>
              </a:rPr>
              <a:t>Monitor &amp; Tune</a:t>
            </a:r>
            <a:r>
              <a:rPr lang="en-CA"/>
              <a:t> allows us to monitor and change parameters while executing the code</a:t>
            </a:r>
            <a:endParaRPr/>
          </a:p>
        </p:txBody>
      </p:sp>
      <p:pic>
        <p:nvPicPr>
          <p:cNvPr id="348" name="Google Shape;348;p49" title="Screenshot from 2025-09-05 14-37-0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5500" y="1017724"/>
            <a:ext cx="4629349" cy="170475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49"/>
          <p:cNvSpPr/>
          <p:nvPr/>
        </p:nvSpPr>
        <p:spPr>
          <a:xfrm>
            <a:off x="7370600" y="1189750"/>
            <a:ext cx="297600" cy="355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0" name="Google Shape;350;p49" title="Screenshot from 2025-09-05 14-45-5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5500" y="3074175"/>
            <a:ext cx="4599401" cy="14947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49"/>
          <p:cNvSpPr/>
          <p:nvPr/>
        </p:nvSpPr>
        <p:spPr>
          <a:xfrm>
            <a:off x="7218325" y="3199325"/>
            <a:ext cx="297600" cy="355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Signal Synthesis and Monitoring (Sink &amp; Source)</a:t>
            </a:r>
            <a:endParaRPr/>
          </a:p>
        </p:txBody>
      </p:sp>
      <p:pic>
        <p:nvPicPr>
          <p:cNvPr id="357" name="Google Shape;357;p50" title="Screenshot from 2025-09-05 15-20-2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7227" y="1247800"/>
            <a:ext cx="5675076" cy="3097651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50"/>
          <p:cNvSpPr txBox="1"/>
          <p:nvPr>
            <p:ph idx="1" type="body"/>
          </p:nvPr>
        </p:nvSpPr>
        <p:spPr>
          <a:xfrm>
            <a:off x="311700" y="1152475"/>
            <a:ext cx="268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Simulink Basic Library offers variety of methods to generate signals via ‘Sink’ blocks.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/>
              <a:t>Users can monitor and visualize these signal using ‘Source’ blocks.</a:t>
            </a:r>
            <a:endParaRPr/>
          </a:p>
        </p:txBody>
      </p:sp>
      <p:cxnSp>
        <p:nvCxnSpPr>
          <p:cNvPr id="359" name="Google Shape;359;p50"/>
          <p:cNvCxnSpPr/>
          <p:nvPr/>
        </p:nvCxnSpPr>
        <p:spPr>
          <a:xfrm>
            <a:off x="3097700" y="1182500"/>
            <a:ext cx="0" cy="357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Commonly-used Blocks: Scope</a:t>
            </a:r>
            <a:endParaRPr/>
          </a:p>
        </p:txBody>
      </p:sp>
      <p:sp>
        <p:nvSpPr>
          <p:cNvPr id="365" name="Google Shape;365;p51"/>
          <p:cNvSpPr txBox="1"/>
          <p:nvPr>
            <p:ph idx="1" type="body"/>
          </p:nvPr>
        </p:nvSpPr>
        <p:spPr>
          <a:xfrm>
            <a:off x="311700" y="1152475"/>
            <a:ext cx="312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/>
              <a:t>A Scope block plots the input signal(s). It can also log the data and exports to MATLAB’s workspace. </a:t>
            </a:r>
            <a:endParaRPr sz="12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200"/>
              <a:t>Use Cases</a:t>
            </a:r>
            <a:r>
              <a:rPr lang="en-CA" sz="1200"/>
              <a:t>: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-CA" sz="1200"/>
              <a:t>Monitoring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CA" sz="1200"/>
              <a:t>Debugging</a:t>
            </a:r>
            <a:endParaRPr sz="12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366" name="Google Shape;366;p51" title="Screenshot from 2025-09-06 11-48-4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4601" y="1458850"/>
            <a:ext cx="5276551" cy="297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 title="downloa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6625" y="1253625"/>
            <a:ext cx="4195275" cy="23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Commonly-used Blocks: Constant</a:t>
            </a:r>
            <a:endParaRPr/>
          </a:p>
        </p:txBody>
      </p:sp>
      <p:sp>
        <p:nvSpPr>
          <p:cNvPr id="372" name="Google Shape;372;p52"/>
          <p:cNvSpPr txBox="1"/>
          <p:nvPr>
            <p:ph idx="1" type="body"/>
          </p:nvPr>
        </p:nvSpPr>
        <p:spPr>
          <a:xfrm>
            <a:off x="311700" y="1152475"/>
            <a:ext cx="312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/>
              <a:t>A </a:t>
            </a:r>
            <a:r>
              <a:rPr lang="en-CA" sz="1200"/>
              <a:t>Constant block provides a constant value (scalr, vector, matrix).</a:t>
            </a:r>
            <a:endParaRPr sz="12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200"/>
              <a:t>Use Cases: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-CA" sz="1200"/>
              <a:t>Constant Reference Signal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CA" sz="1200"/>
              <a:t>Constant but adjustable parameter</a:t>
            </a:r>
            <a:endParaRPr sz="12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373" name="Google Shape;373;p52" title="Screenshot from 2025-09-05 18-43-4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0312" y="1017725"/>
            <a:ext cx="4984838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Commonly-used Blocks: Step</a:t>
            </a:r>
            <a:endParaRPr/>
          </a:p>
        </p:txBody>
      </p:sp>
      <p:sp>
        <p:nvSpPr>
          <p:cNvPr id="379" name="Google Shape;379;p53"/>
          <p:cNvSpPr txBox="1"/>
          <p:nvPr>
            <p:ph idx="1" type="body"/>
          </p:nvPr>
        </p:nvSpPr>
        <p:spPr>
          <a:xfrm>
            <a:off x="311700" y="1152475"/>
            <a:ext cx="312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/>
              <a:t>A Step block acts like a step function</a:t>
            </a:r>
            <a:r>
              <a:rPr lang="en-CA" sz="1200"/>
              <a:t> .</a:t>
            </a:r>
            <a:endParaRPr sz="12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200"/>
              <a:t>Use Cases: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-CA" sz="1200"/>
              <a:t>A sudden change in reference signal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CA" sz="1200"/>
              <a:t>Modelling Trigger’s behavior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CA" sz="1200"/>
              <a:t>Step Input for testing steady-state error</a:t>
            </a:r>
            <a:endParaRPr sz="12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380" name="Google Shape;380;p53" title="Screenshot from 2025-09-05 18-47-5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7876" y="1017724"/>
            <a:ext cx="4543674" cy="386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Commonly-used Blocks: Ramp</a:t>
            </a:r>
            <a:endParaRPr/>
          </a:p>
        </p:txBody>
      </p:sp>
      <p:sp>
        <p:nvSpPr>
          <p:cNvPr id="386" name="Google Shape;386;p54"/>
          <p:cNvSpPr txBox="1"/>
          <p:nvPr>
            <p:ph idx="1" type="body"/>
          </p:nvPr>
        </p:nvSpPr>
        <p:spPr>
          <a:xfrm>
            <a:off x="311700" y="1152475"/>
            <a:ext cx="312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/>
              <a:t>A Ramp</a:t>
            </a:r>
            <a:r>
              <a:rPr lang="en-CA" sz="1200"/>
              <a:t> block outputs a ramp (linear) signal starting at the specified time.</a:t>
            </a:r>
            <a:endParaRPr sz="12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200"/>
              <a:t>Use Cases: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-CA" sz="1200"/>
              <a:t>Modelling behavior with constant speed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CA" sz="1200"/>
              <a:t>Ramp input for testing steady-state error</a:t>
            </a:r>
            <a:endParaRPr sz="12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387" name="Google Shape;387;p54" title="Screenshot from 2025-09-05 18-53-4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7800" y="1017725"/>
            <a:ext cx="511449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Commonly-used Blocks: Clock</a:t>
            </a:r>
            <a:endParaRPr/>
          </a:p>
        </p:txBody>
      </p:sp>
      <p:sp>
        <p:nvSpPr>
          <p:cNvPr id="393" name="Google Shape;393;p55"/>
          <p:cNvSpPr txBox="1"/>
          <p:nvPr>
            <p:ph idx="1" type="body"/>
          </p:nvPr>
        </p:nvSpPr>
        <p:spPr>
          <a:xfrm>
            <a:off x="311700" y="1152475"/>
            <a:ext cx="312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/>
              <a:t>A clock provides timestamp since the beginning of the simulation</a:t>
            </a:r>
            <a:endParaRPr sz="12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200"/>
              <a:t>Use Cases: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-CA" sz="1200"/>
              <a:t>Need for time-varying signal &amp; system</a:t>
            </a:r>
            <a:endParaRPr sz="12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394" name="Google Shape;394;p55" title="Screenshot from 2025-09-05 18-57-3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3275" y="1843088"/>
            <a:ext cx="1619250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Commonly-used Blocks: Gain</a:t>
            </a:r>
            <a:endParaRPr/>
          </a:p>
        </p:txBody>
      </p:sp>
      <p:sp>
        <p:nvSpPr>
          <p:cNvPr id="400" name="Google Shape;400;p56"/>
          <p:cNvSpPr txBox="1"/>
          <p:nvPr>
            <p:ph idx="1" type="body"/>
          </p:nvPr>
        </p:nvSpPr>
        <p:spPr>
          <a:xfrm>
            <a:off x="311700" y="1152475"/>
            <a:ext cx="312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/>
              <a:t>A Gain</a:t>
            </a:r>
            <a:r>
              <a:rPr lang="en-CA" sz="1200"/>
              <a:t> block multiplies the input by a constant (scalar, or matrix) .</a:t>
            </a:r>
            <a:endParaRPr sz="12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200"/>
              <a:t>Use Cases: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-CA" sz="1200"/>
              <a:t>Control gain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CA" sz="1200"/>
              <a:t>Typical gain for modelling</a:t>
            </a:r>
            <a:endParaRPr sz="12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401" name="Google Shape;401;p56" title="Screenshot from 2025-09-05 18-45-2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5676" y="952500"/>
            <a:ext cx="5276624" cy="361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Commonly-used Blocks: Sum</a:t>
            </a:r>
            <a:endParaRPr/>
          </a:p>
        </p:txBody>
      </p:sp>
      <p:sp>
        <p:nvSpPr>
          <p:cNvPr id="407" name="Google Shape;407;p57"/>
          <p:cNvSpPr txBox="1"/>
          <p:nvPr>
            <p:ph idx="1" type="body"/>
          </p:nvPr>
        </p:nvSpPr>
        <p:spPr>
          <a:xfrm>
            <a:off x="311700" y="1152475"/>
            <a:ext cx="312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/>
              <a:t>A Sum block adds or subtracts input signals and returns the sum of those signals.</a:t>
            </a:r>
            <a:endParaRPr sz="12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200"/>
              <a:t>Use Cases: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-CA" sz="1200"/>
              <a:t>Calculating</a:t>
            </a:r>
            <a:r>
              <a:rPr lang="en-CA" sz="1200"/>
              <a:t> Errors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CA" sz="1200"/>
              <a:t>Adding noise, disturbance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CA" sz="1200"/>
              <a:t>Superimposing control laws</a:t>
            </a:r>
            <a:endParaRPr sz="1200"/>
          </a:p>
        </p:txBody>
      </p:sp>
      <p:pic>
        <p:nvPicPr>
          <p:cNvPr id="408" name="Google Shape;408;p57" title="Screenshot from 2025-09-05 18-50-2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3525" y="861462"/>
            <a:ext cx="4418201" cy="399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Commonly-used Blocks: Math Function</a:t>
            </a:r>
            <a:endParaRPr/>
          </a:p>
        </p:txBody>
      </p:sp>
      <p:sp>
        <p:nvSpPr>
          <p:cNvPr id="414" name="Google Shape;414;p58"/>
          <p:cNvSpPr txBox="1"/>
          <p:nvPr>
            <p:ph idx="1" type="body"/>
          </p:nvPr>
        </p:nvSpPr>
        <p:spPr>
          <a:xfrm>
            <a:off x="311700" y="1152475"/>
            <a:ext cx="312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/>
              <a:t>A Math Function block provides some basic rational and transcendental functions like exponential, logarithm, power, square root, excluding trigonometric functions.</a:t>
            </a:r>
            <a:endParaRPr sz="12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200"/>
              <a:t>Use Cases: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-CA" sz="1200"/>
              <a:t>Mathematics model</a:t>
            </a:r>
            <a:endParaRPr sz="1200"/>
          </a:p>
        </p:txBody>
      </p:sp>
      <p:pic>
        <p:nvPicPr>
          <p:cNvPr id="415" name="Google Shape;415;p58" title="Screenshot from 2025-09-05 19-04-0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0100" y="1170125"/>
            <a:ext cx="5401501" cy="3201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Commonly-used Blocks: Trigonometric Function</a:t>
            </a:r>
            <a:endParaRPr/>
          </a:p>
        </p:txBody>
      </p:sp>
      <p:sp>
        <p:nvSpPr>
          <p:cNvPr id="421" name="Google Shape;421;p59"/>
          <p:cNvSpPr txBox="1"/>
          <p:nvPr>
            <p:ph idx="1" type="body"/>
          </p:nvPr>
        </p:nvSpPr>
        <p:spPr>
          <a:xfrm>
            <a:off x="311700" y="1152475"/>
            <a:ext cx="312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/>
              <a:t>A Trigonometric function </a:t>
            </a:r>
            <a:r>
              <a:rPr lang="en-CA" sz="1200"/>
              <a:t>block</a:t>
            </a:r>
            <a:r>
              <a:rPr lang="en-CA" sz="1200"/>
              <a:t> provides standard trigonometric functions including sine, cosine, </a:t>
            </a:r>
            <a:r>
              <a:rPr lang="en-CA" sz="1200"/>
              <a:t>tangent</a:t>
            </a:r>
            <a:r>
              <a:rPr lang="en-CA" sz="1200"/>
              <a:t>, inverse trig., </a:t>
            </a:r>
            <a:r>
              <a:rPr lang="en-CA" sz="1200"/>
              <a:t>hyperbolic</a:t>
            </a:r>
            <a:r>
              <a:rPr lang="en-CA" sz="1200"/>
              <a:t> trig., etc.</a:t>
            </a:r>
            <a:endParaRPr sz="12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200"/>
              <a:t>Use Cases: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-CA" sz="1200"/>
              <a:t>Mathematics model</a:t>
            </a:r>
            <a:endParaRPr sz="1200"/>
          </a:p>
        </p:txBody>
      </p:sp>
      <p:pic>
        <p:nvPicPr>
          <p:cNvPr id="422" name="Google Shape;422;p59" title="Screenshot from 2025-09-05 19-08-2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0225" y="1340575"/>
            <a:ext cx="5401501" cy="32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Example</a:t>
            </a:r>
            <a:endParaRPr/>
          </a:p>
        </p:txBody>
      </p:sp>
      <p:pic>
        <p:nvPicPr>
          <p:cNvPr id="428" name="Google Shape;428;p60" title="Screenshot from 2025-09-06 11-58-2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850" y="1809650"/>
            <a:ext cx="5594749" cy="243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60" title="Screenshot from 2025-09-06 11-59-3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2349" y="1700800"/>
            <a:ext cx="3037601" cy="2143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Multi-channel Signals: Mux &amp; Demux</a:t>
            </a:r>
            <a:endParaRPr/>
          </a:p>
        </p:txBody>
      </p:sp>
      <p:pic>
        <p:nvPicPr>
          <p:cNvPr id="435" name="Google Shape;435;p61" title="Screenshot from 2025-09-06 12-26-3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279" y="1017725"/>
            <a:ext cx="4560338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61"/>
          <p:cNvSpPr/>
          <p:nvPr/>
        </p:nvSpPr>
        <p:spPr>
          <a:xfrm>
            <a:off x="2911929" y="1662000"/>
            <a:ext cx="411900" cy="656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61"/>
          <p:cNvSpPr txBox="1"/>
          <p:nvPr>
            <p:ph idx="1" type="body"/>
          </p:nvPr>
        </p:nvSpPr>
        <p:spPr>
          <a:xfrm>
            <a:off x="5496025" y="1220013"/>
            <a:ext cx="312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/>
              <a:t>A Mux block forms a multi-channel signal based on give inputs.</a:t>
            </a:r>
            <a:endParaRPr sz="12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 sz="1200"/>
              <a:t>A Demux block splits multi-channel signal into multiple single-channel signal.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 title="Screenshot from 2025-09-04 20-10-1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688" y="1053809"/>
            <a:ext cx="7144934" cy="403372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MATLAB GUI (2025a)</a:t>
            </a:r>
            <a:endParaRPr/>
          </a:p>
        </p:txBody>
      </p:sp>
      <p:sp>
        <p:nvSpPr>
          <p:cNvPr id="81" name="Google Shape;81;p17"/>
          <p:cNvSpPr/>
          <p:nvPr/>
        </p:nvSpPr>
        <p:spPr>
          <a:xfrm>
            <a:off x="1553775" y="1660375"/>
            <a:ext cx="1173600" cy="100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1194625" y="3353475"/>
            <a:ext cx="763800" cy="451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1958375" y="1786025"/>
            <a:ext cx="2268000" cy="478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6854875" y="1760775"/>
            <a:ext cx="1235100" cy="31995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1194575" y="1854425"/>
            <a:ext cx="763800" cy="409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Google Shape;86;p17"/>
          <p:cNvCxnSpPr>
            <a:endCxn id="81" idx="3"/>
          </p:cNvCxnSpPr>
          <p:nvPr/>
        </p:nvCxnSpPr>
        <p:spPr>
          <a:xfrm flipH="1">
            <a:off x="2727375" y="1488625"/>
            <a:ext cx="385200" cy="222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7"/>
          <p:cNvSpPr txBox="1"/>
          <p:nvPr/>
        </p:nvSpPr>
        <p:spPr>
          <a:xfrm>
            <a:off x="3169800" y="1272125"/>
            <a:ext cx="1327200" cy="327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rgbClr val="FF0000"/>
                </a:solidFill>
              </a:rPr>
              <a:t>Working Directory</a:t>
            </a:r>
            <a:endParaRPr sz="1100">
              <a:solidFill>
                <a:srgbClr val="FF0000"/>
              </a:solidFill>
            </a:endParaRPr>
          </a:p>
        </p:txBody>
      </p:sp>
      <p:cxnSp>
        <p:nvCxnSpPr>
          <p:cNvPr id="88" name="Google Shape;88;p17"/>
          <p:cNvCxnSpPr/>
          <p:nvPr/>
        </p:nvCxnSpPr>
        <p:spPr>
          <a:xfrm rot="10800000">
            <a:off x="3716375" y="2310925"/>
            <a:ext cx="390300" cy="24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" name="Google Shape;89;p17"/>
          <p:cNvSpPr txBox="1"/>
          <p:nvPr/>
        </p:nvSpPr>
        <p:spPr>
          <a:xfrm>
            <a:off x="4175800" y="2571750"/>
            <a:ext cx="1404000" cy="327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rgbClr val="FF0000"/>
                </a:solidFill>
              </a:rPr>
              <a:t>Command Window</a:t>
            </a:r>
            <a:endParaRPr sz="1100">
              <a:solidFill>
                <a:srgbClr val="FF0000"/>
              </a:solidFill>
            </a:endParaRPr>
          </a:p>
        </p:txBody>
      </p:sp>
      <p:cxnSp>
        <p:nvCxnSpPr>
          <p:cNvPr id="90" name="Google Shape;90;p17"/>
          <p:cNvCxnSpPr/>
          <p:nvPr/>
        </p:nvCxnSpPr>
        <p:spPr>
          <a:xfrm rot="10800000">
            <a:off x="1432875" y="2357775"/>
            <a:ext cx="390300" cy="24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7"/>
          <p:cNvSpPr txBox="1"/>
          <p:nvPr/>
        </p:nvSpPr>
        <p:spPr>
          <a:xfrm>
            <a:off x="1892300" y="2618600"/>
            <a:ext cx="960000" cy="478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rgbClr val="FF0000"/>
                </a:solidFill>
              </a:rPr>
              <a:t>Files in the directory</a:t>
            </a:r>
            <a:endParaRPr sz="1100">
              <a:solidFill>
                <a:srgbClr val="FF0000"/>
              </a:solidFill>
            </a:endParaRPr>
          </a:p>
        </p:txBody>
      </p:sp>
      <p:cxnSp>
        <p:nvCxnSpPr>
          <p:cNvPr id="92" name="Google Shape;92;p17"/>
          <p:cNvCxnSpPr/>
          <p:nvPr/>
        </p:nvCxnSpPr>
        <p:spPr>
          <a:xfrm rot="10800000">
            <a:off x="2032900" y="3750375"/>
            <a:ext cx="390300" cy="24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Google Shape;93;p17"/>
          <p:cNvSpPr txBox="1"/>
          <p:nvPr/>
        </p:nvSpPr>
        <p:spPr>
          <a:xfrm>
            <a:off x="2492325" y="4011200"/>
            <a:ext cx="891000" cy="327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rgbClr val="FF0000"/>
                </a:solidFill>
              </a:rPr>
              <a:t>Workspace</a:t>
            </a:r>
            <a:endParaRPr sz="1100">
              <a:solidFill>
                <a:srgbClr val="FF0000"/>
              </a:solidFill>
            </a:endParaRPr>
          </a:p>
        </p:txBody>
      </p:sp>
      <p:cxnSp>
        <p:nvCxnSpPr>
          <p:cNvPr id="94" name="Google Shape;94;p17"/>
          <p:cNvCxnSpPr/>
          <p:nvPr/>
        </p:nvCxnSpPr>
        <p:spPr>
          <a:xfrm flipH="1" rot="10800000">
            <a:off x="6359575" y="3690425"/>
            <a:ext cx="411900" cy="2526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7"/>
          <p:cNvSpPr txBox="1"/>
          <p:nvPr/>
        </p:nvSpPr>
        <p:spPr>
          <a:xfrm>
            <a:off x="5788025" y="3943025"/>
            <a:ext cx="645300" cy="327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rgbClr val="0000FF"/>
                </a:solidFill>
              </a:rPr>
              <a:t>Copilot</a:t>
            </a:r>
            <a:endParaRPr sz="11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Time Integration: Integrator</a:t>
            </a:r>
            <a:endParaRPr/>
          </a:p>
        </p:txBody>
      </p:sp>
      <p:sp>
        <p:nvSpPr>
          <p:cNvPr id="443" name="Google Shape;443;p62"/>
          <p:cNvSpPr txBox="1"/>
          <p:nvPr>
            <p:ph idx="1" type="body"/>
          </p:nvPr>
        </p:nvSpPr>
        <p:spPr>
          <a:xfrm>
            <a:off x="5496025" y="1220013"/>
            <a:ext cx="312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/>
              <a:t>An Integrator block perform integration with respect to time based on specified initial condition of the state, which can be scalr, vector, or matrix.</a:t>
            </a:r>
            <a:endParaRPr sz="12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200"/>
              <a:t>Use cases: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-CA" sz="1200"/>
              <a:t>Simulating solution of differential equations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CA" sz="1200"/>
              <a:t>Integral term in PID Control</a:t>
            </a:r>
            <a:endParaRPr sz="12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 sz="1200"/>
              <a:t> </a:t>
            </a:r>
            <a:endParaRPr sz="1200"/>
          </a:p>
        </p:txBody>
      </p:sp>
      <p:pic>
        <p:nvPicPr>
          <p:cNvPr id="444" name="Google Shape;444;p62" title="Screenshot from 2025-09-06 15-16-1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575" y="1861850"/>
            <a:ext cx="4951225" cy="19251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62"/>
          <p:cNvSpPr/>
          <p:nvPr/>
        </p:nvSpPr>
        <p:spPr>
          <a:xfrm>
            <a:off x="2661273" y="2739275"/>
            <a:ext cx="608100" cy="517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62"/>
          <p:cNvSpPr/>
          <p:nvPr/>
        </p:nvSpPr>
        <p:spPr>
          <a:xfrm>
            <a:off x="3485450" y="2821475"/>
            <a:ext cx="556200" cy="517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Simulation Time: Pacing</a:t>
            </a:r>
            <a:endParaRPr/>
          </a:p>
        </p:txBody>
      </p:sp>
      <p:sp>
        <p:nvSpPr>
          <p:cNvPr id="452" name="Google Shape;452;p63"/>
          <p:cNvSpPr txBox="1"/>
          <p:nvPr>
            <p:ph idx="1" type="body"/>
          </p:nvPr>
        </p:nvSpPr>
        <p:spPr>
          <a:xfrm>
            <a:off x="311700" y="1152475"/>
            <a:ext cx="834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CA" sz="1200"/>
              <a:t>By default, Simulink will run the model normally as fast as it possibly can to simulate the dynamics system.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CA" sz="1200"/>
              <a:t>Its pacing can be adjusted by selecting ‘Simulation Pacing’. This will slow down the computation</a:t>
            </a:r>
            <a:endParaRPr sz="1200"/>
          </a:p>
        </p:txBody>
      </p:sp>
      <p:pic>
        <p:nvPicPr>
          <p:cNvPr id="453" name="Google Shape;453;p63" title="Screenshot from 2025-09-06 13-06-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795" y="2823720"/>
            <a:ext cx="2065975" cy="69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63" title="Screenshot from 2025-09-06 13-06-58.png"/>
          <p:cNvPicPr preferRelativeResize="0"/>
          <p:nvPr/>
        </p:nvPicPr>
        <p:blipFill rotWithShape="1">
          <a:blip r:embed="rId4">
            <a:alphaModFix/>
          </a:blip>
          <a:srcRect b="0" l="51641" r="0" t="0"/>
          <a:stretch/>
        </p:blipFill>
        <p:spPr>
          <a:xfrm>
            <a:off x="3637803" y="2823725"/>
            <a:ext cx="1077934" cy="143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63" title="Screenshot from 2025-09-06 13-07-43.png"/>
          <p:cNvPicPr preferRelativeResize="0"/>
          <p:nvPr/>
        </p:nvPicPr>
        <p:blipFill rotWithShape="1">
          <a:blip r:embed="rId5">
            <a:alphaModFix/>
          </a:blip>
          <a:srcRect b="0" l="2477" r="0" t="39183"/>
          <a:stretch/>
        </p:blipFill>
        <p:spPr>
          <a:xfrm>
            <a:off x="5693750" y="2571738"/>
            <a:ext cx="3138550" cy="1436225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63"/>
          <p:cNvSpPr/>
          <p:nvPr/>
        </p:nvSpPr>
        <p:spPr>
          <a:xfrm>
            <a:off x="2899600" y="2969150"/>
            <a:ext cx="489900" cy="38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63"/>
          <p:cNvSpPr/>
          <p:nvPr/>
        </p:nvSpPr>
        <p:spPr>
          <a:xfrm>
            <a:off x="4959788" y="3099350"/>
            <a:ext cx="489900" cy="38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4"/>
          <p:cNvSpPr txBox="1"/>
          <p:nvPr>
            <p:ph idx="1" type="body"/>
          </p:nvPr>
        </p:nvSpPr>
        <p:spPr>
          <a:xfrm>
            <a:off x="311700" y="1152475"/>
            <a:ext cx="834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CA" sz="1200"/>
              <a:t>Simulation does not have to last till the specified duration. It can be stopped using Stop Simulation block. 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CA" sz="1200"/>
              <a:t>When trigger by non-zero value, a Stop Simulation block stop the entire simulation. This can help automate experimentation. </a:t>
            </a:r>
            <a:endParaRPr sz="1200"/>
          </a:p>
        </p:txBody>
      </p:sp>
      <p:sp>
        <p:nvSpPr>
          <p:cNvPr id="463" name="Google Shape;463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Simulation Time: Conditional Stop</a:t>
            </a:r>
            <a:endParaRPr/>
          </a:p>
        </p:txBody>
      </p:sp>
      <p:sp>
        <p:nvSpPr>
          <p:cNvPr id="464" name="Google Shape;464;p64"/>
          <p:cNvSpPr txBox="1"/>
          <p:nvPr/>
        </p:nvSpPr>
        <p:spPr>
          <a:xfrm>
            <a:off x="591900" y="4289025"/>
            <a:ext cx="79602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>
                <a:solidFill>
                  <a:schemeClr val="dk2"/>
                </a:solidFill>
              </a:rPr>
              <a:t>In this example, the simulation stops when the vertical position is less than or equal to zero. In other words, the simulation stops when the particle hits the ground.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465" name="Google Shape;465;p64" title="Screenshot from 2025-09-06 15-18-3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378" y="2106378"/>
            <a:ext cx="7869050" cy="2096018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64"/>
          <p:cNvSpPr/>
          <p:nvPr/>
        </p:nvSpPr>
        <p:spPr>
          <a:xfrm>
            <a:off x="7746020" y="3244925"/>
            <a:ext cx="1016100" cy="888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" name="Google Shape;471;p65" title="Screenshot from 2025-09-06 15-23-4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050" y="1119774"/>
            <a:ext cx="7408074" cy="3349700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System with Feedback Loop</a:t>
            </a:r>
            <a:endParaRPr/>
          </a:p>
        </p:txBody>
      </p:sp>
      <p:sp>
        <p:nvSpPr>
          <p:cNvPr id="473" name="Google Shape;473;p65"/>
          <p:cNvSpPr txBox="1"/>
          <p:nvPr/>
        </p:nvSpPr>
        <p:spPr>
          <a:xfrm>
            <a:off x="591900" y="4289025"/>
            <a:ext cx="7960200" cy="4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>
                <a:solidFill>
                  <a:schemeClr val="dk2"/>
                </a:solidFill>
              </a:rPr>
              <a:t>A dynamics </a:t>
            </a:r>
            <a:r>
              <a:rPr lang="en-CA" sz="1300">
                <a:solidFill>
                  <a:schemeClr val="dk2"/>
                </a:solidFill>
              </a:rPr>
              <a:t>system</a:t>
            </a:r>
            <a:r>
              <a:rPr lang="en-CA" sz="1300">
                <a:solidFill>
                  <a:schemeClr val="dk2"/>
                </a:solidFill>
              </a:rPr>
              <a:t> may have a feedback loop, whose behavior depends on its internal states.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474" name="Google Shape;474;p65"/>
          <p:cNvSpPr/>
          <p:nvPr/>
        </p:nvSpPr>
        <p:spPr>
          <a:xfrm>
            <a:off x="2305925" y="1964275"/>
            <a:ext cx="2618100" cy="1381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Exporting Data to Workspace: Scope</a:t>
            </a:r>
            <a:endParaRPr/>
          </a:p>
        </p:txBody>
      </p:sp>
      <p:sp>
        <p:nvSpPr>
          <p:cNvPr id="480" name="Google Shape;480;p66"/>
          <p:cNvSpPr txBox="1"/>
          <p:nvPr>
            <p:ph idx="1" type="body"/>
          </p:nvPr>
        </p:nvSpPr>
        <p:spPr>
          <a:xfrm>
            <a:off x="311700" y="1152475"/>
            <a:ext cx="299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CA" sz="1200"/>
              <a:t>When using normal simulation, a Scope block can be configured to log the input signal(s) and save them as a </a:t>
            </a:r>
            <a:r>
              <a:rPr lang="en-CA" sz="1200"/>
              <a:t>variable</a:t>
            </a:r>
            <a:r>
              <a:rPr lang="en-CA" sz="1200"/>
              <a:t> in workspace. The format can be ‘Array’, ‘Structure’, ‘Dataset’. 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CA" sz="1200"/>
              <a:t>When using real-time target hardware, the format should be set to ‘Array’.</a:t>
            </a:r>
            <a:endParaRPr sz="1200"/>
          </a:p>
        </p:txBody>
      </p:sp>
      <p:pic>
        <p:nvPicPr>
          <p:cNvPr id="481" name="Google Shape;481;p66" title="Screenshot from 2025-09-06 11-48-4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4601" y="1458850"/>
            <a:ext cx="5276551" cy="2977175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66"/>
          <p:cNvSpPr/>
          <p:nvPr/>
        </p:nvSpPr>
        <p:spPr>
          <a:xfrm>
            <a:off x="4572025" y="3330600"/>
            <a:ext cx="4151400" cy="183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Exporting Data to Workspace: To Workspace</a:t>
            </a:r>
            <a:endParaRPr/>
          </a:p>
        </p:txBody>
      </p:sp>
      <p:sp>
        <p:nvSpPr>
          <p:cNvPr id="488" name="Google Shape;488;p67"/>
          <p:cNvSpPr txBox="1"/>
          <p:nvPr>
            <p:ph idx="1" type="body"/>
          </p:nvPr>
        </p:nvSpPr>
        <p:spPr>
          <a:xfrm>
            <a:off x="311700" y="1152475"/>
            <a:ext cx="299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CA" sz="1200"/>
              <a:t>Alternatively, a To Workspace block can be use to export the input signal(s) directly to the specified variable. The format includes ‘Array’, ‘Structure’, and “TimeSeries’.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CA" sz="1200"/>
              <a:t>When using with real-time Target hardware, the format must be set to ‘Array’.</a:t>
            </a:r>
            <a:endParaRPr sz="1200"/>
          </a:p>
        </p:txBody>
      </p:sp>
      <p:pic>
        <p:nvPicPr>
          <p:cNvPr id="489" name="Google Shape;489;p67" title="Screenshot from 2025-09-06 14-14-1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8525" y="942275"/>
            <a:ext cx="3973301" cy="3997125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67"/>
          <p:cNvSpPr/>
          <p:nvPr/>
        </p:nvSpPr>
        <p:spPr>
          <a:xfrm>
            <a:off x="6041375" y="3469825"/>
            <a:ext cx="2432700" cy="256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5" name="Google Shape;495;p68" title="Screenshot from 2025-09-06 15-30-0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2746" y="3231047"/>
            <a:ext cx="4544164" cy="1651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96" name="Google Shape;496;p68" title="Screenshot from 2025-09-06 15-29-0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5724" y="255079"/>
            <a:ext cx="5247825" cy="257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Subsystem</a:t>
            </a:r>
            <a:endParaRPr/>
          </a:p>
        </p:txBody>
      </p:sp>
      <p:sp>
        <p:nvSpPr>
          <p:cNvPr id="498" name="Google Shape;498;p68"/>
          <p:cNvSpPr txBox="1"/>
          <p:nvPr>
            <p:ph idx="1" type="body"/>
          </p:nvPr>
        </p:nvSpPr>
        <p:spPr>
          <a:xfrm>
            <a:off x="311700" y="1152475"/>
            <a:ext cx="299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CA" sz="1200"/>
              <a:t>A collection of selected blocks can be grouped together and form a ‘subsystem’. 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CA" sz="1200"/>
              <a:t>Drag and select the desired group of blocks and press ‘Ctrl+G’ to form a group.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CA" sz="1200"/>
              <a:t>Additional inputs and outputs can be added by using ‘In1’ and ‘Out1’ blocks.</a:t>
            </a:r>
            <a:endParaRPr sz="1200"/>
          </a:p>
        </p:txBody>
      </p:sp>
      <p:sp>
        <p:nvSpPr>
          <p:cNvPr id="499" name="Google Shape;499;p68"/>
          <p:cNvSpPr/>
          <p:nvPr/>
        </p:nvSpPr>
        <p:spPr>
          <a:xfrm flipH="1">
            <a:off x="8223600" y="3409675"/>
            <a:ext cx="453300" cy="1008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0" name="Google Shape;500;p68"/>
          <p:cNvCxnSpPr>
            <a:endCxn id="501" idx="0"/>
          </p:cNvCxnSpPr>
          <p:nvPr/>
        </p:nvCxnSpPr>
        <p:spPr>
          <a:xfrm>
            <a:off x="5494450" y="2127650"/>
            <a:ext cx="910500" cy="11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2" name="Google Shape;502;p68"/>
          <p:cNvSpPr/>
          <p:nvPr/>
        </p:nvSpPr>
        <p:spPr>
          <a:xfrm>
            <a:off x="5667863" y="4434075"/>
            <a:ext cx="1473900" cy="381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3" name="Google Shape;503;p68"/>
          <p:cNvCxnSpPr/>
          <p:nvPr/>
        </p:nvCxnSpPr>
        <p:spPr>
          <a:xfrm rot="10800000">
            <a:off x="5091650" y="1834050"/>
            <a:ext cx="1834200" cy="2805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4" name="Google Shape;504;p68"/>
          <p:cNvCxnSpPr/>
          <p:nvPr/>
        </p:nvCxnSpPr>
        <p:spPr>
          <a:xfrm rot="10800000">
            <a:off x="5044100" y="2304125"/>
            <a:ext cx="862800" cy="2260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5" name="Google Shape;505;p68"/>
          <p:cNvCxnSpPr/>
          <p:nvPr/>
        </p:nvCxnSpPr>
        <p:spPr>
          <a:xfrm rot="10800000">
            <a:off x="5929525" y="2332125"/>
            <a:ext cx="2514000" cy="1200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6" name="Google Shape;506;p68"/>
          <p:cNvCxnSpPr/>
          <p:nvPr/>
        </p:nvCxnSpPr>
        <p:spPr>
          <a:xfrm rot="10800000">
            <a:off x="5878025" y="1814050"/>
            <a:ext cx="2549700" cy="2355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Masking Subsystem</a:t>
            </a:r>
            <a:endParaRPr/>
          </a:p>
        </p:txBody>
      </p:sp>
      <p:sp>
        <p:nvSpPr>
          <p:cNvPr id="512" name="Google Shape;512;p69"/>
          <p:cNvSpPr txBox="1"/>
          <p:nvPr>
            <p:ph idx="1" type="body"/>
          </p:nvPr>
        </p:nvSpPr>
        <p:spPr>
          <a:xfrm>
            <a:off x="311700" y="1152475"/>
            <a:ext cx="306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CA" sz="1200"/>
              <a:t>Organize and parameterize a subsystem by adding a mask to a subsystem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CA" sz="1200"/>
              <a:t>Select a subsystem and press ‘Ctrl+M’ or right-click then </a:t>
            </a:r>
            <a:br>
              <a:rPr lang="en-CA" sz="1200"/>
            </a:br>
            <a:r>
              <a:rPr lang="en-CA" sz="1200"/>
              <a:t>select ‘ Mask’ &gt; ’</a:t>
            </a:r>
            <a:r>
              <a:rPr lang="en-CA" sz="1200"/>
              <a:t>Create Mask</a:t>
            </a:r>
            <a:r>
              <a:rPr lang="en-CA" sz="1200"/>
              <a:t>’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CA" sz="1200"/>
              <a:t>User can add UIs and link them to any written parameters inside the subsystem. </a:t>
            </a:r>
            <a:endParaRPr sz="12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513" name="Google Shape;513;p69" title="Screenshot from 2025-09-06 15-32-33.png"/>
          <p:cNvPicPr preferRelativeResize="0"/>
          <p:nvPr/>
        </p:nvPicPr>
        <p:blipFill rotWithShape="1">
          <a:blip r:embed="rId3">
            <a:alphaModFix/>
          </a:blip>
          <a:srcRect b="0" l="0" r="0" t="546"/>
          <a:stretch/>
        </p:blipFill>
        <p:spPr>
          <a:xfrm>
            <a:off x="3611550" y="262925"/>
            <a:ext cx="5347576" cy="4215350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69"/>
          <p:cNvSpPr/>
          <p:nvPr/>
        </p:nvSpPr>
        <p:spPr>
          <a:xfrm>
            <a:off x="7665700" y="1570863"/>
            <a:ext cx="1235100" cy="159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5" name="Google Shape;515;p69"/>
          <p:cNvCxnSpPr>
            <a:stCxn id="516" idx="0"/>
          </p:cNvCxnSpPr>
          <p:nvPr/>
        </p:nvCxnSpPr>
        <p:spPr>
          <a:xfrm rot="10800000">
            <a:off x="8117050" y="1730650"/>
            <a:ext cx="64200" cy="408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6" name="Google Shape;516;p69"/>
          <p:cNvSpPr txBox="1"/>
          <p:nvPr/>
        </p:nvSpPr>
        <p:spPr>
          <a:xfrm>
            <a:off x="7461700" y="2138650"/>
            <a:ext cx="1439100" cy="308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700">
                <a:solidFill>
                  <a:srgbClr val="FF0000"/>
                </a:solidFill>
              </a:rPr>
              <a:t>Initial value when not assigned</a:t>
            </a:r>
            <a:endParaRPr sz="700">
              <a:solidFill>
                <a:srgbClr val="FF0000"/>
              </a:solidFill>
            </a:endParaRPr>
          </a:p>
        </p:txBody>
      </p:sp>
      <p:sp>
        <p:nvSpPr>
          <p:cNvPr id="517" name="Google Shape;517;p69"/>
          <p:cNvSpPr/>
          <p:nvPr/>
        </p:nvSpPr>
        <p:spPr>
          <a:xfrm>
            <a:off x="6667775" y="2067652"/>
            <a:ext cx="533400" cy="190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69"/>
          <p:cNvSpPr txBox="1"/>
          <p:nvPr/>
        </p:nvSpPr>
        <p:spPr>
          <a:xfrm>
            <a:off x="5906925" y="2481550"/>
            <a:ext cx="1439100" cy="308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700">
                <a:solidFill>
                  <a:srgbClr val="FF0000"/>
                </a:solidFill>
              </a:rPr>
              <a:t>Name of the variable in the model</a:t>
            </a:r>
            <a:endParaRPr sz="700">
              <a:solidFill>
                <a:srgbClr val="FF0000"/>
              </a:solidFill>
            </a:endParaRPr>
          </a:p>
        </p:txBody>
      </p:sp>
      <p:cxnSp>
        <p:nvCxnSpPr>
          <p:cNvPr id="519" name="Google Shape;519;p69"/>
          <p:cNvCxnSpPr>
            <a:stCxn id="518" idx="0"/>
            <a:endCxn id="517" idx="2"/>
          </p:cNvCxnSpPr>
          <p:nvPr/>
        </p:nvCxnSpPr>
        <p:spPr>
          <a:xfrm flipH="1" rot="10800000">
            <a:off x="6626475" y="2258050"/>
            <a:ext cx="308100" cy="223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0" name="Google Shape;520;p69"/>
          <p:cNvSpPr txBox="1"/>
          <p:nvPr/>
        </p:nvSpPr>
        <p:spPr>
          <a:xfrm>
            <a:off x="5099500" y="3212775"/>
            <a:ext cx="1568400" cy="325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700">
                <a:solidFill>
                  <a:srgbClr val="FF0000"/>
                </a:solidFill>
              </a:rPr>
              <a:t>You can add different types of UIs</a:t>
            </a:r>
            <a:endParaRPr sz="700">
              <a:solidFill>
                <a:srgbClr val="FF0000"/>
              </a:solidFill>
            </a:endParaRPr>
          </a:p>
        </p:txBody>
      </p:sp>
      <p:sp>
        <p:nvSpPr>
          <p:cNvPr id="521" name="Google Shape;521;p69"/>
          <p:cNvSpPr/>
          <p:nvPr/>
        </p:nvSpPr>
        <p:spPr>
          <a:xfrm>
            <a:off x="3611550" y="1555551"/>
            <a:ext cx="1235100" cy="2078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2" name="Google Shape;522;p69"/>
          <p:cNvCxnSpPr>
            <a:stCxn id="520" idx="0"/>
          </p:cNvCxnSpPr>
          <p:nvPr/>
        </p:nvCxnSpPr>
        <p:spPr>
          <a:xfrm rot="10800000">
            <a:off x="4940500" y="2886975"/>
            <a:ext cx="943200" cy="325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7" name="Google Shape;527;p70" title="Screenshot from 2025-09-06 15-42-2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4650" y="1017732"/>
            <a:ext cx="4278420" cy="195038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Linking to a Masked Subsystem</a:t>
            </a:r>
            <a:endParaRPr/>
          </a:p>
        </p:txBody>
      </p:sp>
      <p:sp>
        <p:nvSpPr>
          <p:cNvPr id="529" name="Google Shape;529;p70"/>
          <p:cNvSpPr txBox="1"/>
          <p:nvPr>
            <p:ph idx="1" type="body"/>
          </p:nvPr>
        </p:nvSpPr>
        <p:spPr>
          <a:xfrm>
            <a:off x="311700" y="1152475"/>
            <a:ext cx="306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CA" sz="1200"/>
              <a:t>Once the mask is created, the subsystem can be accessed by clicking on the bottom-left corner of the subsystem. </a:t>
            </a:r>
            <a:r>
              <a:rPr lang="en-CA" sz="1200"/>
              <a:t> 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CA" sz="1200"/>
              <a:t>The upper-left corner of the canvas indicates the layer of the system. 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CA" sz="1200"/>
              <a:t>Associate the subsystem with the names of defined parameters </a:t>
            </a:r>
            <a:r>
              <a:rPr lang="en-CA" sz="1200"/>
              <a:t>accordingly.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CA" sz="1200"/>
              <a:t>Once they are defined, </a:t>
            </a:r>
            <a:endParaRPr sz="1200"/>
          </a:p>
        </p:txBody>
      </p:sp>
      <p:pic>
        <p:nvPicPr>
          <p:cNvPr id="530" name="Google Shape;530;p70" title="Screenshot from 2025-09-06 15-37-44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9800" y="877044"/>
            <a:ext cx="2037975" cy="2011275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70"/>
          <p:cNvSpPr/>
          <p:nvPr/>
        </p:nvSpPr>
        <p:spPr>
          <a:xfrm>
            <a:off x="7908425" y="1477744"/>
            <a:ext cx="445800" cy="234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70"/>
          <p:cNvSpPr/>
          <p:nvPr/>
        </p:nvSpPr>
        <p:spPr>
          <a:xfrm>
            <a:off x="7573200" y="1886924"/>
            <a:ext cx="465300" cy="291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70"/>
          <p:cNvSpPr/>
          <p:nvPr/>
        </p:nvSpPr>
        <p:spPr>
          <a:xfrm>
            <a:off x="6395875" y="2489972"/>
            <a:ext cx="280800" cy="198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70"/>
          <p:cNvSpPr/>
          <p:nvPr/>
        </p:nvSpPr>
        <p:spPr>
          <a:xfrm>
            <a:off x="3970400" y="2390094"/>
            <a:ext cx="258000" cy="174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70"/>
          <p:cNvSpPr/>
          <p:nvPr/>
        </p:nvSpPr>
        <p:spPr>
          <a:xfrm>
            <a:off x="6676675" y="1126850"/>
            <a:ext cx="1137600" cy="174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70"/>
          <p:cNvSpPr txBox="1"/>
          <p:nvPr/>
        </p:nvSpPr>
        <p:spPr>
          <a:xfrm>
            <a:off x="6900775" y="485200"/>
            <a:ext cx="751800" cy="291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700">
                <a:solidFill>
                  <a:srgbClr val="FF0000"/>
                </a:solidFill>
              </a:rPr>
              <a:t>Current Layer</a:t>
            </a:r>
            <a:endParaRPr sz="700">
              <a:solidFill>
                <a:srgbClr val="FF0000"/>
              </a:solidFill>
            </a:endParaRPr>
          </a:p>
        </p:txBody>
      </p:sp>
      <p:cxnSp>
        <p:nvCxnSpPr>
          <p:cNvPr id="537" name="Google Shape;537;p70"/>
          <p:cNvCxnSpPr>
            <a:stCxn id="536" idx="2"/>
            <a:endCxn id="535" idx="0"/>
          </p:cNvCxnSpPr>
          <p:nvPr/>
        </p:nvCxnSpPr>
        <p:spPr>
          <a:xfrm flipH="1">
            <a:off x="7245475" y="776800"/>
            <a:ext cx="31200" cy="350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8" name="Google Shape;538;p70"/>
          <p:cNvSpPr txBox="1"/>
          <p:nvPr/>
        </p:nvSpPr>
        <p:spPr>
          <a:xfrm>
            <a:off x="7755425" y="2968100"/>
            <a:ext cx="1137600" cy="291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700">
                <a:solidFill>
                  <a:srgbClr val="FF0000"/>
                </a:solidFill>
              </a:rPr>
              <a:t>Parameters: m, g, and k</a:t>
            </a:r>
            <a:endParaRPr sz="700">
              <a:solidFill>
                <a:srgbClr val="FF0000"/>
              </a:solidFill>
            </a:endParaRPr>
          </a:p>
        </p:txBody>
      </p:sp>
      <p:cxnSp>
        <p:nvCxnSpPr>
          <p:cNvPr id="539" name="Google Shape;539;p70"/>
          <p:cNvCxnSpPr>
            <a:stCxn id="538" idx="1"/>
            <a:endCxn id="533" idx="3"/>
          </p:cNvCxnSpPr>
          <p:nvPr/>
        </p:nvCxnSpPr>
        <p:spPr>
          <a:xfrm rot="10800000">
            <a:off x="6676625" y="2589200"/>
            <a:ext cx="1078800" cy="524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0" name="Google Shape;540;p70"/>
          <p:cNvCxnSpPr/>
          <p:nvPr/>
        </p:nvCxnSpPr>
        <p:spPr>
          <a:xfrm rot="10800000">
            <a:off x="7838175" y="2046500"/>
            <a:ext cx="344100" cy="921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1" name="Google Shape;541;p70"/>
          <p:cNvCxnSpPr/>
          <p:nvPr/>
        </p:nvCxnSpPr>
        <p:spPr>
          <a:xfrm rot="10800000">
            <a:off x="8231125" y="1643000"/>
            <a:ext cx="378000" cy="1325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2" name="Google Shape;542;p70"/>
          <p:cNvSpPr txBox="1"/>
          <p:nvPr/>
        </p:nvSpPr>
        <p:spPr>
          <a:xfrm>
            <a:off x="4228400" y="3311700"/>
            <a:ext cx="1925400" cy="291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700">
                <a:solidFill>
                  <a:srgbClr val="FF0000"/>
                </a:solidFill>
              </a:rPr>
              <a:t>Click here to define the model subsystem</a:t>
            </a:r>
            <a:endParaRPr sz="700">
              <a:solidFill>
                <a:srgbClr val="FF0000"/>
              </a:solidFill>
            </a:endParaRPr>
          </a:p>
        </p:txBody>
      </p:sp>
      <p:cxnSp>
        <p:nvCxnSpPr>
          <p:cNvPr id="543" name="Google Shape;543;p70"/>
          <p:cNvCxnSpPr>
            <a:endCxn id="534" idx="3"/>
          </p:cNvCxnSpPr>
          <p:nvPr/>
        </p:nvCxnSpPr>
        <p:spPr>
          <a:xfrm rot="10800000">
            <a:off x="4228400" y="2477394"/>
            <a:ext cx="426900" cy="834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Linking GUI with Model</a:t>
            </a:r>
            <a:endParaRPr/>
          </a:p>
        </p:txBody>
      </p:sp>
      <p:sp>
        <p:nvSpPr>
          <p:cNvPr id="549" name="Google Shape;549;p71"/>
          <p:cNvSpPr txBox="1"/>
          <p:nvPr>
            <p:ph idx="1" type="body"/>
          </p:nvPr>
        </p:nvSpPr>
        <p:spPr>
          <a:xfrm>
            <a:off x="311700" y="1152475"/>
            <a:ext cx="306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CA" sz="1200"/>
              <a:t>Input Interface blocks such as button, knob, slider switch, toggle switch, or slider, can be linked to a constant block. To interact with the simulated model, </a:t>
            </a:r>
            <a:r>
              <a:rPr lang="en-CA" sz="1200">
                <a:highlight>
                  <a:srgbClr val="FFFF00"/>
                </a:highlight>
              </a:rPr>
              <a:t>real-time pacing</a:t>
            </a:r>
            <a:r>
              <a:rPr lang="en-CA" sz="1200"/>
              <a:t> or </a:t>
            </a:r>
            <a:r>
              <a:rPr lang="en-CA" sz="1200">
                <a:highlight>
                  <a:srgbClr val="FFFF00"/>
                </a:highlight>
              </a:rPr>
              <a:t>real-time target hardware</a:t>
            </a:r>
            <a:r>
              <a:rPr lang="en-CA" sz="1200"/>
              <a:t> should be used.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CA" sz="1200"/>
              <a:t>The output interfaces include Dashboard scope, lamp, and </a:t>
            </a:r>
            <a:r>
              <a:rPr lang="en-CA" sz="1200"/>
              <a:t>gauges</a:t>
            </a:r>
            <a:r>
              <a:rPr lang="en-CA" sz="1200"/>
              <a:t>.  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CA" sz="1200"/>
              <a:t>GUIs can be useful for Human-In-the-Loop experiments, i.e. waiting until the system is stable, the toggle the disturbance.</a:t>
            </a:r>
            <a:endParaRPr sz="1200"/>
          </a:p>
        </p:txBody>
      </p:sp>
      <p:pic>
        <p:nvPicPr>
          <p:cNvPr id="550" name="Google Shape;550;p71" title="Screenshot from 2025-09-06 16-06-1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7650" y="966425"/>
            <a:ext cx="4908925" cy="3526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Scalar: Variables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152475"/>
            <a:ext cx="8520600" cy="16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92100" marR="292100" rtl="0" algn="l">
              <a:lnSpc>
                <a:spcPct val="106909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CA" sz="102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1+1</a:t>
            </a:r>
            <a:endParaRPr sz="1025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06909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025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06909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CA" sz="102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ans =</a:t>
            </a:r>
            <a:endParaRPr sz="1025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06909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025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06909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CA" sz="102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2</a:t>
            </a:r>
            <a:endParaRPr sz="1025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06909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CA" sz="102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a=1 			</a:t>
            </a:r>
            <a:r>
              <a:rPr lang="en-CA" sz="1025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% command without semicolon will print the output if there is any</a:t>
            </a:r>
            <a:endParaRPr sz="1025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06909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025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06909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CA" sz="102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=</a:t>
            </a:r>
            <a:endParaRPr sz="1025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06909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025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06909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CA" sz="102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1</a:t>
            </a:r>
            <a:endParaRPr sz="1025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06909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CA" sz="102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b=ans;			</a:t>
            </a:r>
            <a:r>
              <a:rPr lang="en-CA" sz="1025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% command with will not automatically print the output</a:t>
            </a:r>
            <a:endParaRPr sz="1025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06909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CA" sz="102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c=a+b;</a:t>
            </a:r>
            <a:endParaRPr sz="1025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06909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CA" sz="1025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c=c+1;</a:t>
            </a:r>
            <a:endParaRPr sz="1025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06909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025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2" name="Google Shape;102;p18" title="Screenshot from 2025-09-04 20-19-5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6675" y="3673000"/>
            <a:ext cx="1866900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Trigger &amp; Triggered Subsystem</a:t>
            </a:r>
            <a:endParaRPr/>
          </a:p>
        </p:txBody>
      </p:sp>
      <p:sp>
        <p:nvSpPr>
          <p:cNvPr id="556" name="Google Shape;556;p72"/>
          <p:cNvSpPr txBox="1"/>
          <p:nvPr>
            <p:ph idx="1" type="body"/>
          </p:nvPr>
        </p:nvSpPr>
        <p:spPr>
          <a:xfrm>
            <a:off x="311700" y="1152475"/>
            <a:ext cx="306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/>
              <a:t>Example:</a:t>
            </a:r>
            <a:endParaRPr sz="12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200"/>
              <a:t>Obtain the time stamp when the button is released.</a:t>
            </a:r>
            <a:endParaRPr sz="12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200"/>
              <a:t>Solution: </a:t>
            </a:r>
            <a:endParaRPr sz="12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200"/>
              <a:t>We can use the change in the input signal to “trigger” another subsystem that reads “time” from a clock. The trigger should be configured to ‘falling edge’ for this example.</a:t>
            </a:r>
            <a:endParaRPr sz="12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 sz="1200"/>
              <a:t>A Trigger block, when placed inside a subsystem, turns the subsystem into a triggered subsystem, which executes when triggered (rising edge, falling edge ,both).</a:t>
            </a:r>
            <a:endParaRPr sz="1200"/>
          </a:p>
        </p:txBody>
      </p:sp>
      <p:pic>
        <p:nvPicPr>
          <p:cNvPr id="557" name="Google Shape;557;p72" title="Screenshot from 2025-09-06 16-23-2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9953" y="2906900"/>
            <a:ext cx="3646122" cy="209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p72" title="Screenshot from 2025-09-06 16-22-2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8574" y="763825"/>
            <a:ext cx="3659324" cy="20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72"/>
          <p:cNvSpPr/>
          <p:nvPr/>
        </p:nvSpPr>
        <p:spPr>
          <a:xfrm>
            <a:off x="5345325" y="1269075"/>
            <a:ext cx="1238400" cy="1143000"/>
          </a:xfrm>
          <a:prstGeom prst="rect">
            <a:avLst/>
          </a:prstGeom>
          <a:noFill/>
          <a:ln cap="flat" cmpd="sng" w="9525">
            <a:solidFill>
              <a:srgbClr val="E11B1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0" name="Google Shape;560;p72"/>
          <p:cNvCxnSpPr>
            <a:endCxn id="559" idx="2"/>
          </p:cNvCxnSpPr>
          <p:nvPr/>
        </p:nvCxnSpPr>
        <p:spPr>
          <a:xfrm rot="10800000">
            <a:off x="5964525" y="2412075"/>
            <a:ext cx="1065900" cy="2000400"/>
          </a:xfrm>
          <a:prstGeom prst="straightConnector1">
            <a:avLst/>
          </a:prstGeom>
          <a:noFill/>
          <a:ln cap="flat" cmpd="sng" w="9525">
            <a:solidFill>
              <a:srgbClr val="E11B14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73" title="Screenshot from 2025-09-06 17-16-5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1813" y="965800"/>
            <a:ext cx="4170475" cy="2157975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Enable &amp; Enabled Subsystem</a:t>
            </a:r>
            <a:endParaRPr/>
          </a:p>
        </p:txBody>
      </p:sp>
      <p:sp>
        <p:nvSpPr>
          <p:cNvPr id="567" name="Google Shape;567;p73"/>
          <p:cNvSpPr txBox="1"/>
          <p:nvPr>
            <p:ph idx="1" type="body"/>
          </p:nvPr>
        </p:nvSpPr>
        <p:spPr>
          <a:xfrm>
            <a:off x="311700" y="1152475"/>
            <a:ext cx="306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/>
              <a:t>An Enable block, when placed inside a subsystem, turns the subsystem into an enabled subsystem, which executes when enabling signal is true. </a:t>
            </a:r>
            <a:endParaRPr sz="12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200"/>
              <a:t>Example</a:t>
            </a:r>
            <a:r>
              <a:rPr lang="en-CA" sz="1200"/>
              <a:t>:</a:t>
            </a:r>
            <a:endParaRPr sz="12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200"/>
              <a:t>The user can start this experiment by holding down the button until the output velocity ‘w’ reaches a steady state (w=1). </a:t>
            </a:r>
            <a:endParaRPr sz="12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 sz="1200"/>
              <a:t>After reaching the steady-state, the user can release the button. The system will determine the time it takes for the system to go from 1 to 0.02 (98% of the value). This is known as </a:t>
            </a:r>
            <a:r>
              <a:rPr lang="en-CA" sz="1200"/>
              <a:t>settling</a:t>
            </a:r>
            <a:r>
              <a:rPr lang="en-CA" sz="1200"/>
              <a:t> time of 1st order system. The time difference is only computed when the value is less than 0.02.</a:t>
            </a:r>
            <a:endParaRPr sz="1200"/>
          </a:p>
        </p:txBody>
      </p:sp>
      <p:sp>
        <p:nvSpPr>
          <p:cNvPr id="568" name="Google Shape;568;p73"/>
          <p:cNvSpPr/>
          <p:nvPr/>
        </p:nvSpPr>
        <p:spPr>
          <a:xfrm>
            <a:off x="7316250" y="2016425"/>
            <a:ext cx="492000" cy="674100"/>
          </a:xfrm>
          <a:prstGeom prst="rect">
            <a:avLst/>
          </a:prstGeom>
          <a:noFill/>
          <a:ln cap="flat" cmpd="sng" w="9525">
            <a:solidFill>
              <a:srgbClr val="E11B1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9" name="Google Shape;569;p73"/>
          <p:cNvCxnSpPr>
            <a:stCxn id="570" idx="0"/>
            <a:endCxn id="568" idx="2"/>
          </p:cNvCxnSpPr>
          <p:nvPr/>
        </p:nvCxnSpPr>
        <p:spPr>
          <a:xfrm flipH="1" rot="10800000">
            <a:off x="7088285" y="2690452"/>
            <a:ext cx="474000" cy="703800"/>
          </a:xfrm>
          <a:prstGeom prst="straightConnector1">
            <a:avLst/>
          </a:prstGeom>
          <a:noFill/>
          <a:ln cap="flat" cmpd="sng" w="9525">
            <a:solidFill>
              <a:srgbClr val="E11B14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70" name="Google Shape;570;p73" title="Screenshot from 2025-09-06 16-55-4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8572" y="3394252"/>
            <a:ext cx="1799425" cy="1516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Automating experiments with MATLAB &amp; Simulink</a:t>
            </a:r>
            <a:endParaRPr/>
          </a:p>
        </p:txBody>
      </p:sp>
      <p:sp>
        <p:nvSpPr>
          <p:cNvPr id="576" name="Google Shape;576;p74"/>
          <p:cNvSpPr txBox="1"/>
          <p:nvPr>
            <p:ph idx="1" type="body"/>
          </p:nvPr>
        </p:nvSpPr>
        <p:spPr>
          <a:xfrm>
            <a:off x="311700" y="1152475"/>
            <a:ext cx="306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/>
              <a:t>A saved simulink model can be called from MATLAB using:</a:t>
            </a:r>
            <a:endParaRPr sz="12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200">
                <a:latin typeface="Courier New"/>
                <a:ea typeface="Courier New"/>
                <a:cs typeface="Courier New"/>
                <a:sym typeface="Courier New"/>
              </a:rPr>
              <a:t>&gt;&gt; sim(’filename.slx’)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200"/>
              <a:t>We can iterate over a list of parameters to automate </a:t>
            </a:r>
            <a:r>
              <a:rPr lang="en-CA" sz="1200"/>
              <a:t>experiments.</a:t>
            </a:r>
            <a:endParaRPr sz="12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200"/>
              <a:t>Example:</a:t>
            </a:r>
            <a:endParaRPr sz="1200"/>
          </a:p>
          <a:p>
            <a:pPr indent="0" lvl="0" marL="292100" marR="2921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J_v = [0.05 0.1 0.15 0.2 0.25 0.3];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 = zeros(1,numel(J_v));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rgbClr val="0E00FF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= 1:numel(J_v)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J = J_v(i);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out = sim(</a:t>
            </a:r>
            <a:r>
              <a:rPr lang="en-CA" sz="1000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'exp_01.slx'</a:t>
            </a: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T(i) = out.simout.Data(end);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plot(Jv,T,</a:t>
            </a:r>
            <a:r>
              <a:rPr lang="en-CA" sz="1000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'*'</a:t>
            </a: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xlabel(</a:t>
            </a:r>
            <a:r>
              <a:rPr lang="en-CA" sz="1000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'Inertia'</a:t>
            </a: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ylabel(</a:t>
            </a:r>
            <a:r>
              <a:rPr lang="en-CA" sz="1000">
                <a:solidFill>
                  <a:srgbClr val="A709F5"/>
                </a:solidFill>
                <a:latin typeface="Courier New"/>
                <a:ea typeface="Courier New"/>
                <a:cs typeface="Courier New"/>
                <a:sym typeface="Courier New"/>
              </a:rPr>
              <a:t>'Setlling Time'</a:t>
            </a: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577" name="Google Shape;577;p74" title="Screenshot from 2025-09-06 17-50-0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7800" y="1361482"/>
            <a:ext cx="3562925" cy="267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5"/>
          <p:cNvSpPr txBox="1"/>
          <p:nvPr>
            <p:ph idx="1" type="body"/>
          </p:nvPr>
        </p:nvSpPr>
        <p:spPr>
          <a:xfrm>
            <a:off x="311700" y="2140350"/>
            <a:ext cx="8520600" cy="14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CA" sz="3000"/>
              <a:t>Now you know the basics !!!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Scalar: Pre-defined Constants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152475"/>
            <a:ext cx="4537500" cy="3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i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ans =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0.0000 + 1.0000i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j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ans =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0.0000 + 1.0000i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pi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ans =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3.1416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06909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025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2881450" y="1152475"/>
            <a:ext cx="5532300" cy="3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eps  				</a:t>
            </a:r>
            <a:r>
              <a:rPr lang="en-CA" sz="10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floating-point relative accuracy</a:t>
            </a:r>
            <a:endParaRPr sz="1000">
              <a:solidFill>
                <a:srgbClr val="0080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ans =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2.2204e-16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realmax			</a:t>
            </a:r>
            <a:r>
              <a:rPr lang="en-CA" sz="10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Largest Floating-point number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ans =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1.7977e+308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realmin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ans =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2.2251e-308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06909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025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555625" y="4221300"/>
            <a:ext cx="8276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These variables can be </a:t>
            </a:r>
            <a:r>
              <a:rPr lang="en-CA"/>
              <a:t>overridden.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Simply call </a:t>
            </a:r>
            <a:r>
              <a:rPr lang="en-CA">
                <a:latin typeface="Courier New"/>
                <a:ea typeface="Courier New"/>
                <a:cs typeface="Courier New"/>
                <a:sym typeface="Courier New"/>
              </a:rPr>
              <a:t>clear</a:t>
            </a:r>
            <a:r>
              <a:rPr lang="en-CA">
                <a:latin typeface="Courier New"/>
                <a:ea typeface="Courier New"/>
                <a:cs typeface="Courier New"/>
                <a:sym typeface="Courier New"/>
              </a:rPr>
              <a:t> [variable] </a:t>
            </a:r>
            <a:r>
              <a:rPr lang="en-CA"/>
              <a:t>to return the variable to its original value, i.e. </a:t>
            </a:r>
            <a:r>
              <a:rPr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”clear pi”</a:t>
            </a:r>
            <a:endParaRPr/>
          </a:p>
        </p:txBody>
      </p:sp>
      <p:cxnSp>
        <p:nvCxnSpPr>
          <p:cNvPr id="111" name="Google Shape;111;p19"/>
          <p:cNvCxnSpPr>
            <a:stCxn id="108" idx="0"/>
          </p:cNvCxnSpPr>
          <p:nvPr/>
        </p:nvCxnSpPr>
        <p:spPr>
          <a:xfrm>
            <a:off x="2580450" y="1152475"/>
            <a:ext cx="0" cy="288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Scalar: Built-in Arithmetic Operations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275625" y="1152475"/>
            <a:ext cx="7236000" cy="38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a = 1+2-3*(4/5^6)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=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2.9992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b = sin(pi/2)+cos(pi)+exp(a)-log(exp(1))+log10(10)-log2(2)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 =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19.0701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c = 1/0				</a:t>
            </a:r>
            <a:r>
              <a:rPr lang="en-CA" sz="10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infinity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 =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Inf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d = 0/0				</a:t>
            </a:r>
            <a:r>
              <a:rPr lang="en-CA" sz="10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not-a-number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 =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NaN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06909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4060325" y="4462300"/>
            <a:ext cx="4966800" cy="523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rgbClr val="FF0000"/>
                </a:solidFill>
              </a:rPr>
              <a:t>MATLAB will not throw an error when infinity or NaN occur. It’s your job to take care of your computation properly. 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Scalar: Some Numerical Error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275625" y="1152475"/>
            <a:ext cx="8275200" cy="38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cos(pi/2)					</a:t>
            </a:r>
            <a:r>
              <a:rPr lang="en-CA" sz="10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numerical approximation of pi is used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ans =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6.1232e-17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 cos(sym(pi)/2)				</a:t>
            </a:r>
            <a:r>
              <a:rPr lang="en-CA" sz="1000">
                <a:solidFill>
                  <a:srgbClr val="008013"/>
                </a:solidFill>
                <a:latin typeface="Courier New"/>
                <a:ea typeface="Courier New"/>
                <a:cs typeface="Courier New"/>
                <a:sym typeface="Courier New"/>
              </a:rPr>
              <a:t>% another cosine function that operates on symbolic variable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ans =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1690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92100" marR="292100" rtl="0" algn="l">
              <a:lnSpc>
                <a:spcPct val="106909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1888350" y="3553100"/>
            <a:ext cx="4966800" cy="523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>
                <a:solidFill>
                  <a:srgbClr val="FF0000"/>
                </a:solidFill>
              </a:rPr>
              <a:t>If you are deriving symbolic expressions, you should use the corresponding symbolic constant instead of its pre-defined numerical approximation.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