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86" r:id="rId5"/>
    <p:sldId id="287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2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0368-12D7-EF4B-BB84-9CA1C4F25A3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D798-992D-6948-9544-EF9B4186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6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is wrong in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6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A0E-4EE2-834E-970E-3F442B6C2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1B775-A26A-C54A-ACBC-76DD1A04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9CF3-BB91-8342-9D21-96465589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3120-EBAD-4146-8BE2-AC7427E9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B7AA-9349-6446-B93B-DA75DF63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1C2-A8E8-6040-87FB-07A9782B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53229-9F97-ED48-9740-E167B6014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04EC-37B1-CD4F-BD0A-B9920153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9DC0-DB4A-E848-84FF-36851A3F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1E91-F459-F149-84ED-746811E4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8758D-9BB9-A544-A065-D5BD915FF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DBBD-9AF4-0A4D-BC8B-EAA60B42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27EF-8938-BC42-B26D-0C9DDAF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9D05-FD2A-6E44-8195-7087A049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1DCD-0772-E244-92FC-752D1C89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087D-5483-444D-96E8-358979ED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77E2-2EE6-354C-BA19-EF5BD9D0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8854-7314-8642-AE28-6A823F55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40E7-A61B-4746-A11E-F2F98E18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722F-39FE-8441-8C07-41C4CB7C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6595-C06C-5F46-B3EC-47E163F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341D-B020-0A41-A59E-E1B9ACCD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B2F1-F4F3-9C40-82C4-03070424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8CD0-9915-D84F-9148-B4878F5D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AEE4-9064-944E-AC50-85564968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9F13-FA75-2A4A-96A1-0E9CBC23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1E63-0218-C543-87E6-47C2D7917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87703-885D-DE47-9F44-A11B754C7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0B62-2E3B-7944-BB58-78744848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85EB5-2FCA-2344-A910-FFC8CE30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C102-44DB-6F4D-85F9-9C8F6FE8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1FEF-B315-184F-AAA7-B3B65A3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D5B9-2452-334C-925E-95028035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CCDF-F242-DF41-BDC6-B8A490D2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0F3F0-6A65-2F46-92AC-E06BD4AD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A54C7-ABF3-3642-8D96-0E9877529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02F76-DB66-294C-BC84-EFA7EA3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99398-4645-D044-8480-C3249789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5925-F9C2-E147-90DF-71B48BCE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0354-7244-8A45-9244-9AC5BFC1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9FE7D-9437-344E-9FCA-32EA281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ED75-B1FA-CC4A-9209-67C920FE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09E3-D471-4449-89E6-4F962D2D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25F9-A164-FF4D-B1C3-70495031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E375B-7DA1-5F4B-81C8-13D0C622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0C4D-2EC6-744F-9133-C32C213A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8798-A78B-4D41-9AEF-BB1FD99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C752-C567-834D-A117-0EEBBBC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03AE7-9452-1644-8CE0-B8C6A0DA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1C9AB-9DD1-AC42-8536-911E24C2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D04C-5CFC-6E41-90B6-78A8B50C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CDC7-0CBD-BA44-9F28-7784212D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7F34-BE61-1B47-BF0C-4411B98A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D80EE-1BB9-794F-A767-C63A5E160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532A-C46C-AF4C-B999-C22DE855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D1F42-258D-F34E-B01B-FF6C8DA6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68EEE-42EF-5A47-BB37-35576049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5076-4C0D-CE47-B32C-6A504BB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86C2C-62AE-5D47-8656-A966358A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B2A0-AAC2-DC45-AEBF-9F2CD3BE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83AC-899E-5447-8B17-ACEDAB7B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9DEE-E5D0-9F45-BB5D-FE5D460F83B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0489-49E3-954F-A5EF-DF42DB9D0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C9B3-E6EE-5840-A61D-0EF75504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vid-vaccin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1A47-8263-0948-82B7-A748F8A7D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91" y="1536691"/>
            <a:ext cx="9402618" cy="2834781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Timeseries Analysis</a:t>
            </a:r>
            <a:br>
              <a:rPr lang="en-US" sz="4000" dirty="0"/>
            </a:br>
            <a:r>
              <a:rPr lang="en-US" sz="4000" dirty="0"/>
              <a:t>COVID-19: Death Rates in the US and the Influence of other factors</a:t>
            </a:r>
            <a:br>
              <a:rPr lang="en-US" sz="4000" dirty="0"/>
            </a:br>
            <a:r>
              <a:rPr lang="en-US" sz="2000" dirty="0">
                <a:latin typeface="+mn-lt"/>
              </a:rPr>
              <a:t>SMU MSDS- 6373 – Time Series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Submitted by: Simerpreet Reddy  &amp; Tai Chowdhury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Date: April- 10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- 2021</a:t>
            </a:r>
            <a:br>
              <a:rPr lang="en-US" sz="14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393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76053" y="127800"/>
            <a:ext cx="11879823" cy="66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Ensemble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56B14-59F4-0849-8523-A47B607F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393" y="5002044"/>
            <a:ext cx="1701800" cy="2667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1C30BE-E077-45B2-8D90-C394378BB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40943"/>
              </p:ext>
            </p:extLst>
          </p:nvPr>
        </p:nvGraphicFramePr>
        <p:xfrm>
          <a:off x="244969" y="1467421"/>
          <a:ext cx="3689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01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1377535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Multivariate +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</a:t>
                      </a:r>
                      <a:r>
                        <a:rPr lang="en-US" sz="1100" b="1" dirty="0"/>
                        <a:t> + 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D8161A-4624-46BF-A78A-1F4469AB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35" y="1165580"/>
            <a:ext cx="6448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DC5883B-B18A-174B-A24D-38BD67ED8056}"/>
              </a:ext>
            </a:extLst>
          </p:cNvPr>
          <p:cNvSpPr txBox="1">
            <a:spLocks/>
          </p:cNvSpPr>
          <p:nvPr/>
        </p:nvSpPr>
        <p:spPr>
          <a:xfrm>
            <a:off x="202686" y="118921"/>
            <a:ext cx="11659775" cy="656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F47802-4FB3-41A7-B5A4-FBB2F407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39804"/>
              </p:ext>
            </p:extLst>
          </p:nvPr>
        </p:nvGraphicFramePr>
        <p:xfrm>
          <a:off x="1802166" y="1191391"/>
          <a:ext cx="8128000" cy="253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779">
                  <a:extLst>
                    <a:ext uri="{9D8B030D-6E8A-4147-A177-3AD203B41FA5}">
                      <a16:colId xmlns:a16="http://schemas.microsoft.com/office/drawing/2014/main" val="1645601806"/>
                    </a:ext>
                  </a:extLst>
                </a:gridCol>
                <a:gridCol w="3830221">
                  <a:extLst>
                    <a:ext uri="{9D8B030D-6E8A-4147-A177-3AD203B41FA5}">
                      <a16:colId xmlns:a16="http://schemas.microsoft.com/office/drawing/2014/main" val="615004056"/>
                    </a:ext>
                  </a:extLst>
                </a:gridCol>
              </a:tblGrid>
              <a:tr h="400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1209557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Univariate - ARIMA (s=7, w/1-B)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657197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Multivariate - w/ one variable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995412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 - w/ lagged Variables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962043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 - w/all explanatory variables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079426"/>
                  </a:ext>
                </a:extLst>
              </a:tr>
              <a:tr h="536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 - Multivariate w/1 var. plus NN all var. 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588932"/>
                  </a:ext>
                </a:extLst>
              </a:tr>
            </a:tbl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9E46E1DF-4DF9-4FB7-8FCF-789FCD6AF586}"/>
              </a:ext>
            </a:extLst>
          </p:cNvPr>
          <p:cNvSpPr/>
          <p:nvPr/>
        </p:nvSpPr>
        <p:spPr>
          <a:xfrm>
            <a:off x="1127464" y="2780930"/>
            <a:ext cx="577048" cy="4261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B2E0F-DF5D-489A-AE7B-F5E414DF84BE}"/>
              </a:ext>
            </a:extLst>
          </p:cNvPr>
          <p:cNvSpPr txBox="1"/>
          <p:nvPr/>
        </p:nvSpPr>
        <p:spPr>
          <a:xfrm>
            <a:off x="325592" y="4379637"/>
            <a:ext cx="6321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Cases (New variants?)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Hospitalizations and ICU(Herd Immunity?)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Vaccination Rate -Average 3 million people receiving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vaccination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5A0C6-826C-4E66-8989-E1ED3159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69" y="4145872"/>
            <a:ext cx="5215492" cy="21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D52C13-34FF-754B-907D-010FA9FB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2" y="1237785"/>
            <a:ext cx="10903528" cy="5472578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COVID-19 </a:t>
            </a:r>
            <a:r>
              <a:rPr lang="en-US" sz="2000" dirty="0"/>
              <a:t>: </a:t>
            </a:r>
          </a:p>
          <a:p>
            <a:r>
              <a:rPr lang="en-US" sz="2000" dirty="0"/>
              <a:t>Contagious disease caused by severe acute respiratory syndrome coronavirus 2 (SARS-CoV-2).</a:t>
            </a:r>
          </a:p>
          <a:p>
            <a:r>
              <a:rPr lang="en-US" sz="2000" dirty="0"/>
              <a:t>Has led to an ongoing pandemic.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Vaccination introduced in the US in Dec. 2020.</a:t>
            </a:r>
          </a:p>
          <a:p>
            <a:pPr marL="0" indent="0">
              <a:buNone/>
            </a:pPr>
            <a:r>
              <a:rPr lang="en-US" sz="2000" b="1" dirty="0"/>
              <a:t>Objective of the Analyses: </a:t>
            </a:r>
            <a:r>
              <a:rPr lang="en-US" sz="2000" dirty="0"/>
              <a:t>Analyze influence of Covid-19 Vaccination Rates on the Death Rates in the US. Additional details such as ‘New cases per day’, ‘# of Hospitalizations’ and ‘# of ICU patients’ will also be analyzed as part of the multivariate analysis.</a:t>
            </a:r>
          </a:p>
          <a:p>
            <a:pPr marL="0" indent="0">
              <a:buNone/>
            </a:pPr>
            <a:r>
              <a:rPr lang="en-US" sz="2000" b="1" dirty="0"/>
              <a:t>Data set*: </a:t>
            </a:r>
            <a:r>
              <a:rPr lang="en-US" sz="2000" dirty="0"/>
              <a:t>Daily data since the first vaccine got administered in the US i.e., 12/21/20 through 03/26/2021.</a:t>
            </a:r>
          </a:p>
          <a:p>
            <a:pPr marL="0" indent="0">
              <a:buNone/>
            </a:pPr>
            <a:r>
              <a:rPr lang="en-US" sz="2000" b="1" dirty="0"/>
              <a:t>Columns: </a:t>
            </a:r>
            <a:r>
              <a:rPr lang="en-US" sz="2000" dirty="0"/>
              <a:t>96 observations with the following attributes: Date, New Cases per million, New Deaths per million, New ICU patients per million, New Hospitalizations per million, New Vaccinations per million</a:t>
            </a:r>
          </a:p>
          <a:p>
            <a:pPr marL="0" indent="0">
              <a:buNone/>
            </a:pPr>
            <a:r>
              <a:rPr lang="en-US" sz="2000" b="1" dirty="0"/>
              <a:t>Source: </a:t>
            </a:r>
            <a:r>
              <a:rPr lang="en-US" sz="2000" dirty="0">
                <a:hlinkClick r:id="rId3"/>
              </a:rPr>
              <a:t>Coronavirus (COVID-19) Vaccinations - Statistics and Research - Our World in Data</a:t>
            </a:r>
            <a:r>
              <a:rPr lang="en-US" sz="2000" dirty="0"/>
              <a:t>. It is updated daily and includes data on confirmed cases, deaths, hospitalizations, testing, and vaccinations as well as other variables of potential interest.</a:t>
            </a:r>
          </a:p>
          <a:p>
            <a:pPr marL="0" indent="0">
              <a:buNone/>
            </a:pPr>
            <a:r>
              <a:rPr lang="en-US" sz="1400" dirty="0"/>
              <a:t>* We have full data set as well beginning 1/23/2020 for initial visualization.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46693E-0846-4F7B-A0B1-137432894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51444"/>
              </p:ext>
            </p:extLst>
          </p:nvPr>
        </p:nvGraphicFramePr>
        <p:xfrm>
          <a:off x="5457511" y="2010584"/>
          <a:ext cx="4214254" cy="103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733">
                  <a:extLst>
                    <a:ext uri="{9D8B030D-6E8A-4147-A177-3AD203B41FA5}">
                      <a16:colId xmlns:a16="http://schemas.microsoft.com/office/drawing/2014/main" val="1706732313"/>
                    </a:ext>
                  </a:extLst>
                </a:gridCol>
                <a:gridCol w="1113435">
                  <a:extLst>
                    <a:ext uri="{9D8B030D-6E8A-4147-A177-3AD203B41FA5}">
                      <a16:colId xmlns:a16="http://schemas.microsoft.com/office/drawing/2014/main" val="202277424"/>
                    </a:ext>
                  </a:extLst>
                </a:gridCol>
                <a:gridCol w="1201086">
                  <a:extLst>
                    <a:ext uri="{9D8B030D-6E8A-4147-A177-3AD203B41FA5}">
                      <a16:colId xmlns:a16="http://schemas.microsoft.com/office/drawing/2014/main" val="4038114125"/>
                    </a:ext>
                  </a:extLst>
                </a:gridCol>
              </a:tblGrid>
              <a:tr h="321329"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20040"/>
                  </a:ext>
                </a:extLst>
              </a:tr>
              <a:tr h="395431">
                <a:tc>
                  <a:txBody>
                    <a:bodyPr/>
                    <a:lstStyle/>
                    <a:p>
                      <a:r>
                        <a:rPr lang="en-US" sz="1400" b="1" dirty="0"/>
                        <a:t>Confirmed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11384"/>
                  </a:ext>
                </a:extLst>
              </a:tr>
              <a:tr h="321329">
                <a:tc>
                  <a:txBody>
                    <a:bodyPr/>
                    <a:lstStyle/>
                    <a:p>
                      <a:r>
                        <a:rPr lang="en-US" sz="1400" b="1" dirty="0"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04783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42A501A4-4935-4CB3-8D5B-EECDB41CC2A0}"/>
              </a:ext>
            </a:extLst>
          </p:cNvPr>
          <p:cNvSpPr txBox="1">
            <a:spLocks/>
          </p:cNvSpPr>
          <p:nvPr/>
        </p:nvSpPr>
        <p:spPr>
          <a:xfrm>
            <a:off x="171127" y="106794"/>
            <a:ext cx="11461818" cy="84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41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A0A-2BBE-E642-9F22-D4A9E558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65" y="758317"/>
            <a:ext cx="3922110" cy="433886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1600" b="1" dirty="0"/>
              <a:t>New COVID-19 Deaths per million per day since 01/23/2020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91E81-E5ED-4EA8-B482-95486300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41" y="1239779"/>
            <a:ext cx="4041534" cy="3341460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BE75D65-61D2-4059-9B5E-224A997F8D38}"/>
              </a:ext>
            </a:extLst>
          </p:cNvPr>
          <p:cNvGrpSpPr/>
          <p:nvPr/>
        </p:nvGrpSpPr>
        <p:grpSpPr>
          <a:xfrm>
            <a:off x="3838221" y="733603"/>
            <a:ext cx="2171962" cy="3559573"/>
            <a:chOff x="3838221" y="733603"/>
            <a:chExt cx="2171962" cy="35595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9C2ADB-99FB-4549-BD8B-E9C41DD7A5F8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21" y="1292821"/>
              <a:ext cx="0" cy="3000355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5E5768F-4903-4294-8313-19669E20E5D5}"/>
                </a:ext>
              </a:extLst>
            </p:cNvPr>
            <p:cNvGrpSpPr/>
            <p:nvPr/>
          </p:nvGrpSpPr>
          <p:grpSpPr>
            <a:xfrm>
              <a:off x="3840532" y="733603"/>
              <a:ext cx="2169651" cy="995766"/>
              <a:chOff x="3840532" y="733603"/>
              <a:chExt cx="2169651" cy="995766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8B82B89-949B-47EA-B1A5-EB65F3144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0532" y="1431366"/>
                <a:ext cx="1112471" cy="277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EFC5AD-6B2E-4239-B5B7-BC4215ECB4B6}"/>
                  </a:ext>
                </a:extLst>
              </p:cNvPr>
              <p:cNvSpPr/>
              <p:nvPr/>
            </p:nvSpPr>
            <p:spPr>
              <a:xfrm>
                <a:off x="4641291" y="733603"/>
                <a:ext cx="1368892" cy="99576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First vaccine administered in the US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0000684-4561-4C70-976B-EBF06BC37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755" y="857278"/>
            <a:ext cx="3862085" cy="23607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6586EE-7FE3-476C-8B8B-4C885215EB94}"/>
              </a:ext>
            </a:extLst>
          </p:cNvPr>
          <p:cNvSpPr txBox="1"/>
          <p:nvPr/>
        </p:nvSpPr>
        <p:spPr>
          <a:xfrm>
            <a:off x="350664" y="5124461"/>
            <a:ext cx="8279408" cy="132343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 Stationary wandering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Autocorrelations are correlated (not white noise).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Damped sinusoidal ACFs indicate seasonality.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Frequency peak at  0.1407 indicates weekly trend (1/0.1407 ~ 7)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A10958-414D-4B49-8CE6-40691DD6B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834" y="3247739"/>
            <a:ext cx="4048125" cy="2667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3A8089-60D9-426F-B245-7C9AE1306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767" y="1971389"/>
            <a:ext cx="3317922" cy="2552700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5CA7A408-957A-48B0-9956-59009BFF2918}"/>
              </a:ext>
            </a:extLst>
          </p:cNvPr>
          <p:cNvSpPr txBox="1">
            <a:spLocks/>
          </p:cNvSpPr>
          <p:nvPr/>
        </p:nvSpPr>
        <p:spPr>
          <a:xfrm>
            <a:off x="121332" y="75773"/>
            <a:ext cx="11620508" cy="625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Visualizing the data – Part 1</a:t>
            </a:r>
          </a:p>
        </p:txBody>
      </p:sp>
    </p:spTree>
    <p:extLst>
      <p:ext uri="{BB962C8B-B14F-4D97-AF65-F5344CB8AC3E}">
        <p14:creationId xmlns:p14="http://schemas.microsoft.com/office/powerpoint/2010/main" val="31429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8050A6-71B6-47AC-A3F2-CF230C05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" y="3583382"/>
            <a:ext cx="5665891" cy="2943225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D06EE-1ED2-48A2-8312-F7D6B0770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3" y="1088542"/>
            <a:ext cx="5665891" cy="234370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F8DD9306-C10B-4682-841E-3394C7F2265C}"/>
              </a:ext>
            </a:extLst>
          </p:cNvPr>
          <p:cNvSpPr txBox="1">
            <a:spLocks/>
          </p:cNvSpPr>
          <p:nvPr/>
        </p:nvSpPr>
        <p:spPr>
          <a:xfrm>
            <a:off x="104313" y="116911"/>
            <a:ext cx="11619142" cy="717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ARIMA: (1-B) plus seasonality (1-B</a:t>
            </a:r>
            <a:r>
              <a:rPr lang="en-US" baseline="30000" dirty="0"/>
              <a:t>7</a:t>
            </a:r>
            <a:r>
              <a:rPr lang="en-US" dirty="0"/>
              <a:t>) term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7F9F2A-910D-4F15-BAF9-4FB8407D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0378"/>
            <a:ext cx="5627455" cy="53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2961A53-FA8A-4DAE-92B9-4B55CDF6B74F}"/>
              </a:ext>
            </a:extLst>
          </p:cNvPr>
          <p:cNvSpPr txBox="1"/>
          <p:nvPr/>
        </p:nvSpPr>
        <p:spPr>
          <a:xfrm>
            <a:off x="438643" y="1217093"/>
            <a:ext cx="5519968" cy="52322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Model equation: </a:t>
            </a:r>
            <a:r>
              <a:rPr lang="en-US" sz="1400" dirty="0"/>
              <a:t>(1 – B)(1 – B</a:t>
            </a:r>
            <a:r>
              <a:rPr lang="en-US" sz="1400" baseline="30000" dirty="0"/>
              <a:t>7</a:t>
            </a:r>
            <a:r>
              <a:rPr lang="en-US" sz="1400" dirty="0"/>
              <a:t>)</a:t>
            </a: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7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</a:t>
            </a:r>
            <a:r>
              <a:rPr lang="en-US" sz="1400" b="0" i="0" u="none" strike="noStrike" baseline="-25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– 7.09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= a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t</a:t>
            </a:r>
            <a:r>
              <a:rPr lang="en-US" sz="1400" dirty="0"/>
              <a:t> , </a:t>
            </a:r>
            <a:r>
              <a:rPr lang="en-US" sz="1400" dirty="0">
                <a:sym typeface="Symbol" panose="05050102010706020507" pitchFamily="18" charset="2"/>
              </a:rPr>
              <a:t></a:t>
            </a:r>
            <a:r>
              <a:rPr lang="en-US" sz="1400" baseline="-25000" dirty="0">
                <a:sym typeface="Symbol" panose="05050102010706020507" pitchFamily="18" charset="2"/>
              </a:rPr>
              <a:t>a</a:t>
            </a:r>
            <a:r>
              <a:rPr lang="en-US" sz="1400" baseline="30000" dirty="0">
                <a:sym typeface="Symbol" panose="05050102010706020507" pitchFamily="18" charset="2"/>
              </a:rPr>
              <a:t>2 </a:t>
            </a:r>
            <a:r>
              <a:rPr lang="en-US" sz="1400" dirty="0">
                <a:sym typeface="Symbol" panose="05050102010706020507" pitchFamily="18" charset="2"/>
              </a:rPr>
              <a:t>= 1.657</a:t>
            </a:r>
          </a:p>
          <a:p>
            <a:pPr marL="0" indent="0">
              <a:buNone/>
            </a:pP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7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 = (1 + 0.40B + 0.37B</a:t>
            </a:r>
            <a:r>
              <a:rPr lang="en-US" sz="1400" b="0" i="0" u="none" strike="noStrike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+ 0.32B</a:t>
            </a:r>
            <a:r>
              <a:rPr lang="en-US" sz="1400" baseline="300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+ 0.23B</a:t>
            </a:r>
            <a:r>
              <a:rPr lang="en-US" sz="1400" baseline="30000" dirty="0">
                <a:solidFill>
                  <a:srgbClr val="000000"/>
                </a:solidFill>
              </a:rPr>
              <a:t>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+ 0.18B</a:t>
            </a:r>
            <a:r>
              <a:rPr lang="en-US" sz="1400" baseline="30000" dirty="0">
                <a:solidFill>
                  <a:srgbClr val="000000"/>
                </a:solidFill>
              </a:rPr>
              <a:t>5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+ 0.03B</a:t>
            </a:r>
            <a:r>
              <a:rPr lang="en-US" sz="1400" baseline="30000" dirty="0">
                <a:solidFill>
                  <a:srgbClr val="000000"/>
                </a:solidFill>
              </a:rPr>
              <a:t>6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+ 0.38B</a:t>
            </a:r>
            <a:r>
              <a:rPr lang="en-US" sz="1400" baseline="30000" dirty="0">
                <a:solidFill>
                  <a:srgbClr val="000000"/>
                </a:solidFill>
              </a:rPr>
              <a:t>7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sz="1400" baseline="-25000" dirty="0">
              <a:sym typeface="Symbol" panose="05050102010706020507" pitchFamily="18" charset="2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EEF09F-9BAF-4E4A-974F-8876E87C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34761"/>
              </p:ext>
            </p:extLst>
          </p:nvPr>
        </p:nvGraphicFramePr>
        <p:xfrm>
          <a:off x="438643" y="2083277"/>
          <a:ext cx="4226876" cy="12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78">
                  <a:extLst>
                    <a:ext uri="{9D8B030D-6E8A-4147-A177-3AD203B41FA5}">
                      <a16:colId xmlns:a16="http://schemas.microsoft.com/office/drawing/2014/main" val="3615431257"/>
                    </a:ext>
                  </a:extLst>
                </a:gridCol>
                <a:gridCol w="731360">
                  <a:extLst>
                    <a:ext uri="{9D8B030D-6E8A-4147-A177-3AD203B41FA5}">
                      <a16:colId xmlns:a16="http://schemas.microsoft.com/office/drawing/2014/main" val="2198458464"/>
                    </a:ext>
                  </a:extLst>
                </a:gridCol>
                <a:gridCol w="1056719">
                  <a:extLst>
                    <a:ext uri="{9D8B030D-6E8A-4147-A177-3AD203B41FA5}">
                      <a16:colId xmlns:a16="http://schemas.microsoft.com/office/drawing/2014/main" val="2891459189"/>
                    </a:ext>
                  </a:extLst>
                </a:gridCol>
                <a:gridCol w="1056719">
                  <a:extLst>
                    <a:ext uri="{9D8B030D-6E8A-4147-A177-3AD203B41FA5}">
                      <a16:colId xmlns:a16="http://schemas.microsoft.com/office/drawing/2014/main" val="3516228277"/>
                    </a:ext>
                  </a:extLst>
                </a:gridCol>
              </a:tblGrid>
              <a:tr h="26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Rolling Window 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62987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r>
                        <a:rPr lang="en-US" sz="1100" b="1" dirty="0"/>
                        <a:t>ARIMA (7,1,0), s=7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051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r>
                        <a:rPr lang="en-US" sz="1100" b="1" dirty="0"/>
                        <a:t>ARIMA(5,1,2), s=0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53933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ARIMA(4,0,1), s=7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0.81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449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C446792-A1C5-4574-B0F6-F047A455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70" y="985420"/>
            <a:ext cx="4585475" cy="2789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ECF6B8-BFE0-4C69-BCBD-B7E2DE91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5" y="3939816"/>
            <a:ext cx="4501652" cy="2886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3D7E79-5C75-4D12-A44E-C42C89573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224" y="3847634"/>
            <a:ext cx="4501652" cy="2886303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0A97EE6B-5A0B-420F-8283-420EAF8AE986}"/>
              </a:ext>
            </a:extLst>
          </p:cNvPr>
          <p:cNvSpPr txBox="1">
            <a:spLocks/>
          </p:cNvSpPr>
          <p:nvPr/>
        </p:nvSpPr>
        <p:spPr>
          <a:xfrm>
            <a:off x="130946" y="58514"/>
            <a:ext cx="11818398" cy="70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Forecasting – ARIMA(7,1,0) with s=7</a:t>
            </a:r>
          </a:p>
        </p:txBody>
      </p:sp>
    </p:spTree>
    <p:extLst>
      <p:ext uri="{BB962C8B-B14F-4D97-AF65-F5344CB8AC3E}">
        <p14:creationId xmlns:p14="http://schemas.microsoft.com/office/powerpoint/2010/main" val="1273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E67127A-6E35-40DE-8D59-C305D2FEE4AE}"/>
              </a:ext>
            </a:extLst>
          </p:cNvPr>
          <p:cNvGrpSpPr/>
          <p:nvPr/>
        </p:nvGrpSpPr>
        <p:grpSpPr>
          <a:xfrm>
            <a:off x="697035" y="837460"/>
            <a:ext cx="4864573" cy="2666435"/>
            <a:chOff x="5915505" y="757382"/>
            <a:chExt cx="4205309" cy="30048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1813A6-8EDF-4135-80E0-DBB652AF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5505" y="1191723"/>
              <a:ext cx="4205309" cy="257051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DE1DA2E6-8F1C-4BF0-B3C1-D8E5F78908C2}"/>
                </a:ext>
              </a:extLst>
            </p:cNvPr>
            <p:cNvSpPr txBox="1">
              <a:spLocks/>
            </p:cNvSpPr>
            <p:nvPr/>
          </p:nvSpPr>
          <p:spPr>
            <a:xfrm>
              <a:off x="5915506" y="757382"/>
              <a:ext cx="4205307" cy="279075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b="1" dirty="0"/>
                <a:t>New COVID-19 Vaccinations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FD6C8898-64E3-404E-8B8C-A92E09ECB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512" y="742217"/>
            <a:ext cx="5076825" cy="29527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6FA3E1-9F1F-4F77-AF11-89EBC62EE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757619"/>
            <a:ext cx="4962525" cy="29527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90F5EA6-36CE-4FE0-A9FD-094F0219F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34" y="3638553"/>
            <a:ext cx="5153025" cy="307181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2E67C79-05CD-4BD1-AA82-E33403D5D191}"/>
              </a:ext>
            </a:extLst>
          </p:cNvPr>
          <p:cNvSpPr txBox="1">
            <a:spLocks/>
          </p:cNvSpPr>
          <p:nvPr/>
        </p:nvSpPr>
        <p:spPr>
          <a:xfrm>
            <a:off x="180258" y="82214"/>
            <a:ext cx="11620508" cy="625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Visualizing the data – Part 2</a:t>
            </a:r>
            <a:r>
              <a:rPr lang="en-US" sz="4400" b="1" dirty="0"/>
              <a:t> </a:t>
            </a:r>
            <a:r>
              <a:rPr lang="en-US" sz="1900" b="1" dirty="0"/>
              <a:t>(number are per-million per-day since 12/21/2020)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85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42598" y="110971"/>
            <a:ext cx="11842255" cy="776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EC1FB4E-7CFF-AF4F-9621-CE882A67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6" y="2877500"/>
            <a:ext cx="4643776" cy="2979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BDAD96-9DB7-FD47-9F34-DCE5FCAA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5" y="6117985"/>
            <a:ext cx="2108200" cy="266700"/>
          </a:xfrm>
          <a:prstGeom prst="rect">
            <a:avLst/>
          </a:prstGeom>
        </p:spPr>
      </p:pic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B7772C01-DE4B-C847-87AB-C98659B9A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579" y="3790576"/>
            <a:ext cx="4452860" cy="295645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5A8619-A9B5-407D-9ECA-1D357EE9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9014"/>
              </p:ext>
            </p:extLst>
          </p:nvPr>
        </p:nvGraphicFramePr>
        <p:xfrm>
          <a:off x="263037" y="1123749"/>
          <a:ext cx="3435102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476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954626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100" b="1" dirty="0"/>
                        <a:t>Only vaccine and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trend and lagged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4.94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trend but no lag and 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7039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DF29465-1FA5-404E-8509-3752FE6EB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59" y="1030311"/>
            <a:ext cx="4230918" cy="2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08613" y="163729"/>
            <a:ext cx="11982773" cy="86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VAR, lag max=8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DA2A98F-8BA2-0D4C-81AC-20C91BBC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0" y="3111644"/>
            <a:ext cx="4596568" cy="2969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E9984-384B-2249-B03D-F0DDD2C9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24" y="5898347"/>
            <a:ext cx="1016000" cy="3302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F4DAE87-55F8-494C-B079-CB86A7D2C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79" y="1124867"/>
            <a:ext cx="4372571" cy="2969559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7A8EDF81-B0EA-064F-A4D1-831E6529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024" y="4021584"/>
            <a:ext cx="4797222" cy="2778370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940B01-42F7-4BF2-B14F-D0647AFF0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45730"/>
              </p:ext>
            </p:extLst>
          </p:nvPr>
        </p:nvGraphicFramePr>
        <p:xfrm>
          <a:off x="165910" y="1307731"/>
          <a:ext cx="42973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299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1347032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lagged variables*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No lagged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9DEB52-6EA0-4226-B6AA-27E19E3F54E8}"/>
              </a:ext>
            </a:extLst>
          </p:cNvPr>
          <p:cNvSpPr txBox="1"/>
          <p:nvPr/>
        </p:nvSpPr>
        <p:spPr>
          <a:xfrm>
            <a:off x="108613" y="6326549"/>
            <a:ext cx="63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ICU Patients and Hospitalizations at one day lag</a:t>
            </a:r>
          </a:p>
        </p:txBody>
      </p:sp>
    </p:spTree>
    <p:extLst>
      <p:ext uri="{BB962C8B-B14F-4D97-AF65-F5344CB8AC3E}">
        <p14:creationId xmlns:p14="http://schemas.microsoft.com/office/powerpoint/2010/main" val="24984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58827" y="130354"/>
            <a:ext cx="11701739" cy="686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</a:t>
            </a:r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5571215-1A14-4A56-A161-5E6A72116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62637"/>
              </p:ext>
            </p:extLst>
          </p:nvPr>
        </p:nvGraphicFramePr>
        <p:xfrm>
          <a:off x="158828" y="1110746"/>
          <a:ext cx="2468962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908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23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all variables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1.43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With only new vaccinations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3.10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B2B5D93-21AF-401B-BE4D-1CEB887F4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579" y="1024506"/>
            <a:ext cx="3597490" cy="2917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3A884-E7CC-4446-BA98-1106E8B85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579" y="3941684"/>
            <a:ext cx="3597490" cy="2785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518CF9-648F-48D6-9F24-95C766614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" y="4171950"/>
            <a:ext cx="3771900" cy="24897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19A2D9-3CF4-476A-BA63-62FB33E07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50" y="896646"/>
            <a:ext cx="2900858" cy="2037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4E128-59ED-44EA-9948-6CB333B8E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050" y="3180410"/>
            <a:ext cx="3771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638</Words>
  <Application>Microsoft Office PowerPoint</Application>
  <PresentationFormat>Widescreen</PresentationFormat>
  <Paragraphs>102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Timeseries Analysis COVID-19: Death Rates in the US and the Influence of other factors SMU MSDS- 6373 – Time Series Submitted by: Simerpreet Reddy  &amp; Tai Chowdhury Date: April- 10th - 2021 </vt:lpstr>
      <vt:lpstr>PowerPoint Presentation</vt:lpstr>
      <vt:lpstr>New COVID-19 Deaths per million per day since 01/23/2020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Taifur Chowdhury</dc:creator>
  <cp:lastModifiedBy>Simerpreet Reddy</cp:lastModifiedBy>
  <cp:revision>164</cp:revision>
  <dcterms:created xsi:type="dcterms:W3CDTF">2021-03-26T14:53:21Z</dcterms:created>
  <dcterms:modified xsi:type="dcterms:W3CDTF">2021-04-10T17:45:15Z</dcterms:modified>
</cp:coreProperties>
</file>