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8" r:id="rId5"/>
    <p:sldId id="267" r:id="rId6"/>
    <p:sldId id="263"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3"/>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40368-12D7-EF4B-BB84-9CA1C4F25A33}" type="datetimeFigureOut">
              <a:rPr lang="en-US" smtClean="0"/>
              <a:t>3/26/21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0D798-992D-6948-9544-EF9B41864A6B}" type="slidenum">
              <a:rPr lang="en-US" smtClean="0"/>
              <a:t>‹#›</a:t>
            </a:fld>
            <a:endParaRPr lang="en-US"/>
          </a:p>
        </p:txBody>
      </p:sp>
    </p:spTree>
    <p:extLst>
      <p:ext uri="{BB962C8B-B14F-4D97-AF65-F5344CB8AC3E}">
        <p14:creationId xmlns:p14="http://schemas.microsoft.com/office/powerpoint/2010/main" val="29079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www.worldometers.info</a:t>
            </a:r>
            <a:r>
              <a:rPr lang="en-US" dirty="0"/>
              <a:t>/coronavirus/?</a:t>
            </a:r>
            <a:r>
              <a:rPr lang="en-US" dirty="0" err="1"/>
              <a:t>utm_campaign</a:t>
            </a:r>
            <a:r>
              <a:rPr lang="en-US" dirty="0"/>
              <a:t>=</a:t>
            </a:r>
            <a:r>
              <a:rPr lang="en-US" dirty="0" err="1"/>
              <a:t>homeAdUOA?Si</a:t>
            </a:r>
            <a:endParaRPr lang="en-US" dirty="0"/>
          </a:p>
        </p:txBody>
      </p:sp>
      <p:sp>
        <p:nvSpPr>
          <p:cNvPr id="4" name="Slide Number Placeholder 3"/>
          <p:cNvSpPr>
            <a:spLocks noGrp="1"/>
          </p:cNvSpPr>
          <p:nvPr>
            <p:ph type="sldNum" sz="quarter" idx="5"/>
          </p:nvPr>
        </p:nvSpPr>
        <p:spPr/>
        <p:txBody>
          <a:bodyPr/>
          <a:lstStyle/>
          <a:p>
            <a:fld id="{E0B0D798-992D-6948-9544-EF9B41864A6B}" type="slidenum">
              <a:rPr lang="en-US" smtClean="0"/>
              <a:t>2</a:t>
            </a:fld>
            <a:endParaRPr lang="en-US"/>
          </a:p>
        </p:txBody>
      </p:sp>
    </p:spTree>
    <p:extLst>
      <p:ext uri="{BB962C8B-B14F-4D97-AF65-F5344CB8AC3E}">
        <p14:creationId xmlns:p14="http://schemas.microsoft.com/office/powerpoint/2010/main" val="4005579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AA0E-4EE2-834E-970E-3F442B6C2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1B775-A26A-C54A-ACBC-76DD1A04D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D9CF3-BB91-8342-9D21-9646558985F4}"/>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48F73120-EBAD-4146-8BE2-AC7427E96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BB7AA-9349-6446-B93B-DA75DF63C2F4}"/>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210130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D1C2-A8E8-6040-87FB-07A9782B2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53229-9F97-ED48-9740-E167B6014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04EC-37B1-CD4F-BD0A-B9920153E9A2}"/>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DAC99DC0-DB4A-E848-84FF-36851A3F4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31E91-F459-F149-84ED-746811E42F8E}"/>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40617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8758D-9BB9-A544-A065-D5BD915FF1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8DBBD-9AF4-0A4D-BC8B-EAA60B420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927EF-8938-BC42-B26D-0C9DDAF28226}"/>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BDBD9D05-FD2A-6E44-8195-7087A049A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11DCD-0772-E244-92FC-752D1C8911CD}"/>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125083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087D-5483-444D-96E8-358979EDE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D77E2-2EE6-354C-BA19-EF5BD9D06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98854-7314-8642-AE28-6A823F551626}"/>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260940E7-A61B-4746-A11E-F2F98E18F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C722F-39FE-8441-8C07-41C4CB7C2E68}"/>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208885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595-C06C-5F46-B3EC-47E163FF5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0341D-B020-0A41-A59E-E1B9ACCD1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EB2F1-F4F3-9C40-82C4-030704248C1A}"/>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09F98CD0-9915-D84F-9148-B4878F5DE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DAEE4-9064-944E-AC50-855649688E65}"/>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272481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9F13-FA75-2A4A-96A1-0E9CBC23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D1E63-0218-C543-87E6-47C2D7917D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F87703-885D-DE47-9F44-A11B754C7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0C0B62-2E3B-7944-BB58-787448489ED0}"/>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6" name="Footer Placeholder 5">
            <a:extLst>
              <a:ext uri="{FF2B5EF4-FFF2-40B4-BE49-F238E27FC236}">
                <a16:creationId xmlns:a16="http://schemas.microsoft.com/office/drawing/2014/main" id="{76D85EB5-2FCA-2344-A910-FFC8CE30C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C102-44DB-6F4D-85F9-9C8F6FE88A4B}"/>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109930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1FEF-B315-184F-AAA7-B3B65A318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3D5B9-2452-334C-925E-950280352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ECCDF-F242-DF41-BDC6-B8A490D2E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0F3F0-6A65-2F46-92AC-E06BD4ADA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A54C7-ABF3-3642-8D96-0E9877529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02F76-DB66-294C-BC84-EFA7EA3E605F}"/>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8" name="Footer Placeholder 7">
            <a:extLst>
              <a:ext uri="{FF2B5EF4-FFF2-40B4-BE49-F238E27FC236}">
                <a16:creationId xmlns:a16="http://schemas.microsoft.com/office/drawing/2014/main" id="{9D699398-4645-D044-8480-C3249789B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8B5925-F9C2-E147-90DF-71B48BCE9386}"/>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54756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0354-7244-8A45-9244-9AC5BFC13B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9FE7D-9437-344E-9FCA-32EA28114FB2}"/>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4" name="Footer Placeholder 3">
            <a:extLst>
              <a:ext uri="{FF2B5EF4-FFF2-40B4-BE49-F238E27FC236}">
                <a16:creationId xmlns:a16="http://schemas.microsoft.com/office/drawing/2014/main" id="{01A4ED75-B1FA-CC4A-9209-67C920FEA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F909E3-D471-4449-89E6-4F962D2DB908}"/>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78428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225F9-A164-FF4D-B1C3-704950311B90}"/>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3" name="Footer Placeholder 2">
            <a:extLst>
              <a:ext uri="{FF2B5EF4-FFF2-40B4-BE49-F238E27FC236}">
                <a16:creationId xmlns:a16="http://schemas.microsoft.com/office/drawing/2014/main" id="{768E375B-7DA1-5F4B-81C8-13D0C6224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E0C4D-2EC6-744F-9133-C32C213A2D09}"/>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69121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8798-A78B-4D41-9AEF-BB1FD9917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C0C752-C567-834D-A117-0EEBBBC77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03AE7-9452-1644-8CE0-B8C6A0DA0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1C9AB-9DD1-AC42-8536-911E24C2389B}"/>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6" name="Footer Placeholder 5">
            <a:extLst>
              <a:ext uri="{FF2B5EF4-FFF2-40B4-BE49-F238E27FC236}">
                <a16:creationId xmlns:a16="http://schemas.microsoft.com/office/drawing/2014/main" id="{5BFDD04C-5CFC-6E41-90B6-78A8B50C7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0CDC7-0CBD-BA44-9F28-7784212D80A3}"/>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125913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7F34-BE61-1B47-BF0C-4411B98A5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AD80EE-1BB9-794F-A767-C63A5E160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6532A-C46C-AF4C-B999-C22DE855E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D1F42-258D-F34E-B01B-FF6C8DA66A09}"/>
              </a:ext>
            </a:extLst>
          </p:cNvPr>
          <p:cNvSpPr>
            <a:spLocks noGrp="1"/>
          </p:cNvSpPr>
          <p:nvPr>
            <p:ph type="dt" sz="half" idx="10"/>
          </p:nvPr>
        </p:nvSpPr>
        <p:spPr/>
        <p:txBody>
          <a:bodyPr/>
          <a:lstStyle/>
          <a:p>
            <a:fld id="{20189DEE-E5D0-9F45-BB5D-FE5D460F83B3}" type="datetimeFigureOut">
              <a:rPr lang="en-US" smtClean="0"/>
              <a:t>3/26/21</a:t>
            </a:fld>
            <a:endParaRPr lang="en-US"/>
          </a:p>
        </p:txBody>
      </p:sp>
      <p:sp>
        <p:nvSpPr>
          <p:cNvPr id="6" name="Footer Placeholder 5">
            <a:extLst>
              <a:ext uri="{FF2B5EF4-FFF2-40B4-BE49-F238E27FC236}">
                <a16:creationId xmlns:a16="http://schemas.microsoft.com/office/drawing/2014/main" id="{58968EEE-42EF-5A47-BB37-35576049A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E5076-4C0D-CE47-B32C-6A504BB67493}"/>
              </a:ext>
            </a:extLst>
          </p:cNvPr>
          <p:cNvSpPr>
            <a:spLocks noGrp="1"/>
          </p:cNvSpPr>
          <p:nvPr>
            <p:ph type="sldNum" sz="quarter" idx="12"/>
          </p:nvPr>
        </p:nvSpPr>
        <p:spPr/>
        <p:txBody>
          <a:bodyPr/>
          <a:lstStyle/>
          <a:p>
            <a:fld id="{887DCFC8-7FAD-344D-B97C-5BE559F66EC6}" type="slidenum">
              <a:rPr lang="en-US" smtClean="0"/>
              <a:t>‹#›</a:t>
            </a:fld>
            <a:endParaRPr lang="en-US"/>
          </a:p>
        </p:txBody>
      </p:sp>
    </p:spTree>
    <p:extLst>
      <p:ext uri="{BB962C8B-B14F-4D97-AF65-F5344CB8AC3E}">
        <p14:creationId xmlns:p14="http://schemas.microsoft.com/office/powerpoint/2010/main" val="15011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86C2C-62AE-5D47-8656-A966358A4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DB2A0-AAC2-DC45-AEBF-9F2CD3BE9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E83AC-899E-5447-8B17-ACEDAB7BA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89DEE-E5D0-9F45-BB5D-FE5D460F83B3}" type="datetimeFigureOut">
              <a:rPr lang="en-US" smtClean="0"/>
              <a:t>3/26/21</a:t>
            </a:fld>
            <a:endParaRPr lang="en-US"/>
          </a:p>
        </p:txBody>
      </p:sp>
      <p:sp>
        <p:nvSpPr>
          <p:cNvPr id="5" name="Footer Placeholder 4">
            <a:extLst>
              <a:ext uri="{FF2B5EF4-FFF2-40B4-BE49-F238E27FC236}">
                <a16:creationId xmlns:a16="http://schemas.microsoft.com/office/drawing/2014/main" id="{8A240489-49E3-954F-A5EF-DF42DB9D0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24C9B3-E6EE-5840-A61D-0EF755042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DCFC8-7FAD-344D-B97C-5BE559F66EC6}" type="slidenum">
              <a:rPr lang="en-US" smtClean="0"/>
              <a:t>‹#›</a:t>
            </a:fld>
            <a:endParaRPr lang="en-US"/>
          </a:p>
        </p:txBody>
      </p:sp>
    </p:spTree>
    <p:extLst>
      <p:ext uri="{BB962C8B-B14F-4D97-AF65-F5344CB8AC3E}">
        <p14:creationId xmlns:p14="http://schemas.microsoft.com/office/powerpoint/2010/main" val="156409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1A47-8263-0948-82B7-A748F8A7D3A4}"/>
              </a:ext>
            </a:extLst>
          </p:cNvPr>
          <p:cNvSpPr>
            <a:spLocks noGrp="1"/>
          </p:cNvSpPr>
          <p:nvPr>
            <p:ph type="ctrTitle"/>
          </p:nvPr>
        </p:nvSpPr>
        <p:spPr/>
        <p:txBody>
          <a:bodyPr>
            <a:normAutofit/>
          </a:bodyPr>
          <a:lstStyle/>
          <a:p>
            <a:r>
              <a:rPr lang="en-US" dirty="0"/>
              <a:t>COVID-19: Impact of Vaccination on Death Rate</a:t>
            </a:r>
          </a:p>
        </p:txBody>
      </p:sp>
      <p:sp>
        <p:nvSpPr>
          <p:cNvPr id="3" name="Subtitle 2">
            <a:extLst>
              <a:ext uri="{FF2B5EF4-FFF2-40B4-BE49-F238E27FC236}">
                <a16:creationId xmlns:a16="http://schemas.microsoft.com/office/drawing/2014/main" id="{BDDB0C25-6B79-7040-8E64-B6A609947C30}"/>
              </a:ext>
            </a:extLst>
          </p:cNvPr>
          <p:cNvSpPr>
            <a:spLocks noGrp="1"/>
          </p:cNvSpPr>
          <p:nvPr>
            <p:ph type="subTitle" idx="1"/>
          </p:nvPr>
        </p:nvSpPr>
        <p:spPr/>
        <p:txBody>
          <a:bodyPr/>
          <a:lstStyle/>
          <a:p>
            <a:r>
              <a:rPr lang="en-US" dirty="0"/>
              <a:t>By </a:t>
            </a:r>
          </a:p>
          <a:p>
            <a:r>
              <a:rPr lang="en-US" dirty="0" err="1"/>
              <a:t>Simerpreet</a:t>
            </a:r>
            <a:r>
              <a:rPr lang="en-US" dirty="0"/>
              <a:t> Kaur </a:t>
            </a:r>
          </a:p>
          <a:p>
            <a:r>
              <a:rPr lang="en-US" dirty="0"/>
              <a:t>Tai Chowdhury</a:t>
            </a:r>
          </a:p>
        </p:txBody>
      </p:sp>
    </p:spTree>
    <p:extLst>
      <p:ext uri="{BB962C8B-B14F-4D97-AF65-F5344CB8AC3E}">
        <p14:creationId xmlns:p14="http://schemas.microsoft.com/office/powerpoint/2010/main" val="363393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1A0A-2BBE-E642-9F22-D4A9E558BF81}"/>
              </a:ext>
            </a:extLst>
          </p:cNvPr>
          <p:cNvSpPr>
            <a:spLocks noGrp="1"/>
          </p:cNvSpPr>
          <p:nvPr>
            <p:ph type="title"/>
          </p:nvPr>
        </p:nvSpPr>
        <p:spPr/>
        <p:txBody>
          <a:bodyPr/>
          <a:lstStyle/>
          <a:p>
            <a:pPr algn="ctr"/>
            <a:r>
              <a:rPr lang="en-US" dirty="0"/>
              <a:t>Introduction</a:t>
            </a:r>
          </a:p>
        </p:txBody>
      </p:sp>
      <p:sp>
        <p:nvSpPr>
          <p:cNvPr id="8" name="Content Placeholder 7">
            <a:extLst>
              <a:ext uri="{FF2B5EF4-FFF2-40B4-BE49-F238E27FC236}">
                <a16:creationId xmlns:a16="http://schemas.microsoft.com/office/drawing/2014/main" id="{EAD52C13-34FF-754B-907D-010FA9FB135D}"/>
              </a:ext>
            </a:extLst>
          </p:cNvPr>
          <p:cNvSpPr>
            <a:spLocks noGrp="1"/>
          </p:cNvSpPr>
          <p:nvPr>
            <p:ph idx="1"/>
          </p:nvPr>
        </p:nvSpPr>
        <p:spPr/>
        <p:txBody>
          <a:bodyPr>
            <a:normAutofit/>
          </a:bodyPr>
          <a:lstStyle/>
          <a:p>
            <a:pPr marL="0" indent="0">
              <a:buNone/>
            </a:pPr>
            <a:r>
              <a:rPr lang="en-US" sz="2000" dirty="0"/>
              <a:t>Covid-19 has emerged as one of the deadliest disease in our recent history. There are about 126 million cases worldwide and with about 2.7 million total death worldwide. In our research, we look total cases in the US along patient data from hospital and total death rate from this disease. Our objective is to analyze death rate data since vaccine started getting administered. Also, we have tried to notice whether patient data from hospital may have any significant impact on the death rates. These are the two data sets for our analysis:</a:t>
            </a:r>
          </a:p>
          <a:p>
            <a:pPr marL="457200" indent="-457200">
              <a:buFont typeface="+mj-lt"/>
              <a:buAutoNum type="arabicPeriod"/>
            </a:pPr>
            <a:r>
              <a:rPr lang="en-US" sz="2000" dirty="0"/>
              <a:t>All Covid-19 Data In US: insight on all cases from January 2020 to March 2021. This data set captures total new cases on daily basis for each of the months along with total number of deaths, total patients in ICU, total patients in hospitals, and total new vaccination per million. </a:t>
            </a:r>
          </a:p>
          <a:p>
            <a:pPr marL="457200" indent="-457200">
              <a:buFont typeface="+mj-lt"/>
              <a:buAutoNum type="arabicPeriod"/>
            </a:pPr>
            <a:r>
              <a:rPr lang="en-US" sz="2000" dirty="0"/>
              <a:t>Post Vaccine Impact in US: This a subset of ‘All </a:t>
            </a:r>
            <a:r>
              <a:rPr lang="en-US" sz="2000" dirty="0" err="1"/>
              <a:t>Covid</a:t>
            </a:r>
            <a:r>
              <a:rPr lang="en-US" sz="2000" dirty="0"/>
              <a:t>’ dataset. This dataset captures updated data for vaccination.</a:t>
            </a:r>
          </a:p>
          <a:p>
            <a:pPr marL="0" indent="0">
              <a:buNone/>
            </a:pPr>
            <a:endParaRPr lang="en-US" sz="2000" dirty="0"/>
          </a:p>
          <a:p>
            <a:pPr marL="0" indent="0">
              <a:buNone/>
            </a:pPr>
            <a:r>
              <a:rPr lang="en-US" sz="1400" dirty="0"/>
              <a:t>Note: The purpose of first dataset is to understand covid-19 data from beginning of 2020 (when cases have emerged) to March 2021. The second dataset provides number of vaccine data from December 2020 to March 2021. </a:t>
            </a:r>
          </a:p>
        </p:txBody>
      </p:sp>
    </p:spTree>
    <p:extLst>
      <p:ext uri="{BB962C8B-B14F-4D97-AF65-F5344CB8AC3E}">
        <p14:creationId xmlns:p14="http://schemas.microsoft.com/office/powerpoint/2010/main" val="251411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1211-2E25-B643-BE24-56C67F9D04E2}"/>
              </a:ext>
            </a:extLst>
          </p:cNvPr>
          <p:cNvSpPr>
            <a:spLocks noGrp="1"/>
          </p:cNvSpPr>
          <p:nvPr>
            <p:ph type="title"/>
          </p:nvPr>
        </p:nvSpPr>
        <p:spPr>
          <a:xfrm>
            <a:off x="838200" y="145967"/>
            <a:ext cx="10515600" cy="1325563"/>
          </a:xfrm>
        </p:spPr>
        <p:txBody>
          <a:bodyPr>
            <a:normAutofit/>
          </a:bodyPr>
          <a:lstStyle/>
          <a:p>
            <a:pPr algn="ctr"/>
            <a:r>
              <a:rPr lang="en-US" sz="3600" dirty="0"/>
              <a:t>Exploratory Data Analysis - Realization Plots</a:t>
            </a:r>
            <a:br>
              <a:rPr lang="en-US" sz="3600" dirty="0"/>
            </a:br>
            <a:r>
              <a:rPr lang="en-US" sz="3600" dirty="0"/>
              <a:t>Timeline: Dec’20 – Mar’21</a:t>
            </a:r>
          </a:p>
        </p:txBody>
      </p:sp>
      <p:sp>
        <p:nvSpPr>
          <p:cNvPr id="22" name="TextBox 21">
            <a:extLst>
              <a:ext uri="{FF2B5EF4-FFF2-40B4-BE49-F238E27FC236}">
                <a16:creationId xmlns:a16="http://schemas.microsoft.com/office/drawing/2014/main" id="{7BE9E6EE-C9D3-164B-9E6D-B31D4B8AD19E}"/>
              </a:ext>
            </a:extLst>
          </p:cNvPr>
          <p:cNvSpPr txBox="1"/>
          <p:nvPr/>
        </p:nvSpPr>
        <p:spPr>
          <a:xfrm>
            <a:off x="2764277" y="1348249"/>
            <a:ext cx="2315699" cy="369332"/>
          </a:xfrm>
          <a:prstGeom prst="rect">
            <a:avLst/>
          </a:prstGeom>
          <a:noFill/>
        </p:spPr>
        <p:txBody>
          <a:bodyPr wrap="none" rtlCol="0">
            <a:spAutoFit/>
          </a:bodyPr>
          <a:lstStyle/>
          <a:p>
            <a:r>
              <a:rPr lang="en-US" dirty="0"/>
              <a:t>New Cases Per Million</a:t>
            </a:r>
          </a:p>
        </p:txBody>
      </p:sp>
      <p:sp>
        <p:nvSpPr>
          <p:cNvPr id="25" name="TextBox 24">
            <a:extLst>
              <a:ext uri="{FF2B5EF4-FFF2-40B4-BE49-F238E27FC236}">
                <a16:creationId xmlns:a16="http://schemas.microsoft.com/office/drawing/2014/main" id="{87A935D0-C41A-E04F-B39C-15C16EBAAC14}"/>
              </a:ext>
            </a:extLst>
          </p:cNvPr>
          <p:cNvSpPr txBox="1"/>
          <p:nvPr/>
        </p:nvSpPr>
        <p:spPr>
          <a:xfrm>
            <a:off x="2764277" y="4237288"/>
            <a:ext cx="2387833" cy="369332"/>
          </a:xfrm>
          <a:prstGeom prst="rect">
            <a:avLst/>
          </a:prstGeom>
          <a:noFill/>
        </p:spPr>
        <p:txBody>
          <a:bodyPr wrap="none" rtlCol="0">
            <a:spAutoFit/>
          </a:bodyPr>
          <a:lstStyle/>
          <a:p>
            <a:r>
              <a:rPr lang="en-US" dirty="0"/>
              <a:t>ICU Patients Per Million</a:t>
            </a:r>
          </a:p>
        </p:txBody>
      </p:sp>
      <p:sp>
        <p:nvSpPr>
          <p:cNvPr id="28" name="TextBox 27">
            <a:extLst>
              <a:ext uri="{FF2B5EF4-FFF2-40B4-BE49-F238E27FC236}">
                <a16:creationId xmlns:a16="http://schemas.microsoft.com/office/drawing/2014/main" id="{D8ECDACE-9FEC-554E-8F47-EA23B2077F19}"/>
              </a:ext>
            </a:extLst>
          </p:cNvPr>
          <p:cNvSpPr txBox="1"/>
          <p:nvPr/>
        </p:nvSpPr>
        <p:spPr>
          <a:xfrm>
            <a:off x="5881973" y="1386677"/>
            <a:ext cx="2880340" cy="369332"/>
          </a:xfrm>
          <a:prstGeom prst="rect">
            <a:avLst/>
          </a:prstGeom>
          <a:noFill/>
        </p:spPr>
        <p:txBody>
          <a:bodyPr wrap="none" rtlCol="0">
            <a:spAutoFit/>
          </a:bodyPr>
          <a:lstStyle/>
          <a:p>
            <a:r>
              <a:rPr lang="en-US" dirty="0"/>
              <a:t>Hospital Patients Per Million</a:t>
            </a:r>
          </a:p>
        </p:txBody>
      </p:sp>
      <p:pic>
        <p:nvPicPr>
          <p:cNvPr id="32" name="Picture 31" descr="Chart, histogram&#10;&#10;Description automatically generated">
            <a:extLst>
              <a:ext uri="{FF2B5EF4-FFF2-40B4-BE49-F238E27FC236}">
                <a16:creationId xmlns:a16="http://schemas.microsoft.com/office/drawing/2014/main" id="{C74E77ED-E376-D34E-A545-9DC61F6FE21C}"/>
              </a:ext>
            </a:extLst>
          </p:cNvPr>
          <p:cNvPicPr>
            <a:picLocks noChangeAspect="1"/>
          </p:cNvPicPr>
          <p:nvPr/>
        </p:nvPicPr>
        <p:blipFill>
          <a:blip r:embed="rId2"/>
          <a:stretch>
            <a:fillRect/>
          </a:stretch>
        </p:blipFill>
        <p:spPr>
          <a:xfrm>
            <a:off x="2601768" y="1792168"/>
            <a:ext cx="2528166" cy="2217594"/>
          </a:xfrm>
          <a:prstGeom prst="rect">
            <a:avLst/>
          </a:prstGeom>
        </p:spPr>
      </p:pic>
      <p:pic>
        <p:nvPicPr>
          <p:cNvPr id="33" name="Picture 32">
            <a:extLst>
              <a:ext uri="{FF2B5EF4-FFF2-40B4-BE49-F238E27FC236}">
                <a16:creationId xmlns:a16="http://schemas.microsoft.com/office/drawing/2014/main" id="{35C30D81-4C59-BA47-8D89-4063B0BA1765}"/>
              </a:ext>
            </a:extLst>
          </p:cNvPr>
          <p:cNvPicPr>
            <a:picLocks noChangeAspect="1"/>
          </p:cNvPicPr>
          <p:nvPr/>
        </p:nvPicPr>
        <p:blipFill>
          <a:blip r:embed="rId3"/>
          <a:stretch>
            <a:fillRect/>
          </a:stretch>
        </p:blipFill>
        <p:spPr>
          <a:xfrm>
            <a:off x="2720818" y="4631504"/>
            <a:ext cx="2290065" cy="2041145"/>
          </a:xfrm>
          <a:prstGeom prst="rect">
            <a:avLst/>
          </a:prstGeom>
        </p:spPr>
      </p:pic>
      <p:pic>
        <p:nvPicPr>
          <p:cNvPr id="35" name="Picture 34" descr="Chart, line chart, histogram&#10;&#10;Description automatically generated">
            <a:extLst>
              <a:ext uri="{FF2B5EF4-FFF2-40B4-BE49-F238E27FC236}">
                <a16:creationId xmlns:a16="http://schemas.microsoft.com/office/drawing/2014/main" id="{4F15A81C-DD97-CA4E-B84F-CCF72E80574F}"/>
              </a:ext>
            </a:extLst>
          </p:cNvPr>
          <p:cNvPicPr>
            <a:picLocks noChangeAspect="1"/>
          </p:cNvPicPr>
          <p:nvPr/>
        </p:nvPicPr>
        <p:blipFill>
          <a:blip r:embed="rId4"/>
          <a:stretch>
            <a:fillRect/>
          </a:stretch>
        </p:blipFill>
        <p:spPr>
          <a:xfrm>
            <a:off x="5924412" y="1835027"/>
            <a:ext cx="2541452" cy="2217595"/>
          </a:xfrm>
          <a:prstGeom prst="rect">
            <a:avLst/>
          </a:prstGeom>
        </p:spPr>
      </p:pic>
      <p:pic>
        <p:nvPicPr>
          <p:cNvPr id="37" name="Picture 36" descr="Chart, line chart&#10;&#10;Description automatically generated">
            <a:extLst>
              <a:ext uri="{FF2B5EF4-FFF2-40B4-BE49-F238E27FC236}">
                <a16:creationId xmlns:a16="http://schemas.microsoft.com/office/drawing/2014/main" id="{56D94819-442D-8547-936B-473941B0FB6A}"/>
              </a:ext>
            </a:extLst>
          </p:cNvPr>
          <p:cNvPicPr>
            <a:picLocks noChangeAspect="1"/>
          </p:cNvPicPr>
          <p:nvPr/>
        </p:nvPicPr>
        <p:blipFill>
          <a:blip r:embed="rId5"/>
          <a:stretch>
            <a:fillRect/>
          </a:stretch>
        </p:blipFill>
        <p:spPr>
          <a:xfrm>
            <a:off x="5993001" y="4564372"/>
            <a:ext cx="2376235" cy="2108277"/>
          </a:xfrm>
          <a:prstGeom prst="rect">
            <a:avLst/>
          </a:prstGeom>
        </p:spPr>
      </p:pic>
      <p:sp>
        <p:nvSpPr>
          <p:cNvPr id="38" name="TextBox 37">
            <a:extLst>
              <a:ext uri="{FF2B5EF4-FFF2-40B4-BE49-F238E27FC236}">
                <a16:creationId xmlns:a16="http://schemas.microsoft.com/office/drawing/2014/main" id="{2D6242BD-A3BB-AA44-AD3C-CE1E10558F50}"/>
              </a:ext>
            </a:extLst>
          </p:cNvPr>
          <p:cNvSpPr txBox="1"/>
          <p:nvPr/>
        </p:nvSpPr>
        <p:spPr>
          <a:xfrm>
            <a:off x="5918041" y="4237287"/>
            <a:ext cx="3471463" cy="369332"/>
          </a:xfrm>
          <a:prstGeom prst="rect">
            <a:avLst/>
          </a:prstGeom>
          <a:noFill/>
        </p:spPr>
        <p:txBody>
          <a:bodyPr wrap="none" rtlCol="0">
            <a:spAutoFit/>
          </a:bodyPr>
          <a:lstStyle/>
          <a:p>
            <a:r>
              <a:rPr lang="en-US" dirty="0"/>
              <a:t>New Vaccine Smoothed Per Million</a:t>
            </a:r>
          </a:p>
        </p:txBody>
      </p:sp>
    </p:spTree>
    <p:extLst>
      <p:ext uri="{BB962C8B-B14F-4D97-AF65-F5344CB8AC3E}">
        <p14:creationId xmlns:p14="http://schemas.microsoft.com/office/powerpoint/2010/main" val="396288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1211-2E25-B643-BE24-56C67F9D04E2}"/>
              </a:ext>
            </a:extLst>
          </p:cNvPr>
          <p:cNvSpPr>
            <a:spLocks noGrp="1"/>
          </p:cNvSpPr>
          <p:nvPr>
            <p:ph type="title"/>
          </p:nvPr>
        </p:nvSpPr>
        <p:spPr/>
        <p:txBody>
          <a:bodyPr>
            <a:normAutofit/>
          </a:bodyPr>
          <a:lstStyle/>
          <a:p>
            <a:r>
              <a:rPr lang="en-US" sz="3600" dirty="0"/>
              <a:t>Exploratory Data Analysis – New Death Rate Per Million</a:t>
            </a:r>
          </a:p>
        </p:txBody>
      </p:sp>
      <p:sp>
        <p:nvSpPr>
          <p:cNvPr id="13" name="TextBox 12">
            <a:extLst>
              <a:ext uri="{FF2B5EF4-FFF2-40B4-BE49-F238E27FC236}">
                <a16:creationId xmlns:a16="http://schemas.microsoft.com/office/drawing/2014/main" id="{5569922B-3EFF-B145-BD26-ECA41C7EFD0A}"/>
              </a:ext>
            </a:extLst>
          </p:cNvPr>
          <p:cNvSpPr txBox="1"/>
          <p:nvPr/>
        </p:nvSpPr>
        <p:spPr>
          <a:xfrm>
            <a:off x="8433274" y="1846301"/>
            <a:ext cx="3242582" cy="3416320"/>
          </a:xfrm>
          <a:prstGeom prst="rect">
            <a:avLst/>
          </a:prstGeom>
          <a:noFill/>
        </p:spPr>
        <p:txBody>
          <a:bodyPr wrap="square" rtlCol="0">
            <a:spAutoFit/>
          </a:bodyPr>
          <a:lstStyle/>
          <a:p>
            <a:r>
              <a:rPr lang="en-US" dirty="0"/>
              <a:t>The realization chart (top right) shows new daily death rate over time. We notice a spike in the beginning and then a temporary drop followed by significant increase again.</a:t>
            </a:r>
          </a:p>
          <a:p>
            <a:endParaRPr lang="en-US" dirty="0"/>
          </a:p>
          <a:p>
            <a:r>
              <a:rPr lang="en-US" dirty="0"/>
              <a:t>ACF shows non-stationary behavior as dampens with a periodic behavior.</a:t>
            </a:r>
          </a:p>
          <a:p>
            <a:endParaRPr lang="en-US" dirty="0"/>
          </a:p>
          <a:p>
            <a:r>
              <a:rPr lang="en-US" dirty="0"/>
              <a:t>The spectral density shows two </a:t>
            </a:r>
          </a:p>
        </p:txBody>
      </p:sp>
      <p:pic>
        <p:nvPicPr>
          <p:cNvPr id="9" name="Picture 8" descr="Chart, histogram&#10;&#10;Description automatically generated">
            <a:extLst>
              <a:ext uri="{FF2B5EF4-FFF2-40B4-BE49-F238E27FC236}">
                <a16:creationId xmlns:a16="http://schemas.microsoft.com/office/drawing/2014/main" id="{F26BB6A4-E242-454F-BF82-56C0D1455F3E}"/>
              </a:ext>
            </a:extLst>
          </p:cNvPr>
          <p:cNvPicPr>
            <a:picLocks noChangeAspect="1"/>
          </p:cNvPicPr>
          <p:nvPr/>
        </p:nvPicPr>
        <p:blipFill>
          <a:blip r:embed="rId2"/>
          <a:stretch>
            <a:fillRect/>
          </a:stretch>
        </p:blipFill>
        <p:spPr>
          <a:xfrm>
            <a:off x="1047091" y="1592242"/>
            <a:ext cx="3338242" cy="2946361"/>
          </a:xfrm>
          <a:prstGeom prst="rect">
            <a:avLst/>
          </a:prstGeom>
        </p:spPr>
      </p:pic>
      <p:pic>
        <p:nvPicPr>
          <p:cNvPr id="14" name="Picture 13" descr="Chart&#10;&#10;Description automatically generated">
            <a:extLst>
              <a:ext uri="{FF2B5EF4-FFF2-40B4-BE49-F238E27FC236}">
                <a16:creationId xmlns:a16="http://schemas.microsoft.com/office/drawing/2014/main" id="{CA5FD9E2-EF03-4141-89A6-B3D214E022EC}"/>
              </a:ext>
            </a:extLst>
          </p:cNvPr>
          <p:cNvPicPr>
            <a:picLocks noChangeAspect="1"/>
          </p:cNvPicPr>
          <p:nvPr/>
        </p:nvPicPr>
        <p:blipFill>
          <a:blip r:embed="rId3"/>
          <a:stretch>
            <a:fillRect/>
          </a:stretch>
        </p:blipFill>
        <p:spPr>
          <a:xfrm>
            <a:off x="4740182" y="1592242"/>
            <a:ext cx="3338242" cy="2946361"/>
          </a:xfrm>
          <a:prstGeom prst="rect">
            <a:avLst/>
          </a:prstGeom>
        </p:spPr>
      </p:pic>
      <p:sp>
        <p:nvSpPr>
          <p:cNvPr id="15" name="TextBox 14">
            <a:extLst>
              <a:ext uri="{FF2B5EF4-FFF2-40B4-BE49-F238E27FC236}">
                <a16:creationId xmlns:a16="http://schemas.microsoft.com/office/drawing/2014/main" id="{AFA53D6A-4552-EE49-9B3D-394F7485D950}"/>
              </a:ext>
            </a:extLst>
          </p:cNvPr>
          <p:cNvSpPr txBox="1"/>
          <p:nvPr/>
        </p:nvSpPr>
        <p:spPr>
          <a:xfrm>
            <a:off x="1831129" y="4616290"/>
            <a:ext cx="1770165" cy="646331"/>
          </a:xfrm>
          <a:prstGeom prst="rect">
            <a:avLst/>
          </a:prstGeom>
          <a:noFill/>
        </p:spPr>
        <p:txBody>
          <a:bodyPr wrap="none" rtlCol="0">
            <a:spAutoFit/>
          </a:bodyPr>
          <a:lstStyle/>
          <a:p>
            <a:r>
              <a:rPr lang="en-US" dirty="0"/>
              <a:t>New Death Rate:</a:t>
            </a:r>
          </a:p>
          <a:p>
            <a:r>
              <a:rPr lang="en-US" dirty="0"/>
              <a:t>Jan’20 – Mar’21</a:t>
            </a:r>
          </a:p>
        </p:txBody>
      </p:sp>
      <p:sp>
        <p:nvSpPr>
          <p:cNvPr id="16" name="TextBox 15">
            <a:extLst>
              <a:ext uri="{FF2B5EF4-FFF2-40B4-BE49-F238E27FC236}">
                <a16:creationId xmlns:a16="http://schemas.microsoft.com/office/drawing/2014/main" id="{FC0E5BA3-5AF5-604C-B6DB-BF7592C017F3}"/>
              </a:ext>
            </a:extLst>
          </p:cNvPr>
          <p:cNvSpPr txBox="1"/>
          <p:nvPr/>
        </p:nvSpPr>
        <p:spPr>
          <a:xfrm>
            <a:off x="5436913" y="4616290"/>
            <a:ext cx="1770165" cy="646331"/>
          </a:xfrm>
          <a:prstGeom prst="rect">
            <a:avLst/>
          </a:prstGeom>
          <a:noFill/>
        </p:spPr>
        <p:txBody>
          <a:bodyPr wrap="none" rtlCol="0">
            <a:spAutoFit/>
          </a:bodyPr>
          <a:lstStyle/>
          <a:p>
            <a:r>
              <a:rPr lang="en-US" dirty="0"/>
              <a:t>New Death Rate:</a:t>
            </a:r>
          </a:p>
          <a:p>
            <a:r>
              <a:rPr lang="en-US" dirty="0"/>
              <a:t>Dec’20 - Mar’21</a:t>
            </a:r>
          </a:p>
        </p:txBody>
      </p:sp>
    </p:spTree>
    <p:extLst>
      <p:ext uri="{BB962C8B-B14F-4D97-AF65-F5344CB8AC3E}">
        <p14:creationId xmlns:p14="http://schemas.microsoft.com/office/powerpoint/2010/main" val="429445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F1ED-FFB5-CB46-A548-9C77BA0A75B9}"/>
              </a:ext>
            </a:extLst>
          </p:cNvPr>
          <p:cNvSpPr>
            <a:spLocks noGrp="1"/>
          </p:cNvSpPr>
          <p:nvPr>
            <p:ph type="title"/>
          </p:nvPr>
        </p:nvSpPr>
        <p:spPr>
          <a:xfrm>
            <a:off x="838200" y="310354"/>
            <a:ext cx="10515600" cy="1325563"/>
          </a:xfrm>
        </p:spPr>
        <p:txBody>
          <a:bodyPr/>
          <a:lstStyle/>
          <a:p>
            <a:pPr algn="ctr"/>
            <a:r>
              <a:rPr lang="en-US" dirty="0"/>
              <a:t>Differencing Dependent Variable</a:t>
            </a:r>
          </a:p>
        </p:txBody>
      </p:sp>
      <p:pic>
        <p:nvPicPr>
          <p:cNvPr id="5" name="Content Placeholder 4" descr="Chart&#10;&#10;Description automatically generated">
            <a:extLst>
              <a:ext uri="{FF2B5EF4-FFF2-40B4-BE49-F238E27FC236}">
                <a16:creationId xmlns:a16="http://schemas.microsoft.com/office/drawing/2014/main" id="{FB310B5A-5E6B-D946-8DF8-E125D509031F}"/>
              </a:ext>
            </a:extLst>
          </p:cNvPr>
          <p:cNvPicPr>
            <a:picLocks noGrp="1" noChangeAspect="1"/>
          </p:cNvPicPr>
          <p:nvPr>
            <p:ph idx="1"/>
          </p:nvPr>
        </p:nvPicPr>
        <p:blipFill>
          <a:blip r:embed="rId2"/>
          <a:stretch>
            <a:fillRect/>
          </a:stretch>
        </p:blipFill>
        <p:spPr>
          <a:xfrm>
            <a:off x="3430042" y="1533526"/>
            <a:ext cx="4797895" cy="4351338"/>
          </a:xfrm>
        </p:spPr>
      </p:pic>
      <p:cxnSp>
        <p:nvCxnSpPr>
          <p:cNvPr id="7" name="Straight Arrow Connector 6">
            <a:extLst>
              <a:ext uri="{FF2B5EF4-FFF2-40B4-BE49-F238E27FC236}">
                <a16:creationId xmlns:a16="http://schemas.microsoft.com/office/drawing/2014/main" id="{EFC1E34C-D493-5D49-854C-91BC004F6BAA}"/>
              </a:ext>
            </a:extLst>
          </p:cNvPr>
          <p:cNvCxnSpPr/>
          <p:nvPr/>
        </p:nvCxnSpPr>
        <p:spPr>
          <a:xfrm flipV="1">
            <a:off x="1410381" y="2502910"/>
            <a:ext cx="175840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29ECF2-68E8-0F43-A62B-2145D4D77892}"/>
              </a:ext>
            </a:extLst>
          </p:cNvPr>
          <p:cNvCxnSpPr>
            <a:cxnSpLocks/>
          </p:cNvCxnSpPr>
          <p:nvPr/>
        </p:nvCxnSpPr>
        <p:spPr>
          <a:xfrm flipH="1">
            <a:off x="8336478" y="3621974"/>
            <a:ext cx="1330036" cy="89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BE7381B-BA5F-4B45-BC92-966C19460F18}"/>
              </a:ext>
            </a:extLst>
          </p:cNvPr>
          <p:cNvSpPr/>
          <p:nvPr/>
        </p:nvSpPr>
        <p:spPr>
          <a:xfrm>
            <a:off x="199098" y="2960110"/>
            <a:ext cx="2422566" cy="166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Non-stationary realization, </a:t>
            </a:r>
            <a:r>
              <a:rPr lang="en-US" dirty="0" err="1"/>
              <a:t>acf</a:t>
            </a:r>
            <a:r>
              <a:rPr lang="en-US" dirty="0"/>
              <a:t> beyond 95% limit</a:t>
            </a:r>
          </a:p>
        </p:txBody>
      </p:sp>
      <p:sp>
        <p:nvSpPr>
          <p:cNvPr id="12" name="Rectangle 11">
            <a:extLst>
              <a:ext uri="{FF2B5EF4-FFF2-40B4-BE49-F238E27FC236}">
                <a16:creationId xmlns:a16="http://schemas.microsoft.com/office/drawing/2014/main" id="{D40645DC-AC5B-EA4B-ADE0-610A352FFCFC}"/>
              </a:ext>
            </a:extLst>
          </p:cNvPr>
          <p:cNvSpPr/>
          <p:nvPr/>
        </p:nvSpPr>
        <p:spPr>
          <a:xfrm>
            <a:off x="9666514" y="1959429"/>
            <a:ext cx="2422566" cy="166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Stationary Realization after differencing, ACF within 95% limit</a:t>
            </a:r>
          </a:p>
        </p:txBody>
      </p:sp>
    </p:spTree>
    <p:extLst>
      <p:ext uri="{BB962C8B-B14F-4D97-AF65-F5344CB8AC3E}">
        <p14:creationId xmlns:p14="http://schemas.microsoft.com/office/powerpoint/2010/main" val="175531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D792-3F39-0A42-9682-29E371A29EBF}"/>
              </a:ext>
            </a:extLst>
          </p:cNvPr>
          <p:cNvSpPr>
            <a:spLocks noGrp="1"/>
          </p:cNvSpPr>
          <p:nvPr>
            <p:ph type="title"/>
          </p:nvPr>
        </p:nvSpPr>
        <p:spPr>
          <a:xfrm>
            <a:off x="738187" y="-111834"/>
            <a:ext cx="10515600" cy="1325563"/>
          </a:xfrm>
        </p:spPr>
        <p:txBody>
          <a:bodyPr>
            <a:normAutofit/>
          </a:bodyPr>
          <a:lstStyle/>
          <a:p>
            <a:pPr algn="ctr"/>
            <a:r>
              <a:rPr lang="en-US" sz="3200" dirty="0"/>
              <a:t>Forecast- New Death Rate Per Million</a:t>
            </a:r>
            <a:br>
              <a:rPr lang="en-US" sz="3200" dirty="0"/>
            </a:br>
            <a:r>
              <a:rPr lang="en-US" sz="1600" dirty="0"/>
              <a:t>(Short Term n = 10)</a:t>
            </a:r>
          </a:p>
        </p:txBody>
      </p:sp>
      <p:pic>
        <p:nvPicPr>
          <p:cNvPr id="7" name="Picture 6" descr="A picture containing text, antenna&#10;&#10;Description automatically generated">
            <a:extLst>
              <a:ext uri="{FF2B5EF4-FFF2-40B4-BE49-F238E27FC236}">
                <a16:creationId xmlns:a16="http://schemas.microsoft.com/office/drawing/2014/main" id="{EDB239A8-0D47-EE47-A66E-08699A41AD09}"/>
              </a:ext>
            </a:extLst>
          </p:cNvPr>
          <p:cNvPicPr>
            <a:picLocks noChangeAspect="1"/>
          </p:cNvPicPr>
          <p:nvPr/>
        </p:nvPicPr>
        <p:blipFill>
          <a:blip r:embed="rId2"/>
          <a:stretch>
            <a:fillRect/>
          </a:stretch>
        </p:blipFill>
        <p:spPr>
          <a:xfrm>
            <a:off x="457200" y="1941340"/>
            <a:ext cx="5117053" cy="3441872"/>
          </a:xfrm>
          <a:prstGeom prst="rect">
            <a:avLst/>
          </a:prstGeom>
        </p:spPr>
      </p:pic>
      <p:sp>
        <p:nvSpPr>
          <p:cNvPr id="8" name="TextBox 7">
            <a:extLst>
              <a:ext uri="{FF2B5EF4-FFF2-40B4-BE49-F238E27FC236}">
                <a16:creationId xmlns:a16="http://schemas.microsoft.com/office/drawing/2014/main" id="{64D24124-033E-514E-811D-124CAE232A75}"/>
              </a:ext>
            </a:extLst>
          </p:cNvPr>
          <p:cNvSpPr txBox="1"/>
          <p:nvPr/>
        </p:nvSpPr>
        <p:spPr>
          <a:xfrm>
            <a:off x="2014538" y="1627015"/>
            <a:ext cx="1613519" cy="369332"/>
          </a:xfrm>
          <a:prstGeom prst="rect">
            <a:avLst/>
          </a:prstGeom>
          <a:noFill/>
        </p:spPr>
        <p:txBody>
          <a:bodyPr wrap="none" rtlCol="0">
            <a:spAutoFit/>
          </a:bodyPr>
          <a:lstStyle/>
          <a:p>
            <a:r>
              <a:rPr lang="en-US" dirty="0"/>
              <a:t>ARMA Forecast</a:t>
            </a:r>
          </a:p>
        </p:txBody>
      </p:sp>
      <p:sp>
        <p:nvSpPr>
          <p:cNvPr id="9" name="TextBox 8">
            <a:extLst>
              <a:ext uri="{FF2B5EF4-FFF2-40B4-BE49-F238E27FC236}">
                <a16:creationId xmlns:a16="http://schemas.microsoft.com/office/drawing/2014/main" id="{1BAFEC5D-705E-9B47-AC58-4973FD02B910}"/>
              </a:ext>
            </a:extLst>
          </p:cNvPr>
          <p:cNvSpPr txBox="1"/>
          <p:nvPr/>
        </p:nvSpPr>
        <p:spPr>
          <a:xfrm>
            <a:off x="2014538" y="5328205"/>
            <a:ext cx="1686680" cy="369332"/>
          </a:xfrm>
          <a:prstGeom prst="rect">
            <a:avLst/>
          </a:prstGeom>
          <a:noFill/>
        </p:spPr>
        <p:txBody>
          <a:bodyPr wrap="none" rtlCol="0">
            <a:spAutoFit/>
          </a:bodyPr>
          <a:lstStyle/>
          <a:p>
            <a:r>
              <a:rPr lang="en-US" dirty="0"/>
              <a:t>ASE = 2.943246 </a:t>
            </a:r>
          </a:p>
        </p:txBody>
      </p:sp>
      <p:pic>
        <p:nvPicPr>
          <p:cNvPr id="11" name="Picture 10" descr="A picture containing chart&#10;&#10;Description automatically generated">
            <a:extLst>
              <a:ext uri="{FF2B5EF4-FFF2-40B4-BE49-F238E27FC236}">
                <a16:creationId xmlns:a16="http://schemas.microsoft.com/office/drawing/2014/main" id="{31BA0DA9-F607-DA44-8B29-F841860439AF}"/>
              </a:ext>
            </a:extLst>
          </p:cNvPr>
          <p:cNvPicPr>
            <a:picLocks noChangeAspect="1"/>
          </p:cNvPicPr>
          <p:nvPr/>
        </p:nvPicPr>
        <p:blipFill>
          <a:blip r:embed="rId3"/>
          <a:stretch>
            <a:fillRect/>
          </a:stretch>
        </p:blipFill>
        <p:spPr>
          <a:xfrm>
            <a:off x="6257925" y="1941340"/>
            <a:ext cx="5476875" cy="3441872"/>
          </a:xfrm>
          <a:prstGeom prst="rect">
            <a:avLst/>
          </a:prstGeom>
        </p:spPr>
      </p:pic>
      <p:sp>
        <p:nvSpPr>
          <p:cNvPr id="12" name="TextBox 11">
            <a:extLst>
              <a:ext uri="{FF2B5EF4-FFF2-40B4-BE49-F238E27FC236}">
                <a16:creationId xmlns:a16="http://schemas.microsoft.com/office/drawing/2014/main" id="{FA9D1925-48C6-A944-97C7-594464898CFA}"/>
              </a:ext>
            </a:extLst>
          </p:cNvPr>
          <p:cNvSpPr txBox="1"/>
          <p:nvPr/>
        </p:nvSpPr>
        <p:spPr>
          <a:xfrm>
            <a:off x="8074001" y="5383212"/>
            <a:ext cx="1633781" cy="369332"/>
          </a:xfrm>
          <a:prstGeom prst="rect">
            <a:avLst/>
          </a:prstGeom>
          <a:noFill/>
        </p:spPr>
        <p:txBody>
          <a:bodyPr wrap="none" rtlCol="0">
            <a:spAutoFit/>
          </a:bodyPr>
          <a:lstStyle/>
          <a:p>
            <a:r>
              <a:rPr lang="en-US" dirty="0"/>
              <a:t>ASE = 1.856851</a:t>
            </a:r>
          </a:p>
        </p:txBody>
      </p:sp>
      <p:sp>
        <p:nvSpPr>
          <p:cNvPr id="13" name="TextBox 12">
            <a:extLst>
              <a:ext uri="{FF2B5EF4-FFF2-40B4-BE49-F238E27FC236}">
                <a16:creationId xmlns:a16="http://schemas.microsoft.com/office/drawing/2014/main" id="{BD0F755C-AA8A-CF4A-BED2-E77F9E728A71}"/>
              </a:ext>
            </a:extLst>
          </p:cNvPr>
          <p:cNvSpPr txBox="1"/>
          <p:nvPr/>
        </p:nvSpPr>
        <p:spPr>
          <a:xfrm>
            <a:off x="8035089" y="1657350"/>
            <a:ext cx="1671227" cy="369332"/>
          </a:xfrm>
          <a:prstGeom prst="rect">
            <a:avLst/>
          </a:prstGeom>
          <a:noFill/>
        </p:spPr>
        <p:txBody>
          <a:bodyPr wrap="none" rtlCol="0">
            <a:spAutoFit/>
          </a:bodyPr>
          <a:lstStyle/>
          <a:p>
            <a:r>
              <a:rPr lang="en-US" dirty="0"/>
              <a:t>ARIMA Forecast</a:t>
            </a:r>
          </a:p>
        </p:txBody>
      </p:sp>
    </p:spTree>
    <p:extLst>
      <p:ext uri="{BB962C8B-B14F-4D97-AF65-F5344CB8AC3E}">
        <p14:creationId xmlns:p14="http://schemas.microsoft.com/office/powerpoint/2010/main" val="1182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D792-3F39-0A42-9682-29E371A29EBF}"/>
              </a:ext>
            </a:extLst>
          </p:cNvPr>
          <p:cNvSpPr>
            <a:spLocks noGrp="1"/>
          </p:cNvSpPr>
          <p:nvPr>
            <p:ph type="title"/>
          </p:nvPr>
        </p:nvSpPr>
        <p:spPr>
          <a:xfrm>
            <a:off x="738187" y="-111834"/>
            <a:ext cx="10515600" cy="1325563"/>
          </a:xfrm>
        </p:spPr>
        <p:txBody>
          <a:bodyPr>
            <a:normAutofit/>
          </a:bodyPr>
          <a:lstStyle/>
          <a:p>
            <a:pPr algn="ctr"/>
            <a:r>
              <a:rPr lang="en-US" sz="3200" dirty="0"/>
              <a:t>Forecast- New Death Rate Per Million</a:t>
            </a:r>
            <a:br>
              <a:rPr lang="en-US" sz="3200" dirty="0"/>
            </a:br>
            <a:r>
              <a:rPr lang="en-US" sz="1600" dirty="0"/>
              <a:t>(Short Term n = 25)</a:t>
            </a:r>
          </a:p>
        </p:txBody>
      </p:sp>
      <p:sp>
        <p:nvSpPr>
          <p:cNvPr id="8" name="TextBox 7">
            <a:extLst>
              <a:ext uri="{FF2B5EF4-FFF2-40B4-BE49-F238E27FC236}">
                <a16:creationId xmlns:a16="http://schemas.microsoft.com/office/drawing/2014/main" id="{64D24124-033E-514E-811D-124CAE232A75}"/>
              </a:ext>
            </a:extLst>
          </p:cNvPr>
          <p:cNvSpPr txBox="1"/>
          <p:nvPr/>
        </p:nvSpPr>
        <p:spPr>
          <a:xfrm>
            <a:off x="2014538" y="1627015"/>
            <a:ext cx="1613519" cy="369332"/>
          </a:xfrm>
          <a:prstGeom prst="rect">
            <a:avLst/>
          </a:prstGeom>
          <a:noFill/>
        </p:spPr>
        <p:txBody>
          <a:bodyPr wrap="none" rtlCol="0">
            <a:spAutoFit/>
          </a:bodyPr>
          <a:lstStyle/>
          <a:p>
            <a:r>
              <a:rPr lang="en-US" dirty="0"/>
              <a:t>ARMA Forecast</a:t>
            </a:r>
          </a:p>
        </p:txBody>
      </p:sp>
      <p:sp>
        <p:nvSpPr>
          <p:cNvPr id="9" name="TextBox 8">
            <a:extLst>
              <a:ext uri="{FF2B5EF4-FFF2-40B4-BE49-F238E27FC236}">
                <a16:creationId xmlns:a16="http://schemas.microsoft.com/office/drawing/2014/main" id="{1BAFEC5D-705E-9B47-AC58-4973FD02B910}"/>
              </a:ext>
            </a:extLst>
          </p:cNvPr>
          <p:cNvSpPr txBox="1"/>
          <p:nvPr/>
        </p:nvSpPr>
        <p:spPr>
          <a:xfrm>
            <a:off x="2014538" y="5328205"/>
            <a:ext cx="1686680" cy="369332"/>
          </a:xfrm>
          <a:prstGeom prst="rect">
            <a:avLst/>
          </a:prstGeom>
          <a:noFill/>
        </p:spPr>
        <p:txBody>
          <a:bodyPr wrap="none" rtlCol="0">
            <a:spAutoFit/>
          </a:bodyPr>
          <a:lstStyle/>
          <a:p>
            <a:r>
              <a:rPr lang="en-US" dirty="0"/>
              <a:t>ASE = 3.634228 </a:t>
            </a:r>
          </a:p>
        </p:txBody>
      </p:sp>
      <p:sp>
        <p:nvSpPr>
          <p:cNvPr id="12" name="TextBox 11">
            <a:extLst>
              <a:ext uri="{FF2B5EF4-FFF2-40B4-BE49-F238E27FC236}">
                <a16:creationId xmlns:a16="http://schemas.microsoft.com/office/drawing/2014/main" id="{FA9D1925-48C6-A944-97C7-594464898CFA}"/>
              </a:ext>
            </a:extLst>
          </p:cNvPr>
          <p:cNvSpPr txBox="1"/>
          <p:nvPr/>
        </p:nvSpPr>
        <p:spPr>
          <a:xfrm>
            <a:off x="8189554" y="5380036"/>
            <a:ext cx="1516762" cy="369332"/>
          </a:xfrm>
          <a:prstGeom prst="rect">
            <a:avLst/>
          </a:prstGeom>
          <a:noFill/>
        </p:spPr>
        <p:txBody>
          <a:bodyPr wrap="none" rtlCol="0">
            <a:spAutoFit/>
          </a:bodyPr>
          <a:lstStyle/>
          <a:p>
            <a:r>
              <a:rPr lang="en-US" dirty="0"/>
              <a:t>ASE = 4.67033</a:t>
            </a:r>
          </a:p>
        </p:txBody>
      </p:sp>
      <p:sp>
        <p:nvSpPr>
          <p:cNvPr id="13" name="TextBox 12">
            <a:extLst>
              <a:ext uri="{FF2B5EF4-FFF2-40B4-BE49-F238E27FC236}">
                <a16:creationId xmlns:a16="http://schemas.microsoft.com/office/drawing/2014/main" id="{BD0F755C-AA8A-CF4A-BED2-E77F9E728A71}"/>
              </a:ext>
            </a:extLst>
          </p:cNvPr>
          <p:cNvSpPr txBox="1"/>
          <p:nvPr/>
        </p:nvSpPr>
        <p:spPr>
          <a:xfrm>
            <a:off x="8035089" y="1657350"/>
            <a:ext cx="1671227" cy="369332"/>
          </a:xfrm>
          <a:prstGeom prst="rect">
            <a:avLst/>
          </a:prstGeom>
          <a:noFill/>
        </p:spPr>
        <p:txBody>
          <a:bodyPr wrap="none" rtlCol="0">
            <a:spAutoFit/>
          </a:bodyPr>
          <a:lstStyle/>
          <a:p>
            <a:r>
              <a:rPr lang="en-US" dirty="0"/>
              <a:t>ARIMA Forecast</a:t>
            </a:r>
          </a:p>
        </p:txBody>
      </p:sp>
      <p:pic>
        <p:nvPicPr>
          <p:cNvPr id="4" name="Picture 3" descr="A picture containing antenna&#10;&#10;Description automatically generated">
            <a:extLst>
              <a:ext uri="{FF2B5EF4-FFF2-40B4-BE49-F238E27FC236}">
                <a16:creationId xmlns:a16="http://schemas.microsoft.com/office/drawing/2014/main" id="{C1BC500E-7264-A049-94D7-53D00F111476}"/>
              </a:ext>
            </a:extLst>
          </p:cNvPr>
          <p:cNvPicPr>
            <a:picLocks noChangeAspect="1"/>
          </p:cNvPicPr>
          <p:nvPr/>
        </p:nvPicPr>
        <p:blipFill>
          <a:blip r:embed="rId2"/>
          <a:stretch>
            <a:fillRect/>
          </a:stretch>
        </p:blipFill>
        <p:spPr>
          <a:xfrm>
            <a:off x="165962" y="2026682"/>
            <a:ext cx="5665611" cy="3164119"/>
          </a:xfrm>
          <a:prstGeom prst="rect">
            <a:avLst/>
          </a:prstGeom>
        </p:spPr>
      </p:pic>
      <p:pic>
        <p:nvPicPr>
          <p:cNvPr id="6" name="Picture 5" descr="Chart&#10;&#10;Description automatically generated">
            <a:extLst>
              <a:ext uri="{FF2B5EF4-FFF2-40B4-BE49-F238E27FC236}">
                <a16:creationId xmlns:a16="http://schemas.microsoft.com/office/drawing/2014/main" id="{24391EEC-A54C-894D-8619-B9D6EB15CE97}"/>
              </a:ext>
            </a:extLst>
          </p:cNvPr>
          <p:cNvPicPr>
            <a:picLocks noChangeAspect="1"/>
          </p:cNvPicPr>
          <p:nvPr/>
        </p:nvPicPr>
        <p:blipFill>
          <a:blip r:embed="rId3"/>
          <a:stretch>
            <a:fillRect/>
          </a:stretch>
        </p:blipFill>
        <p:spPr>
          <a:xfrm>
            <a:off x="6107288" y="1996348"/>
            <a:ext cx="5665611" cy="3254154"/>
          </a:xfrm>
          <a:prstGeom prst="rect">
            <a:avLst/>
          </a:prstGeom>
        </p:spPr>
      </p:pic>
    </p:spTree>
    <p:extLst>
      <p:ext uri="{BB962C8B-B14F-4D97-AF65-F5344CB8AC3E}">
        <p14:creationId xmlns:p14="http://schemas.microsoft.com/office/powerpoint/2010/main" val="10254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375E-E5E8-E849-9321-1201FE525AB1}"/>
              </a:ext>
            </a:extLst>
          </p:cNvPr>
          <p:cNvSpPr>
            <a:spLocks noGrp="1"/>
          </p:cNvSpPr>
          <p:nvPr>
            <p:ph type="title"/>
          </p:nvPr>
        </p:nvSpPr>
        <p:spPr/>
        <p:txBody>
          <a:bodyPr/>
          <a:lstStyle/>
          <a:p>
            <a:pPr algn="ctr"/>
            <a:r>
              <a:rPr lang="en-US" dirty="0"/>
              <a:t>Score Summary</a:t>
            </a:r>
          </a:p>
        </p:txBody>
      </p:sp>
      <p:graphicFrame>
        <p:nvGraphicFramePr>
          <p:cNvPr id="8" name="Table 8">
            <a:extLst>
              <a:ext uri="{FF2B5EF4-FFF2-40B4-BE49-F238E27FC236}">
                <a16:creationId xmlns:a16="http://schemas.microsoft.com/office/drawing/2014/main" id="{5C1D48BA-1338-F946-95EF-03BFE5799C18}"/>
              </a:ext>
            </a:extLst>
          </p:cNvPr>
          <p:cNvGraphicFramePr>
            <a:graphicFrameLocks noGrp="1"/>
          </p:cNvGraphicFramePr>
          <p:nvPr>
            <p:extLst>
              <p:ext uri="{D42A27DB-BD31-4B8C-83A1-F6EECF244321}">
                <p14:modId xmlns:p14="http://schemas.microsoft.com/office/powerpoint/2010/main" val="84972040"/>
              </p:ext>
            </p:extLst>
          </p:nvPr>
        </p:nvGraphicFramePr>
        <p:xfrm>
          <a:off x="2844800" y="2014538"/>
          <a:ext cx="6502400" cy="212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53996370"/>
                    </a:ext>
                  </a:extLst>
                </a:gridCol>
                <a:gridCol w="1625600">
                  <a:extLst>
                    <a:ext uri="{9D8B030D-6E8A-4147-A177-3AD203B41FA5}">
                      <a16:colId xmlns:a16="http://schemas.microsoft.com/office/drawing/2014/main" val="1943793215"/>
                    </a:ext>
                  </a:extLst>
                </a:gridCol>
                <a:gridCol w="1625600">
                  <a:extLst>
                    <a:ext uri="{9D8B030D-6E8A-4147-A177-3AD203B41FA5}">
                      <a16:colId xmlns:a16="http://schemas.microsoft.com/office/drawing/2014/main" val="1440709402"/>
                    </a:ext>
                  </a:extLst>
                </a:gridCol>
                <a:gridCol w="1625600">
                  <a:extLst>
                    <a:ext uri="{9D8B030D-6E8A-4147-A177-3AD203B41FA5}">
                      <a16:colId xmlns:a16="http://schemas.microsoft.com/office/drawing/2014/main" val="3596040305"/>
                    </a:ext>
                  </a:extLst>
                </a:gridCol>
              </a:tblGrid>
              <a:tr h="370840">
                <a:tc>
                  <a:txBody>
                    <a:bodyPr/>
                    <a:lstStyle/>
                    <a:p>
                      <a:pPr algn="ctr"/>
                      <a:r>
                        <a:rPr lang="en-US" dirty="0"/>
                        <a:t>Model</a:t>
                      </a:r>
                    </a:p>
                  </a:txBody>
                  <a:tcPr/>
                </a:tc>
                <a:tc>
                  <a:txBody>
                    <a:bodyPr/>
                    <a:lstStyle/>
                    <a:p>
                      <a:pPr algn="ctr"/>
                      <a:r>
                        <a:rPr lang="en-US" dirty="0"/>
                        <a:t>N (number of days)</a:t>
                      </a:r>
                    </a:p>
                  </a:txBody>
                  <a:tcPr/>
                </a:tc>
                <a:tc>
                  <a:txBody>
                    <a:bodyPr/>
                    <a:lstStyle/>
                    <a:p>
                      <a:pPr algn="ctr"/>
                      <a:r>
                        <a:rPr lang="en-US" dirty="0"/>
                        <a:t>ASE</a:t>
                      </a:r>
                    </a:p>
                  </a:txBody>
                  <a:tcPr/>
                </a:tc>
                <a:tc>
                  <a:txBody>
                    <a:bodyPr/>
                    <a:lstStyle/>
                    <a:p>
                      <a:pPr algn="ctr"/>
                      <a:r>
                        <a:rPr lang="en-US" dirty="0"/>
                        <a:t>Rolling ASE</a:t>
                      </a:r>
                    </a:p>
                  </a:txBody>
                  <a:tcPr/>
                </a:tc>
                <a:extLst>
                  <a:ext uri="{0D108BD9-81ED-4DB2-BD59-A6C34878D82A}">
                    <a16:rowId xmlns:a16="http://schemas.microsoft.com/office/drawing/2014/main" val="3955743295"/>
                  </a:ext>
                </a:extLst>
              </a:tr>
              <a:tr h="370840">
                <a:tc>
                  <a:txBody>
                    <a:bodyPr/>
                    <a:lstStyle/>
                    <a:p>
                      <a:pPr algn="ctr"/>
                      <a:r>
                        <a:rPr lang="en-US" dirty="0"/>
                        <a:t>ARMA</a:t>
                      </a:r>
                    </a:p>
                  </a:txBody>
                  <a:tcPr/>
                </a:tc>
                <a:tc>
                  <a:txBody>
                    <a:bodyPr/>
                    <a:lstStyle/>
                    <a:p>
                      <a:pPr algn="ctr"/>
                      <a:r>
                        <a:rPr lang="en-US" dirty="0"/>
                        <a:t>10</a:t>
                      </a:r>
                    </a:p>
                  </a:txBody>
                  <a:tcPr/>
                </a:tc>
                <a:tc>
                  <a:txBody>
                    <a:bodyPr/>
                    <a:lstStyle/>
                    <a:p>
                      <a:pPr algn="ctr"/>
                      <a:r>
                        <a:rPr lang="en-US" dirty="0"/>
                        <a:t>2.94</a:t>
                      </a:r>
                    </a:p>
                  </a:txBody>
                  <a:tcPr/>
                </a:tc>
                <a:tc>
                  <a:txBody>
                    <a:bodyPr/>
                    <a:lstStyle/>
                    <a:p>
                      <a:pPr algn="ctr"/>
                      <a:endParaRPr lang="en-US"/>
                    </a:p>
                  </a:txBody>
                  <a:tcPr/>
                </a:tc>
                <a:extLst>
                  <a:ext uri="{0D108BD9-81ED-4DB2-BD59-A6C34878D82A}">
                    <a16:rowId xmlns:a16="http://schemas.microsoft.com/office/drawing/2014/main" val="1196624953"/>
                  </a:ext>
                </a:extLst>
              </a:tr>
              <a:tr h="370840">
                <a:tc>
                  <a:txBody>
                    <a:bodyPr/>
                    <a:lstStyle/>
                    <a:p>
                      <a:pPr algn="ctr"/>
                      <a:r>
                        <a:rPr lang="en-US" dirty="0"/>
                        <a:t>ARIMA</a:t>
                      </a:r>
                    </a:p>
                  </a:txBody>
                  <a:tcPr/>
                </a:tc>
                <a:tc>
                  <a:txBody>
                    <a:bodyPr/>
                    <a:lstStyle/>
                    <a:p>
                      <a:pPr algn="ctr"/>
                      <a:r>
                        <a:rPr lang="en-US" dirty="0"/>
                        <a:t>10</a:t>
                      </a:r>
                    </a:p>
                  </a:txBody>
                  <a:tcPr/>
                </a:tc>
                <a:tc>
                  <a:txBody>
                    <a:bodyPr/>
                    <a:lstStyle/>
                    <a:p>
                      <a:pPr algn="ctr"/>
                      <a:r>
                        <a:rPr lang="en-US" dirty="0"/>
                        <a:t>1.86</a:t>
                      </a:r>
                    </a:p>
                  </a:txBody>
                  <a:tcPr/>
                </a:tc>
                <a:tc>
                  <a:txBody>
                    <a:bodyPr/>
                    <a:lstStyle/>
                    <a:p>
                      <a:pPr algn="ctr"/>
                      <a:endParaRPr lang="en-US" dirty="0"/>
                    </a:p>
                  </a:txBody>
                  <a:tcPr/>
                </a:tc>
                <a:extLst>
                  <a:ext uri="{0D108BD9-81ED-4DB2-BD59-A6C34878D82A}">
                    <a16:rowId xmlns:a16="http://schemas.microsoft.com/office/drawing/2014/main" val="1986307640"/>
                  </a:ext>
                </a:extLst>
              </a:tr>
              <a:tr h="370840">
                <a:tc>
                  <a:txBody>
                    <a:bodyPr/>
                    <a:lstStyle/>
                    <a:p>
                      <a:pPr algn="ctr"/>
                      <a:r>
                        <a:rPr lang="en-US" dirty="0"/>
                        <a:t>ARMA</a:t>
                      </a:r>
                    </a:p>
                  </a:txBody>
                  <a:tcPr/>
                </a:tc>
                <a:tc>
                  <a:txBody>
                    <a:bodyPr/>
                    <a:lstStyle/>
                    <a:p>
                      <a:pPr algn="ctr"/>
                      <a:r>
                        <a:rPr lang="en-US" dirty="0"/>
                        <a:t>25</a:t>
                      </a:r>
                    </a:p>
                  </a:txBody>
                  <a:tcPr/>
                </a:tc>
                <a:tc>
                  <a:txBody>
                    <a:bodyPr/>
                    <a:lstStyle/>
                    <a:p>
                      <a:pPr algn="ctr"/>
                      <a:r>
                        <a:rPr lang="en-US" dirty="0"/>
                        <a:t>3.63</a:t>
                      </a:r>
                    </a:p>
                  </a:txBody>
                  <a:tcPr/>
                </a:tc>
                <a:tc>
                  <a:txBody>
                    <a:bodyPr/>
                    <a:lstStyle/>
                    <a:p>
                      <a:pPr algn="ctr"/>
                      <a:endParaRPr lang="en-US"/>
                    </a:p>
                  </a:txBody>
                  <a:tcPr/>
                </a:tc>
                <a:extLst>
                  <a:ext uri="{0D108BD9-81ED-4DB2-BD59-A6C34878D82A}">
                    <a16:rowId xmlns:a16="http://schemas.microsoft.com/office/drawing/2014/main" val="3989657669"/>
                  </a:ext>
                </a:extLst>
              </a:tr>
              <a:tr h="370840">
                <a:tc>
                  <a:txBody>
                    <a:bodyPr/>
                    <a:lstStyle/>
                    <a:p>
                      <a:pPr algn="ctr"/>
                      <a:r>
                        <a:rPr lang="en-US" dirty="0"/>
                        <a:t>ARIMA</a:t>
                      </a:r>
                    </a:p>
                  </a:txBody>
                  <a:tcPr/>
                </a:tc>
                <a:tc>
                  <a:txBody>
                    <a:bodyPr/>
                    <a:lstStyle/>
                    <a:p>
                      <a:pPr algn="ctr"/>
                      <a:r>
                        <a:rPr lang="en-US" dirty="0"/>
                        <a:t>25</a:t>
                      </a:r>
                    </a:p>
                  </a:txBody>
                  <a:tcPr/>
                </a:tc>
                <a:tc>
                  <a:txBody>
                    <a:bodyPr/>
                    <a:lstStyle/>
                    <a:p>
                      <a:pPr algn="ctr"/>
                      <a:r>
                        <a:rPr lang="en-US" dirty="0"/>
                        <a:t>4.67</a:t>
                      </a:r>
                    </a:p>
                  </a:txBody>
                  <a:tcPr/>
                </a:tc>
                <a:tc>
                  <a:txBody>
                    <a:bodyPr/>
                    <a:lstStyle/>
                    <a:p>
                      <a:pPr algn="ctr"/>
                      <a:endParaRPr lang="en-US" dirty="0"/>
                    </a:p>
                  </a:txBody>
                  <a:tcPr/>
                </a:tc>
                <a:extLst>
                  <a:ext uri="{0D108BD9-81ED-4DB2-BD59-A6C34878D82A}">
                    <a16:rowId xmlns:a16="http://schemas.microsoft.com/office/drawing/2014/main" val="1427789238"/>
                  </a:ext>
                </a:extLst>
              </a:tr>
            </a:tbl>
          </a:graphicData>
        </a:graphic>
      </p:graphicFrame>
    </p:spTree>
    <p:extLst>
      <p:ext uri="{BB962C8B-B14F-4D97-AF65-F5344CB8AC3E}">
        <p14:creationId xmlns:p14="http://schemas.microsoft.com/office/powerpoint/2010/main" val="90297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447</Words>
  <Application>Microsoft Macintosh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 Impact of Vaccination on Death Rate</vt:lpstr>
      <vt:lpstr>Introduction</vt:lpstr>
      <vt:lpstr>Exploratory Data Analysis - Realization Plots Timeline: Dec’20 – Mar’21</vt:lpstr>
      <vt:lpstr>Exploratory Data Analysis – New Death Rate Per Million</vt:lpstr>
      <vt:lpstr>Differencing Dependent Variable</vt:lpstr>
      <vt:lpstr>Forecast- New Death Rate Per Million (Short Term n = 10)</vt:lpstr>
      <vt:lpstr>Forecast- New Death Rate Per Million (Short Term n = 25)</vt:lpstr>
      <vt:lpstr>Score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Taifur Chowdhury</dc:creator>
  <cp:lastModifiedBy>Taifur Chowdhury</cp:lastModifiedBy>
  <cp:revision>38</cp:revision>
  <dcterms:created xsi:type="dcterms:W3CDTF">2021-03-26T14:53:21Z</dcterms:created>
  <dcterms:modified xsi:type="dcterms:W3CDTF">2021-03-27T17:33:42Z</dcterms:modified>
</cp:coreProperties>
</file>