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6" r:id="rId2"/>
  </p:sldMasterIdLst>
  <p:sldIdLst>
    <p:sldId id="257" r:id="rId3"/>
    <p:sldId id="275" r:id="rId4"/>
    <p:sldId id="296" r:id="rId5"/>
    <p:sldId id="281" r:id="rId6"/>
    <p:sldId id="282" r:id="rId7"/>
    <p:sldId id="283" r:id="rId8"/>
    <p:sldId id="284" r:id="rId9"/>
    <p:sldId id="278" r:id="rId10"/>
    <p:sldId id="264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923B2A-F0C4-415C-AC82-D4F8D681B454}">
          <p14:sldIdLst>
            <p14:sldId id="257"/>
            <p14:sldId id="275"/>
            <p14:sldId id="296"/>
            <p14:sldId id="281"/>
            <p14:sldId id="282"/>
            <p14:sldId id="283"/>
            <p14:sldId id="284"/>
            <p14:sldId id="278"/>
            <p14:sldId id="264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7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2" y="1826710"/>
            <a:ext cx="1989998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70" y="1826710"/>
            <a:ext cx="6988635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7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3"/>
            <a:ext cx="475488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7" y="2743200"/>
            <a:ext cx="4482748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7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2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4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10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9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9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62010" y="573807"/>
            <a:ext cx="831978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Week 3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7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9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1D46114-8349-413D-A5DE-E44E56680E1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6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1F470DB-02CC-49FC-8839-9FCB17B8A7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90" y="855960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1" y="3429000"/>
            <a:ext cx="12189259" cy="1217426"/>
          </a:xfrm>
          <a:prstGeom prst="rect">
            <a:avLst/>
          </a:prstGeom>
          <a:solidFill>
            <a:srgbClr val="0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 Diagonal Corner Rectangle 2"/>
          <p:cNvSpPr/>
          <p:nvPr/>
        </p:nvSpPr>
        <p:spPr>
          <a:xfrm>
            <a:off x="1761461" y="1276394"/>
            <a:ext cx="2560320" cy="2560320"/>
          </a:xfrm>
          <a:prstGeom prst="round2DiagRect">
            <a:avLst>
              <a:gd name="adj1" fmla="val 4636"/>
              <a:gd name="adj2" fmla="val 0"/>
            </a:avLst>
          </a:prstGeom>
          <a:noFill/>
          <a:ln w="76200" cap="rnd">
            <a:solidFill>
              <a:srgbClr val="29A3C9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soft" dir="t"/>
          </a:scene3d>
          <a:sp3d prstMaterial="matte">
            <a:bevelT/>
            <a:contourClr>
              <a:schemeClr val="accent3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5000" dirty="0" smtClean="0">
                <a:solidFill>
                  <a:schemeClr val="tx1"/>
                </a:solidFill>
                <a:latin typeface="BerkeleyOldMdITC" pitchFamily="18" charset="0"/>
              </a:rPr>
              <a:t>C</a:t>
            </a:r>
            <a:endParaRPr lang="en-US" sz="15000" dirty="0">
              <a:solidFill>
                <a:schemeClr val="tx1"/>
              </a:solidFill>
              <a:latin typeface="BerkeleyOldMdITC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sz="2400" cap="small" dirty="0" smtClean="0">
                <a:ln w="3175">
                  <a:solidFill>
                    <a:schemeClr val="tx2"/>
                  </a:solidFill>
                </a:ln>
                <a:solidFill>
                  <a:schemeClr val="tx1"/>
                </a:solidFill>
                <a:latin typeface="BerkeleyOldMdITC" pitchFamily="18" charset="0"/>
              </a:rPr>
              <a:t>Culminating</a:t>
            </a:r>
            <a:endParaRPr lang="en-US" sz="2400" cap="small" dirty="0">
              <a:ln w="3175">
                <a:solidFill>
                  <a:schemeClr val="tx2"/>
                </a:solidFill>
              </a:ln>
              <a:solidFill>
                <a:schemeClr val="tx1"/>
              </a:solidFill>
              <a:latin typeface="BerkeleyOldMdITC" pitchFamily="18" charset="0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4781251" y="1685680"/>
            <a:ext cx="2655014" cy="2560320"/>
          </a:xfrm>
          <a:prstGeom prst="round2DiagRect">
            <a:avLst>
              <a:gd name="adj1" fmla="val 4635"/>
              <a:gd name="adj2" fmla="val 0"/>
            </a:avLst>
          </a:prstGeom>
          <a:noFill/>
          <a:ln w="76200" cap="rnd">
            <a:solidFill>
              <a:srgbClr val="29A3C9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soft" dir="t"/>
          </a:scene3d>
          <a:sp3d prstMaterial="matte">
            <a:bevelT/>
            <a:contourClr>
              <a:schemeClr val="accent3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5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keleyOldMdITC" pitchFamily="18" charset="0"/>
              </a:rPr>
              <a:t>U</a:t>
            </a:r>
          </a:p>
          <a:p>
            <a:pPr algn="ctr">
              <a:lnSpc>
                <a:spcPct val="90000"/>
              </a:lnSpc>
            </a:pPr>
            <a:r>
              <a:rPr lang="en-US" sz="2400" cap="small" dirty="0" smtClean="0">
                <a:ln w="3175" cmpd="sng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latin typeface="BerkeleyOldMdITC" pitchFamily="18" charset="0"/>
              </a:rPr>
              <a:t>Undergraduate</a:t>
            </a:r>
            <a:endParaRPr lang="en-US" sz="2400" cap="small" dirty="0">
              <a:ln w="3175" cmpd="sng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latin typeface="BerkeleyOldMdITC" pitchFamily="18" charset="0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7870219" y="1276394"/>
            <a:ext cx="2560320" cy="2560320"/>
          </a:xfrm>
          <a:prstGeom prst="round2DiagRect">
            <a:avLst>
              <a:gd name="adj1" fmla="val 5137"/>
              <a:gd name="adj2" fmla="val 0"/>
            </a:avLst>
          </a:prstGeom>
          <a:noFill/>
          <a:ln w="76200" cap="rnd">
            <a:solidFill>
              <a:srgbClr val="29A3C9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soft" dir="t"/>
          </a:scene3d>
          <a:sp3d prstMaterial="matte">
            <a:bevelT/>
            <a:contourClr>
              <a:schemeClr val="accent3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5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keleyOldMdITC" pitchFamily="18" charset="0"/>
              </a:rPr>
              <a:t>E</a:t>
            </a:r>
          </a:p>
          <a:p>
            <a:pPr algn="ctr">
              <a:lnSpc>
                <a:spcPct val="90000"/>
              </a:lnSpc>
            </a:pPr>
            <a:r>
              <a:rPr lang="en-US" sz="2400" cap="small" dirty="0" smtClean="0">
                <a:ln w="3175" cmpd="sng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latin typeface="BerkeleyOldMdITC" pitchFamily="18" charset="0"/>
              </a:rPr>
              <a:t>Experience</a:t>
            </a:r>
            <a:endParaRPr lang="en-US" sz="2400" cap="small" dirty="0">
              <a:ln w="3175" cmpd="sng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latin typeface="BerkeleyOldMdITC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624" y="5542125"/>
            <a:ext cx="1143309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small" dirty="0" smtClean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keleyOldMdITC" pitchFamily="18" charset="0"/>
              </a:rPr>
              <a:t>Being an </a:t>
            </a:r>
            <a:r>
              <a:rPr lang="en-US" sz="3600" b="1" cap="small" dirty="0" err="1" smtClean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keleyOldMdITC" pitchFamily="18" charset="0"/>
              </a:rPr>
              <a:t>Intrapreneur</a:t>
            </a:r>
            <a:r>
              <a:rPr lang="en-US" sz="3600" b="1" cap="small" dirty="0" smtClean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keleyOldMdITC" pitchFamily="18" charset="0"/>
              </a:rPr>
              <a:t> at the Co-op Employer</a:t>
            </a:r>
          </a:p>
          <a:p>
            <a:pPr algn="ctr"/>
            <a:r>
              <a:rPr lang="en-US" sz="3600" b="1" cap="small" smtClean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keleyOldMdITC" pitchFamily="18" charset="0"/>
              </a:rPr>
              <a:t>and </a:t>
            </a:r>
            <a:r>
              <a:rPr lang="en-US" sz="3600" b="1" cap="small" dirty="0" smtClean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keleyOldMdITC" pitchFamily="18" charset="0"/>
              </a:rPr>
              <a:t>Employer Insight</a:t>
            </a:r>
            <a:endParaRPr lang="en-US" sz="3600" b="1" cap="small" dirty="0">
              <a:ln w="11430"/>
              <a:solidFill>
                <a:schemeClr val="tx2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erkeleyOldMdITC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9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" y="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" y="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" y="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442" y="1872684"/>
            <a:ext cx="9753600" cy="2595025"/>
          </a:xfrm>
        </p:spPr>
        <p:txBody>
          <a:bodyPr>
            <a:normAutofit/>
          </a:bodyPr>
          <a:lstStyle/>
          <a:p>
            <a:pPr algn="ctr"/>
            <a:r>
              <a:rPr lang="en-US" sz="5400" b="1" cap="small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keleyOldMdITC" pitchFamily="18" charset="0"/>
              </a:rPr>
              <a:t>Employer Insight</a:t>
            </a:r>
            <a:br>
              <a:rPr lang="en-US" sz="5400" b="1" cap="small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keleyOldMdITC" pitchFamily="18" charset="0"/>
              </a:rPr>
            </a:br>
            <a:r>
              <a:rPr lang="en-US" sz="4000" b="1" cap="small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keleyOldMdITC" pitchFamily="18" charset="0"/>
              </a:rPr>
              <a:t>Presented By Venetia </a:t>
            </a:r>
            <a:r>
              <a:rPr lang="en-US" sz="4000" b="1" cap="small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keleyOldMdITC" pitchFamily="18" charset="0"/>
              </a:rPr>
              <a:t>Petteway</a:t>
            </a:r>
            <a:r>
              <a:rPr lang="en-US" sz="4000" b="1" cap="small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keleyOldMdITC" pitchFamily="18" charset="0"/>
              </a:rPr>
              <a:t/>
            </a:r>
            <a:br>
              <a:rPr lang="en-US" sz="4000" b="1" cap="small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keleyOldMdITC" pitchFamily="18" charset="0"/>
              </a:rPr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388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Rectangle 9"/>
          <p:cNvSpPr/>
          <p:nvPr/>
        </p:nvSpPr>
        <p:spPr>
          <a:xfrm>
            <a:off x="6583368" y="260031"/>
            <a:ext cx="4596713" cy="2099964"/>
          </a:xfrm>
          <a:prstGeom prst="round2Diag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scene3d>
            <a:camera prst="perspective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35497" y="2570571"/>
            <a:ext cx="4720281" cy="1754326"/>
          </a:xfrm>
          <a:prstGeom prst="rect">
            <a:avLst/>
          </a:prstGeom>
          <a:solidFill>
            <a:schemeClr val="tx2"/>
          </a:solidFill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erkeleyOldMdITC" pitchFamily="18" charset="0"/>
              </a:rPr>
              <a:t>This week’s </a:t>
            </a:r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erkeleyOldMdITC" pitchFamily="18" charset="0"/>
              </a:rPr>
              <a:t>Presenters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55704" y="516468"/>
            <a:ext cx="2816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cap="small" dirty="0">
                <a:solidFill>
                  <a:prstClr val="black"/>
                </a:solidFill>
                <a:latin typeface="BerkeleyOldMdITC" pitchFamily="18" charset="0"/>
              </a:rPr>
              <a:t>Dr. Massoud Tavakoli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55777" y="943847"/>
            <a:ext cx="221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erkeleyOldMdITC" pitchFamily="18" charset="0"/>
              </a:rPr>
              <a:t>Professor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BerkeleyOldMdITC" pitchFamily="18" charset="0"/>
              </a:rPr>
              <a:t>of Mechanical Engineering</a:t>
            </a:r>
          </a:p>
        </p:txBody>
      </p:sp>
      <p:pic>
        <p:nvPicPr>
          <p:cNvPr id="1026" name="Picture 2" descr="http://www.kettering.edu/sites/default/files/styles/directory_icon/public/MTavakoli_2.jpg?itok=2toJR9G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8" y="502614"/>
            <a:ext cx="1310835" cy="16147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/>
        </p:spPr>
      </p:pic>
      <p:sp>
        <p:nvSpPr>
          <p:cNvPr id="20" name="Round Diagonal Corner Rectangle 19"/>
          <p:cNvSpPr/>
          <p:nvPr/>
        </p:nvSpPr>
        <p:spPr>
          <a:xfrm>
            <a:off x="888161" y="4520403"/>
            <a:ext cx="4596713" cy="2201672"/>
          </a:xfrm>
          <a:prstGeom prst="round2Diag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scene3d>
            <a:camera prst="perspective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 Diagonal Corner Rectangle 20"/>
          <p:cNvSpPr/>
          <p:nvPr/>
        </p:nvSpPr>
        <p:spPr>
          <a:xfrm>
            <a:off x="6532175" y="4531198"/>
            <a:ext cx="4596713" cy="2099964"/>
          </a:xfrm>
          <a:prstGeom prst="round2Diag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scene3d>
            <a:camera prst="perspective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http://www.kettering.edu/sites/default/files/styles/directory_icon/public/MTorfeh_0.jpg?itok=xMORy4G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938" y="4771554"/>
            <a:ext cx="1314450" cy="16192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/>
        </p:spPr>
      </p:pic>
      <p:pic>
        <p:nvPicPr>
          <p:cNvPr id="1032" name="Picture 8" descr="http://www.kettering.edu/sites/default/files/styles/directory_icon/public/TerriLynch-Caris.jpg?itok=e8hJc5c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624" y="4811614"/>
            <a:ext cx="1314450" cy="16192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/>
        </p:spPr>
      </p:pic>
      <p:sp>
        <p:nvSpPr>
          <p:cNvPr id="2" name="TextBox 1"/>
          <p:cNvSpPr txBox="1"/>
          <p:nvPr/>
        </p:nvSpPr>
        <p:spPr>
          <a:xfrm>
            <a:off x="8164009" y="4798574"/>
            <a:ext cx="2964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 smtClean="0">
                <a:solidFill>
                  <a:schemeClr val="bg1"/>
                </a:solidFill>
                <a:latin typeface="BerkeleyOldMdITC" pitchFamily="18" charset="0"/>
              </a:rPr>
              <a:t>Dr. Mohammad Torfeh</a:t>
            </a:r>
            <a:endParaRPr lang="en-US" sz="2000" b="1" cap="small" dirty="0">
              <a:solidFill>
                <a:schemeClr val="bg1"/>
              </a:solidFill>
              <a:latin typeface="BerkeleyOldMdITC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3460" y="5224291"/>
            <a:ext cx="221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rkeleyOldMdITC" pitchFamily="18" charset="0"/>
              </a:rPr>
              <a:t>Professor of Electrical Engineering</a:t>
            </a:r>
            <a:endParaRPr lang="en-US" dirty="0">
              <a:solidFill>
                <a:schemeClr val="bg1"/>
              </a:solidFill>
              <a:latin typeface="BerkeleyOldMdITC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9124" y="4841021"/>
            <a:ext cx="2946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bg1"/>
                </a:solidFill>
                <a:latin typeface="BerkeleyOldMdITC" pitchFamily="18" charset="0"/>
              </a:rPr>
              <a:t>Dr. Terri Lynch-</a:t>
            </a:r>
            <a:r>
              <a:rPr lang="en-US" sz="2000" b="1" cap="small" dirty="0" err="1">
                <a:solidFill>
                  <a:schemeClr val="bg1"/>
                </a:solidFill>
                <a:latin typeface="BerkeleyOldMdITC" pitchFamily="18" charset="0"/>
              </a:rPr>
              <a:t>Caris</a:t>
            </a:r>
            <a:endParaRPr lang="en-US" sz="2000" b="1" cap="small" dirty="0">
              <a:solidFill>
                <a:schemeClr val="bg1"/>
              </a:solidFill>
              <a:latin typeface="BerkeleyOldMdITC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0976" y="5230536"/>
            <a:ext cx="2303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rkeleyOldMdITC" pitchFamily="18" charset="0"/>
              </a:rPr>
              <a:t>Director of CETL &amp; Professor of Industrial Engineering</a:t>
            </a:r>
            <a:endParaRPr lang="en-US" dirty="0">
              <a:solidFill>
                <a:schemeClr val="bg1"/>
              </a:solidFill>
              <a:latin typeface="BerkeleyOldMdITC" pitchFamily="18" charset="0"/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949240" y="260031"/>
            <a:ext cx="4596713" cy="2099964"/>
          </a:xfrm>
          <a:prstGeom prst="round2Diag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scene3d>
            <a:camera prst="perspective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http://www.kettering.edu/sites/default/files/styles/directory_bio_page/public/Venetia_Petteway_001_0.jpg?itok=JIKIgnJ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965" y="516468"/>
            <a:ext cx="1323109" cy="16538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99124" y="543737"/>
            <a:ext cx="2946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cap="small" dirty="0" smtClean="0">
                <a:solidFill>
                  <a:schemeClr val="bg1"/>
                </a:solidFill>
                <a:latin typeface="BerkeleyOldMdITC" pitchFamily="18" charset="0"/>
              </a:rPr>
              <a:t>Venetia </a:t>
            </a:r>
            <a:r>
              <a:rPr lang="en-US" sz="2000" b="1" cap="small" dirty="0" err="1" smtClean="0">
                <a:solidFill>
                  <a:schemeClr val="bg1"/>
                </a:solidFill>
                <a:latin typeface="BerkeleyOldMdITC" pitchFamily="18" charset="0"/>
              </a:rPr>
              <a:t>Petteway</a:t>
            </a:r>
            <a:endParaRPr lang="en-US" sz="2000" b="1" cap="small" dirty="0">
              <a:solidFill>
                <a:schemeClr val="bg1"/>
              </a:solidFill>
              <a:latin typeface="BerkeleyOldMdITC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4469" y="1096247"/>
            <a:ext cx="221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rkeleyOldMdITC" pitchFamily="18" charset="0"/>
              </a:rPr>
              <a:t>Program Director of Cooperative Education</a:t>
            </a:r>
            <a:endParaRPr lang="en-US" dirty="0">
              <a:solidFill>
                <a:schemeClr val="bg1"/>
              </a:solidFill>
              <a:latin typeface="BerkeleyOldMdITC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0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cap="small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keleyOldMdITC" pitchFamily="18" charset="0"/>
              </a:rPr>
              <a:t>Being an </a:t>
            </a:r>
            <a:r>
              <a:rPr lang="en-US" b="1" cap="small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keleyOldMdITC" pitchFamily="18" charset="0"/>
              </a:rPr>
              <a:t>Intrapreneur</a:t>
            </a:r>
            <a:r>
              <a:rPr lang="en-US" b="1" cap="small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keleyOldMdITC" pitchFamily="18" charset="0"/>
              </a:rPr>
              <a:t> at your Co-op Employer</a:t>
            </a:r>
            <a:r>
              <a:rPr lang="en-US" b="1" cap="small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keleyOldMdITC" pitchFamily="18" charset="0"/>
              </a:rPr>
              <a:t/>
            </a:r>
            <a:br>
              <a:rPr lang="en-US" b="1" cap="small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keleyOldMdITC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6" y="766241"/>
            <a:ext cx="10786024" cy="115409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keleyOldMdITC" pitchFamily="18" charset="0"/>
              </a:rPr>
              <a:t>(1 minute) Activity:</a:t>
            </a:r>
            <a:br>
              <a:rPr lang="en-US" dirty="0" smtClean="0">
                <a:latin typeface="BerkeleyOldMdITC" pitchFamily="18" charset="0"/>
              </a:rPr>
            </a:br>
            <a:r>
              <a:rPr lang="en-US" dirty="0" smtClean="0">
                <a:latin typeface="BerkeleyOldMdITC" pitchFamily="18" charset="0"/>
              </a:rPr>
              <a:t>List the attributes of a successful Entrepreneur.</a:t>
            </a:r>
            <a:endParaRPr lang="en-US" dirty="0">
              <a:latin typeface="BerkeleyOldMdITC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87" y="766241"/>
            <a:ext cx="9753600" cy="11540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erkeleyOldMdITC" pitchFamily="18" charset="0"/>
              </a:rPr>
              <a:t>Did you mention that an entrepreneur:</a:t>
            </a:r>
            <a:endParaRPr lang="en-US" dirty="0">
              <a:latin typeface="BerkeleyOldMdITC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erkeleyOldMdITC" pitchFamily="18" charset="0"/>
              </a:rPr>
              <a:t>Seeks Opportunities</a:t>
            </a:r>
          </a:p>
          <a:p>
            <a:r>
              <a:rPr lang="en-US" sz="3200" dirty="0" smtClean="0">
                <a:latin typeface="BerkeleyOldMdITC" pitchFamily="18" charset="0"/>
              </a:rPr>
              <a:t>Creates Value</a:t>
            </a:r>
          </a:p>
          <a:p>
            <a:r>
              <a:rPr lang="en-US" sz="3200" dirty="0" smtClean="0">
                <a:latin typeface="BerkeleyOldMdITC" pitchFamily="18" charset="0"/>
              </a:rPr>
              <a:t>Communicates well to find support, resources and customers</a:t>
            </a:r>
          </a:p>
          <a:p>
            <a:pPr marL="4572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705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>
                <a:latin typeface="BerkeleyOldMdITC" pitchFamily="18" charset="0"/>
              </a:rPr>
              <a:t>Did any successful entrepreneur ever wait for someone to  tell them what opportunity to seek or where to create value?</a:t>
            </a:r>
            <a:endParaRPr lang="en-US" sz="3200" dirty="0">
              <a:latin typeface="BerkeleyOldMdITC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87" y="766241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keleyOldMdITC" pitchFamily="18" charset="0"/>
              </a:rPr>
              <a:t>(1 minute) Activity</a:t>
            </a:r>
            <a:br>
              <a:rPr lang="en-US" dirty="0" smtClean="0">
                <a:latin typeface="BerkeleyOldMdITC" pitchFamily="18" charset="0"/>
              </a:rPr>
            </a:br>
            <a:r>
              <a:rPr lang="en-US" dirty="0" smtClean="0">
                <a:latin typeface="BerkeleyOldMdITC" pitchFamily="18" charset="0"/>
              </a:rPr>
              <a:t>Within your company, where can you:</a:t>
            </a:r>
            <a:endParaRPr lang="en-US" dirty="0">
              <a:latin typeface="BerkeleyOldMdITC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erkeleyOldMdITC" pitchFamily="18" charset="0"/>
              </a:rPr>
              <a:t>Seek Opportunities</a:t>
            </a:r>
          </a:p>
          <a:p>
            <a:r>
              <a:rPr lang="en-US" sz="3200" dirty="0" smtClean="0">
                <a:latin typeface="BerkeleyOldMdITC" pitchFamily="18" charset="0"/>
              </a:rPr>
              <a:t>Create Value</a:t>
            </a:r>
          </a:p>
          <a:p>
            <a:r>
              <a:rPr lang="en-US" sz="3200" dirty="0" smtClean="0">
                <a:latin typeface="BerkeleyOldMdITC" pitchFamily="18" charset="0"/>
              </a:rPr>
              <a:t>Communicate to find support, resources and customers</a:t>
            </a:r>
          </a:p>
          <a:p>
            <a:pPr marL="4572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240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87" y="766241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keleyOldMdITC" pitchFamily="18" charset="0"/>
              </a:rPr>
              <a:t>The CUE is an opportunity for you to be an </a:t>
            </a:r>
            <a:r>
              <a:rPr lang="en-US" dirty="0" err="1" smtClean="0">
                <a:latin typeface="BerkeleyOldMdITC" pitchFamily="18" charset="0"/>
              </a:rPr>
              <a:t>intrapreneur</a:t>
            </a:r>
            <a:r>
              <a:rPr lang="en-US" dirty="0" smtClean="0">
                <a:latin typeface="BerkeleyOldMdITC" pitchFamily="18" charset="0"/>
              </a:rPr>
              <a:t> by </a:t>
            </a:r>
            <a:r>
              <a:rPr lang="en-US" u="sng" dirty="0" smtClean="0">
                <a:latin typeface="BerkeleyOldMdITC" pitchFamily="18" charset="0"/>
              </a:rPr>
              <a:t>communicating</a:t>
            </a:r>
            <a:r>
              <a:rPr lang="en-US" dirty="0" smtClean="0">
                <a:latin typeface="BerkeleyOldMdITC" pitchFamily="18" charset="0"/>
              </a:rPr>
              <a:t> </a:t>
            </a:r>
            <a:r>
              <a:rPr lang="en-US" u="sng" dirty="0" smtClean="0">
                <a:latin typeface="BerkeleyOldMdITC" pitchFamily="18" charset="0"/>
              </a:rPr>
              <a:t>value</a:t>
            </a:r>
            <a:r>
              <a:rPr lang="en-US" dirty="0" smtClean="0">
                <a:latin typeface="BerkeleyOldMdITC" pitchFamily="18" charset="0"/>
              </a:rPr>
              <a:t>-added </a:t>
            </a:r>
            <a:r>
              <a:rPr lang="en-US" u="sng" dirty="0" smtClean="0">
                <a:latin typeface="BerkeleyOldMdITC" pitchFamily="18" charset="0"/>
              </a:rPr>
              <a:t>opportunities</a:t>
            </a:r>
            <a:r>
              <a:rPr lang="en-US" dirty="0" smtClean="0">
                <a:latin typeface="BerkeleyOldMdITC" pitchFamily="18" charset="0"/>
              </a:rPr>
              <a:t> with your thesis</a:t>
            </a:r>
            <a:endParaRPr lang="en-US" dirty="0">
              <a:latin typeface="BerkeleyOldMdITC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0960" y="2769834"/>
            <a:ext cx="9202754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>
                <a:latin typeface="BerkeleyOldMdITC" pitchFamily="18" charset="0"/>
              </a:rPr>
              <a:t>Intrapreneurship is the act of behaving like an entrepreneur while working within </a:t>
            </a:r>
            <a:r>
              <a:rPr lang="en-US" sz="3200" dirty="0" smtClean="0">
                <a:latin typeface="BerkeleyOldMdITC" pitchFamily="18" charset="0"/>
              </a:rPr>
              <a:t>an organization.</a:t>
            </a:r>
            <a:endParaRPr lang="en-US" sz="3200" dirty="0">
              <a:latin typeface="BerkeleyOldMdITC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90955"/>
            <a:ext cx="9753600" cy="1154097"/>
          </a:xfrm>
        </p:spPr>
        <p:txBody>
          <a:bodyPr/>
          <a:lstStyle/>
          <a:p>
            <a:r>
              <a:rPr lang="en-US" dirty="0" smtClean="0">
                <a:latin typeface="BerkeleyOldMdITC" pitchFamily="18" charset="0"/>
              </a:rPr>
              <a:t>Resources on Campus</a:t>
            </a:r>
            <a:endParaRPr lang="en-US" dirty="0">
              <a:latin typeface="BerkeleyOldMdITC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erkeleyOldMdITC" pitchFamily="18" charset="0"/>
              </a:rPr>
              <a:t>INEN Course of Study (get credit for it!)</a:t>
            </a:r>
          </a:p>
          <a:p>
            <a:r>
              <a:rPr lang="en-US" dirty="0" smtClean="0">
                <a:latin typeface="BerkeleyOldMdITC" pitchFamily="18" charset="0"/>
              </a:rPr>
              <a:t>KES (learn from your peer network and get seed funding)</a:t>
            </a:r>
          </a:p>
          <a:p>
            <a:r>
              <a:rPr lang="en-US" dirty="0" smtClean="0">
                <a:latin typeface="BerkeleyOldMdITC" pitchFamily="18" charset="0"/>
              </a:rPr>
              <a:t>T-space (tinker your heart out!)</a:t>
            </a:r>
          </a:p>
          <a:p>
            <a:r>
              <a:rPr lang="en-US" dirty="0" smtClean="0">
                <a:latin typeface="BerkeleyOldMdITC" pitchFamily="18" charset="0"/>
              </a:rPr>
              <a:t>SBDC (learn how to start a business)</a:t>
            </a:r>
          </a:p>
          <a:p>
            <a:r>
              <a:rPr lang="en-US" dirty="0" smtClean="0">
                <a:latin typeface="BerkeleyOldMdITC" pitchFamily="18" charset="0"/>
              </a:rPr>
              <a:t>Innovation Center (get more serious!)</a:t>
            </a:r>
          </a:p>
          <a:p>
            <a:r>
              <a:rPr lang="en-US" dirty="0" smtClean="0">
                <a:latin typeface="BerkeleyOldMdITC" pitchFamily="18" charset="0"/>
              </a:rPr>
              <a:t>CCUE (work on industry projects and faculty research topics) </a:t>
            </a:r>
          </a:p>
          <a:p>
            <a:pPr marL="45720" indent="0">
              <a:buNone/>
            </a:pPr>
            <a:endParaRPr lang="en-US" dirty="0">
              <a:latin typeface="BerkeleyOldMdITC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FDA6D40-2ADB-4825-9069-95A3FE65AB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228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BerkeleyOldMdITC</vt:lpstr>
      <vt:lpstr>Calibri</vt:lpstr>
      <vt:lpstr>Calibri Light</vt:lpstr>
      <vt:lpstr>Wingdings</vt:lpstr>
      <vt:lpstr>Perspective</vt:lpstr>
      <vt:lpstr>PowerPoint Presentation</vt:lpstr>
      <vt:lpstr>PowerPoint Presentation</vt:lpstr>
      <vt:lpstr>Being an Intrapreneur at your Co-op Employer </vt:lpstr>
      <vt:lpstr>(1 minute) Activity: List the attributes of a successful Entrepreneur.</vt:lpstr>
      <vt:lpstr>Did you mention that an entrepreneur:</vt:lpstr>
      <vt:lpstr>PowerPoint Presentation</vt:lpstr>
      <vt:lpstr>(1 minute) Activity Within your company, where can you:</vt:lpstr>
      <vt:lpstr>The CUE is an opportunity for you to be an intrapreneur by communicating value-added opportunities with your thesis</vt:lpstr>
      <vt:lpstr>Resources on Campus</vt:lpstr>
      <vt:lpstr>Employer Insight Presented By Venetia Petteway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2014-09-18T16:44:51Z</dcterms:created>
  <dcterms:modified xsi:type="dcterms:W3CDTF">2016-04-18T13:02:56Z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TC040144529991</vt:lpwstr>
  </property>
</Properties>
</file>