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16" r:id="rId2"/>
  </p:sldMasterIdLst>
  <p:sldIdLst>
    <p:sldId id="280" r:id="rId3"/>
    <p:sldId id="283" r:id="rId4"/>
    <p:sldId id="258" r:id="rId5"/>
    <p:sldId id="277" r:id="rId6"/>
    <p:sldId id="289" r:id="rId7"/>
    <p:sldId id="290" r:id="rId8"/>
    <p:sldId id="284" r:id="rId9"/>
    <p:sldId id="285" r:id="rId10"/>
    <p:sldId id="286" r:id="rId11"/>
    <p:sldId id="288" r:id="rId12"/>
    <p:sldId id="292" r:id="rId13"/>
    <p:sldId id="299" r:id="rId14"/>
    <p:sldId id="300" r:id="rId15"/>
    <p:sldId id="302" r:id="rId16"/>
    <p:sldId id="301" r:id="rId17"/>
    <p:sldId id="294" r:id="rId18"/>
    <p:sldId id="295" r:id="rId19"/>
    <p:sldId id="296"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923B2A-F0C4-415C-AC82-D4F8D681B454}">
          <p14:sldIdLst>
            <p14:sldId id="280"/>
            <p14:sldId id="283"/>
            <p14:sldId id="258"/>
            <p14:sldId id="277"/>
            <p14:sldId id="289"/>
            <p14:sldId id="290"/>
            <p14:sldId id="284"/>
            <p14:sldId id="285"/>
            <p14:sldId id="286"/>
            <p14:sldId id="288"/>
            <p14:sldId id="292"/>
            <p14:sldId id="299"/>
            <p14:sldId id="300"/>
            <p14:sldId id="302"/>
            <p14:sldId id="301"/>
            <p14:sldId id="294"/>
            <p14:sldId id="295"/>
            <p14:sldId id="296"/>
            <p14:sldId id="29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5" autoAdjust="0"/>
    <p:restoredTop sz="94660"/>
  </p:normalViewPr>
  <p:slideViewPr>
    <p:cSldViewPr snapToGrid="0">
      <p:cViewPr varScale="1">
        <p:scale>
          <a:sx n="75" d="100"/>
          <a:sy n="75" d="100"/>
        </p:scale>
        <p:origin x="66" y="6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1" Type="http://schemas.openxmlformats.org/officeDocument/2006/relationships/image" Target="../media/image5.jpeg"/></Relationships>
</file>

<file path=ppt/diagrams/_rels/data5.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9ABB32-A0E9-419B-92EA-CFB6EADEA722}"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0564814B-BD01-4A99-AA7C-483C5543C76D}">
      <dgm:prSet phldrT="[Text]" custT="1"/>
      <dgm:spPr/>
      <dgm:t>
        <a:bodyPr>
          <a:scene3d>
            <a:camera prst="orthographicFront"/>
            <a:lightRig rig="balanced" dir="t">
              <a:rot lat="0" lon="0" rev="2100000"/>
            </a:lightRig>
          </a:scene3d>
          <a:sp3d extrusionH="57150" prstMaterial="metal">
            <a:bevelT w="38100" h="25400"/>
            <a:contourClr>
              <a:schemeClr val="bg2"/>
            </a:contourClr>
          </a:sp3d>
        </a:bodyPr>
        <a:lstStyle/>
        <a:p>
          <a:pPr algn="l">
            <a:lnSpc>
              <a:spcPct val="100000"/>
            </a:lnSpc>
          </a:pPr>
          <a:r>
            <a:rPr lang="en-US" sz="3200" b="1" cap="none" spc="0" baseline="0" dirty="0" smtClean="0">
              <a:ln w="50800"/>
              <a:solidFill>
                <a:schemeClr val="bg1">
                  <a:shade val="50000"/>
                </a:schemeClr>
              </a:solidFill>
              <a:effectLst/>
            </a:rPr>
            <a:t>Major Project</a:t>
          </a:r>
          <a:endParaRPr lang="en-US" sz="3200" b="1" cap="none" spc="0" baseline="0" dirty="0">
            <a:ln w="50800"/>
            <a:solidFill>
              <a:schemeClr val="bg1">
                <a:shade val="50000"/>
              </a:schemeClr>
            </a:solidFill>
            <a:effectLst/>
          </a:endParaRPr>
        </a:p>
      </dgm:t>
    </dgm:pt>
    <dgm:pt modelId="{6EB282D6-5D85-4A19-98D1-95BD44FB7CAB}" type="parTrans" cxnId="{6757E34E-1BD4-4ED9-9039-CFAD933FFA4C}">
      <dgm:prSet/>
      <dgm:spPr/>
      <dgm:t>
        <a:bodyPr/>
        <a:lstStyle/>
        <a:p>
          <a:endParaRPr lang="en-US"/>
        </a:p>
      </dgm:t>
    </dgm:pt>
    <dgm:pt modelId="{E1360367-42A7-4DB3-9BC5-9AA2BDB1D967}" type="sibTrans" cxnId="{6757E34E-1BD4-4ED9-9039-CFAD933FFA4C}">
      <dgm:prSet/>
      <dgm:spPr/>
      <dgm:t>
        <a:bodyPr/>
        <a:lstStyle/>
        <a:p>
          <a:endParaRPr lang="en-US"/>
        </a:p>
      </dgm:t>
    </dgm:pt>
    <dgm:pt modelId="{F8886EB8-654C-48B6-AADE-AC9EF5830012}">
      <dgm:prSet phldrT="[Text]" custT="1"/>
      <dgm:spPr/>
      <dgm:t>
        <a:bodyPr/>
        <a:lstStyle/>
        <a:p>
          <a:pPr algn="ctr"/>
          <a:endParaRPr lang="en-US" sz="1600" dirty="0" smtClean="0">
            <a:latin typeface="BerkeleyOldMdITC" pitchFamily="18" charset="0"/>
          </a:endParaRPr>
        </a:p>
      </dgm:t>
    </dgm:pt>
    <dgm:pt modelId="{A8918B00-5C96-44DC-97C5-166DCCD51A0C}" type="parTrans" cxnId="{39C62E75-EBF1-40B7-81BF-FB9779E634CF}">
      <dgm:prSet/>
      <dgm:spPr/>
      <dgm:t>
        <a:bodyPr/>
        <a:lstStyle/>
        <a:p>
          <a:endParaRPr lang="en-US"/>
        </a:p>
      </dgm:t>
    </dgm:pt>
    <dgm:pt modelId="{ECB21E23-2BFE-449B-952C-D2B5E5C8E3BE}" type="sibTrans" cxnId="{39C62E75-EBF1-40B7-81BF-FB9779E634CF}">
      <dgm:prSet/>
      <dgm:spPr/>
      <dgm:t>
        <a:bodyPr/>
        <a:lstStyle/>
        <a:p>
          <a:endParaRPr lang="en-US"/>
        </a:p>
      </dgm:t>
    </dgm:pt>
    <dgm:pt modelId="{F785713D-D1EC-47F4-AE72-BFFDF69F094D}" type="pres">
      <dgm:prSet presAssocID="{A59ABB32-A0E9-419B-92EA-CFB6EADEA722}" presName="Name0" presStyleCnt="0">
        <dgm:presLayoutVars>
          <dgm:dir/>
          <dgm:animLvl val="lvl"/>
          <dgm:resizeHandles val="exact"/>
        </dgm:presLayoutVars>
      </dgm:prSet>
      <dgm:spPr/>
      <dgm:t>
        <a:bodyPr/>
        <a:lstStyle/>
        <a:p>
          <a:endParaRPr lang="en-US"/>
        </a:p>
      </dgm:t>
    </dgm:pt>
    <dgm:pt modelId="{10E801BD-025D-44C8-B789-77E667F18EF8}" type="pres">
      <dgm:prSet presAssocID="{0564814B-BD01-4A99-AA7C-483C5543C76D}" presName="compositeNode" presStyleCnt="0">
        <dgm:presLayoutVars>
          <dgm:bulletEnabled val="1"/>
        </dgm:presLayoutVars>
      </dgm:prSet>
      <dgm:spPr/>
    </dgm:pt>
    <dgm:pt modelId="{C2B027F5-C8CF-468D-ABDB-30D6194D38D0}" type="pres">
      <dgm:prSet presAssocID="{0564814B-BD01-4A99-AA7C-483C5543C76D}" presName="bgRect" presStyleLbl="node1" presStyleIdx="0" presStyleCnt="1" custLinFactNeighborX="1368" custLinFactNeighborY="22803"/>
      <dgm:spPr/>
      <dgm:t>
        <a:bodyPr/>
        <a:lstStyle/>
        <a:p>
          <a:endParaRPr lang="en-US"/>
        </a:p>
      </dgm:t>
    </dgm:pt>
    <dgm:pt modelId="{5B129EFB-FF17-4FB8-9312-FE0A0A414167}" type="pres">
      <dgm:prSet presAssocID="{0564814B-BD01-4A99-AA7C-483C5543C76D}" presName="parentNode" presStyleLbl="node1" presStyleIdx="0" presStyleCnt="1">
        <dgm:presLayoutVars>
          <dgm:chMax val="0"/>
          <dgm:bulletEnabled val="1"/>
        </dgm:presLayoutVars>
      </dgm:prSet>
      <dgm:spPr/>
      <dgm:t>
        <a:bodyPr/>
        <a:lstStyle/>
        <a:p>
          <a:endParaRPr lang="en-US"/>
        </a:p>
      </dgm:t>
    </dgm:pt>
    <dgm:pt modelId="{6237BB70-7F57-4A54-A61D-F23F204C50AD}" type="pres">
      <dgm:prSet presAssocID="{0564814B-BD01-4A99-AA7C-483C5543C76D}" presName="childNode" presStyleLbl="node1" presStyleIdx="0" presStyleCnt="1">
        <dgm:presLayoutVars>
          <dgm:bulletEnabled val="1"/>
        </dgm:presLayoutVars>
      </dgm:prSet>
      <dgm:spPr/>
      <dgm:t>
        <a:bodyPr/>
        <a:lstStyle/>
        <a:p>
          <a:endParaRPr lang="en-US"/>
        </a:p>
      </dgm:t>
    </dgm:pt>
  </dgm:ptLst>
  <dgm:cxnLst>
    <dgm:cxn modelId="{E6CF9648-3D6E-4FCE-AD49-87376878A5F2}" type="presOf" srcId="{0564814B-BD01-4A99-AA7C-483C5543C76D}" destId="{C2B027F5-C8CF-468D-ABDB-30D6194D38D0}" srcOrd="0" destOrd="0" presId="urn:microsoft.com/office/officeart/2005/8/layout/hProcess7"/>
    <dgm:cxn modelId="{32FAFF4E-32D0-4D15-86B2-70BC416AFB9E}" type="presOf" srcId="{F8886EB8-654C-48B6-AADE-AC9EF5830012}" destId="{6237BB70-7F57-4A54-A61D-F23F204C50AD}" srcOrd="0" destOrd="0" presId="urn:microsoft.com/office/officeart/2005/8/layout/hProcess7"/>
    <dgm:cxn modelId="{6757E34E-1BD4-4ED9-9039-CFAD933FFA4C}" srcId="{A59ABB32-A0E9-419B-92EA-CFB6EADEA722}" destId="{0564814B-BD01-4A99-AA7C-483C5543C76D}" srcOrd="0" destOrd="0" parTransId="{6EB282D6-5D85-4A19-98D1-95BD44FB7CAB}" sibTransId="{E1360367-42A7-4DB3-9BC5-9AA2BDB1D967}"/>
    <dgm:cxn modelId="{33C28403-CD6F-4F92-AC37-F8BCA2C632A9}" type="presOf" srcId="{0564814B-BD01-4A99-AA7C-483C5543C76D}" destId="{5B129EFB-FF17-4FB8-9312-FE0A0A414167}" srcOrd="1" destOrd="0" presId="urn:microsoft.com/office/officeart/2005/8/layout/hProcess7"/>
    <dgm:cxn modelId="{39C62E75-EBF1-40B7-81BF-FB9779E634CF}" srcId="{0564814B-BD01-4A99-AA7C-483C5543C76D}" destId="{F8886EB8-654C-48B6-AADE-AC9EF5830012}" srcOrd="0" destOrd="0" parTransId="{A8918B00-5C96-44DC-97C5-166DCCD51A0C}" sibTransId="{ECB21E23-2BFE-449B-952C-D2B5E5C8E3BE}"/>
    <dgm:cxn modelId="{3CA39956-C5E6-4207-ABBA-3D4141288663}" type="presOf" srcId="{A59ABB32-A0E9-419B-92EA-CFB6EADEA722}" destId="{F785713D-D1EC-47F4-AE72-BFFDF69F094D}" srcOrd="0" destOrd="0" presId="urn:microsoft.com/office/officeart/2005/8/layout/hProcess7"/>
    <dgm:cxn modelId="{C403126C-DC7B-4B44-95FC-E8102FACB0D1}" type="presParOf" srcId="{F785713D-D1EC-47F4-AE72-BFFDF69F094D}" destId="{10E801BD-025D-44C8-B789-77E667F18EF8}" srcOrd="0" destOrd="0" presId="urn:microsoft.com/office/officeart/2005/8/layout/hProcess7"/>
    <dgm:cxn modelId="{8422F687-1353-4926-BAC9-D09F7158C11E}" type="presParOf" srcId="{10E801BD-025D-44C8-B789-77E667F18EF8}" destId="{C2B027F5-C8CF-468D-ABDB-30D6194D38D0}" srcOrd="0" destOrd="0" presId="urn:microsoft.com/office/officeart/2005/8/layout/hProcess7"/>
    <dgm:cxn modelId="{E18CE925-D94C-47A6-AEBA-FCB87ACF5D33}" type="presParOf" srcId="{10E801BD-025D-44C8-B789-77E667F18EF8}" destId="{5B129EFB-FF17-4FB8-9312-FE0A0A414167}" srcOrd="1" destOrd="0" presId="urn:microsoft.com/office/officeart/2005/8/layout/hProcess7"/>
    <dgm:cxn modelId="{0486A1E0-036A-48E3-8A3A-D9BEACEAC700}" type="presParOf" srcId="{10E801BD-025D-44C8-B789-77E667F18EF8}" destId="{6237BB70-7F57-4A54-A61D-F23F204C50A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ABB32-A0E9-419B-92EA-CFB6EADEA722}"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0564814B-BD01-4A99-AA7C-483C5543C76D}">
      <dgm:prSet phldrT="[Text]" custT="1"/>
      <dgm:spPr/>
      <dgm:t>
        <a:bodyPr>
          <a:scene3d>
            <a:camera prst="orthographicFront"/>
            <a:lightRig rig="balanced" dir="t">
              <a:rot lat="0" lon="0" rev="2100000"/>
            </a:lightRig>
          </a:scene3d>
          <a:sp3d extrusionH="57150" prstMaterial="metal">
            <a:bevelT w="38100" h="25400"/>
            <a:contourClr>
              <a:schemeClr val="bg2"/>
            </a:contourClr>
          </a:sp3d>
        </a:bodyPr>
        <a:lstStyle/>
        <a:p>
          <a:pPr algn="l">
            <a:lnSpc>
              <a:spcPct val="100000"/>
            </a:lnSpc>
          </a:pPr>
          <a:r>
            <a:rPr lang="en-US" sz="3200" b="1" cap="none" spc="0" baseline="0" dirty="0" smtClean="0">
              <a:ln w="50800"/>
              <a:solidFill>
                <a:schemeClr val="bg1">
                  <a:shade val="50000"/>
                </a:schemeClr>
              </a:solidFill>
              <a:effectLst/>
            </a:rPr>
            <a:t>Major Project</a:t>
          </a:r>
          <a:endParaRPr lang="en-US" sz="3200" b="1" cap="none" spc="0" baseline="0" dirty="0">
            <a:ln w="50800"/>
            <a:solidFill>
              <a:schemeClr val="bg1">
                <a:shade val="50000"/>
              </a:schemeClr>
            </a:solidFill>
            <a:effectLst/>
          </a:endParaRPr>
        </a:p>
      </dgm:t>
    </dgm:pt>
    <dgm:pt modelId="{6EB282D6-5D85-4A19-98D1-95BD44FB7CAB}" type="parTrans" cxnId="{6757E34E-1BD4-4ED9-9039-CFAD933FFA4C}">
      <dgm:prSet/>
      <dgm:spPr/>
      <dgm:t>
        <a:bodyPr/>
        <a:lstStyle/>
        <a:p>
          <a:endParaRPr lang="en-US"/>
        </a:p>
      </dgm:t>
    </dgm:pt>
    <dgm:pt modelId="{E1360367-42A7-4DB3-9BC5-9AA2BDB1D967}" type="sibTrans" cxnId="{6757E34E-1BD4-4ED9-9039-CFAD933FFA4C}">
      <dgm:prSet/>
      <dgm:spPr/>
      <dgm:t>
        <a:bodyPr/>
        <a:lstStyle/>
        <a:p>
          <a:endParaRPr lang="en-US"/>
        </a:p>
      </dgm:t>
    </dgm:pt>
    <dgm:pt modelId="{F8886EB8-654C-48B6-AADE-AC9EF5830012}">
      <dgm:prSet phldrT="[Text]" custT="1"/>
      <dgm:spPr/>
      <dgm:t>
        <a:bodyPr/>
        <a:lstStyle/>
        <a:p>
          <a:pPr algn="ctr"/>
          <a:endParaRPr lang="en-US" sz="1600" dirty="0" smtClean="0">
            <a:latin typeface="BerkeleyOldMdITC" pitchFamily="18" charset="0"/>
          </a:endParaRPr>
        </a:p>
      </dgm:t>
    </dgm:pt>
    <dgm:pt modelId="{A8918B00-5C96-44DC-97C5-166DCCD51A0C}" type="parTrans" cxnId="{39C62E75-EBF1-40B7-81BF-FB9779E634CF}">
      <dgm:prSet/>
      <dgm:spPr/>
      <dgm:t>
        <a:bodyPr/>
        <a:lstStyle/>
        <a:p>
          <a:endParaRPr lang="en-US"/>
        </a:p>
      </dgm:t>
    </dgm:pt>
    <dgm:pt modelId="{ECB21E23-2BFE-449B-952C-D2B5E5C8E3BE}" type="sibTrans" cxnId="{39C62E75-EBF1-40B7-81BF-FB9779E634CF}">
      <dgm:prSet/>
      <dgm:spPr/>
      <dgm:t>
        <a:bodyPr/>
        <a:lstStyle/>
        <a:p>
          <a:endParaRPr lang="en-US"/>
        </a:p>
      </dgm:t>
    </dgm:pt>
    <dgm:pt modelId="{F785713D-D1EC-47F4-AE72-BFFDF69F094D}" type="pres">
      <dgm:prSet presAssocID="{A59ABB32-A0E9-419B-92EA-CFB6EADEA722}" presName="Name0" presStyleCnt="0">
        <dgm:presLayoutVars>
          <dgm:dir/>
          <dgm:animLvl val="lvl"/>
          <dgm:resizeHandles val="exact"/>
        </dgm:presLayoutVars>
      </dgm:prSet>
      <dgm:spPr/>
      <dgm:t>
        <a:bodyPr/>
        <a:lstStyle/>
        <a:p>
          <a:endParaRPr lang="en-US"/>
        </a:p>
      </dgm:t>
    </dgm:pt>
    <dgm:pt modelId="{10E801BD-025D-44C8-B789-77E667F18EF8}" type="pres">
      <dgm:prSet presAssocID="{0564814B-BD01-4A99-AA7C-483C5543C76D}" presName="compositeNode" presStyleCnt="0">
        <dgm:presLayoutVars>
          <dgm:bulletEnabled val="1"/>
        </dgm:presLayoutVars>
      </dgm:prSet>
      <dgm:spPr/>
    </dgm:pt>
    <dgm:pt modelId="{C2B027F5-C8CF-468D-ABDB-30D6194D38D0}" type="pres">
      <dgm:prSet presAssocID="{0564814B-BD01-4A99-AA7C-483C5543C76D}" presName="bgRect" presStyleLbl="node1" presStyleIdx="0" presStyleCnt="1" custLinFactNeighborX="1368" custLinFactNeighborY="22803"/>
      <dgm:spPr/>
      <dgm:t>
        <a:bodyPr/>
        <a:lstStyle/>
        <a:p>
          <a:endParaRPr lang="en-US"/>
        </a:p>
      </dgm:t>
    </dgm:pt>
    <dgm:pt modelId="{5B129EFB-FF17-4FB8-9312-FE0A0A414167}" type="pres">
      <dgm:prSet presAssocID="{0564814B-BD01-4A99-AA7C-483C5543C76D}" presName="parentNode" presStyleLbl="node1" presStyleIdx="0" presStyleCnt="1">
        <dgm:presLayoutVars>
          <dgm:chMax val="0"/>
          <dgm:bulletEnabled val="1"/>
        </dgm:presLayoutVars>
      </dgm:prSet>
      <dgm:spPr/>
      <dgm:t>
        <a:bodyPr/>
        <a:lstStyle/>
        <a:p>
          <a:endParaRPr lang="en-US"/>
        </a:p>
      </dgm:t>
    </dgm:pt>
    <dgm:pt modelId="{6237BB70-7F57-4A54-A61D-F23F204C50AD}" type="pres">
      <dgm:prSet presAssocID="{0564814B-BD01-4A99-AA7C-483C5543C76D}" presName="childNode" presStyleLbl="node1" presStyleIdx="0" presStyleCnt="1">
        <dgm:presLayoutVars>
          <dgm:bulletEnabled val="1"/>
        </dgm:presLayoutVars>
      </dgm:prSet>
      <dgm:spPr/>
      <dgm:t>
        <a:bodyPr/>
        <a:lstStyle/>
        <a:p>
          <a:endParaRPr lang="en-US"/>
        </a:p>
      </dgm:t>
    </dgm:pt>
  </dgm:ptLst>
  <dgm:cxnLst>
    <dgm:cxn modelId="{91F492D4-428D-46D2-A15A-BD2CA51B526B}" type="presOf" srcId="{0564814B-BD01-4A99-AA7C-483C5543C76D}" destId="{C2B027F5-C8CF-468D-ABDB-30D6194D38D0}" srcOrd="0" destOrd="0" presId="urn:microsoft.com/office/officeart/2005/8/layout/hProcess7"/>
    <dgm:cxn modelId="{E0192E8B-20F6-4D7B-B65A-29BAB6722ACA}" type="presOf" srcId="{F8886EB8-654C-48B6-AADE-AC9EF5830012}" destId="{6237BB70-7F57-4A54-A61D-F23F204C50AD}" srcOrd="0" destOrd="0" presId="urn:microsoft.com/office/officeart/2005/8/layout/hProcess7"/>
    <dgm:cxn modelId="{6757E34E-1BD4-4ED9-9039-CFAD933FFA4C}" srcId="{A59ABB32-A0E9-419B-92EA-CFB6EADEA722}" destId="{0564814B-BD01-4A99-AA7C-483C5543C76D}" srcOrd="0" destOrd="0" parTransId="{6EB282D6-5D85-4A19-98D1-95BD44FB7CAB}" sibTransId="{E1360367-42A7-4DB3-9BC5-9AA2BDB1D967}"/>
    <dgm:cxn modelId="{CCB12973-53B6-4A6C-BE87-775CBF6A2279}" type="presOf" srcId="{0564814B-BD01-4A99-AA7C-483C5543C76D}" destId="{5B129EFB-FF17-4FB8-9312-FE0A0A414167}" srcOrd="1" destOrd="0" presId="urn:microsoft.com/office/officeart/2005/8/layout/hProcess7"/>
    <dgm:cxn modelId="{39C62E75-EBF1-40B7-81BF-FB9779E634CF}" srcId="{0564814B-BD01-4A99-AA7C-483C5543C76D}" destId="{F8886EB8-654C-48B6-AADE-AC9EF5830012}" srcOrd="0" destOrd="0" parTransId="{A8918B00-5C96-44DC-97C5-166DCCD51A0C}" sibTransId="{ECB21E23-2BFE-449B-952C-D2B5E5C8E3BE}"/>
    <dgm:cxn modelId="{DE1F3AFD-52C1-4970-B3E2-48FF2DD3A5B1}" type="presOf" srcId="{A59ABB32-A0E9-419B-92EA-CFB6EADEA722}" destId="{F785713D-D1EC-47F4-AE72-BFFDF69F094D}" srcOrd="0" destOrd="0" presId="urn:microsoft.com/office/officeart/2005/8/layout/hProcess7"/>
    <dgm:cxn modelId="{DD717EAE-2BA2-4307-866E-6596E3A748BE}" type="presParOf" srcId="{F785713D-D1EC-47F4-AE72-BFFDF69F094D}" destId="{10E801BD-025D-44C8-B789-77E667F18EF8}" srcOrd="0" destOrd="0" presId="urn:microsoft.com/office/officeart/2005/8/layout/hProcess7"/>
    <dgm:cxn modelId="{A779E20E-6FA6-4315-8F74-E0B254A82CA7}" type="presParOf" srcId="{10E801BD-025D-44C8-B789-77E667F18EF8}" destId="{C2B027F5-C8CF-468D-ABDB-30D6194D38D0}" srcOrd="0" destOrd="0" presId="urn:microsoft.com/office/officeart/2005/8/layout/hProcess7"/>
    <dgm:cxn modelId="{E1277856-9FDA-4DBE-8057-29FF19BE2E80}" type="presParOf" srcId="{10E801BD-025D-44C8-B789-77E667F18EF8}" destId="{5B129EFB-FF17-4FB8-9312-FE0A0A414167}" srcOrd="1" destOrd="0" presId="urn:microsoft.com/office/officeart/2005/8/layout/hProcess7"/>
    <dgm:cxn modelId="{C0FAC0BC-F1F2-47AD-958F-B20C6D61FBEE}" type="presParOf" srcId="{10E801BD-025D-44C8-B789-77E667F18EF8}" destId="{6237BB70-7F57-4A54-A61D-F23F204C50A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9ABB32-A0E9-419B-92EA-CFB6EADEA722}"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EE14CD57-6A88-4D91-89E2-11533FA4131E}">
      <dgm:prSet phldrT="[Text]"/>
      <dgm:spPr/>
      <dgm:t>
        <a:bodyPr/>
        <a:lstStyle/>
        <a:p>
          <a:pPr algn="l"/>
          <a:r>
            <a:rPr lang="en-US" b="1" dirty="0" smtClean="0">
              <a:solidFill>
                <a:schemeClr val="tx2"/>
              </a:solidFill>
            </a:rPr>
            <a:t>Project Manager</a:t>
          </a:r>
          <a:endParaRPr lang="en-US" b="1" dirty="0">
            <a:solidFill>
              <a:schemeClr val="tx2"/>
            </a:solidFill>
          </a:endParaRPr>
        </a:p>
      </dgm:t>
    </dgm:pt>
    <dgm:pt modelId="{CAE2B8CE-1C17-4FD1-ADD0-7420CB64BAF4}" type="parTrans" cxnId="{8D78860D-AEFA-4682-864C-D675B44BFDA3}">
      <dgm:prSet/>
      <dgm:spPr/>
      <dgm:t>
        <a:bodyPr/>
        <a:lstStyle/>
        <a:p>
          <a:endParaRPr lang="en-US"/>
        </a:p>
      </dgm:t>
    </dgm:pt>
    <dgm:pt modelId="{6E7B417C-264E-479D-86B1-4EB90520992E}" type="sibTrans" cxnId="{8D78860D-AEFA-4682-864C-D675B44BFDA3}">
      <dgm:prSet/>
      <dgm:spPr/>
      <dgm:t>
        <a:bodyPr/>
        <a:lstStyle/>
        <a:p>
          <a:endParaRPr lang="en-US"/>
        </a:p>
      </dgm:t>
    </dgm:pt>
    <dgm:pt modelId="{CB306C1B-1EA8-4169-B35A-5AF4C588943E}">
      <dgm:prSet phldrT="[Text]" custT="1"/>
      <dgm:spPr/>
      <dgm:t>
        <a:bodyPr anchor="t"/>
        <a:lstStyle/>
        <a:p>
          <a:pPr algn="ctr"/>
          <a:endParaRPr lang="en-US" sz="1800" dirty="0" smtClean="0">
            <a:latin typeface="BerkeleyOldMdITC" pitchFamily="18" charset="0"/>
          </a:endParaRPr>
        </a:p>
        <a:p>
          <a:pPr algn="ctr"/>
          <a:endParaRPr lang="en-US" sz="1800" dirty="0" smtClean="0">
            <a:latin typeface="BerkeleyOldMdITC" pitchFamily="18" charset="0"/>
          </a:endParaRPr>
        </a:p>
        <a:p>
          <a:pPr algn="ctr"/>
          <a:r>
            <a:rPr lang="en-US" sz="1800" dirty="0" smtClean="0">
              <a:latin typeface="BerkeleyOldMdITC" pitchFamily="18" charset="0"/>
            </a:rPr>
            <a:t>The student will use his/her learned knowledge to perform a major project for his/her co-op employer.  </a:t>
          </a:r>
          <a:endParaRPr lang="en-US" sz="1800" dirty="0"/>
        </a:p>
      </dgm:t>
    </dgm:pt>
    <dgm:pt modelId="{023C2F93-3ED6-4DE9-B7FF-ADBDA1C135C5}" type="parTrans" cxnId="{5313796F-8FD7-4F7D-A2C3-8D87996D0BDC}">
      <dgm:prSet/>
      <dgm:spPr/>
      <dgm:t>
        <a:bodyPr/>
        <a:lstStyle/>
        <a:p>
          <a:endParaRPr lang="en-US"/>
        </a:p>
      </dgm:t>
    </dgm:pt>
    <dgm:pt modelId="{6AA34DB3-6830-468D-A73A-E49B9B3E8AF1}" type="sibTrans" cxnId="{5313796F-8FD7-4F7D-A2C3-8D87996D0BDC}">
      <dgm:prSet/>
      <dgm:spPr/>
      <dgm:t>
        <a:bodyPr/>
        <a:lstStyle/>
        <a:p>
          <a:endParaRPr lang="en-US"/>
        </a:p>
      </dgm:t>
    </dgm:pt>
    <dgm:pt modelId="{F30B6662-B2A9-4151-BC53-3BE642295106}">
      <dgm:prSet phldrT="[Text]"/>
      <dgm:spPr/>
      <dgm:t>
        <a:bodyPr/>
        <a:lstStyle/>
        <a:p>
          <a:pPr algn="l"/>
          <a:r>
            <a:rPr lang="en-US" b="1" dirty="0" smtClean="0">
              <a:solidFill>
                <a:schemeClr val="tx2"/>
              </a:solidFill>
            </a:rPr>
            <a:t>Valuable Project</a:t>
          </a:r>
          <a:endParaRPr lang="en-US" b="1" dirty="0">
            <a:solidFill>
              <a:schemeClr val="tx2"/>
            </a:solidFill>
          </a:endParaRPr>
        </a:p>
      </dgm:t>
    </dgm:pt>
    <dgm:pt modelId="{701E3D0E-1226-4E82-BA5D-9FD1E034D8B4}" type="parTrans" cxnId="{0B9A60C6-B524-43E1-BA76-109AF0524036}">
      <dgm:prSet/>
      <dgm:spPr/>
      <dgm:t>
        <a:bodyPr/>
        <a:lstStyle/>
        <a:p>
          <a:endParaRPr lang="en-US"/>
        </a:p>
      </dgm:t>
    </dgm:pt>
    <dgm:pt modelId="{3759DCD6-0B18-4170-B16B-123D9EBE4B97}" type="sibTrans" cxnId="{0B9A60C6-B524-43E1-BA76-109AF0524036}">
      <dgm:prSet/>
      <dgm:spPr/>
      <dgm:t>
        <a:bodyPr/>
        <a:lstStyle/>
        <a:p>
          <a:endParaRPr lang="en-US"/>
        </a:p>
      </dgm:t>
    </dgm:pt>
    <dgm:pt modelId="{40286345-C728-4D6C-A6F1-00029762E9AD}">
      <dgm:prSet phldrT="[Text]" custT="1"/>
      <dgm:spPr/>
      <dgm:t>
        <a:bodyPr/>
        <a:lstStyle/>
        <a:p>
          <a:pPr algn="ctr"/>
          <a:endParaRPr lang="en-US" sz="1800" dirty="0" smtClean="0">
            <a:latin typeface="BerkeleyOldMdITC" pitchFamily="18" charset="0"/>
          </a:endParaRPr>
        </a:p>
        <a:p>
          <a:pPr algn="ctr"/>
          <a:endParaRPr lang="en-US" sz="1000" dirty="0" smtClean="0">
            <a:latin typeface="BerkeleyOldMdITC" pitchFamily="18" charset="0"/>
          </a:endParaRPr>
        </a:p>
        <a:p>
          <a:pPr algn="ctr"/>
          <a:r>
            <a:rPr lang="en-US" sz="1800" dirty="0" smtClean="0">
              <a:latin typeface="BerkeleyOldMdITC" pitchFamily="18" charset="0"/>
            </a:rPr>
            <a:t>The student and  co-op employer identify a suitable company-oriented problem and a Kettering faculty advisor approves the topic.  </a:t>
          </a:r>
          <a:endParaRPr lang="en-US" sz="1800" dirty="0"/>
        </a:p>
      </dgm:t>
    </dgm:pt>
    <dgm:pt modelId="{24429D7A-81F2-4FB7-8937-8EF0013B3784}" type="parTrans" cxnId="{59C2B993-FF7C-4B42-AEDA-11A2AF14E5BE}">
      <dgm:prSet/>
      <dgm:spPr/>
      <dgm:t>
        <a:bodyPr/>
        <a:lstStyle/>
        <a:p>
          <a:endParaRPr lang="en-US"/>
        </a:p>
      </dgm:t>
    </dgm:pt>
    <dgm:pt modelId="{28FD3944-AA08-4B0E-B82A-7ECD80C76D8B}" type="sibTrans" cxnId="{59C2B993-FF7C-4B42-AEDA-11A2AF14E5BE}">
      <dgm:prSet/>
      <dgm:spPr/>
      <dgm:t>
        <a:bodyPr/>
        <a:lstStyle/>
        <a:p>
          <a:endParaRPr lang="en-US"/>
        </a:p>
      </dgm:t>
    </dgm:pt>
    <dgm:pt modelId="{0564814B-BD01-4A99-AA7C-483C5543C76D}">
      <dgm:prSet phldrT="[Text]"/>
      <dgm:spPr/>
      <dgm:t>
        <a:bodyPr/>
        <a:lstStyle/>
        <a:p>
          <a:pPr algn="l"/>
          <a:r>
            <a:rPr lang="en-US" b="1" dirty="0" smtClean="0">
              <a:solidFill>
                <a:schemeClr val="tx2"/>
              </a:solidFill>
            </a:rPr>
            <a:t>Executed @ Work</a:t>
          </a:r>
          <a:endParaRPr lang="en-US" b="1" dirty="0">
            <a:solidFill>
              <a:schemeClr val="tx2"/>
            </a:solidFill>
          </a:endParaRPr>
        </a:p>
      </dgm:t>
    </dgm:pt>
    <dgm:pt modelId="{6EB282D6-5D85-4A19-98D1-95BD44FB7CAB}" type="parTrans" cxnId="{6757E34E-1BD4-4ED9-9039-CFAD933FFA4C}">
      <dgm:prSet/>
      <dgm:spPr/>
      <dgm:t>
        <a:bodyPr/>
        <a:lstStyle/>
        <a:p>
          <a:endParaRPr lang="en-US"/>
        </a:p>
      </dgm:t>
    </dgm:pt>
    <dgm:pt modelId="{E1360367-42A7-4DB3-9BC5-9AA2BDB1D967}" type="sibTrans" cxnId="{6757E34E-1BD4-4ED9-9039-CFAD933FFA4C}">
      <dgm:prSet/>
      <dgm:spPr/>
      <dgm:t>
        <a:bodyPr/>
        <a:lstStyle/>
        <a:p>
          <a:endParaRPr lang="en-US"/>
        </a:p>
      </dgm:t>
    </dgm:pt>
    <dgm:pt modelId="{F8886EB8-654C-48B6-AADE-AC9EF5830012}">
      <dgm:prSet phldrT="[Text]" custT="1"/>
      <dgm:spPr/>
      <dgm:t>
        <a:bodyPr/>
        <a:lstStyle/>
        <a:p>
          <a:pPr algn="ctr"/>
          <a:r>
            <a:rPr lang="en-US" sz="1600" dirty="0" smtClean="0">
              <a:latin typeface="BerkeleyOldMdITC" pitchFamily="18" charset="0"/>
            </a:rPr>
            <a:t>The student should be allowed at minimum 50% of their time while executing the project during the work term. Upon completion, the report which is a thesis is evaluated by both the employer advisor and the faculty advisor for academic credit.</a:t>
          </a:r>
          <a:endParaRPr lang="en-US" sz="1600" dirty="0"/>
        </a:p>
      </dgm:t>
    </dgm:pt>
    <dgm:pt modelId="{A8918B00-5C96-44DC-97C5-166DCCD51A0C}" type="parTrans" cxnId="{39C62E75-EBF1-40B7-81BF-FB9779E634CF}">
      <dgm:prSet/>
      <dgm:spPr/>
      <dgm:t>
        <a:bodyPr/>
        <a:lstStyle/>
        <a:p>
          <a:endParaRPr lang="en-US"/>
        </a:p>
      </dgm:t>
    </dgm:pt>
    <dgm:pt modelId="{ECB21E23-2BFE-449B-952C-D2B5E5C8E3BE}" type="sibTrans" cxnId="{39C62E75-EBF1-40B7-81BF-FB9779E634CF}">
      <dgm:prSet/>
      <dgm:spPr/>
      <dgm:t>
        <a:bodyPr/>
        <a:lstStyle/>
        <a:p>
          <a:endParaRPr lang="en-US"/>
        </a:p>
      </dgm:t>
    </dgm:pt>
    <dgm:pt modelId="{F785713D-D1EC-47F4-AE72-BFFDF69F094D}" type="pres">
      <dgm:prSet presAssocID="{A59ABB32-A0E9-419B-92EA-CFB6EADEA722}" presName="Name0" presStyleCnt="0">
        <dgm:presLayoutVars>
          <dgm:dir/>
          <dgm:animLvl val="lvl"/>
          <dgm:resizeHandles val="exact"/>
        </dgm:presLayoutVars>
      </dgm:prSet>
      <dgm:spPr/>
      <dgm:t>
        <a:bodyPr/>
        <a:lstStyle/>
        <a:p>
          <a:endParaRPr lang="en-US"/>
        </a:p>
      </dgm:t>
    </dgm:pt>
    <dgm:pt modelId="{E86F31D6-1DEA-4583-9DB0-D91437432172}" type="pres">
      <dgm:prSet presAssocID="{EE14CD57-6A88-4D91-89E2-11533FA4131E}" presName="compositeNode" presStyleCnt="0">
        <dgm:presLayoutVars>
          <dgm:bulletEnabled val="1"/>
        </dgm:presLayoutVars>
      </dgm:prSet>
      <dgm:spPr/>
    </dgm:pt>
    <dgm:pt modelId="{D40487D3-FB0C-4343-95A8-8099F64CAC86}" type="pres">
      <dgm:prSet presAssocID="{EE14CD57-6A88-4D91-89E2-11533FA4131E}" presName="bgRect" presStyleLbl="node1" presStyleIdx="0" presStyleCnt="3"/>
      <dgm:spPr/>
      <dgm:t>
        <a:bodyPr/>
        <a:lstStyle/>
        <a:p>
          <a:endParaRPr lang="en-US"/>
        </a:p>
      </dgm:t>
    </dgm:pt>
    <dgm:pt modelId="{DA20E989-C266-4A76-9F95-CDC45319A040}" type="pres">
      <dgm:prSet presAssocID="{EE14CD57-6A88-4D91-89E2-11533FA4131E}" presName="parentNode" presStyleLbl="node1" presStyleIdx="0" presStyleCnt="3">
        <dgm:presLayoutVars>
          <dgm:chMax val="0"/>
          <dgm:bulletEnabled val="1"/>
        </dgm:presLayoutVars>
      </dgm:prSet>
      <dgm:spPr/>
      <dgm:t>
        <a:bodyPr/>
        <a:lstStyle/>
        <a:p>
          <a:endParaRPr lang="en-US"/>
        </a:p>
      </dgm:t>
    </dgm:pt>
    <dgm:pt modelId="{14BA0827-81E0-426A-81C9-5413A3CDAE8B}" type="pres">
      <dgm:prSet presAssocID="{EE14CD57-6A88-4D91-89E2-11533FA4131E}" presName="childNode" presStyleLbl="node1" presStyleIdx="0" presStyleCnt="3">
        <dgm:presLayoutVars>
          <dgm:bulletEnabled val="1"/>
        </dgm:presLayoutVars>
      </dgm:prSet>
      <dgm:spPr/>
      <dgm:t>
        <a:bodyPr/>
        <a:lstStyle/>
        <a:p>
          <a:endParaRPr lang="en-US"/>
        </a:p>
      </dgm:t>
    </dgm:pt>
    <dgm:pt modelId="{5345F8E3-7C00-4990-BA53-01E73355429E}" type="pres">
      <dgm:prSet presAssocID="{6E7B417C-264E-479D-86B1-4EB90520992E}" presName="hSp" presStyleCnt="0"/>
      <dgm:spPr/>
    </dgm:pt>
    <dgm:pt modelId="{C0244740-445A-407A-95E5-7BC1310606B6}" type="pres">
      <dgm:prSet presAssocID="{6E7B417C-264E-479D-86B1-4EB90520992E}" presName="vProcSp" presStyleCnt="0"/>
      <dgm:spPr/>
    </dgm:pt>
    <dgm:pt modelId="{039BB947-3118-468A-B892-0258A3BE2ADB}" type="pres">
      <dgm:prSet presAssocID="{6E7B417C-264E-479D-86B1-4EB90520992E}" presName="vSp1" presStyleCnt="0"/>
      <dgm:spPr/>
    </dgm:pt>
    <dgm:pt modelId="{7311F72B-D8EA-4B0A-A2A9-36D44CA8B62E}" type="pres">
      <dgm:prSet presAssocID="{6E7B417C-264E-479D-86B1-4EB90520992E}" presName="simulatedConn" presStyleLbl="solidFgAcc1" presStyleIdx="0" presStyleCnt="2"/>
      <dgm:spPr/>
    </dgm:pt>
    <dgm:pt modelId="{EE0321B2-FA99-4763-976B-5F00708C3A46}" type="pres">
      <dgm:prSet presAssocID="{6E7B417C-264E-479D-86B1-4EB90520992E}" presName="vSp2" presStyleCnt="0"/>
      <dgm:spPr/>
    </dgm:pt>
    <dgm:pt modelId="{8A4E4FA1-2221-4896-9AD9-88C2E21BF27C}" type="pres">
      <dgm:prSet presAssocID="{6E7B417C-264E-479D-86B1-4EB90520992E}" presName="sibTrans" presStyleCnt="0"/>
      <dgm:spPr/>
    </dgm:pt>
    <dgm:pt modelId="{A1CE87AA-00EA-463B-AA9E-D8321C77B294}" type="pres">
      <dgm:prSet presAssocID="{F30B6662-B2A9-4151-BC53-3BE642295106}" presName="compositeNode" presStyleCnt="0">
        <dgm:presLayoutVars>
          <dgm:bulletEnabled val="1"/>
        </dgm:presLayoutVars>
      </dgm:prSet>
      <dgm:spPr/>
    </dgm:pt>
    <dgm:pt modelId="{07F0555D-2D90-4B6D-8526-F8973BEE9322}" type="pres">
      <dgm:prSet presAssocID="{F30B6662-B2A9-4151-BC53-3BE642295106}" presName="bgRect" presStyleLbl="node1" presStyleIdx="1" presStyleCnt="3" custScaleX="96041"/>
      <dgm:spPr/>
      <dgm:t>
        <a:bodyPr/>
        <a:lstStyle/>
        <a:p>
          <a:endParaRPr lang="en-US"/>
        </a:p>
      </dgm:t>
    </dgm:pt>
    <dgm:pt modelId="{A6643D8E-6B2F-4975-BDF7-5D63662FEA4C}" type="pres">
      <dgm:prSet presAssocID="{F30B6662-B2A9-4151-BC53-3BE642295106}" presName="parentNode" presStyleLbl="node1" presStyleIdx="1" presStyleCnt="3">
        <dgm:presLayoutVars>
          <dgm:chMax val="0"/>
          <dgm:bulletEnabled val="1"/>
        </dgm:presLayoutVars>
      </dgm:prSet>
      <dgm:spPr/>
      <dgm:t>
        <a:bodyPr/>
        <a:lstStyle/>
        <a:p>
          <a:endParaRPr lang="en-US"/>
        </a:p>
      </dgm:t>
    </dgm:pt>
    <dgm:pt modelId="{F538E89C-E5A4-4E0B-8630-35F1AF02F09A}" type="pres">
      <dgm:prSet presAssocID="{F30B6662-B2A9-4151-BC53-3BE642295106}" presName="childNode" presStyleLbl="node1" presStyleIdx="1" presStyleCnt="3">
        <dgm:presLayoutVars>
          <dgm:bulletEnabled val="1"/>
        </dgm:presLayoutVars>
      </dgm:prSet>
      <dgm:spPr/>
      <dgm:t>
        <a:bodyPr/>
        <a:lstStyle/>
        <a:p>
          <a:endParaRPr lang="en-US"/>
        </a:p>
      </dgm:t>
    </dgm:pt>
    <dgm:pt modelId="{6B994C05-A1A4-4BF9-8899-D365D5B5E6C7}" type="pres">
      <dgm:prSet presAssocID="{3759DCD6-0B18-4170-B16B-123D9EBE4B97}" presName="hSp" presStyleCnt="0"/>
      <dgm:spPr/>
    </dgm:pt>
    <dgm:pt modelId="{F5026459-8313-4432-81EB-81ABFC7E78B8}" type="pres">
      <dgm:prSet presAssocID="{3759DCD6-0B18-4170-B16B-123D9EBE4B97}" presName="vProcSp" presStyleCnt="0"/>
      <dgm:spPr/>
    </dgm:pt>
    <dgm:pt modelId="{AAD9E1ED-1189-4566-96D1-C3AEEC8CA604}" type="pres">
      <dgm:prSet presAssocID="{3759DCD6-0B18-4170-B16B-123D9EBE4B97}" presName="vSp1" presStyleCnt="0"/>
      <dgm:spPr/>
    </dgm:pt>
    <dgm:pt modelId="{C5E89B2B-4FEA-4ED2-A0FE-E70C159E96F7}" type="pres">
      <dgm:prSet presAssocID="{3759DCD6-0B18-4170-B16B-123D9EBE4B97}" presName="simulatedConn" presStyleLbl="solidFgAcc1" presStyleIdx="1" presStyleCnt="2"/>
      <dgm:spPr/>
    </dgm:pt>
    <dgm:pt modelId="{711BFC0D-C04E-4996-BDCA-3BCE167B16DD}" type="pres">
      <dgm:prSet presAssocID="{3759DCD6-0B18-4170-B16B-123D9EBE4B97}" presName="vSp2" presStyleCnt="0"/>
      <dgm:spPr/>
    </dgm:pt>
    <dgm:pt modelId="{2C378091-6EBD-4A9F-8D92-B52C0BF6B986}" type="pres">
      <dgm:prSet presAssocID="{3759DCD6-0B18-4170-B16B-123D9EBE4B97}" presName="sibTrans" presStyleCnt="0"/>
      <dgm:spPr/>
    </dgm:pt>
    <dgm:pt modelId="{10E801BD-025D-44C8-B789-77E667F18EF8}" type="pres">
      <dgm:prSet presAssocID="{0564814B-BD01-4A99-AA7C-483C5543C76D}" presName="compositeNode" presStyleCnt="0">
        <dgm:presLayoutVars>
          <dgm:bulletEnabled val="1"/>
        </dgm:presLayoutVars>
      </dgm:prSet>
      <dgm:spPr/>
    </dgm:pt>
    <dgm:pt modelId="{C2B027F5-C8CF-468D-ABDB-30D6194D38D0}" type="pres">
      <dgm:prSet presAssocID="{0564814B-BD01-4A99-AA7C-483C5543C76D}" presName="bgRect" presStyleLbl="node1" presStyleIdx="2" presStyleCnt="3" custLinFactNeighborY="405"/>
      <dgm:spPr/>
      <dgm:t>
        <a:bodyPr/>
        <a:lstStyle/>
        <a:p>
          <a:endParaRPr lang="en-US"/>
        </a:p>
      </dgm:t>
    </dgm:pt>
    <dgm:pt modelId="{5B129EFB-FF17-4FB8-9312-FE0A0A414167}" type="pres">
      <dgm:prSet presAssocID="{0564814B-BD01-4A99-AA7C-483C5543C76D}" presName="parentNode" presStyleLbl="node1" presStyleIdx="2" presStyleCnt="3">
        <dgm:presLayoutVars>
          <dgm:chMax val="0"/>
          <dgm:bulletEnabled val="1"/>
        </dgm:presLayoutVars>
      </dgm:prSet>
      <dgm:spPr/>
      <dgm:t>
        <a:bodyPr/>
        <a:lstStyle/>
        <a:p>
          <a:endParaRPr lang="en-US"/>
        </a:p>
      </dgm:t>
    </dgm:pt>
    <dgm:pt modelId="{6237BB70-7F57-4A54-A61D-F23F204C50AD}" type="pres">
      <dgm:prSet presAssocID="{0564814B-BD01-4A99-AA7C-483C5543C76D}" presName="childNode" presStyleLbl="node1" presStyleIdx="2" presStyleCnt="3">
        <dgm:presLayoutVars>
          <dgm:bulletEnabled val="1"/>
        </dgm:presLayoutVars>
      </dgm:prSet>
      <dgm:spPr/>
      <dgm:t>
        <a:bodyPr/>
        <a:lstStyle/>
        <a:p>
          <a:endParaRPr lang="en-US"/>
        </a:p>
      </dgm:t>
    </dgm:pt>
  </dgm:ptLst>
  <dgm:cxnLst>
    <dgm:cxn modelId="{7C8701E0-F7A3-47FE-8EDB-9B379D4CE4FC}" type="presOf" srcId="{F30B6662-B2A9-4151-BC53-3BE642295106}" destId="{07F0555D-2D90-4B6D-8526-F8973BEE9322}" srcOrd="0" destOrd="0" presId="urn:microsoft.com/office/officeart/2005/8/layout/hProcess7"/>
    <dgm:cxn modelId="{59C2B993-FF7C-4B42-AEDA-11A2AF14E5BE}" srcId="{F30B6662-B2A9-4151-BC53-3BE642295106}" destId="{40286345-C728-4D6C-A6F1-00029762E9AD}" srcOrd="0" destOrd="0" parTransId="{24429D7A-81F2-4FB7-8937-8EF0013B3784}" sibTransId="{28FD3944-AA08-4B0E-B82A-7ECD80C76D8B}"/>
    <dgm:cxn modelId="{6ECDB6F3-5854-4E3E-BCEF-3346A6166FD5}" type="presOf" srcId="{40286345-C728-4D6C-A6F1-00029762E9AD}" destId="{F538E89C-E5A4-4E0B-8630-35F1AF02F09A}" srcOrd="0" destOrd="0" presId="urn:microsoft.com/office/officeart/2005/8/layout/hProcess7"/>
    <dgm:cxn modelId="{39C62E75-EBF1-40B7-81BF-FB9779E634CF}" srcId="{0564814B-BD01-4A99-AA7C-483C5543C76D}" destId="{F8886EB8-654C-48B6-AADE-AC9EF5830012}" srcOrd="0" destOrd="0" parTransId="{A8918B00-5C96-44DC-97C5-166DCCD51A0C}" sibTransId="{ECB21E23-2BFE-449B-952C-D2B5E5C8E3BE}"/>
    <dgm:cxn modelId="{03729467-45A1-4C71-9E15-4CF580CEA2F1}" type="presOf" srcId="{A59ABB32-A0E9-419B-92EA-CFB6EADEA722}" destId="{F785713D-D1EC-47F4-AE72-BFFDF69F094D}" srcOrd="0" destOrd="0" presId="urn:microsoft.com/office/officeart/2005/8/layout/hProcess7"/>
    <dgm:cxn modelId="{0B9A60C6-B524-43E1-BA76-109AF0524036}" srcId="{A59ABB32-A0E9-419B-92EA-CFB6EADEA722}" destId="{F30B6662-B2A9-4151-BC53-3BE642295106}" srcOrd="1" destOrd="0" parTransId="{701E3D0E-1226-4E82-BA5D-9FD1E034D8B4}" sibTransId="{3759DCD6-0B18-4170-B16B-123D9EBE4B97}"/>
    <dgm:cxn modelId="{AAAC607B-142D-4AD8-BD82-DCF4057F6881}" type="presOf" srcId="{EE14CD57-6A88-4D91-89E2-11533FA4131E}" destId="{D40487D3-FB0C-4343-95A8-8099F64CAC86}" srcOrd="0" destOrd="0" presId="urn:microsoft.com/office/officeart/2005/8/layout/hProcess7"/>
    <dgm:cxn modelId="{036CA006-C2FB-4E77-8826-D54BCB3BFEF2}" type="presOf" srcId="{CB306C1B-1EA8-4169-B35A-5AF4C588943E}" destId="{14BA0827-81E0-426A-81C9-5413A3CDAE8B}" srcOrd="0" destOrd="0" presId="urn:microsoft.com/office/officeart/2005/8/layout/hProcess7"/>
    <dgm:cxn modelId="{AF10A4A2-68EC-406A-B0E4-46221B20075E}" type="presOf" srcId="{F8886EB8-654C-48B6-AADE-AC9EF5830012}" destId="{6237BB70-7F57-4A54-A61D-F23F204C50AD}" srcOrd="0" destOrd="0" presId="urn:microsoft.com/office/officeart/2005/8/layout/hProcess7"/>
    <dgm:cxn modelId="{FB65B7C8-CD9C-4D85-9EF2-DBAE1CFD15DC}" type="presOf" srcId="{EE14CD57-6A88-4D91-89E2-11533FA4131E}" destId="{DA20E989-C266-4A76-9F95-CDC45319A040}" srcOrd="1" destOrd="0" presId="urn:microsoft.com/office/officeart/2005/8/layout/hProcess7"/>
    <dgm:cxn modelId="{5313796F-8FD7-4F7D-A2C3-8D87996D0BDC}" srcId="{EE14CD57-6A88-4D91-89E2-11533FA4131E}" destId="{CB306C1B-1EA8-4169-B35A-5AF4C588943E}" srcOrd="0" destOrd="0" parTransId="{023C2F93-3ED6-4DE9-B7FF-ADBDA1C135C5}" sibTransId="{6AA34DB3-6830-468D-A73A-E49B9B3E8AF1}"/>
    <dgm:cxn modelId="{B1D76B92-909B-4411-BF11-9C84A9D4722C}" type="presOf" srcId="{F30B6662-B2A9-4151-BC53-3BE642295106}" destId="{A6643D8E-6B2F-4975-BDF7-5D63662FEA4C}" srcOrd="1" destOrd="0" presId="urn:microsoft.com/office/officeart/2005/8/layout/hProcess7"/>
    <dgm:cxn modelId="{58E24372-99D9-473A-AAA1-5B39F7F2D299}" type="presOf" srcId="{0564814B-BD01-4A99-AA7C-483C5543C76D}" destId="{C2B027F5-C8CF-468D-ABDB-30D6194D38D0}" srcOrd="0" destOrd="0" presId="urn:microsoft.com/office/officeart/2005/8/layout/hProcess7"/>
    <dgm:cxn modelId="{8D78860D-AEFA-4682-864C-D675B44BFDA3}" srcId="{A59ABB32-A0E9-419B-92EA-CFB6EADEA722}" destId="{EE14CD57-6A88-4D91-89E2-11533FA4131E}" srcOrd="0" destOrd="0" parTransId="{CAE2B8CE-1C17-4FD1-ADD0-7420CB64BAF4}" sibTransId="{6E7B417C-264E-479D-86B1-4EB90520992E}"/>
    <dgm:cxn modelId="{171D9FA9-2B09-413A-906D-2B7D97C3DE03}" type="presOf" srcId="{0564814B-BD01-4A99-AA7C-483C5543C76D}" destId="{5B129EFB-FF17-4FB8-9312-FE0A0A414167}" srcOrd="1" destOrd="0" presId="urn:microsoft.com/office/officeart/2005/8/layout/hProcess7"/>
    <dgm:cxn modelId="{6757E34E-1BD4-4ED9-9039-CFAD933FFA4C}" srcId="{A59ABB32-A0E9-419B-92EA-CFB6EADEA722}" destId="{0564814B-BD01-4A99-AA7C-483C5543C76D}" srcOrd="2" destOrd="0" parTransId="{6EB282D6-5D85-4A19-98D1-95BD44FB7CAB}" sibTransId="{E1360367-42A7-4DB3-9BC5-9AA2BDB1D967}"/>
    <dgm:cxn modelId="{29577AB0-3C4A-4E89-8A82-0B9575C5FAD4}" type="presParOf" srcId="{F785713D-D1EC-47F4-AE72-BFFDF69F094D}" destId="{E86F31D6-1DEA-4583-9DB0-D91437432172}" srcOrd="0" destOrd="0" presId="urn:microsoft.com/office/officeart/2005/8/layout/hProcess7"/>
    <dgm:cxn modelId="{ABF78987-464F-4512-83D0-8D38132E2360}" type="presParOf" srcId="{E86F31D6-1DEA-4583-9DB0-D91437432172}" destId="{D40487D3-FB0C-4343-95A8-8099F64CAC86}" srcOrd="0" destOrd="0" presId="urn:microsoft.com/office/officeart/2005/8/layout/hProcess7"/>
    <dgm:cxn modelId="{CFAD045B-7222-4EC4-ABF7-52D53E8943E0}" type="presParOf" srcId="{E86F31D6-1DEA-4583-9DB0-D91437432172}" destId="{DA20E989-C266-4A76-9F95-CDC45319A040}" srcOrd="1" destOrd="0" presId="urn:microsoft.com/office/officeart/2005/8/layout/hProcess7"/>
    <dgm:cxn modelId="{D9E06CB1-2752-43D7-8850-68B5331E6BFC}" type="presParOf" srcId="{E86F31D6-1DEA-4583-9DB0-D91437432172}" destId="{14BA0827-81E0-426A-81C9-5413A3CDAE8B}" srcOrd="2" destOrd="0" presId="urn:microsoft.com/office/officeart/2005/8/layout/hProcess7"/>
    <dgm:cxn modelId="{286C2D9D-599E-4CDC-9CDB-5474FBB90A81}" type="presParOf" srcId="{F785713D-D1EC-47F4-AE72-BFFDF69F094D}" destId="{5345F8E3-7C00-4990-BA53-01E73355429E}" srcOrd="1" destOrd="0" presId="urn:microsoft.com/office/officeart/2005/8/layout/hProcess7"/>
    <dgm:cxn modelId="{F4AC98F3-60F0-4048-9A18-A1D00B95A26F}" type="presParOf" srcId="{F785713D-D1EC-47F4-AE72-BFFDF69F094D}" destId="{C0244740-445A-407A-95E5-7BC1310606B6}" srcOrd="2" destOrd="0" presId="urn:microsoft.com/office/officeart/2005/8/layout/hProcess7"/>
    <dgm:cxn modelId="{B9102709-528A-48DD-8DC8-D7D35124A5AB}" type="presParOf" srcId="{C0244740-445A-407A-95E5-7BC1310606B6}" destId="{039BB947-3118-468A-B892-0258A3BE2ADB}" srcOrd="0" destOrd="0" presId="urn:microsoft.com/office/officeart/2005/8/layout/hProcess7"/>
    <dgm:cxn modelId="{ECA70B55-147E-4340-8909-4E956A983D3A}" type="presParOf" srcId="{C0244740-445A-407A-95E5-7BC1310606B6}" destId="{7311F72B-D8EA-4B0A-A2A9-36D44CA8B62E}" srcOrd="1" destOrd="0" presId="urn:microsoft.com/office/officeart/2005/8/layout/hProcess7"/>
    <dgm:cxn modelId="{1BF67041-D681-4A43-9739-3F2518EB114E}" type="presParOf" srcId="{C0244740-445A-407A-95E5-7BC1310606B6}" destId="{EE0321B2-FA99-4763-976B-5F00708C3A46}" srcOrd="2" destOrd="0" presId="urn:microsoft.com/office/officeart/2005/8/layout/hProcess7"/>
    <dgm:cxn modelId="{FE784F7E-841B-4657-AD4D-D9874FC64159}" type="presParOf" srcId="{F785713D-D1EC-47F4-AE72-BFFDF69F094D}" destId="{8A4E4FA1-2221-4896-9AD9-88C2E21BF27C}" srcOrd="3" destOrd="0" presId="urn:microsoft.com/office/officeart/2005/8/layout/hProcess7"/>
    <dgm:cxn modelId="{17F0FCBF-C754-4BCB-BEE6-A81EC8E793AF}" type="presParOf" srcId="{F785713D-D1EC-47F4-AE72-BFFDF69F094D}" destId="{A1CE87AA-00EA-463B-AA9E-D8321C77B294}" srcOrd="4" destOrd="0" presId="urn:microsoft.com/office/officeart/2005/8/layout/hProcess7"/>
    <dgm:cxn modelId="{0F882164-29C5-467E-BB15-CA3C523C5EE5}" type="presParOf" srcId="{A1CE87AA-00EA-463B-AA9E-D8321C77B294}" destId="{07F0555D-2D90-4B6D-8526-F8973BEE9322}" srcOrd="0" destOrd="0" presId="urn:microsoft.com/office/officeart/2005/8/layout/hProcess7"/>
    <dgm:cxn modelId="{C89D6DEC-910E-4F1E-92D2-9AE6B26F7A7E}" type="presParOf" srcId="{A1CE87AA-00EA-463B-AA9E-D8321C77B294}" destId="{A6643D8E-6B2F-4975-BDF7-5D63662FEA4C}" srcOrd="1" destOrd="0" presId="urn:microsoft.com/office/officeart/2005/8/layout/hProcess7"/>
    <dgm:cxn modelId="{EA338B2A-3DE6-45AD-B695-8CB5DFFB633D}" type="presParOf" srcId="{A1CE87AA-00EA-463B-AA9E-D8321C77B294}" destId="{F538E89C-E5A4-4E0B-8630-35F1AF02F09A}" srcOrd="2" destOrd="0" presId="urn:microsoft.com/office/officeart/2005/8/layout/hProcess7"/>
    <dgm:cxn modelId="{55FD21C4-6C1B-43FB-80EF-4233870B65F4}" type="presParOf" srcId="{F785713D-D1EC-47F4-AE72-BFFDF69F094D}" destId="{6B994C05-A1A4-4BF9-8899-D365D5B5E6C7}" srcOrd="5" destOrd="0" presId="urn:microsoft.com/office/officeart/2005/8/layout/hProcess7"/>
    <dgm:cxn modelId="{B7786BF4-63D0-4243-A06D-7BA452C31488}" type="presParOf" srcId="{F785713D-D1EC-47F4-AE72-BFFDF69F094D}" destId="{F5026459-8313-4432-81EB-81ABFC7E78B8}" srcOrd="6" destOrd="0" presId="urn:microsoft.com/office/officeart/2005/8/layout/hProcess7"/>
    <dgm:cxn modelId="{2B66905C-D269-4137-B91F-9C6F49476C4A}" type="presParOf" srcId="{F5026459-8313-4432-81EB-81ABFC7E78B8}" destId="{AAD9E1ED-1189-4566-96D1-C3AEEC8CA604}" srcOrd="0" destOrd="0" presId="urn:microsoft.com/office/officeart/2005/8/layout/hProcess7"/>
    <dgm:cxn modelId="{897A3079-4B06-4E1F-B863-F5550DB4B8BA}" type="presParOf" srcId="{F5026459-8313-4432-81EB-81ABFC7E78B8}" destId="{C5E89B2B-4FEA-4ED2-A0FE-E70C159E96F7}" srcOrd="1" destOrd="0" presId="urn:microsoft.com/office/officeart/2005/8/layout/hProcess7"/>
    <dgm:cxn modelId="{9EFA922C-6950-454D-BECF-8FE335AE5F36}" type="presParOf" srcId="{F5026459-8313-4432-81EB-81ABFC7E78B8}" destId="{711BFC0D-C04E-4996-BDCA-3BCE167B16DD}" srcOrd="2" destOrd="0" presId="urn:microsoft.com/office/officeart/2005/8/layout/hProcess7"/>
    <dgm:cxn modelId="{B4022311-C8CA-44E6-9616-AA058236949B}" type="presParOf" srcId="{F785713D-D1EC-47F4-AE72-BFFDF69F094D}" destId="{2C378091-6EBD-4A9F-8D92-B52C0BF6B986}" srcOrd="7" destOrd="0" presId="urn:microsoft.com/office/officeart/2005/8/layout/hProcess7"/>
    <dgm:cxn modelId="{4E54AAF3-62F9-4B7C-A4D5-DA551060BC9F}" type="presParOf" srcId="{F785713D-D1EC-47F4-AE72-BFFDF69F094D}" destId="{10E801BD-025D-44C8-B789-77E667F18EF8}" srcOrd="8" destOrd="0" presId="urn:microsoft.com/office/officeart/2005/8/layout/hProcess7"/>
    <dgm:cxn modelId="{35FC3B9B-AEB4-4087-9293-2A22DBF76B1C}" type="presParOf" srcId="{10E801BD-025D-44C8-B789-77E667F18EF8}" destId="{C2B027F5-C8CF-468D-ABDB-30D6194D38D0}" srcOrd="0" destOrd="0" presId="urn:microsoft.com/office/officeart/2005/8/layout/hProcess7"/>
    <dgm:cxn modelId="{C681490E-05CC-4195-BD16-D25C1132E56B}" type="presParOf" srcId="{10E801BD-025D-44C8-B789-77E667F18EF8}" destId="{5B129EFB-FF17-4FB8-9312-FE0A0A414167}" srcOrd="1" destOrd="0" presId="urn:microsoft.com/office/officeart/2005/8/layout/hProcess7"/>
    <dgm:cxn modelId="{83BEEF5D-550A-4716-86E2-63BCDE1569C7}" type="presParOf" srcId="{10E801BD-025D-44C8-B789-77E667F18EF8}" destId="{6237BB70-7F57-4A54-A61D-F23F204C50A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CBBEAF-1975-4188-85DE-69921F96C836}" type="doc">
      <dgm:prSet loTypeId="urn:microsoft.com/office/officeart/2005/8/layout/vList3#1" loCatId="list" qsTypeId="urn:microsoft.com/office/officeart/2005/8/quickstyle/3d1" qsCatId="3D" csTypeId="urn:microsoft.com/office/officeart/2005/8/colors/accent2_2" csCatId="accent2" phldr="1"/>
      <dgm:spPr/>
    </dgm:pt>
    <dgm:pt modelId="{E09FCB70-136B-46FC-B164-B5E6DD4174CF}">
      <dgm:prSet phldrT="[Text]" custT="1"/>
      <dgm:spPr/>
      <dgm:t>
        <a:bodyPr/>
        <a:lstStyle/>
        <a:p>
          <a:pPr marL="173038" indent="-173038" algn="l"/>
          <a:r>
            <a:rPr lang="en-US" sz="1300" b="1" dirty="0" smtClean="0">
              <a:solidFill>
                <a:schemeClr val="bg1"/>
              </a:solidFill>
              <a:latin typeface="BerkeleyOldMdITC" pitchFamily="18" charset="0"/>
            </a:rPr>
            <a:t>   </a:t>
          </a:r>
          <a:endParaRPr lang="en-US" sz="1300" b="1" dirty="0">
            <a:solidFill>
              <a:schemeClr val="bg1"/>
            </a:solidFill>
          </a:endParaRPr>
        </a:p>
      </dgm:t>
    </dgm:pt>
    <dgm:pt modelId="{569B3BCF-4B33-42D0-B3B1-9FD2BE87015B}" type="sibTrans" cxnId="{A698F764-8A88-44B7-8D49-A41331BDE07A}">
      <dgm:prSet/>
      <dgm:spPr/>
      <dgm:t>
        <a:bodyPr/>
        <a:lstStyle/>
        <a:p>
          <a:endParaRPr lang="en-US"/>
        </a:p>
      </dgm:t>
    </dgm:pt>
    <dgm:pt modelId="{16BAC0FC-BA7B-4388-855A-B4973812C0C0}" type="parTrans" cxnId="{A698F764-8A88-44B7-8D49-A41331BDE07A}">
      <dgm:prSet/>
      <dgm:spPr/>
      <dgm:t>
        <a:bodyPr/>
        <a:lstStyle/>
        <a:p>
          <a:endParaRPr lang="en-US"/>
        </a:p>
      </dgm:t>
    </dgm:pt>
    <dgm:pt modelId="{05DA5502-5114-4224-B9CC-4296A0F14A16}" type="pres">
      <dgm:prSet presAssocID="{E6CBBEAF-1975-4188-85DE-69921F96C836}" presName="linearFlow" presStyleCnt="0">
        <dgm:presLayoutVars>
          <dgm:dir/>
          <dgm:resizeHandles val="exact"/>
        </dgm:presLayoutVars>
      </dgm:prSet>
      <dgm:spPr/>
    </dgm:pt>
    <dgm:pt modelId="{A054F7C5-3D8D-4675-B4AD-56497AF17DB7}" type="pres">
      <dgm:prSet presAssocID="{E09FCB70-136B-46FC-B164-B5E6DD4174CF}" presName="composite" presStyleCnt="0"/>
      <dgm:spPr/>
    </dgm:pt>
    <dgm:pt modelId="{26D758C0-B7B4-48B9-A9AB-B83C55DACA52}" type="pres">
      <dgm:prSet presAssocID="{E09FCB70-136B-46FC-B164-B5E6DD4174CF}" presName="imgShp" presStyleLbl="fgImgPlace1" presStyleIdx="0" presStyleCnt="1" custScaleX="53458" custScaleY="54222" custLinFactX="-10887" custLinFactNeighborX="-100000"/>
      <dgm:spPr>
        <a:blipFill rotWithShape="0">
          <a:blip xmlns:r="http://schemas.openxmlformats.org/officeDocument/2006/relationships" r:embed="rId1"/>
          <a:stretch>
            <a:fillRect/>
          </a:stretch>
        </a:blipFill>
      </dgm:spPr>
    </dgm:pt>
    <dgm:pt modelId="{810EA24C-D646-4D5C-9C70-5ABC0A12C59B}" type="pres">
      <dgm:prSet presAssocID="{E09FCB70-136B-46FC-B164-B5E6DD4174CF}" presName="txShp" presStyleLbl="node1" presStyleIdx="0" presStyleCnt="1" custScaleX="124254" custLinFactNeighborX="-1059">
        <dgm:presLayoutVars>
          <dgm:bulletEnabled val="1"/>
        </dgm:presLayoutVars>
      </dgm:prSet>
      <dgm:spPr/>
      <dgm:t>
        <a:bodyPr/>
        <a:lstStyle/>
        <a:p>
          <a:endParaRPr lang="en-US"/>
        </a:p>
      </dgm:t>
    </dgm:pt>
  </dgm:ptLst>
  <dgm:cxnLst>
    <dgm:cxn modelId="{A698F764-8A88-44B7-8D49-A41331BDE07A}" srcId="{E6CBBEAF-1975-4188-85DE-69921F96C836}" destId="{E09FCB70-136B-46FC-B164-B5E6DD4174CF}" srcOrd="0" destOrd="0" parTransId="{16BAC0FC-BA7B-4388-855A-B4973812C0C0}" sibTransId="{569B3BCF-4B33-42D0-B3B1-9FD2BE87015B}"/>
    <dgm:cxn modelId="{527AB3DE-1741-45C3-9CAB-E6EE479303B8}" type="presOf" srcId="{E09FCB70-136B-46FC-B164-B5E6DD4174CF}" destId="{810EA24C-D646-4D5C-9C70-5ABC0A12C59B}" srcOrd="0" destOrd="0" presId="urn:microsoft.com/office/officeart/2005/8/layout/vList3#1"/>
    <dgm:cxn modelId="{5EAAEE7C-55A7-4BFD-8114-C95DCEB5341B}" type="presOf" srcId="{E6CBBEAF-1975-4188-85DE-69921F96C836}" destId="{05DA5502-5114-4224-B9CC-4296A0F14A16}" srcOrd="0" destOrd="0" presId="urn:microsoft.com/office/officeart/2005/8/layout/vList3#1"/>
    <dgm:cxn modelId="{2065D808-773B-4614-8C74-D6B09D75A066}" type="presParOf" srcId="{05DA5502-5114-4224-B9CC-4296A0F14A16}" destId="{A054F7C5-3D8D-4675-B4AD-56497AF17DB7}" srcOrd="0" destOrd="0" presId="urn:microsoft.com/office/officeart/2005/8/layout/vList3#1"/>
    <dgm:cxn modelId="{E357B1F7-0F67-40D2-B951-745F5E3F4A10}" type="presParOf" srcId="{A054F7C5-3D8D-4675-B4AD-56497AF17DB7}" destId="{26D758C0-B7B4-48B9-A9AB-B83C55DACA52}" srcOrd="0" destOrd="0" presId="urn:microsoft.com/office/officeart/2005/8/layout/vList3#1"/>
    <dgm:cxn modelId="{D55E8D91-24EB-473B-A8AC-E6E3C530BB89}" type="presParOf" srcId="{A054F7C5-3D8D-4675-B4AD-56497AF17DB7}" destId="{810EA24C-D646-4D5C-9C70-5ABC0A12C59B}"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CD492-6ADF-4807-9EA9-A59C43F1F8D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A55DF01-5FDD-4289-9B98-D971CC7E60D0}">
      <dgm:prSet phldrT="[Text]"/>
      <dgm:spPr/>
      <dgm:t>
        <a:bodyPr anchor="ctr"/>
        <a:lstStyle/>
        <a:p>
          <a:r>
            <a:rPr lang="en-US" b="1" dirty="0" smtClean="0">
              <a:latin typeface="BerkeleyOldMdITC" pitchFamily="18" charset="0"/>
            </a:rPr>
            <a:t>Student generated idea whereby the fundamental basis of the thesis is a value proposition that goes beyond the design/build/technology of what may -- or may not be – a new idea, gadget, solution or improvement (“a better mousetrap”).  </a:t>
          </a:r>
          <a:endParaRPr lang="en-US" b="1" dirty="0"/>
        </a:p>
      </dgm:t>
    </dgm:pt>
    <dgm:pt modelId="{5595CA04-1D02-4378-A19C-5FC094C08118}" type="parTrans" cxnId="{8E66221C-7BF7-4EF5-A3A4-64B28BAF42FD}">
      <dgm:prSet/>
      <dgm:spPr/>
      <dgm:t>
        <a:bodyPr/>
        <a:lstStyle/>
        <a:p>
          <a:endParaRPr lang="en-US"/>
        </a:p>
      </dgm:t>
    </dgm:pt>
    <dgm:pt modelId="{4FE6DA83-27FD-4E27-846E-F3870AB69FEF}" type="sibTrans" cxnId="{8E66221C-7BF7-4EF5-A3A4-64B28BAF42FD}">
      <dgm:prSet/>
      <dgm:spPr/>
      <dgm:t>
        <a:bodyPr/>
        <a:lstStyle/>
        <a:p>
          <a:endParaRPr lang="en-US"/>
        </a:p>
      </dgm:t>
    </dgm:pt>
    <dgm:pt modelId="{E423B0C4-6D50-41BE-9763-8C26A1445C47}">
      <dgm:prSet phldrT="[Text]"/>
      <dgm:spPr/>
      <dgm:t>
        <a:bodyPr anchor="ctr"/>
        <a:lstStyle/>
        <a:p>
          <a:r>
            <a:rPr lang="en-US" b="1" dirty="0" smtClean="0">
              <a:latin typeface="BerkeleyOldMdITC" pitchFamily="18" charset="0"/>
            </a:rPr>
            <a:t>As such, the E-ship proposal contains criteria for consideration of the possible markets (customers), needs, approach, benefits, and competition.</a:t>
          </a:r>
          <a:endParaRPr lang="en-US" b="1" dirty="0"/>
        </a:p>
      </dgm:t>
    </dgm:pt>
    <dgm:pt modelId="{D2120A44-2B30-4AB6-8EC8-D3F5605D97B1}" type="parTrans" cxnId="{6D833072-227A-4830-8DCA-AB8EFD52B39D}">
      <dgm:prSet/>
      <dgm:spPr/>
      <dgm:t>
        <a:bodyPr/>
        <a:lstStyle/>
        <a:p>
          <a:endParaRPr lang="en-US"/>
        </a:p>
      </dgm:t>
    </dgm:pt>
    <dgm:pt modelId="{895EF4AA-31E5-4A4B-981D-1629B720043B}" type="sibTrans" cxnId="{6D833072-227A-4830-8DCA-AB8EFD52B39D}">
      <dgm:prSet/>
      <dgm:spPr/>
      <dgm:t>
        <a:bodyPr/>
        <a:lstStyle/>
        <a:p>
          <a:endParaRPr lang="en-US"/>
        </a:p>
      </dgm:t>
    </dgm:pt>
    <dgm:pt modelId="{6921647D-1C61-4736-8D4D-72D042266344}">
      <dgm:prSet phldrT="[Text]"/>
      <dgm:spPr/>
      <dgm:t>
        <a:bodyPr anchor="ctr"/>
        <a:lstStyle/>
        <a:p>
          <a:r>
            <a:rPr lang="en-US" b="1" dirty="0" smtClean="0">
              <a:latin typeface="BerkeleyOldMdITC" pitchFamily="18" charset="0"/>
            </a:rPr>
            <a:t>Student is required to submit the topic for approval and the proposal is available on CCUE’s website. </a:t>
          </a:r>
          <a:endParaRPr lang="en-US" b="1" dirty="0"/>
        </a:p>
      </dgm:t>
    </dgm:pt>
    <dgm:pt modelId="{D5981962-EEDE-4E4D-82A8-21BE611D01EF}" type="parTrans" cxnId="{35D809B7-B1A4-47BB-B322-8FEA8956BD45}">
      <dgm:prSet/>
      <dgm:spPr/>
      <dgm:t>
        <a:bodyPr/>
        <a:lstStyle/>
        <a:p>
          <a:endParaRPr lang="en-US"/>
        </a:p>
      </dgm:t>
    </dgm:pt>
    <dgm:pt modelId="{27890CB4-58FE-436F-874E-0B9A4B36EAD1}" type="sibTrans" cxnId="{35D809B7-B1A4-47BB-B322-8FEA8956BD45}">
      <dgm:prSet/>
      <dgm:spPr/>
      <dgm:t>
        <a:bodyPr/>
        <a:lstStyle/>
        <a:p>
          <a:endParaRPr lang="en-US"/>
        </a:p>
      </dgm:t>
    </dgm:pt>
    <dgm:pt modelId="{B7780DE4-F3FE-4C4F-AE1A-00B079E1A70E}">
      <dgm:prSet phldrT="[Text]"/>
      <dgm:spPr>
        <a:blipFill rotWithShape="0">
          <a:blip xmlns:r="http://schemas.openxmlformats.org/officeDocument/2006/relationships" r:embed="rId1"/>
          <a:stretch>
            <a:fillRect/>
          </a:stretch>
        </a:blipFill>
      </dgm:spPr>
      <dgm:t>
        <a:bodyPr/>
        <a:lstStyle/>
        <a:p>
          <a:endParaRPr lang="en-US" dirty="0"/>
        </a:p>
      </dgm:t>
    </dgm:pt>
    <dgm:pt modelId="{A29D4D40-5E50-4BE6-91F5-64AFA199DF9F}" type="parTrans" cxnId="{096B5167-14FA-494A-822D-D9C7044D29A0}">
      <dgm:prSet/>
      <dgm:spPr/>
      <dgm:t>
        <a:bodyPr/>
        <a:lstStyle/>
        <a:p>
          <a:endParaRPr lang="en-US"/>
        </a:p>
      </dgm:t>
    </dgm:pt>
    <dgm:pt modelId="{AE3492BF-EDC3-4A4D-9D44-DF66F24BBD5B}" type="sibTrans" cxnId="{096B5167-14FA-494A-822D-D9C7044D29A0}">
      <dgm:prSet/>
      <dgm:spPr/>
      <dgm:t>
        <a:bodyPr/>
        <a:lstStyle/>
        <a:p>
          <a:endParaRPr lang="en-US"/>
        </a:p>
      </dgm:t>
    </dgm:pt>
    <dgm:pt modelId="{AC859431-1944-4980-AE65-A731C913019D}">
      <dgm:prSet phldrT="[Text]"/>
      <dgm:spPr/>
      <dgm:t>
        <a:bodyPr anchor="ctr"/>
        <a:lstStyle/>
        <a:p>
          <a:r>
            <a:rPr lang="en-US" b="1" dirty="0" smtClean="0">
              <a:latin typeface="BerkeleyOldMdITC" pitchFamily="18" charset="0"/>
            </a:rPr>
            <a:t>Upon review and approval from the E-ship Thesis Proposal Review Committee, the student will be registered for the thesis project.  </a:t>
          </a:r>
          <a:endParaRPr lang="en-US" b="1" dirty="0"/>
        </a:p>
      </dgm:t>
    </dgm:pt>
    <dgm:pt modelId="{5CC85FD1-B7DD-46BE-B6EB-A0308443F437}" type="parTrans" cxnId="{8CE86A78-3EE9-4958-8408-12A909103E92}">
      <dgm:prSet/>
      <dgm:spPr/>
      <dgm:t>
        <a:bodyPr/>
        <a:lstStyle/>
        <a:p>
          <a:endParaRPr lang="en-US"/>
        </a:p>
      </dgm:t>
    </dgm:pt>
    <dgm:pt modelId="{C8A2A25F-3DCE-4A03-9C88-88C9B93AA455}" type="sibTrans" cxnId="{8CE86A78-3EE9-4958-8408-12A909103E92}">
      <dgm:prSet/>
      <dgm:spPr/>
      <dgm:t>
        <a:bodyPr/>
        <a:lstStyle/>
        <a:p>
          <a:endParaRPr lang="en-US"/>
        </a:p>
      </dgm:t>
    </dgm:pt>
    <dgm:pt modelId="{C6B23AB8-25C1-4111-BF93-36C526D804B9}">
      <dgm:prSet phldrT="[Text]"/>
      <dgm:spPr>
        <a:blipFill rotWithShape="0">
          <a:blip xmlns:r="http://schemas.openxmlformats.org/officeDocument/2006/relationships" r:embed="rId1"/>
          <a:stretch>
            <a:fillRect/>
          </a:stretch>
        </a:blipFill>
      </dgm:spPr>
      <dgm:t>
        <a:bodyPr/>
        <a:lstStyle/>
        <a:p>
          <a:endParaRPr lang="en-US" dirty="0"/>
        </a:p>
      </dgm:t>
    </dgm:pt>
    <dgm:pt modelId="{0B64485E-E3C1-417B-B0E2-5F61EC554381}" type="parTrans" cxnId="{78C99129-0C8E-4549-BB44-8DD1A29510C1}">
      <dgm:prSet/>
      <dgm:spPr/>
      <dgm:t>
        <a:bodyPr/>
        <a:lstStyle/>
        <a:p>
          <a:endParaRPr lang="en-US"/>
        </a:p>
      </dgm:t>
    </dgm:pt>
    <dgm:pt modelId="{B0DAC5DC-D23D-4EB1-9ADB-00080607EF93}" type="sibTrans" cxnId="{78C99129-0C8E-4549-BB44-8DD1A29510C1}">
      <dgm:prSet/>
      <dgm:spPr/>
      <dgm:t>
        <a:bodyPr/>
        <a:lstStyle/>
        <a:p>
          <a:endParaRPr lang="en-US"/>
        </a:p>
      </dgm:t>
    </dgm:pt>
    <dgm:pt modelId="{1B661A45-9D6A-4E71-9B3D-11B39450ECA6}">
      <dgm:prSet phldrT="[Text]"/>
      <dgm:spPr>
        <a:blipFill rotWithShape="0">
          <a:blip xmlns:r="http://schemas.openxmlformats.org/officeDocument/2006/relationships" r:embed="rId1"/>
          <a:stretch>
            <a:fillRect/>
          </a:stretch>
        </a:blipFill>
      </dgm:spPr>
      <dgm:t>
        <a:bodyPr/>
        <a:lstStyle/>
        <a:p>
          <a:endParaRPr lang="en-US" dirty="0"/>
        </a:p>
      </dgm:t>
    </dgm:pt>
    <dgm:pt modelId="{518116D9-B0E3-489E-888D-5C36BF86C51F}" type="parTrans" cxnId="{FEDE8C90-6A59-4E61-91EA-4AA65D149386}">
      <dgm:prSet/>
      <dgm:spPr/>
      <dgm:t>
        <a:bodyPr/>
        <a:lstStyle/>
        <a:p>
          <a:endParaRPr lang="en-US"/>
        </a:p>
      </dgm:t>
    </dgm:pt>
    <dgm:pt modelId="{2D1C56A7-23D0-4682-B65C-863D2E1C86CC}" type="sibTrans" cxnId="{FEDE8C90-6A59-4E61-91EA-4AA65D149386}">
      <dgm:prSet/>
      <dgm:spPr/>
      <dgm:t>
        <a:bodyPr/>
        <a:lstStyle/>
        <a:p>
          <a:endParaRPr lang="en-US"/>
        </a:p>
      </dgm:t>
    </dgm:pt>
    <dgm:pt modelId="{77EB8F91-E206-4830-B1FF-56B68E9BFB95}">
      <dgm:prSet phldrT="[Text]"/>
      <dgm:spPr>
        <a:blipFill rotWithShape="0">
          <a:blip xmlns:r="http://schemas.openxmlformats.org/officeDocument/2006/relationships" r:embed="rId1"/>
          <a:stretch>
            <a:fillRect/>
          </a:stretch>
        </a:blipFill>
      </dgm:spPr>
      <dgm:t>
        <a:bodyPr/>
        <a:lstStyle/>
        <a:p>
          <a:endParaRPr lang="en-US" dirty="0"/>
        </a:p>
      </dgm:t>
    </dgm:pt>
    <dgm:pt modelId="{68235D7C-DAAE-4884-AC73-5F6625713947}" type="parTrans" cxnId="{194E6214-D264-4BD7-A4BA-9DBFFF35DCE8}">
      <dgm:prSet/>
      <dgm:spPr/>
      <dgm:t>
        <a:bodyPr/>
        <a:lstStyle/>
        <a:p>
          <a:endParaRPr lang="en-US"/>
        </a:p>
      </dgm:t>
    </dgm:pt>
    <dgm:pt modelId="{7C9F2216-87C5-4B55-B021-2AD45BA45C1E}" type="sibTrans" cxnId="{194E6214-D264-4BD7-A4BA-9DBFFF35DCE8}">
      <dgm:prSet/>
      <dgm:spPr/>
      <dgm:t>
        <a:bodyPr/>
        <a:lstStyle/>
        <a:p>
          <a:endParaRPr lang="en-US"/>
        </a:p>
      </dgm:t>
    </dgm:pt>
    <dgm:pt modelId="{298383B0-5B2E-48ED-AB14-13B2F1754B60}" type="pres">
      <dgm:prSet presAssocID="{C15CD492-6ADF-4807-9EA9-A59C43F1F8D0}" presName="Name0" presStyleCnt="0">
        <dgm:presLayoutVars>
          <dgm:dir/>
          <dgm:animLvl val="lvl"/>
          <dgm:resizeHandles/>
        </dgm:presLayoutVars>
      </dgm:prSet>
      <dgm:spPr/>
      <dgm:t>
        <a:bodyPr/>
        <a:lstStyle/>
        <a:p>
          <a:endParaRPr lang="en-US"/>
        </a:p>
      </dgm:t>
    </dgm:pt>
    <dgm:pt modelId="{DA8E8576-DE3D-4446-9FEE-751CEB0FDC0D}" type="pres">
      <dgm:prSet presAssocID="{1B661A45-9D6A-4E71-9B3D-11B39450ECA6}" presName="linNode" presStyleCnt="0"/>
      <dgm:spPr/>
    </dgm:pt>
    <dgm:pt modelId="{954DD1BD-B2A1-4C84-B3BE-DF05D39C98C0}" type="pres">
      <dgm:prSet presAssocID="{1B661A45-9D6A-4E71-9B3D-11B39450ECA6}" presName="parentShp" presStyleLbl="node1" presStyleIdx="0" presStyleCnt="4" custScaleX="19403" custLinFactNeighborX="-479">
        <dgm:presLayoutVars>
          <dgm:bulletEnabled val="1"/>
        </dgm:presLayoutVars>
      </dgm:prSet>
      <dgm:spPr/>
      <dgm:t>
        <a:bodyPr/>
        <a:lstStyle/>
        <a:p>
          <a:endParaRPr lang="en-US"/>
        </a:p>
      </dgm:t>
    </dgm:pt>
    <dgm:pt modelId="{A537C7ED-0991-47D4-BF54-3148AEA4B758}" type="pres">
      <dgm:prSet presAssocID="{1B661A45-9D6A-4E71-9B3D-11B39450ECA6}" presName="childShp" presStyleLbl="bgAccFollowNode1" presStyleIdx="0" presStyleCnt="4" custScaleX="130616">
        <dgm:presLayoutVars>
          <dgm:bulletEnabled val="1"/>
        </dgm:presLayoutVars>
      </dgm:prSet>
      <dgm:spPr/>
      <dgm:t>
        <a:bodyPr/>
        <a:lstStyle/>
        <a:p>
          <a:endParaRPr lang="en-US"/>
        </a:p>
      </dgm:t>
    </dgm:pt>
    <dgm:pt modelId="{EE184D5E-06BE-477F-940A-D2E5636BBD0C}" type="pres">
      <dgm:prSet presAssocID="{2D1C56A7-23D0-4682-B65C-863D2E1C86CC}" presName="spacing" presStyleCnt="0"/>
      <dgm:spPr/>
    </dgm:pt>
    <dgm:pt modelId="{F13B75EF-1664-41BA-977F-E5B5DFFAE468}" type="pres">
      <dgm:prSet presAssocID="{77EB8F91-E206-4830-B1FF-56B68E9BFB95}" presName="linNode" presStyleCnt="0"/>
      <dgm:spPr/>
    </dgm:pt>
    <dgm:pt modelId="{850DEF81-D3C5-417E-A01D-AC209E453A0E}" type="pres">
      <dgm:prSet presAssocID="{77EB8F91-E206-4830-B1FF-56B68E9BFB95}" presName="parentShp" presStyleLbl="node1" presStyleIdx="1" presStyleCnt="4" custScaleX="19977" custLinFactNeighborX="-287">
        <dgm:presLayoutVars>
          <dgm:bulletEnabled val="1"/>
        </dgm:presLayoutVars>
      </dgm:prSet>
      <dgm:spPr/>
      <dgm:t>
        <a:bodyPr/>
        <a:lstStyle/>
        <a:p>
          <a:endParaRPr lang="en-US"/>
        </a:p>
      </dgm:t>
    </dgm:pt>
    <dgm:pt modelId="{B19FE917-3E29-4716-9F6E-B7BE5B1FB6A3}" type="pres">
      <dgm:prSet presAssocID="{77EB8F91-E206-4830-B1FF-56B68E9BFB95}" presName="childShp" presStyleLbl="bgAccFollowNode1" presStyleIdx="1" presStyleCnt="4" custScaleX="130999">
        <dgm:presLayoutVars>
          <dgm:bulletEnabled val="1"/>
        </dgm:presLayoutVars>
      </dgm:prSet>
      <dgm:spPr/>
      <dgm:t>
        <a:bodyPr/>
        <a:lstStyle/>
        <a:p>
          <a:endParaRPr lang="en-US"/>
        </a:p>
      </dgm:t>
    </dgm:pt>
    <dgm:pt modelId="{9A40E8DC-7873-44A5-9844-E81FDA35524A}" type="pres">
      <dgm:prSet presAssocID="{7C9F2216-87C5-4B55-B021-2AD45BA45C1E}" presName="spacing" presStyleCnt="0"/>
      <dgm:spPr/>
    </dgm:pt>
    <dgm:pt modelId="{022468B3-4C83-460C-9C46-7E031F973E4B}" type="pres">
      <dgm:prSet presAssocID="{B7780DE4-F3FE-4C4F-AE1A-00B079E1A70E}" presName="linNode" presStyleCnt="0"/>
      <dgm:spPr/>
    </dgm:pt>
    <dgm:pt modelId="{4023D283-0AE1-4C1C-B003-AE2BFA32E669}" type="pres">
      <dgm:prSet presAssocID="{B7780DE4-F3FE-4C4F-AE1A-00B079E1A70E}" presName="parentShp" presStyleLbl="node1" presStyleIdx="2" presStyleCnt="4" custScaleX="19977" custLinFactNeighborX="-96">
        <dgm:presLayoutVars>
          <dgm:bulletEnabled val="1"/>
        </dgm:presLayoutVars>
      </dgm:prSet>
      <dgm:spPr/>
      <dgm:t>
        <a:bodyPr/>
        <a:lstStyle/>
        <a:p>
          <a:endParaRPr lang="en-US"/>
        </a:p>
      </dgm:t>
    </dgm:pt>
    <dgm:pt modelId="{37587F44-B0A6-402D-99ED-CC9E154F44F6}" type="pres">
      <dgm:prSet presAssocID="{B7780DE4-F3FE-4C4F-AE1A-00B079E1A70E}" presName="childShp" presStyleLbl="bgAccFollowNode1" presStyleIdx="2" presStyleCnt="4" custScaleX="131764">
        <dgm:presLayoutVars>
          <dgm:bulletEnabled val="1"/>
        </dgm:presLayoutVars>
      </dgm:prSet>
      <dgm:spPr/>
      <dgm:t>
        <a:bodyPr/>
        <a:lstStyle/>
        <a:p>
          <a:endParaRPr lang="en-US"/>
        </a:p>
      </dgm:t>
    </dgm:pt>
    <dgm:pt modelId="{5DF64267-2950-4A5F-8CB4-BF68A146D958}" type="pres">
      <dgm:prSet presAssocID="{AE3492BF-EDC3-4A4D-9D44-DF66F24BBD5B}" presName="spacing" presStyleCnt="0"/>
      <dgm:spPr/>
    </dgm:pt>
    <dgm:pt modelId="{52BD3C10-9267-4465-8B70-B3E0D94F5863}" type="pres">
      <dgm:prSet presAssocID="{C6B23AB8-25C1-4111-BF93-36C526D804B9}" presName="linNode" presStyleCnt="0"/>
      <dgm:spPr/>
    </dgm:pt>
    <dgm:pt modelId="{AC93E46B-A58F-4B86-BEC1-2533FB28DAA3}" type="pres">
      <dgm:prSet presAssocID="{C6B23AB8-25C1-4111-BF93-36C526D804B9}" presName="parentShp" presStyleLbl="node1" presStyleIdx="3" presStyleCnt="4" custScaleX="20551" custLinFactNeighborX="-287">
        <dgm:presLayoutVars>
          <dgm:bulletEnabled val="1"/>
        </dgm:presLayoutVars>
      </dgm:prSet>
      <dgm:spPr/>
      <dgm:t>
        <a:bodyPr/>
        <a:lstStyle/>
        <a:p>
          <a:endParaRPr lang="en-US"/>
        </a:p>
      </dgm:t>
    </dgm:pt>
    <dgm:pt modelId="{BFAFA2D9-D8FE-42B9-BF56-D67E46180079}" type="pres">
      <dgm:prSet presAssocID="{C6B23AB8-25C1-4111-BF93-36C526D804B9}" presName="childShp" presStyleLbl="bgAccFollowNode1" presStyleIdx="3" presStyleCnt="4" custScaleX="131381">
        <dgm:presLayoutVars>
          <dgm:bulletEnabled val="1"/>
        </dgm:presLayoutVars>
      </dgm:prSet>
      <dgm:spPr/>
      <dgm:t>
        <a:bodyPr/>
        <a:lstStyle/>
        <a:p>
          <a:endParaRPr lang="en-US"/>
        </a:p>
      </dgm:t>
    </dgm:pt>
  </dgm:ptLst>
  <dgm:cxnLst>
    <dgm:cxn modelId="{35D809B7-B1A4-47BB-B322-8FEA8956BD45}" srcId="{B7780DE4-F3FE-4C4F-AE1A-00B079E1A70E}" destId="{6921647D-1C61-4736-8D4D-72D042266344}" srcOrd="0" destOrd="0" parTransId="{D5981962-EEDE-4E4D-82A8-21BE611D01EF}" sibTransId="{27890CB4-58FE-436F-874E-0B9A4B36EAD1}"/>
    <dgm:cxn modelId="{8E66221C-7BF7-4EF5-A3A4-64B28BAF42FD}" srcId="{1B661A45-9D6A-4E71-9B3D-11B39450ECA6}" destId="{6A55DF01-5FDD-4289-9B98-D971CC7E60D0}" srcOrd="0" destOrd="0" parTransId="{5595CA04-1D02-4378-A19C-5FC094C08118}" sibTransId="{4FE6DA83-27FD-4E27-846E-F3870AB69FEF}"/>
    <dgm:cxn modelId="{67CB589A-B31D-40D7-8D68-5740D5D47F6F}" type="presOf" srcId="{6A55DF01-5FDD-4289-9B98-D971CC7E60D0}" destId="{A537C7ED-0991-47D4-BF54-3148AEA4B758}" srcOrd="0" destOrd="0" presId="urn:microsoft.com/office/officeart/2005/8/layout/vList6"/>
    <dgm:cxn modelId="{FEDE8C90-6A59-4E61-91EA-4AA65D149386}" srcId="{C15CD492-6ADF-4807-9EA9-A59C43F1F8D0}" destId="{1B661A45-9D6A-4E71-9B3D-11B39450ECA6}" srcOrd="0" destOrd="0" parTransId="{518116D9-B0E3-489E-888D-5C36BF86C51F}" sibTransId="{2D1C56A7-23D0-4682-B65C-863D2E1C86CC}"/>
    <dgm:cxn modelId="{847A4E5C-5CA1-4A23-A948-D9BF012DBB01}" type="presOf" srcId="{77EB8F91-E206-4830-B1FF-56B68E9BFB95}" destId="{850DEF81-D3C5-417E-A01D-AC209E453A0E}" srcOrd="0" destOrd="0" presId="urn:microsoft.com/office/officeart/2005/8/layout/vList6"/>
    <dgm:cxn modelId="{8A9D4065-5F04-4BFB-9F2E-C0CE260C1FD9}" type="presOf" srcId="{AC859431-1944-4980-AE65-A731C913019D}" destId="{BFAFA2D9-D8FE-42B9-BF56-D67E46180079}" srcOrd="0" destOrd="0" presId="urn:microsoft.com/office/officeart/2005/8/layout/vList6"/>
    <dgm:cxn modelId="{6D833072-227A-4830-8DCA-AB8EFD52B39D}" srcId="{77EB8F91-E206-4830-B1FF-56B68E9BFB95}" destId="{E423B0C4-6D50-41BE-9763-8C26A1445C47}" srcOrd="0" destOrd="0" parTransId="{D2120A44-2B30-4AB6-8EC8-D3F5605D97B1}" sibTransId="{895EF4AA-31E5-4A4B-981D-1629B720043B}"/>
    <dgm:cxn modelId="{8CE86A78-3EE9-4958-8408-12A909103E92}" srcId="{C6B23AB8-25C1-4111-BF93-36C526D804B9}" destId="{AC859431-1944-4980-AE65-A731C913019D}" srcOrd="0" destOrd="0" parTransId="{5CC85FD1-B7DD-46BE-B6EB-A0308443F437}" sibTransId="{C8A2A25F-3DCE-4A03-9C88-88C9B93AA455}"/>
    <dgm:cxn modelId="{194E6214-D264-4BD7-A4BA-9DBFFF35DCE8}" srcId="{C15CD492-6ADF-4807-9EA9-A59C43F1F8D0}" destId="{77EB8F91-E206-4830-B1FF-56B68E9BFB95}" srcOrd="1" destOrd="0" parTransId="{68235D7C-DAAE-4884-AC73-5F6625713947}" sibTransId="{7C9F2216-87C5-4B55-B021-2AD45BA45C1E}"/>
    <dgm:cxn modelId="{78C99129-0C8E-4549-BB44-8DD1A29510C1}" srcId="{C15CD492-6ADF-4807-9EA9-A59C43F1F8D0}" destId="{C6B23AB8-25C1-4111-BF93-36C526D804B9}" srcOrd="3" destOrd="0" parTransId="{0B64485E-E3C1-417B-B0E2-5F61EC554381}" sibTransId="{B0DAC5DC-D23D-4EB1-9ADB-00080607EF93}"/>
    <dgm:cxn modelId="{2304EE4E-9139-481F-ACF5-EC2C8C9DA411}" type="presOf" srcId="{C15CD492-6ADF-4807-9EA9-A59C43F1F8D0}" destId="{298383B0-5B2E-48ED-AB14-13B2F1754B60}" srcOrd="0" destOrd="0" presId="urn:microsoft.com/office/officeart/2005/8/layout/vList6"/>
    <dgm:cxn modelId="{AF015C92-A61B-42D7-A8A0-2874CCDAAD12}" type="presOf" srcId="{6921647D-1C61-4736-8D4D-72D042266344}" destId="{37587F44-B0A6-402D-99ED-CC9E154F44F6}" srcOrd="0" destOrd="0" presId="urn:microsoft.com/office/officeart/2005/8/layout/vList6"/>
    <dgm:cxn modelId="{F96E22EB-862F-4661-8602-3329E8D0CD09}" type="presOf" srcId="{1B661A45-9D6A-4E71-9B3D-11B39450ECA6}" destId="{954DD1BD-B2A1-4C84-B3BE-DF05D39C98C0}" srcOrd="0" destOrd="0" presId="urn:microsoft.com/office/officeart/2005/8/layout/vList6"/>
    <dgm:cxn modelId="{2B3E438A-9CC0-4BD2-8BD3-BAEFCEF14B24}" type="presOf" srcId="{C6B23AB8-25C1-4111-BF93-36C526D804B9}" destId="{AC93E46B-A58F-4B86-BEC1-2533FB28DAA3}" srcOrd="0" destOrd="0" presId="urn:microsoft.com/office/officeart/2005/8/layout/vList6"/>
    <dgm:cxn modelId="{096B5167-14FA-494A-822D-D9C7044D29A0}" srcId="{C15CD492-6ADF-4807-9EA9-A59C43F1F8D0}" destId="{B7780DE4-F3FE-4C4F-AE1A-00B079E1A70E}" srcOrd="2" destOrd="0" parTransId="{A29D4D40-5E50-4BE6-91F5-64AFA199DF9F}" sibTransId="{AE3492BF-EDC3-4A4D-9D44-DF66F24BBD5B}"/>
    <dgm:cxn modelId="{F93AE414-7A14-4F28-B23F-9E5F296747B6}" type="presOf" srcId="{B7780DE4-F3FE-4C4F-AE1A-00B079E1A70E}" destId="{4023D283-0AE1-4C1C-B003-AE2BFA32E669}" srcOrd="0" destOrd="0" presId="urn:microsoft.com/office/officeart/2005/8/layout/vList6"/>
    <dgm:cxn modelId="{5260CB49-A8C1-40CE-A6CB-238A96D5124B}" type="presOf" srcId="{E423B0C4-6D50-41BE-9763-8C26A1445C47}" destId="{B19FE917-3E29-4716-9F6E-B7BE5B1FB6A3}" srcOrd="0" destOrd="0" presId="urn:microsoft.com/office/officeart/2005/8/layout/vList6"/>
    <dgm:cxn modelId="{27B960C5-1C54-44C3-9F30-4B3601D826CE}" type="presParOf" srcId="{298383B0-5B2E-48ED-AB14-13B2F1754B60}" destId="{DA8E8576-DE3D-4446-9FEE-751CEB0FDC0D}" srcOrd="0" destOrd="0" presId="urn:microsoft.com/office/officeart/2005/8/layout/vList6"/>
    <dgm:cxn modelId="{75ADC981-286C-4F2E-BAA5-D30F78C00349}" type="presParOf" srcId="{DA8E8576-DE3D-4446-9FEE-751CEB0FDC0D}" destId="{954DD1BD-B2A1-4C84-B3BE-DF05D39C98C0}" srcOrd="0" destOrd="0" presId="urn:microsoft.com/office/officeart/2005/8/layout/vList6"/>
    <dgm:cxn modelId="{D7892746-A139-4691-BB7F-89FAF9CD5F65}" type="presParOf" srcId="{DA8E8576-DE3D-4446-9FEE-751CEB0FDC0D}" destId="{A537C7ED-0991-47D4-BF54-3148AEA4B758}" srcOrd="1" destOrd="0" presId="urn:microsoft.com/office/officeart/2005/8/layout/vList6"/>
    <dgm:cxn modelId="{523AA766-A2B2-4B1F-926F-92061023FABF}" type="presParOf" srcId="{298383B0-5B2E-48ED-AB14-13B2F1754B60}" destId="{EE184D5E-06BE-477F-940A-D2E5636BBD0C}" srcOrd="1" destOrd="0" presId="urn:microsoft.com/office/officeart/2005/8/layout/vList6"/>
    <dgm:cxn modelId="{E9EC20B6-41F9-4EE4-99DE-CD0BD66FCF06}" type="presParOf" srcId="{298383B0-5B2E-48ED-AB14-13B2F1754B60}" destId="{F13B75EF-1664-41BA-977F-E5B5DFFAE468}" srcOrd="2" destOrd="0" presId="urn:microsoft.com/office/officeart/2005/8/layout/vList6"/>
    <dgm:cxn modelId="{BEB83936-288C-4EBC-8F13-8AB2767E6745}" type="presParOf" srcId="{F13B75EF-1664-41BA-977F-E5B5DFFAE468}" destId="{850DEF81-D3C5-417E-A01D-AC209E453A0E}" srcOrd="0" destOrd="0" presId="urn:microsoft.com/office/officeart/2005/8/layout/vList6"/>
    <dgm:cxn modelId="{C37F16B0-69FD-4E77-9BA4-29714E777752}" type="presParOf" srcId="{F13B75EF-1664-41BA-977F-E5B5DFFAE468}" destId="{B19FE917-3E29-4716-9F6E-B7BE5B1FB6A3}" srcOrd="1" destOrd="0" presId="urn:microsoft.com/office/officeart/2005/8/layout/vList6"/>
    <dgm:cxn modelId="{ADA19917-0262-4CAD-BE1B-DB8975F710E7}" type="presParOf" srcId="{298383B0-5B2E-48ED-AB14-13B2F1754B60}" destId="{9A40E8DC-7873-44A5-9844-E81FDA35524A}" srcOrd="3" destOrd="0" presId="urn:microsoft.com/office/officeart/2005/8/layout/vList6"/>
    <dgm:cxn modelId="{5AF3FC68-8C2A-4AB3-8D35-FE8775D0288A}" type="presParOf" srcId="{298383B0-5B2E-48ED-AB14-13B2F1754B60}" destId="{022468B3-4C83-460C-9C46-7E031F973E4B}" srcOrd="4" destOrd="0" presId="urn:microsoft.com/office/officeart/2005/8/layout/vList6"/>
    <dgm:cxn modelId="{A7FE6B85-D9CD-4BD2-A6A5-FCB8B3C91207}" type="presParOf" srcId="{022468B3-4C83-460C-9C46-7E031F973E4B}" destId="{4023D283-0AE1-4C1C-B003-AE2BFA32E669}" srcOrd="0" destOrd="0" presId="urn:microsoft.com/office/officeart/2005/8/layout/vList6"/>
    <dgm:cxn modelId="{9E53D062-EEC0-4AF6-B43B-9C85DC5D1967}" type="presParOf" srcId="{022468B3-4C83-460C-9C46-7E031F973E4B}" destId="{37587F44-B0A6-402D-99ED-CC9E154F44F6}" srcOrd="1" destOrd="0" presId="urn:microsoft.com/office/officeart/2005/8/layout/vList6"/>
    <dgm:cxn modelId="{9089E5EF-F82C-4C84-B1DF-7A85B4A03F8D}" type="presParOf" srcId="{298383B0-5B2E-48ED-AB14-13B2F1754B60}" destId="{5DF64267-2950-4A5F-8CB4-BF68A146D958}" srcOrd="5" destOrd="0" presId="urn:microsoft.com/office/officeart/2005/8/layout/vList6"/>
    <dgm:cxn modelId="{4561338E-FF75-4A7F-9954-BECDFA2B3842}" type="presParOf" srcId="{298383B0-5B2E-48ED-AB14-13B2F1754B60}" destId="{52BD3C10-9267-4465-8B70-B3E0D94F5863}" srcOrd="6" destOrd="0" presId="urn:microsoft.com/office/officeart/2005/8/layout/vList6"/>
    <dgm:cxn modelId="{FAE9282A-D8D6-41FA-9022-861A2FA042B2}" type="presParOf" srcId="{52BD3C10-9267-4465-8B70-B3E0D94F5863}" destId="{AC93E46B-A58F-4B86-BEC1-2533FB28DAA3}" srcOrd="0" destOrd="0" presId="urn:microsoft.com/office/officeart/2005/8/layout/vList6"/>
    <dgm:cxn modelId="{6984484C-76E7-4CE9-932A-D21FE97A7A0E}" type="presParOf" srcId="{52BD3C10-9267-4465-8B70-B3E0D94F5863}" destId="{BFAFA2D9-D8FE-42B9-BF56-D67E4618007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7"/>
            <a:ext cx="97536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8" name="Slide Number Placeholder 7"/>
          <p:cNvSpPr>
            <a:spLocks noGrp="1"/>
          </p:cNvSpPr>
          <p:nvPr>
            <p:ph type="sldNum" sz="quarter" idx="11"/>
          </p:nvPr>
        </p:nvSpPr>
        <p:spPr/>
        <p:txBody>
          <a:bodyPr/>
          <a:lstStyle/>
          <a:p>
            <a:fld id="{61F470DB-02CC-49FC-8839-9FCB17B8A7B2}"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F470DB-02CC-49FC-8839-9FCB17B8A7B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2" y="1826710"/>
            <a:ext cx="1989998"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70" y="1826710"/>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F470DB-02CC-49FC-8839-9FCB17B8A7B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F470DB-02CC-49FC-8839-9FCB17B8A7B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F470DB-02CC-49FC-8839-9FCB17B8A7B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F470DB-02CC-49FC-8839-9FCB17B8A7B2}" type="slidenum">
              <a:rPr lang="en-US" smtClean="0"/>
              <a:pPr/>
              <a:t>‹#›</a:t>
            </a:fld>
            <a:endParaRPr lang="en-US" dirty="0"/>
          </a:p>
        </p:txBody>
      </p:sp>
      <p:sp>
        <p:nvSpPr>
          <p:cNvPr id="9" name="Title 8"/>
          <p:cNvSpPr>
            <a:spLocks noGrp="1"/>
          </p:cNvSpPr>
          <p:nvPr>
            <p:ph type="title"/>
          </p:nvPr>
        </p:nvSpPr>
        <p:spPr>
          <a:xfrm>
            <a:off x="1219200" y="1544717"/>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2743203"/>
            <a:ext cx="475488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7" y="2743200"/>
            <a:ext cx="4482748"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F470DB-02CC-49FC-8839-9FCB17B8A7B2}" type="slidenum">
              <a:rPr lang="en-US" smtClean="0"/>
              <a:pPr/>
              <a:t>‹#›</a:t>
            </a:fld>
            <a:endParaRPr lang="en-US" dirty="0"/>
          </a:p>
        </p:txBody>
      </p:sp>
      <p:sp>
        <p:nvSpPr>
          <p:cNvPr id="10" name="Title 9"/>
          <p:cNvSpPr>
            <a:spLocks noGrp="1"/>
          </p:cNvSpPr>
          <p:nvPr>
            <p:ph type="title"/>
          </p:nvPr>
        </p:nvSpPr>
        <p:spPr>
          <a:xfrm>
            <a:off x="1219200" y="1544717"/>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2"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F470DB-02CC-49FC-8839-9FCB17B8A7B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F470DB-02CC-49FC-8839-9FCB17B8A7B2}" type="slidenum">
              <a:rPr lang="en-US" smtClean="0"/>
              <a:pPr/>
              <a:t>‹#›</a:t>
            </a:fld>
            <a:endParaRPr lang="en-US" dirty="0"/>
          </a:p>
        </p:txBody>
      </p:sp>
      <p:sp>
        <p:nvSpPr>
          <p:cNvPr id="5" name="Rectangle 4"/>
          <p:cNvSpPr/>
          <p:nvPr userDrawn="1"/>
        </p:nvSpPr>
        <p:spPr>
          <a:xfrm>
            <a:off x="12401958" y="10886"/>
            <a:ext cx="1853340"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600" dirty="0" smtClean="0">
                <a:solidFill>
                  <a:prstClr val="white">
                    <a:lumMod val="50000"/>
                  </a:prstClr>
                </a:solidFill>
                <a:latin typeface="Calibri Light" panose="020F0302020204030204" pitchFamily="34" charset="0"/>
                <a:cs typeface="Calibri" panose="020F0502020204030204" pitchFamily="34" charset="0"/>
              </a:rPr>
              <a:t>Edit the text with your own short phrases. </a:t>
            </a:r>
          </a:p>
          <a:p>
            <a:pPr>
              <a:spcBef>
                <a:spcPts val="600"/>
              </a:spcBef>
            </a:pPr>
            <a:r>
              <a:rPr lang="en-US" sz="1600" dirty="0" smtClean="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4"/>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10"/>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9"/>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F470DB-02CC-49FC-8839-9FCB17B8A7B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46114-8349-413D-A5DE-E44E56680E17}" type="datetimeFigureOut">
              <a:rPr lang="en-US" smtClean="0"/>
              <a:pPr/>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F470DB-02CC-49FC-8839-9FCB17B8A7B2}"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9"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362010" y="573807"/>
            <a:ext cx="831978"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Week 1</a:t>
            </a:r>
          </a:p>
        </p:txBody>
      </p:sp>
      <p:sp>
        <p:nvSpPr>
          <p:cNvPr id="2" name="Title Placeholder 1"/>
          <p:cNvSpPr>
            <a:spLocks noGrp="1"/>
          </p:cNvSpPr>
          <p:nvPr>
            <p:ph type="title"/>
          </p:nvPr>
        </p:nvSpPr>
        <p:spPr>
          <a:xfrm>
            <a:off x="1219200" y="1544717"/>
            <a:ext cx="97536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010259"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B1D46114-8349-413D-A5DE-E44E56680E17}" type="datetimeFigureOut">
              <a:rPr lang="en-US" smtClean="0"/>
              <a:pPr/>
              <a:t>4/18/2016</a:t>
            </a:fld>
            <a:endParaRPr lang="en-US" dirty="0"/>
          </a:p>
        </p:txBody>
      </p:sp>
      <p:sp>
        <p:nvSpPr>
          <p:cNvPr id="6" name="Slide Number Placeholder 5"/>
          <p:cNvSpPr>
            <a:spLocks noGrp="1"/>
          </p:cNvSpPr>
          <p:nvPr>
            <p:ph type="sldNum" sz="quarter" idx="4"/>
          </p:nvPr>
        </p:nvSpPr>
        <p:spPr>
          <a:xfrm>
            <a:off x="9752556"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61F470DB-02CC-49FC-8839-9FCB17B8A7B2}" type="slidenum">
              <a:rPr lang="en-US" smtClean="0"/>
              <a:pPr/>
              <a:t>‹#›</a:t>
            </a:fld>
            <a:endParaRPr lang="en-US" dirty="0"/>
          </a:p>
        </p:txBody>
      </p:sp>
      <p:sp>
        <p:nvSpPr>
          <p:cNvPr id="5" name="Footer Placeholder 4"/>
          <p:cNvSpPr>
            <a:spLocks noGrp="1"/>
          </p:cNvSpPr>
          <p:nvPr>
            <p:ph type="ftr" sz="quarter" idx="3"/>
          </p:nvPr>
        </p:nvSpPr>
        <p:spPr>
          <a:xfrm>
            <a:off x="8011590" y="855960"/>
            <a:ext cx="299531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cue@kettering.edu"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81583" y="2038222"/>
            <a:ext cx="9753600" cy="1154097"/>
          </a:xfrm>
        </p:spPr>
        <p:txBody>
          <a:bodyPr>
            <a:normAutofit fontScale="90000"/>
          </a:bodyPr>
          <a:lstStyle/>
          <a:p>
            <a:pPr algn="ctr"/>
            <a:r>
              <a:rPr lang="en-US" sz="8000" cap="small" dirty="0" smtClean="0">
                <a:latin typeface="BerkeleyOldMdITC" pitchFamily="18" charset="0"/>
              </a:rPr>
              <a:t>CUE</a:t>
            </a:r>
            <a:r>
              <a:rPr lang="en-US" sz="9600" cap="small" dirty="0" smtClean="0">
                <a:latin typeface="BerkeleyOldMdITC" pitchFamily="18" charset="0"/>
              </a:rPr>
              <a:t> </a:t>
            </a:r>
            <a:r>
              <a:rPr lang="en-US" sz="6000" cap="small" dirty="0" smtClean="0">
                <a:latin typeface="BerkeleyOldMdITC" pitchFamily="18" charset="0"/>
              </a:rPr>
              <a:t>Introductory Course</a:t>
            </a:r>
            <a:br>
              <a:rPr lang="en-US" sz="6000" cap="small" dirty="0" smtClean="0">
                <a:latin typeface="BerkeleyOldMdITC" pitchFamily="18" charset="0"/>
              </a:rPr>
            </a:br>
            <a:r>
              <a:rPr lang="en-US" i="1" cap="small" dirty="0" smtClean="0">
                <a:solidFill>
                  <a:schemeClr val="tx1"/>
                </a:solidFill>
                <a:latin typeface="BerkeleyOldMdITC" pitchFamily="18" charset="0"/>
              </a:rPr>
              <a:t>Spring 2016</a:t>
            </a:r>
            <a:br>
              <a:rPr lang="en-US" i="1" cap="small" dirty="0" smtClean="0">
                <a:solidFill>
                  <a:schemeClr val="tx1"/>
                </a:solidFill>
                <a:latin typeface="BerkeleyOldMdITC" pitchFamily="18" charset="0"/>
              </a:rPr>
            </a:br>
            <a:r>
              <a:rPr lang="en-US" sz="2200" i="1" cap="small" dirty="0" smtClean="0">
                <a:solidFill>
                  <a:srgbClr val="00B0F0"/>
                </a:solidFill>
                <a:latin typeface="BerkeleyOldMdITC" pitchFamily="18" charset="0"/>
              </a:rPr>
              <a:t>Facilitated through the </a:t>
            </a:r>
            <a:br>
              <a:rPr lang="en-US" sz="2200" i="1" cap="small" dirty="0" smtClean="0">
                <a:solidFill>
                  <a:srgbClr val="00B0F0"/>
                </a:solidFill>
                <a:latin typeface="BerkeleyOldMdITC" pitchFamily="18" charset="0"/>
              </a:rPr>
            </a:br>
            <a:r>
              <a:rPr lang="en-US" sz="2200" i="1" cap="small" dirty="0" smtClean="0">
                <a:solidFill>
                  <a:srgbClr val="00B0F0"/>
                </a:solidFill>
                <a:latin typeface="BerkeleyOldMdITC" pitchFamily="18" charset="0"/>
              </a:rPr>
              <a:t>Center for Culminating Undergraduate Experiences</a:t>
            </a:r>
            <a:endParaRPr lang="en-US" sz="2200" i="1" cap="small" dirty="0">
              <a:solidFill>
                <a:srgbClr val="00B0F0"/>
              </a:solidFill>
              <a:latin typeface="BerkeleyOldMdITC" pitchFamily="18" charset="0"/>
            </a:endParaRPr>
          </a:p>
        </p:txBody>
      </p:sp>
      <p:sp>
        <p:nvSpPr>
          <p:cNvPr id="15" name="Round Diagonal Corner Rectangle 14"/>
          <p:cNvSpPr/>
          <p:nvPr/>
        </p:nvSpPr>
        <p:spPr>
          <a:xfrm>
            <a:off x="4321200" y="3638302"/>
            <a:ext cx="3274366" cy="2560320"/>
          </a:xfrm>
          <a:prstGeom prst="round2DiagRect">
            <a:avLst>
              <a:gd name="adj1" fmla="val 4636"/>
              <a:gd name="adj2" fmla="val 0"/>
            </a:avLst>
          </a:prstGeom>
          <a:noFill/>
          <a:ln w="76200" cap="rnd">
            <a:solidFill>
              <a:srgbClr val="29A3C9"/>
            </a:solidFill>
          </a:ln>
          <a:effectLst>
            <a:reflection blurRad="6350" stA="52000" endA="300" endPos="35000" dir="5400000" sy="-100000" algn="bl" rotWithShape="0"/>
          </a:effectLst>
          <a:scene3d>
            <a:camera prst="orthographicFront"/>
            <a:lightRig rig="soft" dir="t"/>
          </a:scene3d>
          <a:sp3d prstMaterial="matte">
            <a:bevelT/>
            <a:contourClr>
              <a:schemeClr val="accent3">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600" cap="small" dirty="0" smtClean="0">
              <a:ln w="3175">
                <a:solidFill>
                  <a:schemeClr val="tx2"/>
                </a:solidFill>
              </a:ln>
              <a:solidFill>
                <a:schemeClr val="tx1"/>
              </a:solidFill>
              <a:latin typeface="BerkeleyOldMdITC" pitchFamily="18" charset="0"/>
            </a:endParaRPr>
          </a:p>
          <a:p>
            <a:pPr algn="ctr">
              <a:lnSpc>
                <a:spcPct val="90000"/>
              </a:lnSpc>
            </a:pPr>
            <a:endParaRPr lang="en-US" sz="1600" cap="small" dirty="0">
              <a:ln w="3175">
                <a:solidFill>
                  <a:schemeClr val="tx2"/>
                </a:solidFill>
              </a:ln>
              <a:solidFill>
                <a:schemeClr val="tx1"/>
              </a:solidFill>
              <a:latin typeface="BerkeleyOldMdITC" pitchFamily="18" charset="0"/>
            </a:endParaRPr>
          </a:p>
          <a:p>
            <a:pPr algn="ctr">
              <a:lnSpc>
                <a:spcPct val="90000"/>
              </a:lnSpc>
            </a:pPr>
            <a:r>
              <a:rPr lang="en-US" sz="1600" cap="small" dirty="0" smtClean="0">
                <a:ln w="3175">
                  <a:solidFill>
                    <a:schemeClr val="tx2"/>
                  </a:solidFill>
                </a:ln>
                <a:solidFill>
                  <a:schemeClr val="tx1"/>
                </a:solidFill>
                <a:latin typeface="BerkeleyOldMdITC" pitchFamily="18" charset="0"/>
              </a:rPr>
              <a:t>Course Coordinator:</a:t>
            </a:r>
          </a:p>
          <a:p>
            <a:pPr algn="ctr"/>
            <a:endParaRPr lang="en-US" sz="1400" cap="small" dirty="0" smtClean="0">
              <a:ln w="3175">
                <a:solidFill>
                  <a:schemeClr val="tx2"/>
                </a:solidFill>
              </a:ln>
              <a:solidFill>
                <a:schemeClr val="tx1"/>
              </a:solidFill>
              <a:latin typeface="BerkeleyOldMdITC" pitchFamily="18" charset="0"/>
            </a:endParaRPr>
          </a:p>
          <a:p>
            <a:pPr algn="ctr"/>
            <a:r>
              <a:rPr lang="en-US" sz="2400" cap="small" dirty="0" smtClean="0">
                <a:ln w="3175">
                  <a:solidFill>
                    <a:schemeClr val="tx2"/>
                  </a:solidFill>
                </a:ln>
                <a:solidFill>
                  <a:schemeClr val="tx1"/>
                </a:solidFill>
                <a:latin typeface="BerkeleyOldMdITC" pitchFamily="18" charset="0"/>
              </a:rPr>
              <a:t>Michelle Gebhardt</a:t>
            </a:r>
          </a:p>
          <a:p>
            <a:pPr algn="ctr"/>
            <a:endParaRPr lang="en-US" sz="2400" cap="small" dirty="0">
              <a:ln w="3175">
                <a:solidFill>
                  <a:schemeClr val="tx2"/>
                </a:solidFill>
              </a:ln>
              <a:solidFill>
                <a:schemeClr val="tx1"/>
              </a:solidFill>
              <a:latin typeface="BerkeleyOldMdITC" pitchFamily="18" charset="0"/>
            </a:endParaRPr>
          </a:p>
          <a:p>
            <a:pPr algn="ctr"/>
            <a:r>
              <a:rPr lang="en-US" sz="1600" cap="small" dirty="0" smtClean="0">
                <a:ln w="3175">
                  <a:solidFill>
                    <a:schemeClr val="tx2"/>
                  </a:solidFill>
                </a:ln>
                <a:solidFill>
                  <a:schemeClr val="tx1"/>
                </a:solidFill>
                <a:latin typeface="BerkeleyOldMdITC" pitchFamily="18" charset="0"/>
                <a:hlinkClick r:id="rId2"/>
              </a:rPr>
              <a:t>ccue@kettering.edu</a:t>
            </a:r>
            <a:endParaRPr lang="en-US" sz="1600" cap="small" dirty="0" smtClean="0">
              <a:ln w="3175">
                <a:solidFill>
                  <a:schemeClr val="tx2"/>
                </a:solidFill>
              </a:ln>
              <a:solidFill>
                <a:schemeClr val="tx1"/>
              </a:solidFill>
              <a:latin typeface="BerkeleyOldMdITC" pitchFamily="18" charset="0"/>
            </a:endParaRPr>
          </a:p>
          <a:p>
            <a:pPr algn="ctr"/>
            <a:r>
              <a:rPr lang="en-US" sz="1600" cap="small" dirty="0" smtClean="0">
                <a:ln w="3175">
                  <a:solidFill>
                    <a:schemeClr val="tx2"/>
                  </a:solidFill>
                </a:ln>
                <a:solidFill>
                  <a:schemeClr val="tx1"/>
                </a:solidFill>
                <a:latin typeface="BerkeleyOldMdITC" pitchFamily="18" charset="0"/>
              </a:rPr>
              <a:t>Ext. 9947, Room 3-301 AB</a:t>
            </a:r>
          </a:p>
          <a:p>
            <a:pPr algn="ctr">
              <a:lnSpc>
                <a:spcPct val="90000"/>
              </a:lnSpc>
            </a:pPr>
            <a:endParaRPr lang="en-US" sz="2000" cap="small" dirty="0" smtClean="0">
              <a:ln w="3175">
                <a:solidFill>
                  <a:schemeClr val="tx2"/>
                </a:solidFill>
              </a:ln>
              <a:solidFill>
                <a:schemeClr val="tx1"/>
              </a:solidFill>
              <a:latin typeface="BerkeleyOldMdITC" pitchFamily="18" charset="0"/>
            </a:endParaRPr>
          </a:p>
          <a:p>
            <a:pPr algn="ctr">
              <a:lnSpc>
                <a:spcPct val="90000"/>
              </a:lnSpc>
            </a:pPr>
            <a:endParaRPr lang="en-US" sz="2000" cap="small" dirty="0" smtClean="0">
              <a:ln w="3175">
                <a:solidFill>
                  <a:schemeClr val="tx2"/>
                </a:solidFill>
              </a:ln>
              <a:solidFill>
                <a:schemeClr val="tx1"/>
              </a:solidFill>
              <a:latin typeface="BerkeleyOldMdITC" pitchFamily="18" charset="0"/>
            </a:endParaRPr>
          </a:p>
        </p:txBody>
      </p:sp>
    </p:spTree>
    <p:extLst>
      <p:ext uri="{BB962C8B-B14F-4D97-AF65-F5344CB8AC3E}">
        <p14:creationId xmlns:p14="http://schemas.microsoft.com/office/powerpoint/2010/main" val="9324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Scale>
                                      <p:cBhvr>
                                        <p:cTn id="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
                                        </p:tgtEl>
                                        <p:attrNameLst>
                                          <p:attrName>ppt_x</p:attrName>
                                          <p:attrName>ppt_y</p:attrName>
                                        </p:attrNameLst>
                                      </p:cBhvr>
                                    </p:animMotion>
                                    <p:animEffect transition="in" filter="fade">
                                      <p:cBhvr>
                                        <p:cTn id="9" dur="1000"/>
                                        <p:tgtEl>
                                          <p:spTgt spid="15"/>
                                        </p:tgtEl>
                                      </p:cBhvr>
                                    </p:animEffect>
                                  </p:childTnLst>
                                </p:cTn>
                              </p:par>
                              <p:par>
                                <p:cTn id="10" presetID="6" presetClass="emph" presetSubtype="0" autoRev="1" fill="hold" grpId="1" nodeType="withEffect">
                                  <p:stCondLst>
                                    <p:cond delay="0"/>
                                  </p:stCondLst>
                                  <p:childTnLst>
                                    <p:animScale>
                                      <p:cBhvr>
                                        <p:cTn id="11" dur="500" fill="hold"/>
                                        <p:tgtEl>
                                          <p:spTgt spid="15"/>
                                        </p:tgtEl>
                                      </p:cBhvr>
                                      <p:by x="5000" y="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391" y="371174"/>
            <a:ext cx="9753600" cy="1154097"/>
          </a:xfrm>
        </p:spPr>
        <p:txBody>
          <a:bodyPr/>
          <a:lstStyle/>
          <a:p>
            <a:r>
              <a:rPr lang="en-US" dirty="0" smtClean="0">
                <a:latin typeface="BerkeleyOldMdITC" pitchFamily="18" charset="0"/>
              </a:rPr>
              <a:t>E-ship Thesis Option </a:t>
            </a:r>
            <a:endParaRPr lang="en-US" dirty="0">
              <a:latin typeface="BerkeleyOldMdITC" pitchFamily="18" charset="0"/>
            </a:endParaRPr>
          </a:p>
        </p:txBody>
      </p:sp>
      <p:sp>
        <p:nvSpPr>
          <p:cNvPr id="6" name="Rectangle 5"/>
          <p:cNvSpPr/>
          <p:nvPr/>
        </p:nvSpPr>
        <p:spPr>
          <a:xfrm>
            <a:off x="1688756" y="6025805"/>
            <a:ext cx="8493212" cy="646331"/>
          </a:xfrm>
          <a:prstGeom prst="rect">
            <a:avLst/>
          </a:prstGeom>
        </p:spPr>
        <p:txBody>
          <a:bodyPr wrap="square">
            <a:spAutoFit/>
          </a:bodyPr>
          <a:lstStyle/>
          <a:p>
            <a:pPr marL="45720" indent="0" algn="ctr"/>
            <a:r>
              <a:rPr lang="en-US" b="1" dirty="0" smtClean="0">
                <a:latin typeface="BerkeleyOldMdITC" pitchFamily="18" charset="0"/>
              </a:rPr>
              <a:t>Students are encouraged to find a Faculty Thesis Advisor to advise over the course of the thesis; however, one will be appointed if needed. </a:t>
            </a:r>
            <a:endParaRPr lang="en-US" b="1" dirty="0">
              <a:latin typeface="BerkeleyOldMdITC" pitchFamily="18" charset="0"/>
            </a:endParaRPr>
          </a:p>
        </p:txBody>
      </p:sp>
      <p:graphicFrame>
        <p:nvGraphicFramePr>
          <p:cNvPr id="7" name="Diagram 6"/>
          <p:cNvGraphicFramePr/>
          <p:nvPr>
            <p:extLst>
              <p:ext uri="{D42A27DB-BD31-4B8C-83A1-F6EECF244321}">
                <p14:modId xmlns:p14="http://schemas.microsoft.com/office/powerpoint/2010/main" val="1507770306"/>
              </p:ext>
            </p:extLst>
          </p:nvPr>
        </p:nvGraphicFramePr>
        <p:xfrm>
          <a:off x="395416" y="1853513"/>
          <a:ext cx="10762735" cy="4025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0329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4600"/>
            <a:ext cx="9753600" cy="970079"/>
          </a:xfrm>
        </p:spPr>
        <p:txBody>
          <a:bodyPr>
            <a:normAutofit/>
          </a:bodyPr>
          <a:lstStyle/>
          <a:p>
            <a:pPr algn="ctr"/>
            <a:r>
              <a:rPr lang="en-US" sz="2000" b="1" dirty="0" smtClean="0">
                <a:latin typeface="BerkeleyOldMdITC" pitchFamily="18" charset="0"/>
              </a:rPr>
              <a:t>- Faculty Thesis Advisor to Share Past Student Projects -</a:t>
            </a:r>
            <a:br>
              <a:rPr lang="en-US" sz="2000" b="1" dirty="0" smtClean="0">
                <a:latin typeface="BerkeleyOldMdITC" pitchFamily="18" charset="0"/>
              </a:rPr>
            </a:br>
            <a:endParaRPr lang="en-US" sz="2000" b="1" dirty="0">
              <a:latin typeface="BerkeleyOldMdITC" pitchFamily="18" charset="0"/>
            </a:endParaRPr>
          </a:p>
        </p:txBody>
      </p:sp>
      <p:sp>
        <p:nvSpPr>
          <p:cNvPr id="3" name="Subtitle 2"/>
          <p:cNvSpPr>
            <a:spLocks noGrp="1"/>
          </p:cNvSpPr>
          <p:nvPr>
            <p:ph type="subTitle" idx="1"/>
          </p:nvPr>
        </p:nvSpPr>
        <p:spPr>
          <a:xfrm>
            <a:off x="1219200" y="778476"/>
            <a:ext cx="9753600" cy="2548924"/>
          </a:xfrm>
        </p:spPr>
        <p:txBody>
          <a:bodyPr>
            <a:normAutofit/>
          </a:bodyPr>
          <a:lstStyle/>
          <a:p>
            <a:pPr algn="ctr"/>
            <a:r>
              <a:rPr lang="en-US" sz="4000" b="1" dirty="0" smtClean="0">
                <a:solidFill>
                  <a:schemeClr val="tx2"/>
                </a:solidFill>
                <a:latin typeface="BerkeleyOldMdITC" pitchFamily="18" charset="0"/>
              </a:rPr>
              <a:t>Co-op Thesis Project</a:t>
            </a:r>
          </a:p>
          <a:p>
            <a:pPr algn="ctr"/>
            <a:r>
              <a:rPr lang="en-US" sz="4000" b="1" dirty="0" smtClean="0">
                <a:solidFill>
                  <a:schemeClr val="tx2"/>
                </a:solidFill>
                <a:latin typeface="BerkeleyOldMdITC" pitchFamily="18" charset="0"/>
              </a:rPr>
              <a:t> Example</a:t>
            </a:r>
          </a:p>
          <a:p>
            <a:pPr algn="ctr"/>
            <a:endParaRPr lang="en-US" sz="4000" b="1" dirty="0">
              <a:solidFill>
                <a:schemeClr val="tx2"/>
              </a:solidFill>
              <a:latin typeface="BerkeleyOldMdITC" pitchFamily="18" charset="0"/>
            </a:endParaRPr>
          </a:p>
        </p:txBody>
      </p:sp>
    </p:spTree>
    <p:extLst>
      <p:ext uri="{BB962C8B-B14F-4D97-AF65-F5344CB8AC3E}">
        <p14:creationId xmlns:p14="http://schemas.microsoft.com/office/powerpoint/2010/main" val="55802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195" y="3953378"/>
            <a:ext cx="9753600" cy="970079"/>
          </a:xfrm>
        </p:spPr>
        <p:txBody>
          <a:bodyPr>
            <a:normAutofit fontScale="90000"/>
          </a:bodyPr>
          <a:lstStyle/>
          <a:p>
            <a:pPr algn="ctr"/>
            <a:r>
              <a:rPr lang="en-US" sz="2000" b="1" dirty="0">
                <a:solidFill>
                  <a:schemeClr val="tx1"/>
                </a:solidFill>
                <a:latin typeface="BerkeleyOldMdITC" pitchFamily="18" charset="0"/>
              </a:rPr>
              <a:t>“The goal of this thesis is to thoroughly analyze the sound quality of sunroofs while distinguishing sound influencing factors of sunroof components. In turn this will be used to generate an internal standard that notes the contributions of noises involved in the sunroof operations. The topic of this thesis was generated from current sound quality concerns and the potential of future customer specifications on sound quality.”</a:t>
            </a:r>
          </a:p>
        </p:txBody>
      </p:sp>
      <p:sp>
        <p:nvSpPr>
          <p:cNvPr id="3" name="Subtitle 2"/>
          <p:cNvSpPr>
            <a:spLocks noGrp="1"/>
          </p:cNvSpPr>
          <p:nvPr>
            <p:ph type="subTitle" idx="1"/>
          </p:nvPr>
        </p:nvSpPr>
        <p:spPr>
          <a:xfrm>
            <a:off x="1219200" y="778476"/>
            <a:ext cx="9753600" cy="2548924"/>
          </a:xfrm>
        </p:spPr>
        <p:txBody>
          <a:bodyPr>
            <a:normAutofit/>
          </a:bodyPr>
          <a:lstStyle/>
          <a:p>
            <a:pPr algn="ctr"/>
            <a:r>
              <a:rPr lang="en-US" sz="4000" b="1" dirty="0" smtClean="0">
                <a:solidFill>
                  <a:schemeClr val="tx2"/>
                </a:solidFill>
                <a:latin typeface="BerkeleyOldMdITC" pitchFamily="18" charset="0"/>
              </a:rPr>
              <a:t>Co-op Thesis Project</a:t>
            </a:r>
          </a:p>
          <a:p>
            <a:pPr algn="ctr"/>
            <a:r>
              <a:rPr lang="en-US" sz="2000" b="1" i="1" cap="small" dirty="0" smtClean="0">
                <a:solidFill>
                  <a:schemeClr val="tx2"/>
                </a:solidFill>
                <a:latin typeface="BerkeleyOldMdITC" pitchFamily="18" charset="0"/>
              </a:rPr>
              <a:t>Engineering Physics Student</a:t>
            </a:r>
          </a:p>
          <a:p>
            <a:pPr algn="ctr"/>
            <a:endParaRPr lang="en-US" sz="2400" i="1" dirty="0" smtClean="0">
              <a:latin typeface="BerkeleyOldMdITC" pitchFamily="18" charset="0"/>
            </a:endParaRPr>
          </a:p>
          <a:p>
            <a:pPr algn="ctr"/>
            <a:r>
              <a:rPr lang="en-US" sz="2400" i="1" dirty="0">
                <a:latin typeface="BerkeleyOldMdITC" pitchFamily="18" charset="0"/>
              </a:rPr>
              <a:t>“Sound Quality of Sunroof </a:t>
            </a:r>
            <a:r>
              <a:rPr lang="en-US" sz="2400" i="1" dirty="0" smtClean="0">
                <a:latin typeface="BerkeleyOldMdITC" pitchFamily="18" charset="0"/>
              </a:rPr>
              <a:t>Assembly for </a:t>
            </a:r>
            <a:r>
              <a:rPr lang="en-US" sz="2400" i="1" dirty="0" err="1" smtClean="0">
                <a:latin typeface="BerkeleyOldMdITC" pitchFamily="18" charset="0"/>
              </a:rPr>
              <a:t>Webasto</a:t>
            </a:r>
            <a:r>
              <a:rPr lang="en-US" sz="2400" i="1" dirty="0" smtClean="0">
                <a:latin typeface="BerkeleyOldMdITC" pitchFamily="18" charset="0"/>
              </a:rPr>
              <a:t>”</a:t>
            </a:r>
          </a:p>
          <a:p>
            <a:pPr algn="ctr"/>
            <a:endParaRPr lang="en-US" sz="2400" b="1" dirty="0">
              <a:solidFill>
                <a:schemeClr val="tx2"/>
              </a:solidFill>
              <a:latin typeface="BerkeleyOldMdITC" pitchFamily="18" charset="0"/>
            </a:endParaRPr>
          </a:p>
        </p:txBody>
      </p:sp>
    </p:spTree>
    <p:extLst>
      <p:ext uri="{BB962C8B-B14F-4D97-AF65-F5344CB8AC3E}">
        <p14:creationId xmlns:p14="http://schemas.microsoft.com/office/powerpoint/2010/main" val="3659334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201" y="5127660"/>
            <a:ext cx="9753600" cy="970079"/>
          </a:xfrm>
        </p:spPr>
        <p:txBody>
          <a:bodyPr>
            <a:normAutofit fontScale="90000"/>
          </a:bodyPr>
          <a:lstStyle/>
          <a:p>
            <a:pPr algn="ctr"/>
            <a:r>
              <a:rPr lang="en-US" sz="2000" b="1" dirty="0" smtClean="0">
                <a:solidFill>
                  <a:schemeClr val="tx1"/>
                </a:solidFill>
                <a:latin typeface="BerkeleyOldMdITC" pitchFamily="18" charset="0"/>
              </a:rPr>
              <a:t>“I </a:t>
            </a:r>
            <a:r>
              <a:rPr lang="en-US" sz="2000" b="1" dirty="0">
                <a:solidFill>
                  <a:schemeClr val="tx1"/>
                </a:solidFill>
                <a:latin typeface="BerkeleyOldMdITC" pitchFamily="18" charset="0"/>
              </a:rPr>
              <a:t>was in charge of creating a comprehensive social media campaign for </a:t>
            </a:r>
            <a:r>
              <a:rPr lang="en-US" sz="2000" b="1" dirty="0" err="1">
                <a:solidFill>
                  <a:schemeClr val="tx1"/>
                </a:solidFill>
                <a:latin typeface="BerkeleyOldMdITC" pitchFamily="18" charset="0"/>
              </a:rPr>
              <a:t>Neptech</a:t>
            </a:r>
            <a:r>
              <a:rPr lang="en-US" sz="2000" b="1" dirty="0">
                <a:solidFill>
                  <a:schemeClr val="tx1"/>
                </a:solidFill>
                <a:latin typeface="BerkeleyOldMdITC" pitchFamily="18" charset="0"/>
              </a:rPr>
              <a:t> Inc.. This included creating social media pages for the company on the major social media venues, branding each accordingly, preparing and posting content on a consistent basis, tracking results both on the social media venue and to the two main websites, and staying active in the comments section if engagement occurs on a post. </a:t>
            </a:r>
            <a:br>
              <a:rPr lang="en-US" sz="2000" b="1" dirty="0">
                <a:solidFill>
                  <a:schemeClr val="tx1"/>
                </a:solidFill>
                <a:latin typeface="BerkeleyOldMdITC" pitchFamily="18" charset="0"/>
              </a:rPr>
            </a:br>
            <a:r>
              <a:rPr lang="en-US" sz="2000" b="1" dirty="0">
                <a:solidFill>
                  <a:schemeClr val="tx1"/>
                </a:solidFill>
                <a:latin typeface="BerkeleyOldMdITC" pitchFamily="18" charset="0"/>
              </a:rPr>
              <a:t/>
            </a:r>
            <a:br>
              <a:rPr lang="en-US" sz="2000" b="1" dirty="0">
                <a:solidFill>
                  <a:schemeClr val="tx1"/>
                </a:solidFill>
                <a:latin typeface="BerkeleyOldMdITC" pitchFamily="18" charset="0"/>
              </a:rPr>
            </a:br>
            <a:r>
              <a:rPr lang="en-US" sz="2000" b="1" dirty="0">
                <a:solidFill>
                  <a:schemeClr val="tx1"/>
                </a:solidFill>
                <a:latin typeface="BerkeleyOldMdITC" pitchFamily="18" charset="0"/>
              </a:rPr>
              <a:t>The purpose of the thesis was to not only secure the </a:t>
            </a:r>
            <a:r>
              <a:rPr lang="en-US" sz="2000" b="1" dirty="0" err="1">
                <a:solidFill>
                  <a:schemeClr val="tx1"/>
                </a:solidFill>
                <a:latin typeface="BerkeleyOldMdITC" pitchFamily="18" charset="0"/>
              </a:rPr>
              <a:t>Neptech</a:t>
            </a:r>
            <a:r>
              <a:rPr lang="en-US" sz="2000" b="1" dirty="0">
                <a:solidFill>
                  <a:schemeClr val="tx1"/>
                </a:solidFill>
                <a:latin typeface="BerkeleyOldMdITC" pitchFamily="18" charset="0"/>
              </a:rPr>
              <a:t> Inc. name on all major social media venues, but to create a presence that will drive engagement, brand recognition, and help increase awareness of the company to potential customers and loyal clients. As a result, </a:t>
            </a:r>
            <a:r>
              <a:rPr lang="en-US" sz="2000" b="1" dirty="0" err="1">
                <a:solidFill>
                  <a:schemeClr val="tx1"/>
                </a:solidFill>
                <a:latin typeface="BerkeleyOldMdITC" pitchFamily="18" charset="0"/>
              </a:rPr>
              <a:t>Neptech</a:t>
            </a:r>
            <a:r>
              <a:rPr lang="en-US" sz="2000" b="1" dirty="0">
                <a:solidFill>
                  <a:schemeClr val="tx1"/>
                </a:solidFill>
                <a:latin typeface="BerkeleyOldMdITC" pitchFamily="18" charset="0"/>
              </a:rPr>
              <a:t> Inc. now has a full portfolio of well established social media pages that will help reach that purpose now and into the future</a:t>
            </a:r>
            <a:r>
              <a:rPr lang="en-US" sz="2000" b="1" dirty="0" smtClean="0">
                <a:solidFill>
                  <a:schemeClr val="tx1"/>
                </a:solidFill>
                <a:latin typeface="BerkeleyOldMdITC" pitchFamily="18" charset="0"/>
              </a:rPr>
              <a:t>.”</a:t>
            </a:r>
            <a:endParaRPr lang="en-US" sz="2000" b="1" dirty="0">
              <a:solidFill>
                <a:schemeClr val="tx1"/>
              </a:solidFill>
              <a:latin typeface="BerkeleyOldMdITC" pitchFamily="18" charset="0"/>
            </a:endParaRPr>
          </a:p>
        </p:txBody>
      </p:sp>
      <p:sp>
        <p:nvSpPr>
          <p:cNvPr id="3" name="Subtitle 2"/>
          <p:cNvSpPr>
            <a:spLocks noGrp="1"/>
          </p:cNvSpPr>
          <p:nvPr>
            <p:ph type="subTitle" idx="1"/>
          </p:nvPr>
        </p:nvSpPr>
        <p:spPr>
          <a:xfrm>
            <a:off x="1219200" y="778476"/>
            <a:ext cx="9753600" cy="2548924"/>
          </a:xfrm>
        </p:spPr>
        <p:txBody>
          <a:bodyPr>
            <a:normAutofit/>
          </a:bodyPr>
          <a:lstStyle/>
          <a:p>
            <a:pPr algn="ctr"/>
            <a:r>
              <a:rPr lang="en-US" sz="4000" b="1" dirty="0" smtClean="0">
                <a:solidFill>
                  <a:schemeClr val="tx2"/>
                </a:solidFill>
                <a:latin typeface="BerkeleyOldMdITC" pitchFamily="18" charset="0"/>
              </a:rPr>
              <a:t>Co-op Thesis Project</a:t>
            </a:r>
          </a:p>
          <a:p>
            <a:pPr algn="ctr"/>
            <a:r>
              <a:rPr lang="en-US" sz="2000" b="1" i="1" cap="small" dirty="0" smtClean="0">
                <a:solidFill>
                  <a:schemeClr val="tx2"/>
                </a:solidFill>
                <a:latin typeface="BerkeleyOldMdITC" pitchFamily="18" charset="0"/>
              </a:rPr>
              <a:t>Business Administration Student </a:t>
            </a:r>
          </a:p>
          <a:p>
            <a:pPr algn="ctr"/>
            <a:endParaRPr lang="en-US" sz="2400" i="1" dirty="0" smtClean="0">
              <a:latin typeface="BerkeleyOldMdITC" pitchFamily="18" charset="0"/>
            </a:endParaRPr>
          </a:p>
          <a:p>
            <a:pPr algn="ctr"/>
            <a:r>
              <a:rPr lang="en-US" sz="2400" i="1" dirty="0" smtClean="0">
                <a:latin typeface="BerkeleyOldMdITC" pitchFamily="18" charset="0"/>
              </a:rPr>
              <a:t>“Comprehensive </a:t>
            </a:r>
            <a:r>
              <a:rPr lang="en-US" sz="2400" i="1" dirty="0">
                <a:latin typeface="BerkeleyOldMdITC" pitchFamily="18" charset="0"/>
              </a:rPr>
              <a:t>Social Media Campaign for </a:t>
            </a:r>
            <a:r>
              <a:rPr lang="en-US" sz="2400" i="1" dirty="0" err="1">
                <a:latin typeface="BerkeleyOldMdITC" pitchFamily="18" charset="0"/>
              </a:rPr>
              <a:t>Neptech</a:t>
            </a:r>
            <a:r>
              <a:rPr lang="en-US" sz="2400" i="1" dirty="0">
                <a:latin typeface="BerkeleyOldMdITC" pitchFamily="18" charset="0"/>
              </a:rPr>
              <a:t> Inc</a:t>
            </a:r>
            <a:r>
              <a:rPr lang="en-US" sz="2400" i="1" dirty="0" smtClean="0">
                <a:latin typeface="BerkeleyOldMdITC" pitchFamily="18" charset="0"/>
              </a:rPr>
              <a:t>.”</a:t>
            </a:r>
          </a:p>
          <a:p>
            <a:pPr algn="ctr"/>
            <a:endParaRPr lang="en-US" sz="2400" b="1" dirty="0">
              <a:solidFill>
                <a:schemeClr val="tx2"/>
              </a:solidFill>
              <a:latin typeface="BerkeleyOldMdITC" pitchFamily="18" charset="0"/>
            </a:endParaRPr>
          </a:p>
        </p:txBody>
      </p:sp>
    </p:spTree>
    <p:extLst>
      <p:ext uri="{BB962C8B-B14F-4D97-AF65-F5344CB8AC3E}">
        <p14:creationId xmlns:p14="http://schemas.microsoft.com/office/powerpoint/2010/main" val="466971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201" y="5127660"/>
            <a:ext cx="9753600" cy="970079"/>
          </a:xfrm>
        </p:spPr>
        <p:txBody>
          <a:bodyPr>
            <a:normAutofit fontScale="90000"/>
          </a:bodyPr>
          <a:lstStyle/>
          <a:p>
            <a:pPr algn="ctr"/>
            <a:r>
              <a:rPr lang="en-US" sz="2000" b="1" dirty="0">
                <a:solidFill>
                  <a:schemeClr val="tx1"/>
                </a:solidFill>
                <a:latin typeface="BerkeleyOldMdITC" pitchFamily="18" charset="0"/>
              </a:rPr>
              <a:t>“The advent of Stop/Start technology poses a problem for hydraulically-operated transmissions in that the requirements for fast transmission start-up time have greatly increased. Through a number of controls and hardware modifications, a hydraulically-operated dual-clutch transmission can be ready to transmit torque with minimal delay felt by the driver during a stop/start event. This project found that </a:t>
            </a:r>
            <a:r>
              <a:rPr lang="en-US" sz="2000" b="1" dirty="0" err="1">
                <a:solidFill>
                  <a:schemeClr val="tx1"/>
                </a:solidFill>
                <a:latin typeface="BerkeleyOldMdITC" pitchFamily="18" charset="0"/>
              </a:rPr>
              <a:t>draindown</a:t>
            </a:r>
            <a:r>
              <a:rPr lang="en-US" sz="2000" b="1" dirty="0">
                <a:solidFill>
                  <a:schemeClr val="tx1"/>
                </a:solidFill>
                <a:latin typeface="BerkeleyOldMdITC" pitchFamily="18" charset="0"/>
              </a:rPr>
              <a:t> in the hydraulic control module was the greatest limiting factor of good restart performance, and alleviating this problem via design changes to the HCM and strategic component placement in the transmission allows for optimal performance without the use of an auxiliary electric pump or accumulator to continuously feed oil to the transmission circuit</a:t>
            </a:r>
            <a:r>
              <a:rPr lang="en-US" sz="2000" b="1" dirty="0" smtClean="0">
                <a:solidFill>
                  <a:schemeClr val="tx1"/>
                </a:solidFill>
                <a:latin typeface="BerkeleyOldMdITC" pitchFamily="18" charset="0"/>
              </a:rPr>
              <a:t>.”</a:t>
            </a:r>
            <a:endParaRPr lang="en-US" sz="2000" b="1" dirty="0">
              <a:solidFill>
                <a:schemeClr val="tx1"/>
              </a:solidFill>
              <a:latin typeface="BerkeleyOldMdITC" pitchFamily="18" charset="0"/>
            </a:endParaRPr>
          </a:p>
        </p:txBody>
      </p:sp>
      <p:sp>
        <p:nvSpPr>
          <p:cNvPr id="3" name="Subtitle 2"/>
          <p:cNvSpPr>
            <a:spLocks noGrp="1"/>
          </p:cNvSpPr>
          <p:nvPr>
            <p:ph type="subTitle" idx="1"/>
          </p:nvPr>
        </p:nvSpPr>
        <p:spPr>
          <a:xfrm>
            <a:off x="1219200" y="778476"/>
            <a:ext cx="9753600" cy="2548924"/>
          </a:xfrm>
        </p:spPr>
        <p:txBody>
          <a:bodyPr>
            <a:normAutofit/>
          </a:bodyPr>
          <a:lstStyle/>
          <a:p>
            <a:pPr algn="ctr"/>
            <a:r>
              <a:rPr lang="en-US" sz="4000" b="1" dirty="0" smtClean="0">
                <a:solidFill>
                  <a:schemeClr val="tx2"/>
                </a:solidFill>
                <a:latin typeface="BerkeleyOldMdITC" pitchFamily="18" charset="0"/>
              </a:rPr>
              <a:t>Co-op Thesis Project</a:t>
            </a:r>
          </a:p>
          <a:p>
            <a:pPr algn="ctr"/>
            <a:r>
              <a:rPr lang="en-US" sz="2000" b="1" i="1" cap="small" dirty="0" smtClean="0">
                <a:solidFill>
                  <a:schemeClr val="tx2"/>
                </a:solidFill>
                <a:latin typeface="BerkeleyOldMdITC" pitchFamily="18" charset="0"/>
              </a:rPr>
              <a:t>Mechanical Engineering Student</a:t>
            </a:r>
          </a:p>
          <a:p>
            <a:pPr algn="ctr"/>
            <a:endParaRPr lang="en-US" sz="2400" i="1" dirty="0" smtClean="0">
              <a:latin typeface="BerkeleyOldMdITC" pitchFamily="18" charset="0"/>
            </a:endParaRPr>
          </a:p>
          <a:p>
            <a:pPr algn="ctr"/>
            <a:r>
              <a:rPr lang="en-US" sz="2400" i="1" dirty="0">
                <a:latin typeface="BerkeleyOldMdITC" pitchFamily="18" charset="0"/>
              </a:rPr>
              <a:t>“DQ250 Stop/Start Testing and </a:t>
            </a:r>
            <a:r>
              <a:rPr lang="en-US" sz="2400" i="1" dirty="0" smtClean="0">
                <a:latin typeface="BerkeleyOldMdITC" pitchFamily="18" charset="0"/>
              </a:rPr>
              <a:t>Improvement for Borg Warner”</a:t>
            </a:r>
          </a:p>
          <a:p>
            <a:pPr algn="ctr"/>
            <a:endParaRPr lang="en-US" sz="2400" b="1" dirty="0">
              <a:solidFill>
                <a:schemeClr val="tx2"/>
              </a:solidFill>
              <a:latin typeface="BerkeleyOldMdITC" pitchFamily="18" charset="0"/>
            </a:endParaRPr>
          </a:p>
        </p:txBody>
      </p:sp>
    </p:spTree>
    <p:extLst>
      <p:ext uri="{BB962C8B-B14F-4D97-AF65-F5344CB8AC3E}">
        <p14:creationId xmlns:p14="http://schemas.microsoft.com/office/powerpoint/2010/main" val="143437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130" y="3480454"/>
            <a:ext cx="9753600" cy="2595025"/>
          </a:xfrm>
        </p:spPr>
        <p:txBody>
          <a:bodyPr>
            <a:normAutofit fontScale="90000"/>
          </a:bodyPr>
          <a:lstStyle/>
          <a:p>
            <a:pPr algn="ctr"/>
            <a:r>
              <a:rPr lang="en-US" sz="2700" b="1" i="1" dirty="0" smtClean="0">
                <a:solidFill>
                  <a:schemeClr val="tx1"/>
                </a:solidFill>
                <a:latin typeface="BerkeleyOldMdITC" pitchFamily="18" charset="0"/>
              </a:rPr>
              <a:t>“Community </a:t>
            </a:r>
            <a:r>
              <a:rPr lang="en-US" sz="2700" i="1" dirty="0" err="1" smtClean="0">
                <a:solidFill>
                  <a:schemeClr val="tx1"/>
                </a:solidFill>
                <a:latin typeface="BerkeleyOldMdITC" pitchFamily="18" charset="0"/>
              </a:rPr>
              <a:t>Aquaponics</a:t>
            </a:r>
            <a:r>
              <a:rPr lang="en-US" sz="2700" i="1" dirty="0" smtClean="0">
                <a:solidFill>
                  <a:schemeClr val="tx1"/>
                </a:solidFill>
                <a:latin typeface="BerkeleyOldMdITC" pitchFamily="18" charset="0"/>
              </a:rPr>
              <a:t> System</a:t>
            </a:r>
            <a:r>
              <a:rPr lang="en-US" sz="2700" b="1" i="1" dirty="0" smtClean="0">
                <a:solidFill>
                  <a:schemeClr val="tx1"/>
                </a:solidFill>
                <a:latin typeface="BerkeleyOldMdITC" pitchFamily="18" charset="0"/>
              </a:rPr>
              <a:t>”</a:t>
            </a:r>
            <a:r>
              <a:rPr lang="en-US" sz="2000" dirty="0">
                <a:solidFill>
                  <a:schemeClr val="tx1"/>
                </a:solidFill>
                <a:latin typeface="BerkeleyOldMdITC" pitchFamily="18" charset="0"/>
              </a:rPr>
              <a:t/>
            </a:r>
            <a:br>
              <a:rPr lang="en-US" sz="2000" dirty="0">
                <a:solidFill>
                  <a:schemeClr val="tx1"/>
                </a:solidFill>
                <a:latin typeface="BerkeleyOldMdITC" pitchFamily="18" charset="0"/>
              </a:rPr>
            </a:br>
            <a:r>
              <a:rPr lang="en-US" sz="2000" b="1" dirty="0">
                <a:solidFill>
                  <a:schemeClr val="tx1"/>
                </a:solidFill>
                <a:latin typeface="BerkeleyOldMdITC" pitchFamily="18" charset="0"/>
              </a:rPr>
              <a:t> </a:t>
            </a:r>
            <a:r>
              <a:rPr lang="en-US" sz="2000" b="1" dirty="0" smtClean="0">
                <a:solidFill>
                  <a:schemeClr val="tx1"/>
                </a:solidFill>
                <a:latin typeface="BerkeleyOldMdITC" pitchFamily="18" charset="0"/>
              </a:rPr>
              <a:t/>
            </a:r>
            <a:br>
              <a:rPr lang="en-US" sz="2000" b="1" dirty="0" smtClean="0">
                <a:solidFill>
                  <a:schemeClr val="tx1"/>
                </a:solidFill>
                <a:latin typeface="BerkeleyOldMdITC" pitchFamily="18" charset="0"/>
              </a:rPr>
            </a:br>
            <a:r>
              <a:rPr lang="en-US" sz="2000" dirty="0">
                <a:solidFill>
                  <a:schemeClr val="tx1"/>
                </a:solidFill>
                <a:latin typeface="BerkeleyOldMdITC" pitchFamily="18" charset="0"/>
              </a:rPr>
              <a:t/>
            </a:r>
            <a:br>
              <a:rPr lang="en-US" sz="2000" dirty="0">
                <a:solidFill>
                  <a:schemeClr val="tx1"/>
                </a:solidFill>
                <a:latin typeface="BerkeleyOldMdITC" pitchFamily="18" charset="0"/>
              </a:rPr>
            </a:br>
            <a:r>
              <a:rPr lang="en-US" sz="2000" b="1" dirty="0" smtClean="0">
                <a:solidFill>
                  <a:schemeClr val="tx1"/>
                </a:solidFill>
                <a:latin typeface="BerkeleyOldMdITC" pitchFamily="18" charset="0"/>
              </a:rPr>
              <a:t>Abstract:  </a:t>
            </a:r>
            <a:r>
              <a:rPr lang="en-US" sz="2000" dirty="0" smtClean="0">
                <a:solidFill>
                  <a:schemeClr val="tx1"/>
                </a:solidFill>
                <a:latin typeface="BerkeleyOldMdITC" pitchFamily="18" charset="0"/>
              </a:rPr>
              <a:t>Kettering </a:t>
            </a:r>
            <a:r>
              <a:rPr lang="en-US" sz="2000" dirty="0">
                <a:solidFill>
                  <a:schemeClr val="tx1"/>
                </a:solidFill>
                <a:latin typeface="BerkeleyOldMdITC" pitchFamily="18" charset="0"/>
              </a:rPr>
              <a:t>is currently working with Metro Community Development of Flint and PetraFirma, LLC to design an Aquaponics community system to provide high quality affordable produce and fish to the people of Flint.  The harvested fish and produce will be sold at the new Flint Farmers Market location in downtown Flint.   The system is a self-sustaining remotely monitored ecosystem. The project focuses on designing, building, and monitoring a scalable prototype Aquaponics System that can be remotely monitored.  The goal is to form an Aquaponics revolution resulting in clean water and nourishing plants that are pesticide and herbicide free.  This project additionally includes studying and designing the system components such as tanks, beds, pipes, etc. and computer monitoring equipment for possibility of remote operation to help balance the water for proper pH level, circulations, temperature, etc. </a:t>
            </a:r>
          </a:p>
        </p:txBody>
      </p:sp>
      <p:sp>
        <p:nvSpPr>
          <p:cNvPr id="3" name="Subtitle 2"/>
          <p:cNvSpPr>
            <a:spLocks noGrp="1"/>
          </p:cNvSpPr>
          <p:nvPr>
            <p:ph type="subTitle" idx="1"/>
          </p:nvPr>
        </p:nvSpPr>
        <p:spPr>
          <a:xfrm>
            <a:off x="679622" y="778476"/>
            <a:ext cx="10626810" cy="753762"/>
          </a:xfrm>
        </p:spPr>
        <p:txBody>
          <a:bodyPr>
            <a:noAutofit/>
          </a:bodyPr>
          <a:lstStyle/>
          <a:p>
            <a:pPr algn="ctr"/>
            <a:r>
              <a:rPr lang="en-US" sz="4000" b="1" dirty="0" smtClean="0">
                <a:solidFill>
                  <a:schemeClr val="tx2"/>
                </a:solidFill>
                <a:latin typeface="BerkeleyOldMdITC" pitchFamily="18" charset="0"/>
              </a:rPr>
              <a:t>Professional Practice Thesis Project Example</a:t>
            </a:r>
            <a:endParaRPr lang="en-US" sz="4000" b="1" dirty="0">
              <a:solidFill>
                <a:schemeClr val="tx2"/>
              </a:solidFill>
              <a:latin typeface="BerkeleyOldMdITC" pitchFamily="18" charset="0"/>
            </a:endParaRPr>
          </a:p>
        </p:txBody>
      </p:sp>
    </p:spTree>
    <p:extLst>
      <p:ext uri="{BB962C8B-B14F-4D97-AF65-F5344CB8AC3E}">
        <p14:creationId xmlns:p14="http://schemas.microsoft.com/office/powerpoint/2010/main" val="66866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5633" y="425003"/>
            <a:ext cx="9753600" cy="6589591"/>
          </a:xfrm>
        </p:spPr>
        <p:txBody>
          <a:bodyPr>
            <a:normAutofit fontScale="90000"/>
          </a:bodyPr>
          <a:lstStyle/>
          <a:p>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a:solidFill>
                  <a:schemeClr val="tx1"/>
                </a:solidFill>
                <a:latin typeface="BerkeleyOldMdITC" pitchFamily="18" charset="0"/>
              </a:rPr>
              <a:t/>
            </a:r>
            <a:br>
              <a:rPr lang="en-US" sz="2700" b="1" i="1" dirty="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smtClean="0">
                <a:solidFill>
                  <a:schemeClr val="tx1"/>
                </a:solidFill>
                <a:latin typeface="BerkeleyOldMdITC" pitchFamily="18" charset="0"/>
              </a:rPr>
              <a:t/>
            </a:r>
            <a:br>
              <a:rPr lang="en-US" sz="2700" b="1" i="1" dirty="0" smtClean="0">
                <a:solidFill>
                  <a:schemeClr val="tx1"/>
                </a:solidFill>
                <a:latin typeface="BerkeleyOldMdITC" pitchFamily="18" charset="0"/>
              </a:rPr>
            </a:br>
            <a:r>
              <a:rPr lang="en-US" sz="2700" b="1" i="1" dirty="0" smtClean="0">
                <a:solidFill>
                  <a:schemeClr val="tx1"/>
                </a:solidFill>
                <a:latin typeface="BerkeleyOldMdITC" pitchFamily="18" charset="0"/>
              </a:rPr>
              <a:t>“</a:t>
            </a:r>
            <a:r>
              <a:rPr lang="en-US" sz="2700" i="1" dirty="0" smtClean="0">
                <a:solidFill>
                  <a:schemeClr val="tx1"/>
                </a:solidFill>
                <a:latin typeface="BerkeleyOldMdITC" pitchFamily="18" charset="0"/>
              </a:rPr>
              <a:t>Application of </a:t>
            </a:r>
            <a:r>
              <a:rPr lang="en-US" sz="2700" i="1" dirty="0">
                <a:solidFill>
                  <a:schemeClr val="tx1"/>
                </a:solidFill>
                <a:latin typeface="BerkeleyOldMdITC" pitchFamily="18" charset="0"/>
              </a:rPr>
              <a:t>Wide-Band Gap Devices in a Battery Charging System</a:t>
            </a:r>
            <a:r>
              <a:rPr lang="en-US" sz="2700" b="1" i="1" dirty="0" smtClean="0">
                <a:solidFill>
                  <a:schemeClr val="tx1"/>
                </a:solidFill>
                <a:latin typeface="BerkeleyOldMdITC" pitchFamily="18" charset="0"/>
              </a:rPr>
              <a:t>”</a:t>
            </a:r>
            <a:r>
              <a:rPr lang="en-US" sz="2000" dirty="0" smtClean="0">
                <a:solidFill>
                  <a:schemeClr val="tx1"/>
                </a:solidFill>
                <a:latin typeface="BerkeleyOldMdITC" pitchFamily="18" charset="0"/>
              </a:rPr>
              <a:t/>
            </a:r>
            <a:br>
              <a:rPr lang="en-US" sz="2000" dirty="0" smtClean="0">
                <a:solidFill>
                  <a:schemeClr val="tx1"/>
                </a:solidFill>
                <a:latin typeface="BerkeleyOldMdITC" pitchFamily="18" charset="0"/>
              </a:rPr>
            </a:br>
            <a:r>
              <a:rPr lang="en-US" sz="2000" b="1" dirty="0" smtClean="0">
                <a:solidFill>
                  <a:schemeClr val="tx1"/>
                </a:solidFill>
                <a:latin typeface="BerkeleyOldMdITC" pitchFamily="18" charset="0"/>
              </a:rPr>
              <a:t> </a:t>
            </a:r>
            <a:br>
              <a:rPr lang="en-US" sz="2000" b="1" dirty="0" smtClean="0">
                <a:solidFill>
                  <a:schemeClr val="tx1"/>
                </a:solidFill>
                <a:latin typeface="BerkeleyOldMdITC" pitchFamily="18" charset="0"/>
              </a:rPr>
            </a:br>
            <a:r>
              <a:rPr lang="en-US" sz="2000" dirty="0" smtClean="0">
                <a:solidFill>
                  <a:schemeClr val="tx1"/>
                </a:solidFill>
                <a:latin typeface="BerkeleyOldMdITC" pitchFamily="18" charset="0"/>
              </a:rPr>
              <a:t/>
            </a:r>
            <a:br>
              <a:rPr lang="en-US" sz="2000" dirty="0" smtClean="0">
                <a:solidFill>
                  <a:schemeClr val="tx1"/>
                </a:solidFill>
                <a:latin typeface="BerkeleyOldMdITC" pitchFamily="18" charset="0"/>
              </a:rPr>
            </a:br>
            <a:r>
              <a:rPr lang="en-US" sz="2000" b="1" dirty="0">
                <a:solidFill>
                  <a:schemeClr val="tx1"/>
                </a:solidFill>
                <a:latin typeface="BerkeleyOldMdITC" pitchFamily="18" charset="0"/>
              </a:rPr>
              <a:t>Abstract: </a:t>
            </a:r>
            <a:r>
              <a:rPr lang="en-US" sz="2000" dirty="0">
                <a:solidFill>
                  <a:schemeClr val="tx1"/>
                </a:solidFill>
                <a:latin typeface="BerkeleyOldMdITC" pitchFamily="18" charset="0"/>
              </a:rPr>
              <a:t>Most charging systems charge devices slowly, are costly due to inductor coils but most importantly generate a vast amount of heat which results in lower efficiencies. This study explored different wide-band gap semiconductors, effects on a MOSFET and two different battery charging topologies. </a:t>
            </a:r>
            <a:r>
              <a:rPr lang="en-US" sz="2000" dirty="0" smtClean="0">
                <a:solidFill>
                  <a:schemeClr val="tx1"/>
                </a:solidFill>
                <a:latin typeface="BerkeleyOldMdITC" pitchFamily="18" charset="0"/>
              </a:rPr>
              <a:t>Of </a:t>
            </a:r>
            <a:r>
              <a:rPr lang="en-US" sz="2000" dirty="0">
                <a:solidFill>
                  <a:schemeClr val="tx1"/>
                </a:solidFill>
                <a:latin typeface="BerkeleyOldMdITC" pitchFamily="18" charset="0"/>
              </a:rPr>
              <a:t>the two semiconductors researched both of them showed high saturation velocity and breakdown field. However, gallium nitride proved to have a higher saturation velocity, breakdown field, e-mobility and switching frequency than silicon carbide. The source inductance and gate capacitance had the most effect on the MOSFET by variation. As both variables were varied the effects were proportional and inversely proportional to the change. The MOSFET gate capacitance increased with the gate voltage. As the source inductance increased so did the oscillations of Vgs and Id. Simulations of the battery charger were done with silicon carbide parameters such as the real forward voltage and resistance implemented as well as the other components real parameters for example the diode’s forward voltage and reverse recovery. </a:t>
            </a:r>
            <a:r>
              <a:rPr lang="en-US" sz="2000" dirty="0">
                <a:latin typeface="BerkeleyOldMdITC" pitchFamily="18" charset="0"/>
              </a:rPr>
              <a:t/>
            </a:r>
            <a:br>
              <a:rPr lang="en-US" sz="2000" dirty="0">
                <a:latin typeface="BerkeleyOldMdITC" pitchFamily="18" charset="0"/>
              </a:rPr>
            </a:br>
            <a:r>
              <a:rPr lang="en-US" sz="2000" dirty="0" smtClean="0"/>
              <a:t/>
            </a:r>
            <a:br>
              <a:rPr lang="en-US" sz="2000" dirty="0" smtClean="0"/>
            </a:br>
            <a:endParaRPr lang="en-US" sz="2000" dirty="0">
              <a:latin typeface="BerkeleyOldMdITC" pitchFamily="18" charset="0"/>
            </a:endParaRPr>
          </a:p>
        </p:txBody>
      </p:sp>
      <p:sp>
        <p:nvSpPr>
          <p:cNvPr id="3" name="Subtitle 2"/>
          <p:cNvSpPr>
            <a:spLocks noGrp="1"/>
          </p:cNvSpPr>
          <p:nvPr>
            <p:ph type="subTitle" idx="1"/>
          </p:nvPr>
        </p:nvSpPr>
        <p:spPr>
          <a:xfrm>
            <a:off x="1095633" y="425003"/>
            <a:ext cx="9753600" cy="753762"/>
          </a:xfrm>
        </p:spPr>
        <p:txBody>
          <a:bodyPr>
            <a:normAutofit/>
          </a:bodyPr>
          <a:lstStyle/>
          <a:p>
            <a:pPr algn="ctr"/>
            <a:r>
              <a:rPr lang="en-US" sz="4000" b="1" dirty="0" smtClean="0">
                <a:solidFill>
                  <a:schemeClr val="tx2"/>
                </a:solidFill>
                <a:latin typeface="BerkeleyOldMdITC" pitchFamily="18" charset="0"/>
              </a:rPr>
              <a:t>Research Thesis Project Example</a:t>
            </a:r>
            <a:endParaRPr lang="en-US" sz="4000" b="1" dirty="0">
              <a:solidFill>
                <a:schemeClr val="tx2"/>
              </a:solidFill>
              <a:latin typeface="BerkeleyOldMdITC" pitchFamily="18" charset="0"/>
            </a:endParaRPr>
          </a:p>
        </p:txBody>
      </p:sp>
    </p:spTree>
    <p:extLst>
      <p:ext uri="{BB962C8B-B14F-4D97-AF65-F5344CB8AC3E}">
        <p14:creationId xmlns:p14="http://schemas.microsoft.com/office/powerpoint/2010/main" val="2388723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7417" y="3974724"/>
            <a:ext cx="9753600" cy="2595025"/>
          </a:xfrm>
        </p:spPr>
        <p:txBody>
          <a:bodyPr>
            <a:normAutofit fontScale="90000"/>
          </a:bodyPr>
          <a:lstStyle/>
          <a:p>
            <a:pPr algn="ctr"/>
            <a:r>
              <a:rPr lang="en-US" sz="2700" i="1" dirty="0" smtClean="0">
                <a:solidFill>
                  <a:schemeClr val="tx1"/>
                </a:solidFill>
                <a:latin typeface="BerkeleyOldMdITC" pitchFamily="18" charset="0"/>
              </a:rPr>
              <a:t>“</a:t>
            </a:r>
            <a:r>
              <a:rPr lang="en-US" sz="2700" i="1" dirty="0">
                <a:solidFill>
                  <a:schemeClr val="tx1"/>
                </a:solidFill>
                <a:latin typeface="BerkeleyOldMdITC" pitchFamily="18" charset="0"/>
              </a:rPr>
              <a:t>Farm Stay Business Plan</a:t>
            </a:r>
            <a:r>
              <a:rPr lang="en-US" sz="2700" i="1" dirty="0" smtClean="0">
                <a:solidFill>
                  <a:schemeClr val="tx1"/>
                </a:solidFill>
                <a:latin typeface="BerkeleyOldMdITC" pitchFamily="18" charset="0"/>
              </a:rPr>
              <a:t>”</a:t>
            </a:r>
            <a:r>
              <a:rPr lang="en-US" sz="2700" dirty="0">
                <a:solidFill>
                  <a:schemeClr val="tx1"/>
                </a:solidFill>
                <a:latin typeface="BerkeleyOldMdITC" pitchFamily="18" charset="0"/>
              </a:rPr>
              <a:t/>
            </a:r>
            <a:br>
              <a:rPr lang="en-US" sz="2700" dirty="0">
                <a:solidFill>
                  <a:schemeClr val="tx1"/>
                </a:solidFill>
                <a:latin typeface="BerkeleyOldMdITC" pitchFamily="18" charset="0"/>
              </a:rPr>
            </a:br>
            <a:r>
              <a:rPr lang="en-US" sz="2700" b="1" dirty="0">
                <a:solidFill>
                  <a:schemeClr val="tx1"/>
                </a:solidFill>
                <a:latin typeface="BerkeleyOldMdITC" pitchFamily="18" charset="0"/>
              </a:rPr>
              <a:t> </a:t>
            </a:r>
            <a:r>
              <a:rPr lang="en-US" sz="2700" b="1" dirty="0" smtClean="0">
                <a:solidFill>
                  <a:schemeClr val="tx1"/>
                </a:solidFill>
                <a:latin typeface="BerkeleyOldMdITC" pitchFamily="18" charset="0"/>
              </a:rPr>
              <a:t/>
            </a:r>
            <a:br>
              <a:rPr lang="en-US" sz="2700" b="1" dirty="0" smtClean="0">
                <a:solidFill>
                  <a:schemeClr val="tx1"/>
                </a:solidFill>
                <a:latin typeface="BerkeleyOldMdITC" pitchFamily="18" charset="0"/>
              </a:rPr>
            </a:br>
            <a:r>
              <a:rPr lang="en-US" sz="2000" dirty="0">
                <a:solidFill>
                  <a:schemeClr val="tx1"/>
                </a:solidFill>
                <a:latin typeface="BerkeleyOldMdITC" pitchFamily="18" charset="0"/>
              </a:rPr>
              <a:t/>
            </a:r>
            <a:br>
              <a:rPr lang="en-US" sz="2000" dirty="0">
                <a:solidFill>
                  <a:schemeClr val="tx1"/>
                </a:solidFill>
                <a:latin typeface="BerkeleyOldMdITC" pitchFamily="18" charset="0"/>
              </a:rPr>
            </a:br>
            <a:r>
              <a:rPr lang="en-US" sz="2000" b="1" dirty="0">
                <a:solidFill>
                  <a:schemeClr val="tx1"/>
                </a:solidFill>
                <a:latin typeface="BerkeleyOldMdITC" pitchFamily="18" charset="0"/>
              </a:rPr>
              <a:t>Abstract: </a:t>
            </a:r>
            <a:r>
              <a:rPr lang="en-US" sz="2000" dirty="0">
                <a:solidFill>
                  <a:schemeClr val="tx1"/>
                </a:solidFill>
                <a:latin typeface="BerkeleyOldMdITC" pitchFamily="18" charset="0"/>
              </a:rPr>
              <a:t>My family currently owns and operates a centennial family farm which we would like to develop into a farm stay. This is similar to a bed and breakfast on a working farm where families can come and learn about life on a farm. It will also be open to school groups or other organizations for field trips as a learning opportunity. My project will be creating a business plan for developing our farm into an operational farm stay. Many people have never experienced life on a working farm and our farm stay will give them that opportunity. Families can plan a quiet vacation and learn about the importance and enjoyment of farming and agriculture. Our family farm will also be a place where people can learn about what farming was like a century ago, due to our collection of antiques and machinery gathered throughout the years the farm has been in our family.</a:t>
            </a:r>
            <a:r>
              <a:rPr lang="en-US" sz="1800" dirty="0"/>
              <a:t/>
            </a:r>
            <a:br>
              <a:rPr lang="en-US" sz="1800" dirty="0"/>
            </a:br>
            <a:r>
              <a:rPr lang="en-US" sz="2000" dirty="0"/>
              <a:t/>
            </a:r>
            <a:br>
              <a:rPr lang="en-US" sz="2000" dirty="0"/>
            </a:br>
            <a:endParaRPr lang="en-US" sz="2000" dirty="0">
              <a:latin typeface="BerkeleyOldMdITC" pitchFamily="18" charset="0"/>
            </a:endParaRPr>
          </a:p>
        </p:txBody>
      </p:sp>
      <p:sp>
        <p:nvSpPr>
          <p:cNvPr id="3" name="Subtitle 2"/>
          <p:cNvSpPr>
            <a:spLocks noGrp="1"/>
          </p:cNvSpPr>
          <p:nvPr>
            <p:ph type="subTitle" idx="1"/>
          </p:nvPr>
        </p:nvSpPr>
        <p:spPr>
          <a:xfrm>
            <a:off x="1219200" y="778476"/>
            <a:ext cx="9753600" cy="753762"/>
          </a:xfrm>
        </p:spPr>
        <p:txBody>
          <a:bodyPr>
            <a:normAutofit/>
          </a:bodyPr>
          <a:lstStyle/>
          <a:p>
            <a:pPr algn="ctr"/>
            <a:r>
              <a:rPr lang="en-US" sz="4000" b="1" dirty="0" smtClean="0">
                <a:solidFill>
                  <a:schemeClr val="tx2"/>
                </a:solidFill>
                <a:latin typeface="BerkeleyOldMdITC" pitchFamily="18" charset="0"/>
              </a:rPr>
              <a:t>E-ship Thesis Project Example</a:t>
            </a:r>
            <a:endParaRPr lang="en-US" sz="4000" b="1" dirty="0">
              <a:solidFill>
                <a:schemeClr val="tx2"/>
              </a:solidFill>
              <a:latin typeface="BerkeleyOldMdITC" pitchFamily="18" charset="0"/>
            </a:endParaRPr>
          </a:p>
        </p:txBody>
      </p:sp>
    </p:spTree>
    <p:extLst>
      <p:ext uri="{BB962C8B-B14F-4D97-AF65-F5344CB8AC3E}">
        <p14:creationId xmlns:p14="http://schemas.microsoft.com/office/powerpoint/2010/main" val="75996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843" y="692100"/>
            <a:ext cx="9753600" cy="1154097"/>
          </a:xfrm>
        </p:spPr>
        <p:txBody>
          <a:bodyPr>
            <a:normAutofit fontScale="90000"/>
          </a:bodyPr>
          <a:lstStyle/>
          <a:p>
            <a:r>
              <a:rPr lang="en-US" dirty="0" smtClean="0">
                <a:latin typeface="BerkeleyOldMdITC" pitchFamily="18" charset="0"/>
              </a:rPr>
              <a:t>Faculty Thesis Advisor Recommendations</a:t>
            </a:r>
            <a:endParaRPr lang="en-US" dirty="0">
              <a:latin typeface="BerkeleyOldMdITC" pitchFamily="18" charset="0"/>
            </a:endParaRPr>
          </a:p>
        </p:txBody>
      </p:sp>
      <p:sp>
        <p:nvSpPr>
          <p:cNvPr id="3" name="Content Placeholder 2"/>
          <p:cNvSpPr>
            <a:spLocks noGrp="1"/>
          </p:cNvSpPr>
          <p:nvPr>
            <p:ph idx="1"/>
          </p:nvPr>
        </p:nvSpPr>
        <p:spPr/>
        <p:txBody>
          <a:bodyPr/>
          <a:lstStyle/>
          <a:p>
            <a:r>
              <a:rPr lang="en-US" sz="2800" dirty="0" smtClean="0">
                <a:latin typeface="BerkeleyOldMdITC" pitchFamily="18" charset="0"/>
              </a:rPr>
              <a:t>Plan of Attack/Gantt Chart</a:t>
            </a:r>
          </a:p>
          <a:p>
            <a:r>
              <a:rPr lang="en-US" sz="2800" dirty="0" smtClean="0">
                <a:latin typeface="BerkeleyOldMdITC" pitchFamily="18" charset="0"/>
              </a:rPr>
              <a:t>Initial Meeting/Plant Visit</a:t>
            </a:r>
          </a:p>
          <a:p>
            <a:r>
              <a:rPr lang="en-US" sz="2800" dirty="0" smtClean="0">
                <a:latin typeface="BerkeleyOldMdITC" pitchFamily="18" charset="0"/>
              </a:rPr>
              <a:t>Chapter 1 Review</a:t>
            </a:r>
          </a:p>
          <a:p>
            <a:r>
              <a:rPr lang="en-US" sz="2800" dirty="0" smtClean="0">
                <a:latin typeface="BerkeleyOldMdITC" pitchFamily="18" charset="0"/>
              </a:rPr>
              <a:t>Open Communication</a:t>
            </a:r>
          </a:p>
          <a:p>
            <a:endParaRPr lang="en-US" dirty="0" smtClean="0"/>
          </a:p>
          <a:p>
            <a:endParaRPr lang="en-US" dirty="0" smtClean="0"/>
          </a:p>
          <a:p>
            <a:endParaRPr lang="en-US" dirty="0"/>
          </a:p>
        </p:txBody>
      </p:sp>
    </p:spTree>
    <p:extLst>
      <p:ext uri="{BB962C8B-B14F-4D97-AF65-F5344CB8AC3E}">
        <p14:creationId xmlns:p14="http://schemas.microsoft.com/office/powerpoint/2010/main" val="638129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90955"/>
            <a:ext cx="9753600" cy="1154097"/>
          </a:xfrm>
        </p:spPr>
        <p:txBody>
          <a:bodyPr/>
          <a:lstStyle/>
          <a:p>
            <a:r>
              <a:rPr lang="en-US" dirty="0" smtClean="0">
                <a:latin typeface="BerkeleyOldMdITC" pitchFamily="18" charset="0"/>
              </a:rPr>
              <a:t>Resources</a:t>
            </a:r>
            <a:endParaRPr lang="en-US" dirty="0">
              <a:latin typeface="BerkeleyOldMdITC" pitchFamily="18" charset="0"/>
            </a:endParaRPr>
          </a:p>
        </p:txBody>
      </p:sp>
      <p:sp>
        <p:nvSpPr>
          <p:cNvPr id="3" name="Content Placeholder 2"/>
          <p:cNvSpPr>
            <a:spLocks noGrp="1"/>
          </p:cNvSpPr>
          <p:nvPr>
            <p:ph idx="1"/>
          </p:nvPr>
        </p:nvSpPr>
        <p:spPr/>
        <p:txBody>
          <a:bodyPr/>
          <a:lstStyle/>
          <a:p>
            <a:r>
              <a:rPr lang="en-US" dirty="0" smtClean="0">
                <a:latin typeface="BerkeleyOldMdITC" pitchFamily="18" charset="0"/>
              </a:rPr>
              <a:t>Employer Thesis </a:t>
            </a:r>
            <a:r>
              <a:rPr lang="en-US" dirty="0">
                <a:latin typeface="BerkeleyOldMdITC" pitchFamily="18" charset="0"/>
              </a:rPr>
              <a:t>Manual </a:t>
            </a:r>
            <a:r>
              <a:rPr lang="en-US" dirty="0" smtClean="0">
                <a:latin typeface="BerkeleyOldMdITC" pitchFamily="18" charset="0"/>
              </a:rPr>
              <a:t>on CCUE’s Website</a:t>
            </a:r>
          </a:p>
          <a:p>
            <a:r>
              <a:rPr lang="en-US" dirty="0" smtClean="0">
                <a:latin typeface="BerkeleyOldMdITC" pitchFamily="18" charset="0"/>
              </a:rPr>
              <a:t>CCUE </a:t>
            </a:r>
            <a:r>
              <a:rPr lang="en-US" dirty="0">
                <a:latin typeface="BerkeleyOldMdITC" pitchFamily="18" charset="0"/>
              </a:rPr>
              <a:t>Available </a:t>
            </a:r>
            <a:r>
              <a:rPr lang="en-US" dirty="0" smtClean="0">
                <a:latin typeface="BerkeleyOldMdITC" pitchFamily="18" charset="0"/>
              </a:rPr>
              <a:t>Projects on CCUE’s Website</a:t>
            </a:r>
          </a:p>
          <a:p>
            <a:r>
              <a:rPr lang="en-US" dirty="0" smtClean="0">
                <a:latin typeface="BerkeleyOldMdITC" pitchFamily="18" charset="0"/>
              </a:rPr>
              <a:t>Digital Thesis Archive on Library’s Website</a:t>
            </a:r>
            <a:endParaRPr lang="en-US" dirty="0">
              <a:latin typeface="BerkeleyOldMdITC" pitchFamily="18" charset="0"/>
            </a:endParaRPr>
          </a:p>
        </p:txBody>
      </p:sp>
    </p:spTree>
    <p:extLst>
      <p:ext uri="{BB962C8B-B14F-4D97-AF65-F5344CB8AC3E}">
        <p14:creationId xmlns:p14="http://schemas.microsoft.com/office/powerpoint/2010/main" val="955438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Diagonal Corner Rectangle 9"/>
          <p:cNvSpPr/>
          <p:nvPr/>
        </p:nvSpPr>
        <p:spPr>
          <a:xfrm>
            <a:off x="929309" y="1415661"/>
            <a:ext cx="3489141" cy="1964560"/>
          </a:xfrm>
          <a:prstGeom prst="round2DiagRect">
            <a:avLst/>
          </a:prstGeom>
          <a:solidFill>
            <a:schemeClr val="accent1">
              <a:lumMod val="75000"/>
            </a:schemeClr>
          </a:solidFill>
          <a:ln>
            <a:solidFill>
              <a:schemeClr val="bg1"/>
            </a:solidFill>
          </a:ln>
          <a:scene3d>
            <a:camera prst="perspective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6102669" y="1579469"/>
            <a:ext cx="4033004" cy="4216539"/>
          </a:xfrm>
          <a:prstGeom prst="rect">
            <a:avLst/>
          </a:prstGeom>
          <a:solidFill>
            <a:schemeClr val="tx2"/>
          </a:solidFill>
          <a:ln w="76200">
            <a:solidFill>
              <a:schemeClr val="accent1"/>
            </a:solidFill>
          </a:ln>
        </p:spPr>
        <p:txBody>
          <a:bodyPr wrap="square">
            <a:spAutoFit/>
          </a:bodyPr>
          <a:lstStyle/>
          <a:p>
            <a:pPr algn="ctr"/>
            <a:r>
              <a:rPr lang="en-US" sz="20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rkeleyOldMdITC" pitchFamily="18" charset="0"/>
              </a:rPr>
              <a:t>Presenting . . . </a:t>
            </a:r>
          </a:p>
          <a:p>
            <a:pPr algn="ctr"/>
            <a:endPar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rkeleyOldMdITC" pitchFamily="18" charset="0"/>
            </a:endParaRPr>
          </a:p>
          <a:p>
            <a:pPr algn="ct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rkeleyOldMdITC" pitchFamily="18" charset="0"/>
              </a:rPr>
              <a:t>CUE Options &amp; Example Projects from a Faculty Thesis Advisor Perspective</a:t>
            </a:r>
          </a:p>
          <a:p>
            <a:pPr algn="ct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rkeleyOldMdITC" pitchFamily="18" charset="0"/>
            </a:endParaRPr>
          </a:p>
        </p:txBody>
      </p:sp>
      <p:sp>
        <p:nvSpPr>
          <p:cNvPr id="12" name="TextBox 11"/>
          <p:cNvSpPr txBox="1"/>
          <p:nvPr/>
        </p:nvSpPr>
        <p:spPr>
          <a:xfrm>
            <a:off x="2300982" y="1951412"/>
            <a:ext cx="2042547" cy="769441"/>
          </a:xfrm>
          <a:prstGeom prst="rect">
            <a:avLst/>
          </a:prstGeom>
          <a:noFill/>
        </p:spPr>
        <p:txBody>
          <a:bodyPr wrap="none" rtlCol="0">
            <a:spAutoFit/>
          </a:bodyPr>
          <a:lstStyle/>
          <a:p>
            <a:r>
              <a:rPr lang="en-US" sz="1600" b="1" cap="small" dirty="0" smtClean="0">
                <a:solidFill>
                  <a:schemeClr val="tx2"/>
                </a:solidFill>
                <a:latin typeface="BerkeleyOldMdITC" pitchFamily="18" charset="0"/>
              </a:rPr>
              <a:t>Dr. Justin Young</a:t>
            </a:r>
          </a:p>
          <a:p>
            <a:r>
              <a:rPr lang="en-US" sz="1400" b="1" dirty="0" smtClean="0">
                <a:latin typeface="BerkeleyOldMdITC" pitchFamily="18" charset="0"/>
              </a:rPr>
              <a:t>Assistant Professor,</a:t>
            </a:r>
          </a:p>
          <a:p>
            <a:r>
              <a:rPr lang="en-US" sz="1400" b="1" dirty="0" smtClean="0">
                <a:latin typeface="BerkeleyOldMdITC" pitchFamily="18" charset="0"/>
              </a:rPr>
              <a:t>Industrial Engineering</a:t>
            </a:r>
            <a:endParaRPr lang="en-US" sz="1400" b="1" dirty="0">
              <a:latin typeface="BerkeleyOldMdITC" pitchFamily="18" charset="0"/>
            </a:endParaRPr>
          </a:p>
        </p:txBody>
      </p:sp>
      <p:sp>
        <p:nvSpPr>
          <p:cNvPr id="17" name="Round Diagonal Corner Rectangle 16"/>
          <p:cNvSpPr/>
          <p:nvPr/>
        </p:nvSpPr>
        <p:spPr>
          <a:xfrm>
            <a:off x="929308" y="3959203"/>
            <a:ext cx="3489141" cy="1964560"/>
          </a:xfrm>
          <a:prstGeom prst="round2DiagRect">
            <a:avLst/>
          </a:prstGeom>
          <a:solidFill>
            <a:schemeClr val="tx2"/>
          </a:solidFill>
          <a:ln>
            <a:solidFill>
              <a:schemeClr val="bg1"/>
            </a:solidFill>
          </a:ln>
          <a:scene3d>
            <a:camera prst="perspective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2276089" y="4469342"/>
            <a:ext cx="1989647" cy="769441"/>
          </a:xfrm>
          <a:prstGeom prst="rect">
            <a:avLst/>
          </a:prstGeom>
          <a:noFill/>
        </p:spPr>
        <p:txBody>
          <a:bodyPr wrap="none" rtlCol="0">
            <a:spAutoFit/>
          </a:bodyPr>
          <a:lstStyle/>
          <a:p>
            <a:r>
              <a:rPr lang="en-US" sz="1600" b="1" cap="small" dirty="0" smtClean="0">
                <a:solidFill>
                  <a:schemeClr val="bg2">
                    <a:lumMod val="75000"/>
                    <a:lumOff val="25000"/>
                  </a:schemeClr>
                </a:solidFill>
                <a:latin typeface="BerkeleyOldMdITC" pitchFamily="18" charset="0"/>
              </a:rPr>
              <a:t>Dr. James Huggins</a:t>
            </a:r>
          </a:p>
          <a:p>
            <a:r>
              <a:rPr lang="en-US" sz="1400" b="1" dirty="0" smtClean="0">
                <a:latin typeface="BerkeleyOldMdITC" pitchFamily="18" charset="0"/>
              </a:rPr>
              <a:t>Associate Professor,</a:t>
            </a:r>
          </a:p>
          <a:p>
            <a:r>
              <a:rPr lang="en-US" sz="1400" b="1" dirty="0" smtClean="0">
                <a:latin typeface="BerkeleyOldMdITC" pitchFamily="18" charset="0"/>
              </a:rPr>
              <a:t>Computer Science</a:t>
            </a:r>
            <a:endParaRPr lang="en-US" sz="1400" b="1" dirty="0">
              <a:latin typeface="BerkeleyOldMdITC" pitchFamily="18" charset="0"/>
            </a:endParaRPr>
          </a:p>
        </p:txBody>
      </p:sp>
      <p:pic>
        <p:nvPicPr>
          <p:cNvPr id="3" name="Picture 2"/>
          <p:cNvPicPr>
            <a:picLocks noChangeAspect="1"/>
          </p:cNvPicPr>
          <p:nvPr/>
        </p:nvPicPr>
        <p:blipFill>
          <a:blip r:embed="rId2"/>
          <a:stretch>
            <a:fillRect/>
          </a:stretch>
        </p:blipFill>
        <p:spPr>
          <a:xfrm>
            <a:off x="1110701" y="4208339"/>
            <a:ext cx="1190281" cy="146628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5"/>
          <p:cNvPicPr>
            <a:picLocks noChangeAspect="1"/>
          </p:cNvPicPr>
          <p:nvPr/>
        </p:nvPicPr>
        <p:blipFill>
          <a:blip r:embed="rId3"/>
          <a:stretch>
            <a:fillRect/>
          </a:stretch>
        </p:blipFill>
        <p:spPr>
          <a:xfrm>
            <a:off x="1087075" y="1660441"/>
            <a:ext cx="1138986" cy="1403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6274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914" y="519106"/>
            <a:ext cx="9753600" cy="1154097"/>
          </a:xfrm>
        </p:spPr>
        <p:txBody>
          <a:bodyPr>
            <a:normAutofit/>
          </a:bodyPr>
          <a:lstStyle/>
          <a:p>
            <a:r>
              <a:rPr lang="en-US" sz="2800" b="1" dirty="0" smtClean="0">
                <a:latin typeface="BerkeleyOldMdITC" pitchFamily="18" charset="0"/>
              </a:rPr>
              <a:t>What is the Culminating Undergraduate Experience @ Kettering?</a:t>
            </a:r>
            <a:endParaRPr lang="en-US" sz="2800" b="1" dirty="0">
              <a:latin typeface="BerkeleyOldMdITC" pitchFamily="18" charset="0"/>
            </a:endParaRPr>
          </a:p>
        </p:txBody>
      </p:sp>
      <p:graphicFrame>
        <p:nvGraphicFramePr>
          <p:cNvPr id="4" name="Diagram 3"/>
          <p:cNvGraphicFramePr/>
          <p:nvPr>
            <p:extLst>
              <p:ext uri="{D42A27DB-BD31-4B8C-83A1-F6EECF244321}">
                <p14:modId xmlns:p14="http://schemas.microsoft.com/office/powerpoint/2010/main" val="1454801443"/>
              </p:ext>
            </p:extLst>
          </p:nvPr>
        </p:nvGraphicFramePr>
        <p:xfrm>
          <a:off x="1495168" y="1875719"/>
          <a:ext cx="8128000" cy="3684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506333" y="1844116"/>
            <a:ext cx="6808573" cy="3139321"/>
          </a:xfrm>
          <a:prstGeom prst="rect">
            <a:avLst/>
          </a:prstGeom>
          <a:noFill/>
        </p:spPr>
        <p:txBody>
          <a:bodyPr wrap="square" rtlCol="0">
            <a:spAutoFit/>
          </a:bodyPr>
          <a:lstStyle/>
          <a:p>
            <a:r>
              <a:rPr lang="en-US" b="1" dirty="0"/>
              <a:t> </a:t>
            </a:r>
            <a:r>
              <a:rPr lang="en-US" sz="2000" dirty="0">
                <a:latin typeface="BerkeleyOldMdITC" pitchFamily="18" charset="0"/>
              </a:rPr>
              <a:t/>
            </a:r>
            <a:br>
              <a:rPr lang="en-US" sz="2000" dirty="0">
                <a:latin typeface="BerkeleyOldMdITC" pitchFamily="18" charset="0"/>
              </a:rPr>
            </a:br>
            <a:r>
              <a:rPr lang="en-US" sz="2000" dirty="0" smtClean="0">
                <a:latin typeface="BerkeleyOldMdITC" pitchFamily="18" charset="0"/>
              </a:rPr>
              <a:t>	The </a:t>
            </a:r>
            <a:r>
              <a:rPr lang="en-US" sz="2000" dirty="0">
                <a:latin typeface="BerkeleyOldMdITC" pitchFamily="18" charset="0"/>
              </a:rPr>
              <a:t>Culminating Undergraduate Experience (CUE) represents a Kettering student’s crowning achievement – the tangible proof of growth, knowledge, understanding, and mastery of applicable, real-world skills </a:t>
            </a:r>
            <a:r>
              <a:rPr lang="en-US" sz="2000" dirty="0" smtClean="0">
                <a:latin typeface="BerkeleyOldMdITC" pitchFamily="18" charset="0"/>
              </a:rPr>
              <a:t>necessary for the students transition to professional status upon graduation. The CUE is the ultimate example of integrated experiential learning, combining faculty-led guidance, class and lab work, hands-on working experience, and a focused study topic.</a:t>
            </a:r>
            <a:endParaRPr lang="en-US" sz="1200" dirty="0">
              <a:latin typeface="BerkeleyOldMdITC" pitchFamily="18" charset="0"/>
            </a:endParaRPr>
          </a:p>
        </p:txBody>
      </p:sp>
    </p:spTree>
    <p:extLst>
      <p:ext uri="{BB962C8B-B14F-4D97-AF65-F5344CB8AC3E}">
        <p14:creationId xmlns:p14="http://schemas.microsoft.com/office/powerpoint/2010/main" val="2617601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914" y="519106"/>
            <a:ext cx="9753600" cy="1154097"/>
          </a:xfrm>
        </p:spPr>
        <p:txBody>
          <a:bodyPr>
            <a:normAutofit/>
          </a:bodyPr>
          <a:lstStyle/>
          <a:p>
            <a:r>
              <a:rPr lang="en-US" sz="2800" b="1" dirty="0" smtClean="0">
                <a:latin typeface="BerkeleyOldMdITC" pitchFamily="18" charset="0"/>
              </a:rPr>
              <a:t>What is the Culminating Undergraduate Experience @ Kettering (cont.)?</a:t>
            </a:r>
            <a:endParaRPr lang="en-US" sz="2800" b="1" dirty="0">
              <a:latin typeface="BerkeleyOldMdITC" pitchFamily="18" charset="0"/>
            </a:endParaRPr>
          </a:p>
        </p:txBody>
      </p:sp>
      <p:graphicFrame>
        <p:nvGraphicFramePr>
          <p:cNvPr id="4" name="Diagram 3"/>
          <p:cNvGraphicFramePr/>
          <p:nvPr>
            <p:extLst>
              <p:ext uri="{D42A27DB-BD31-4B8C-83A1-F6EECF244321}">
                <p14:modId xmlns:p14="http://schemas.microsoft.com/office/powerpoint/2010/main" val="352193518"/>
              </p:ext>
            </p:extLst>
          </p:nvPr>
        </p:nvGraphicFramePr>
        <p:xfrm>
          <a:off x="1495168" y="1875719"/>
          <a:ext cx="8128000" cy="3684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557848" y="2582562"/>
            <a:ext cx="6808573" cy="2092881"/>
          </a:xfrm>
          <a:prstGeom prst="rect">
            <a:avLst/>
          </a:prstGeom>
          <a:noFill/>
        </p:spPr>
        <p:txBody>
          <a:bodyPr wrap="square" rtlCol="0">
            <a:spAutoFit/>
          </a:bodyPr>
          <a:lstStyle/>
          <a:p>
            <a:pPr fontAlgn="t"/>
            <a:r>
              <a:rPr lang="en-US" b="1" dirty="0"/>
              <a:t> </a:t>
            </a:r>
            <a:r>
              <a:rPr lang="en-US" sz="2000" dirty="0">
                <a:latin typeface="BerkeleyOldMdITC" pitchFamily="18" charset="0"/>
              </a:rPr>
              <a:t/>
            </a:r>
            <a:br>
              <a:rPr lang="en-US" sz="2000" dirty="0">
                <a:latin typeface="BerkeleyOldMdITC" pitchFamily="18" charset="0"/>
              </a:rPr>
            </a:br>
            <a:r>
              <a:rPr lang="en-US" sz="2000" dirty="0" smtClean="0">
                <a:latin typeface="BerkeleyOldMdITC" pitchFamily="18" charset="0"/>
              </a:rPr>
              <a:t>	</a:t>
            </a:r>
            <a:r>
              <a:rPr lang="en-US" sz="2000" dirty="0">
                <a:latin typeface="BerkeleyOldMdITC" pitchFamily="18" charset="0"/>
              </a:rPr>
              <a:t>Kettering CUE projects have been in areas such as new product development, process improvement, community enrichment, and new business planning</a:t>
            </a:r>
            <a:r>
              <a:rPr lang="en-US" sz="2000" dirty="0" smtClean="0">
                <a:latin typeface="BerkeleyOldMdITC" pitchFamily="18" charset="0"/>
              </a:rPr>
              <a:t>.  When </a:t>
            </a:r>
            <a:r>
              <a:rPr lang="en-US" sz="2000" dirty="0">
                <a:latin typeface="BerkeleyOldMdITC" pitchFamily="18" charset="0"/>
              </a:rPr>
              <a:t>successfully completed, students have a professionally-printed thesis showcasing their abilities.</a:t>
            </a:r>
          </a:p>
          <a:p>
            <a:endParaRPr lang="en-US" sz="1200" dirty="0">
              <a:latin typeface="BerkeleyOldMdITC" pitchFamily="18" charset="0"/>
            </a:endParaRPr>
          </a:p>
        </p:txBody>
      </p:sp>
    </p:spTree>
    <p:extLst>
      <p:ext uri="{BB962C8B-B14F-4D97-AF65-F5344CB8AC3E}">
        <p14:creationId xmlns:p14="http://schemas.microsoft.com/office/powerpoint/2010/main" val="1714454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486" y="284328"/>
            <a:ext cx="9753600" cy="1154097"/>
          </a:xfrm>
        </p:spPr>
        <p:txBody>
          <a:bodyPr/>
          <a:lstStyle/>
          <a:p>
            <a:r>
              <a:rPr lang="en-US" dirty="0" smtClean="0"/>
              <a:t>CUE Topic Criteria</a:t>
            </a:r>
            <a:endParaRPr lang="en-US" dirty="0"/>
          </a:p>
        </p:txBody>
      </p:sp>
      <p:sp>
        <p:nvSpPr>
          <p:cNvPr id="3" name="Content Placeholder 2"/>
          <p:cNvSpPr>
            <a:spLocks noGrp="1"/>
          </p:cNvSpPr>
          <p:nvPr>
            <p:ph idx="1"/>
          </p:nvPr>
        </p:nvSpPr>
        <p:spPr>
          <a:xfrm>
            <a:off x="1664042" y="1853513"/>
            <a:ext cx="9753600" cy="4831492"/>
          </a:xfrm>
        </p:spPr>
        <p:txBody>
          <a:bodyPr>
            <a:normAutofit/>
          </a:bodyPr>
          <a:lstStyle/>
          <a:p>
            <a:pPr marL="45720" lvl="0" indent="0">
              <a:buNone/>
            </a:pPr>
            <a:r>
              <a:rPr lang="en-US" sz="2900" i="1" dirty="0">
                <a:latin typeface="BerkeleyOldMdITC" pitchFamily="18" charset="0"/>
              </a:rPr>
              <a:t>Is the project of value?</a:t>
            </a:r>
          </a:p>
          <a:p>
            <a:pPr lvl="1"/>
            <a:r>
              <a:rPr lang="en-US" sz="1600" dirty="0">
                <a:latin typeface="BerkeleyOldMdITC" pitchFamily="18" charset="0"/>
              </a:rPr>
              <a:t>Will it solve an existing problem?</a:t>
            </a:r>
          </a:p>
          <a:p>
            <a:pPr lvl="1"/>
            <a:r>
              <a:rPr lang="en-US" sz="1600" dirty="0">
                <a:latin typeface="BerkeleyOldMdITC" pitchFamily="18" charset="0"/>
              </a:rPr>
              <a:t>Will it result in cost savings, improved quality, increased productivity, increased reliability, or improved serviceability?</a:t>
            </a:r>
          </a:p>
          <a:p>
            <a:pPr lvl="1"/>
            <a:endParaRPr lang="en-US" dirty="0" smtClean="0">
              <a:latin typeface="BerkeleyOldMdITC" pitchFamily="18" charset="0"/>
            </a:endParaRPr>
          </a:p>
          <a:p>
            <a:pPr marL="320040" lvl="1" indent="0">
              <a:buNone/>
            </a:pPr>
            <a:endParaRPr lang="en-US" sz="1000" dirty="0">
              <a:latin typeface="BerkeleyOldMdITC" pitchFamily="18" charset="0"/>
            </a:endParaRPr>
          </a:p>
          <a:p>
            <a:pPr marL="45720" lvl="0" indent="0">
              <a:buNone/>
            </a:pPr>
            <a:r>
              <a:rPr lang="en-US" sz="2900" i="1" dirty="0">
                <a:latin typeface="BerkeleyOldMdITC" pitchFamily="18" charset="0"/>
              </a:rPr>
              <a:t>Will the project provide an opportunity to demonstrate competence in the student's field of study? </a:t>
            </a:r>
          </a:p>
          <a:p>
            <a:pPr lvl="1"/>
            <a:r>
              <a:rPr lang="en-US" sz="1600" dirty="0">
                <a:latin typeface="BerkeleyOldMdITC" pitchFamily="18" charset="0"/>
              </a:rPr>
              <a:t>Does it involve some valid engineering design content (for engineering students)?</a:t>
            </a:r>
          </a:p>
          <a:p>
            <a:pPr lvl="1"/>
            <a:r>
              <a:rPr lang="en-US" sz="1600" dirty="0">
                <a:latin typeface="BerkeleyOldMdITC" pitchFamily="18" charset="0"/>
              </a:rPr>
              <a:t>Does it require an engineering, business and/or science background to perform so that the student can demonstrate his/her ability to apply that background?</a:t>
            </a:r>
          </a:p>
          <a:p>
            <a:pPr lvl="1"/>
            <a:r>
              <a:rPr lang="en-US" sz="1600" dirty="0" smtClean="0">
                <a:latin typeface="BerkeleyOldMdITC" pitchFamily="18" charset="0"/>
              </a:rPr>
              <a:t>Will </a:t>
            </a:r>
            <a:r>
              <a:rPr lang="en-US" sz="1600" dirty="0">
                <a:latin typeface="BerkeleyOldMdITC" pitchFamily="18" charset="0"/>
              </a:rPr>
              <a:t>it allow the student to demonstrate creativity, planning skills and independent thinking?</a:t>
            </a:r>
          </a:p>
          <a:p>
            <a:endParaRPr lang="en-US" dirty="0"/>
          </a:p>
        </p:txBody>
      </p:sp>
      <p:pic>
        <p:nvPicPr>
          <p:cNvPr id="2052" name="Picture 4"/>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586" y="3150973"/>
            <a:ext cx="1143454" cy="1350705"/>
          </a:xfrm>
          <a:prstGeom prst="rect">
            <a:avLst/>
          </a:prstGeom>
          <a:noFill/>
          <a:ln>
            <a:noFill/>
          </a:ln>
          <a:effectLst>
            <a:glow rad="2286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8722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269" y="271972"/>
            <a:ext cx="9753600" cy="1154097"/>
          </a:xfrm>
        </p:spPr>
        <p:txBody>
          <a:bodyPr/>
          <a:lstStyle/>
          <a:p>
            <a:r>
              <a:rPr lang="en-US" dirty="0" smtClean="0"/>
              <a:t>CUE Topic Criteria </a:t>
            </a:r>
            <a:r>
              <a:rPr lang="en-US" sz="2000" dirty="0" smtClean="0"/>
              <a:t>(cont.)</a:t>
            </a:r>
            <a:endParaRPr lang="en-US" sz="2000" dirty="0"/>
          </a:p>
        </p:txBody>
      </p:sp>
      <p:sp>
        <p:nvSpPr>
          <p:cNvPr id="3" name="Content Placeholder 2"/>
          <p:cNvSpPr>
            <a:spLocks noGrp="1"/>
          </p:cNvSpPr>
          <p:nvPr>
            <p:ph idx="1"/>
          </p:nvPr>
        </p:nvSpPr>
        <p:spPr>
          <a:xfrm>
            <a:off x="2026508" y="1791729"/>
            <a:ext cx="9551773" cy="4979773"/>
          </a:xfrm>
        </p:spPr>
        <p:txBody>
          <a:bodyPr>
            <a:normAutofit/>
          </a:bodyPr>
          <a:lstStyle/>
          <a:p>
            <a:pPr marL="45720" lvl="0" indent="0">
              <a:buNone/>
            </a:pPr>
            <a:endParaRPr lang="en-US" sz="4100" i="1" dirty="0" smtClean="0">
              <a:latin typeface="BerkeleyOldMdITC" pitchFamily="18" charset="0"/>
            </a:endParaRPr>
          </a:p>
          <a:p>
            <a:pPr marL="45720" lvl="0" indent="0">
              <a:buNone/>
            </a:pPr>
            <a:r>
              <a:rPr lang="en-US" sz="2900" i="1" dirty="0" smtClean="0">
                <a:latin typeface="BerkeleyOldMdITC" pitchFamily="18" charset="0"/>
              </a:rPr>
              <a:t>Is </a:t>
            </a:r>
            <a:r>
              <a:rPr lang="en-US" sz="2900" i="1" dirty="0">
                <a:latin typeface="BerkeleyOldMdITC" pitchFamily="18" charset="0"/>
              </a:rPr>
              <a:t>the problem clearly stated as a present or potential problem, not a goal? </a:t>
            </a:r>
          </a:p>
          <a:p>
            <a:pPr lvl="1"/>
            <a:r>
              <a:rPr lang="en-US" sz="1600" dirty="0">
                <a:latin typeface="BerkeleyOldMdITC" pitchFamily="18" charset="0"/>
              </a:rPr>
              <a:t>Is the problem describable in terms of its current or potential consequence(s)?</a:t>
            </a:r>
          </a:p>
          <a:p>
            <a:pPr lvl="1"/>
            <a:r>
              <a:rPr lang="en-US" sz="1600" dirty="0">
                <a:latin typeface="BerkeleyOldMdITC" pitchFamily="18" charset="0"/>
              </a:rPr>
              <a:t>Is the problem too ambitious or too trivial</a:t>
            </a:r>
            <a:r>
              <a:rPr lang="en-US" sz="1600" dirty="0" smtClean="0">
                <a:latin typeface="BerkeleyOldMdITC" pitchFamily="18" charset="0"/>
              </a:rPr>
              <a:t>?</a:t>
            </a:r>
          </a:p>
          <a:p>
            <a:pPr marL="519113" lvl="2" indent="-173038"/>
            <a:endParaRPr lang="en-US" sz="3100" i="1" dirty="0">
              <a:latin typeface="BerkeleyOldMdITC" pitchFamily="18" charset="0"/>
            </a:endParaRPr>
          </a:p>
          <a:p>
            <a:pPr marL="61913" lvl="2" indent="0">
              <a:buNone/>
            </a:pPr>
            <a:r>
              <a:rPr lang="en-US" sz="2900" i="1" dirty="0" smtClean="0">
                <a:latin typeface="BerkeleyOldMdITC" pitchFamily="18" charset="0"/>
              </a:rPr>
              <a:t>Is </a:t>
            </a:r>
            <a:r>
              <a:rPr lang="en-US" sz="2900" i="1" dirty="0">
                <a:latin typeface="BerkeleyOldMdITC" pitchFamily="18" charset="0"/>
              </a:rPr>
              <a:t>the project manageable within two </a:t>
            </a:r>
            <a:r>
              <a:rPr lang="en-US" sz="2900" i="1" dirty="0" smtClean="0">
                <a:latin typeface="BerkeleyOldMdITC" pitchFamily="18" charset="0"/>
              </a:rPr>
              <a:t>terms</a:t>
            </a:r>
            <a:r>
              <a:rPr lang="en-US" sz="2900" i="1" dirty="0">
                <a:latin typeface="BerkeleyOldMdITC" pitchFamily="18" charset="0"/>
              </a:rPr>
              <a:t>?</a:t>
            </a:r>
          </a:p>
          <a:p>
            <a:pPr lvl="1"/>
            <a:r>
              <a:rPr lang="en-US" sz="1600" dirty="0">
                <a:latin typeface="BerkeleyOldMdITC" pitchFamily="18" charset="0"/>
              </a:rPr>
              <a:t>Can the project goal be accomplished within this time frame?</a:t>
            </a:r>
          </a:p>
          <a:p>
            <a:endParaRPr lang="en-US" dirty="0"/>
          </a:p>
        </p:txBody>
      </p:sp>
      <p:pic>
        <p:nvPicPr>
          <p:cNvPr id="5" name="Picture 4"/>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725" y="3150973"/>
            <a:ext cx="1143454" cy="1350705"/>
          </a:xfrm>
          <a:prstGeom prst="rect">
            <a:avLst/>
          </a:prstGeom>
          <a:noFill/>
          <a:ln>
            <a:noFill/>
          </a:ln>
          <a:effectLst>
            <a:glow rad="2286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9277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914" y="519106"/>
            <a:ext cx="9753600" cy="1154097"/>
          </a:xfrm>
        </p:spPr>
        <p:txBody>
          <a:bodyPr/>
          <a:lstStyle/>
          <a:p>
            <a:r>
              <a:rPr lang="en-US" b="1" dirty="0" smtClean="0">
                <a:latin typeface="BerkeleyOldMdITC" pitchFamily="18" charset="0"/>
              </a:rPr>
              <a:t>Co-op Thesis Option</a:t>
            </a:r>
            <a:endParaRPr lang="en-US" b="1" dirty="0">
              <a:latin typeface="BerkeleyOldMdITC" pitchFamily="18" charset="0"/>
            </a:endParaRPr>
          </a:p>
        </p:txBody>
      </p:sp>
      <p:graphicFrame>
        <p:nvGraphicFramePr>
          <p:cNvPr id="4" name="Diagram 3"/>
          <p:cNvGraphicFramePr/>
          <p:nvPr>
            <p:extLst>
              <p:ext uri="{D42A27DB-BD31-4B8C-83A1-F6EECF244321}">
                <p14:modId xmlns:p14="http://schemas.microsoft.com/office/powerpoint/2010/main" val="180450793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45162" y="5473005"/>
            <a:ext cx="10855672" cy="954107"/>
          </a:xfrm>
          <a:prstGeom prst="rect">
            <a:avLst/>
          </a:prstGeom>
          <a:noFill/>
        </p:spPr>
        <p:txBody>
          <a:bodyPr wrap="square" rtlCol="0">
            <a:spAutoFit/>
          </a:bodyPr>
          <a:lstStyle/>
          <a:p>
            <a:r>
              <a:rPr lang="en-US" sz="2800" b="1" i="1" dirty="0" smtClean="0">
                <a:solidFill>
                  <a:schemeClr val="tx2"/>
                </a:solidFill>
                <a:latin typeface="BerkeleyOldMdITC" pitchFamily="18" charset="0"/>
              </a:rPr>
              <a:t>Topic Ideas include, but not limited to: </a:t>
            </a:r>
          </a:p>
          <a:p>
            <a:r>
              <a:rPr lang="en-US" sz="2800" b="1" dirty="0" smtClean="0">
                <a:latin typeface="BerkeleyOldMdITC" pitchFamily="18" charset="0"/>
              </a:rPr>
              <a:t>Process Improvement,  Software Design, Tool Design, etc.</a:t>
            </a:r>
            <a:endParaRPr lang="en-US" sz="2800" b="1" dirty="0">
              <a:latin typeface="BerkeleyOldMdITC" pitchFamily="18" charset="0"/>
            </a:endParaRPr>
          </a:p>
        </p:txBody>
      </p:sp>
    </p:spTree>
    <p:extLst>
      <p:ext uri="{BB962C8B-B14F-4D97-AF65-F5344CB8AC3E}">
        <p14:creationId xmlns:p14="http://schemas.microsoft.com/office/powerpoint/2010/main" val="295987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384" y="580890"/>
            <a:ext cx="8773296" cy="1154097"/>
          </a:xfrm>
        </p:spPr>
        <p:txBody>
          <a:bodyPr>
            <a:noAutofit/>
          </a:bodyPr>
          <a:lstStyle/>
          <a:p>
            <a:r>
              <a:rPr lang="en-US" b="1" dirty="0" smtClean="0">
                <a:latin typeface="BerkeleyOldMdITC" pitchFamily="18" charset="0"/>
              </a:rPr>
              <a:t>Professional Practice Thesis Option</a:t>
            </a:r>
            <a:endParaRPr lang="en-US" b="1" dirty="0">
              <a:latin typeface="BerkeleyOldMdITC" pitchFamily="18" charset="0"/>
            </a:endParaRPr>
          </a:p>
        </p:txBody>
      </p:sp>
      <p:sp>
        <p:nvSpPr>
          <p:cNvPr id="3" name="Content Placeholder 2"/>
          <p:cNvSpPr>
            <a:spLocks noGrp="1"/>
          </p:cNvSpPr>
          <p:nvPr>
            <p:ph idx="1"/>
          </p:nvPr>
        </p:nvSpPr>
        <p:spPr>
          <a:xfrm>
            <a:off x="1215081" y="5513034"/>
            <a:ext cx="8876270" cy="1184328"/>
          </a:xfrm>
        </p:spPr>
        <p:txBody>
          <a:bodyPr>
            <a:normAutofit/>
          </a:bodyPr>
          <a:lstStyle/>
          <a:p>
            <a:pPr marL="45720" indent="0" algn="ctr">
              <a:spcBef>
                <a:spcPts val="0"/>
              </a:spcBef>
              <a:buNone/>
            </a:pPr>
            <a:endParaRPr lang="en-US" b="1" dirty="0" smtClean="0">
              <a:solidFill>
                <a:schemeClr val="tx2"/>
              </a:solidFill>
              <a:latin typeface="BerkeleyOldMdITC" pitchFamily="18" charset="0"/>
            </a:endParaRPr>
          </a:p>
          <a:p>
            <a:pPr marL="45720" indent="0" algn="ctr">
              <a:spcBef>
                <a:spcPts val="0"/>
              </a:spcBef>
              <a:buNone/>
            </a:pPr>
            <a:r>
              <a:rPr lang="en-US" sz="2400" b="1" dirty="0" smtClean="0">
                <a:solidFill>
                  <a:schemeClr val="tx2"/>
                </a:solidFill>
                <a:latin typeface="BerkeleyOldMdITC" pitchFamily="18" charset="0"/>
              </a:rPr>
              <a:t>Projects </a:t>
            </a:r>
            <a:r>
              <a:rPr lang="en-US" sz="2400" b="1" dirty="0">
                <a:solidFill>
                  <a:schemeClr val="tx2"/>
                </a:solidFill>
                <a:latin typeface="BerkeleyOldMdITC" pitchFamily="18" charset="0"/>
              </a:rPr>
              <a:t>are limited and students are selected based on their major and expertise matching the project scope.  </a:t>
            </a:r>
          </a:p>
        </p:txBody>
      </p:sp>
      <p:sp>
        <p:nvSpPr>
          <p:cNvPr id="6" name="TextBox 5"/>
          <p:cNvSpPr txBox="1"/>
          <p:nvPr/>
        </p:nvSpPr>
        <p:spPr>
          <a:xfrm>
            <a:off x="1754659" y="2199502"/>
            <a:ext cx="779711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rkeleyOldMdITC" pitchFamily="18" charset="0"/>
              </a:rPr>
              <a:t>Opportunity for the senior student to apply his/her academic and co-op experience to a realistic problem</a:t>
            </a:r>
            <a:r>
              <a:rPr lang="en-US" dirty="0" smtClean="0">
                <a:latin typeface="BerkeleyOldMdITC" pitchFamily="18" charset="0"/>
              </a:rPr>
              <a:t>.</a:t>
            </a:r>
          </a:p>
          <a:p>
            <a:pPr marL="285750" indent="-285750">
              <a:buFont typeface="Arial" panose="020B0604020202020204" pitchFamily="34" charset="0"/>
              <a:buChar char="•"/>
            </a:pPr>
            <a:endParaRPr lang="en-US" dirty="0">
              <a:latin typeface="BerkeleyOldMdITC" pitchFamily="18" charset="0"/>
            </a:endParaRPr>
          </a:p>
          <a:p>
            <a:pPr marL="285750" lvl="0" indent="-285750">
              <a:buFont typeface="Arial" panose="020B0604020202020204" pitchFamily="34" charset="0"/>
              <a:buChar char="•"/>
            </a:pPr>
            <a:r>
              <a:rPr lang="en-US" dirty="0" smtClean="0">
                <a:latin typeface="BerkeleyOldMdITC" pitchFamily="18" charset="0"/>
              </a:rPr>
              <a:t>Project is normally executed by an interdisciplinary group of students.</a:t>
            </a:r>
          </a:p>
          <a:p>
            <a:pPr marL="285750" lvl="0" indent="-285750">
              <a:buFont typeface="Arial" panose="020B0604020202020204" pitchFamily="34" charset="0"/>
              <a:buChar char="•"/>
            </a:pPr>
            <a:endParaRPr lang="en-US" dirty="0">
              <a:latin typeface="BerkeleyOldMdITC" pitchFamily="18" charset="0"/>
            </a:endParaRPr>
          </a:p>
          <a:p>
            <a:pPr marL="285750" lvl="0" indent="-285750">
              <a:buFont typeface="Arial" panose="020B0604020202020204" pitchFamily="34" charset="0"/>
              <a:buChar char="•"/>
            </a:pPr>
            <a:r>
              <a:rPr lang="en-US" dirty="0">
                <a:latin typeface="BerkeleyOldMdITC" pitchFamily="18" charset="0"/>
              </a:rPr>
              <a:t>Pre-selected project at an external organization.  These projects are determined by the Director of the Center for Culminating Undergraduate Experiences </a:t>
            </a:r>
            <a:r>
              <a:rPr lang="en-US" dirty="0" smtClean="0">
                <a:latin typeface="BerkeleyOldMdITC" pitchFamily="18" charset="0"/>
              </a:rPr>
              <a:t>in collaboration with the Office of Sponsored Research.</a:t>
            </a:r>
          </a:p>
          <a:p>
            <a:pPr marL="285750" lvl="0" indent="-285750">
              <a:buFont typeface="Arial" panose="020B0604020202020204" pitchFamily="34" charset="0"/>
              <a:buChar char="•"/>
            </a:pPr>
            <a:endParaRPr lang="en-US" dirty="0">
              <a:latin typeface="BerkeleyOldMdITC" pitchFamily="18" charset="0"/>
            </a:endParaRPr>
          </a:p>
          <a:p>
            <a:pPr marL="285750" lvl="0" indent="-285750">
              <a:buFont typeface="Arial" panose="020B0604020202020204" pitchFamily="34" charset="0"/>
              <a:buChar char="•"/>
            </a:pPr>
            <a:r>
              <a:rPr lang="en-US" dirty="0">
                <a:latin typeface="BerkeleyOldMdITC" pitchFamily="18" charset="0"/>
              </a:rPr>
              <a:t>Available projects are provided on CCUE’s </a:t>
            </a:r>
            <a:r>
              <a:rPr lang="en-US" dirty="0" smtClean="0">
                <a:latin typeface="BerkeleyOldMdITC" pitchFamily="18" charset="0"/>
              </a:rPr>
              <a:t>website.</a:t>
            </a:r>
            <a:endParaRPr lang="en-US" dirty="0">
              <a:latin typeface="BerkeleyOldMdITC" pitchFamily="18" charset="0"/>
            </a:endParaRPr>
          </a:p>
        </p:txBody>
      </p:sp>
    </p:spTree>
    <p:extLst>
      <p:ext uri="{BB962C8B-B14F-4D97-AF65-F5344CB8AC3E}">
        <p14:creationId xmlns:p14="http://schemas.microsoft.com/office/powerpoint/2010/main" val="2988104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772" y="580889"/>
            <a:ext cx="9753600" cy="1154097"/>
          </a:xfrm>
        </p:spPr>
        <p:txBody>
          <a:bodyPr/>
          <a:lstStyle/>
          <a:p>
            <a:r>
              <a:rPr lang="en-US" b="1" dirty="0" smtClean="0">
                <a:latin typeface="BerkeleyOldMdITC" pitchFamily="18" charset="0"/>
              </a:rPr>
              <a:t>Research Thesis Option</a:t>
            </a:r>
            <a:endParaRPr lang="en-US" b="1" dirty="0">
              <a:latin typeface="BerkeleyOldMdITC" pitchFamily="18" charset="0"/>
            </a:endParaRPr>
          </a:p>
        </p:txBody>
      </p:sp>
      <p:sp>
        <p:nvSpPr>
          <p:cNvPr id="5" name="Rectangle 4"/>
          <p:cNvSpPr/>
          <p:nvPr/>
        </p:nvSpPr>
        <p:spPr>
          <a:xfrm>
            <a:off x="311529" y="5847310"/>
            <a:ext cx="11689492" cy="830997"/>
          </a:xfrm>
          <a:prstGeom prst="rect">
            <a:avLst/>
          </a:prstGeom>
        </p:spPr>
        <p:txBody>
          <a:bodyPr wrap="square">
            <a:spAutoFit/>
          </a:bodyPr>
          <a:lstStyle/>
          <a:p>
            <a:pPr algn="ctr"/>
            <a:r>
              <a:rPr lang="en-US" sz="2400" b="1" dirty="0" smtClean="0">
                <a:latin typeface="BerkeleyOldMdITC" pitchFamily="18" charset="0"/>
              </a:rPr>
              <a:t>The projects are limited and students are selected </a:t>
            </a:r>
          </a:p>
          <a:p>
            <a:pPr algn="ctr"/>
            <a:r>
              <a:rPr lang="en-US" sz="2400" b="1" dirty="0" smtClean="0">
                <a:latin typeface="BerkeleyOldMdITC" pitchFamily="18" charset="0"/>
              </a:rPr>
              <a:t>based on their expertise matching the project scope.</a:t>
            </a:r>
            <a:endParaRPr lang="en-US" sz="2400" b="1" dirty="0"/>
          </a:p>
        </p:txBody>
      </p:sp>
      <p:graphicFrame>
        <p:nvGraphicFramePr>
          <p:cNvPr id="6" name="Diagram 5"/>
          <p:cNvGraphicFramePr/>
          <p:nvPr>
            <p:extLst>
              <p:ext uri="{D42A27DB-BD31-4B8C-83A1-F6EECF244321}">
                <p14:modId xmlns:p14="http://schemas.microsoft.com/office/powerpoint/2010/main" val="3243300835"/>
              </p:ext>
            </p:extLst>
          </p:nvPr>
        </p:nvGraphicFramePr>
        <p:xfrm>
          <a:off x="518982" y="1878227"/>
          <a:ext cx="10527957" cy="3938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422821" y="2137719"/>
            <a:ext cx="5894173" cy="3877985"/>
          </a:xfrm>
          <a:prstGeom prst="rect">
            <a:avLst/>
          </a:prstGeom>
          <a:noFill/>
        </p:spPr>
        <p:txBody>
          <a:bodyPr wrap="square" rtlCol="0">
            <a:spAutoFit/>
          </a:bodyPr>
          <a:lstStyle/>
          <a:p>
            <a:pPr marL="285750" lvl="0" indent="-285750">
              <a:buFont typeface="Wingdings" panose="05000000000000000000" pitchFamily="2" charset="2"/>
              <a:buChar char="v"/>
            </a:pPr>
            <a:r>
              <a:rPr lang="en-US" sz="1600" b="1" dirty="0">
                <a:solidFill>
                  <a:schemeClr val="bg2"/>
                </a:solidFill>
                <a:effectLst>
                  <a:outerShdw blurRad="38100" dist="38100" dir="2700000" algn="tl">
                    <a:srgbClr val="000000">
                      <a:alpha val="43137"/>
                    </a:srgbClr>
                  </a:outerShdw>
                </a:effectLst>
                <a:latin typeface="BerkeleyOldMdITC" pitchFamily="18" charset="0"/>
              </a:rPr>
              <a:t>Focused on conducting research most often on campus due to laboratory usage.  </a:t>
            </a:r>
            <a:endParaRPr lang="en-US" sz="1600" b="1" dirty="0" smtClean="0">
              <a:solidFill>
                <a:schemeClr val="bg2"/>
              </a:solidFill>
              <a:effectLst>
                <a:outerShdw blurRad="38100" dist="38100" dir="2700000" algn="tl">
                  <a:srgbClr val="000000">
                    <a:alpha val="43137"/>
                  </a:srgbClr>
                </a:outerShdw>
              </a:effectLst>
              <a:latin typeface="BerkeleyOldMdITC" pitchFamily="18" charset="0"/>
            </a:endParaRPr>
          </a:p>
          <a:p>
            <a:pPr marL="285750" lvl="0" indent="-285750">
              <a:buFont typeface="Wingdings" panose="05000000000000000000" pitchFamily="2" charset="2"/>
              <a:buChar char="v"/>
            </a:pPr>
            <a:endParaRPr lang="en-US" sz="1000" b="1" dirty="0">
              <a:solidFill>
                <a:schemeClr val="bg2"/>
              </a:solidFill>
              <a:effectLst>
                <a:outerShdw blurRad="38100" dist="38100" dir="2700000" algn="tl">
                  <a:srgbClr val="000000">
                    <a:alpha val="43137"/>
                  </a:srgbClr>
                </a:outerShdw>
              </a:effectLst>
              <a:latin typeface="BerkeleyOldMdITC" pitchFamily="18" charset="0"/>
            </a:endParaRPr>
          </a:p>
          <a:p>
            <a:pPr marL="285750" lvl="0" indent="-285750">
              <a:buFont typeface="Wingdings" panose="05000000000000000000" pitchFamily="2" charset="2"/>
              <a:buChar char="v"/>
            </a:pPr>
            <a:r>
              <a:rPr lang="en-US" sz="1600" b="1" dirty="0">
                <a:solidFill>
                  <a:schemeClr val="bg2"/>
                </a:solidFill>
                <a:effectLst>
                  <a:outerShdw blurRad="38100" dist="38100" dir="2700000" algn="tl">
                    <a:srgbClr val="000000">
                      <a:alpha val="43137"/>
                    </a:srgbClr>
                  </a:outerShdw>
                </a:effectLst>
                <a:latin typeface="BerkeleyOldMdITC" pitchFamily="18" charset="0"/>
              </a:rPr>
              <a:t>Opportunity for the senior student to apply his/her academic and co-op experience to the investigation and experimentation of new ideas</a:t>
            </a:r>
            <a:r>
              <a:rPr lang="en-US" sz="1600" b="1" dirty="0" smtClean="0">
                <a:solidFill>
                  <a:schemeClr val="bg2"/>
                </a:solidFill>
                <a:effectLst>
                  <a:outerShdw blurRad="38100" dist="38100" dir="2700000" algn="tl">
                    <a:srgbClr val="000000">
                      <a:alpha val="43137"/>
                    </a:srgbClr>
                  </a:outerShdw>
                </a:effectLst>
                <a:latin typeface="BerkeleyOldMdITC" pitchFamily="18" charset="0"/>
              </a:rPr>
              <a:t>.</a:t>
            </a:r>
          </a:p>
          <a:p>
            <a:pPr marL="285750" lvl="0" indent="-285750">
              <a:buFont typeface="Wingdings" panose="05000000000000000000" pitchFamily="2" charset="2"/>
              <a:buChar char="v"/>
            </a:pPr>
            <a:endParaRPr lang="en-US" sz="1000" b="1" dirty="0">
              <a:solidFill>
                <a:schemeClr val="bg2"/>
              </a:solidFill>
              <a:effectLst>
                <a:outerShdw blurRad="38100" dist="38100" dir="2700000" algn="tl">
                  <a:srgbClr val="000000">
                    <a:alpha val="43137"/>
                  </a:srgbClr>
                </a:outerShdw>
              </a:effectLst>
              <a:latin typeface="BerkeleyOldMdITC" pitchFamily="18" charset="0"/>
            </a:endParaRPr>
          </a:p>
          <a:p>
            <a:pPr marL="285750" lvl="0" indent="-285750">
              <a:buFont typeface="Wingdings" panose="05000000000000000000" pitchFamily="2" charset="2"/>
              <a:buChar char="v"/>
            </a:pPr>
            <a:r>
              <a:rPr lang="en-US" sz="1600" b="1" dirty="0">
                <a:solidFill>
                  <a:schemeClr val="bg2"/>
                </a:solidFill>
                <a:effectLst>
                  <a:outerShdw blurRad="38100" dist="38100" dir="2700000" algn="tl">
                    <a:srgbClr val="000000">
                      <a:alpha val="43137"/>
                    </a:srgbClr>
                  </a:outerShdw>
                </a:effectLst>
                <a:latin typeface="BerkeleyOldMdITC" pitchFamily="18" charset="0"/>
              </a:rPr>
              <a:t>Topic is provided by a Kettering faculty member.  The Kettering faculty member is required to submit the topic for approval and the proposal is available on CCUE’s website.  Upon review and approval from the Research Thesis Proposal Review Committee, the student will be registered for the thesis project</a:t>
            </a:r>
            <a:r>
              <a:rPr lang="en-US" sz="1600" b="1" dirty="0" smtClean="0">
                <a:solidFill>
                  <a:schemeClr val="bg2"/>
                </a:solidFill>
                <a:effectLst>
                  <a:outerShdw blurRad="38100" dist="38100" dir="2700000" algn="tl">
                    <a:srgbClr val="000000">
                      <a:alpha val="43137"/>
                    </a:srgbClr>
                  </a:outerShdw>
                </a:effectLst>
                <a:latin typeface="BerkeleyOldMdITC" pitchFamily="18" charset="0"/>
              </a:rPr>
              <a:t>. Funded Research Thesis projects are highly encouraged.</a:t>
            </a:r>
          </a:p>
          <a:p>
            <a:pPr lvl="0"/>
            <a:endParaRPr lang="en-US" sz="1600" dirty="0">
              <a:latin typeface="BerkeleyOldMdITC" pitchFamily="18" charset="0"/>
            </a:endParaRPr>
          </a:p>
          <a:p>
            <a:endParaRPr lang="en-US" dirty="0"/>
          </a:p>
        </p:txBody>
      </p:sp>
    </p:spTree>
    <p:extLst>
      <p:ext uri="{BB962C8B-B14F-4D97-AF65-F5344CB8AC3E}">
        <p14:creationId xmlns:p14="http://schemas.microsoft.com/office/powerpoint/2010/main" val="7433951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DA6D40-2ADB-4825-9069-95A3FE65AB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Perspective</Template>
  <TotalTime>0</TotalTime>
  <Words>991</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BerkeleyOldMdITC</vt:lpstr>
      <vt:lpstr>Calibri</vt:lpstr>
      <vt:lpstr>Calibri Light</vt:lpstr>
      <vt:lpstr>Wingdings</vt:lpstr>
      <vt:lpstr>Perspective</vt:lpstr>
      <vt:lpstr>CUE Introductory Course Spring 2016 Facilitated through the  Center for Culminating Undergraduate Experiences</vt:lpstr>
      <vt:lpstr>PowerPoint Presentation</vt:lpstr>
      <vt:lpstr>What is the Culminating Undergraduate Experience @ Kettering?</vt:lpstr>
      <vt:lpstr>What is the Culminating Undergraduate Experience @ Kettering (cont.)?</vt:lpstr>
      <vt:lpstr>CUE Topic Criteria</vt:lpstr>
      <vt:lpstr>CUE Topic Criteria (cont.)</vt:lpstr>
      <vt:lpstr>Co-op Thesis Option</vt:lpstr>
      <vt:lpstr>Professional Practice Thesis Option</vt:lpstr>
      <vt:lpstr>Research Thesis Option</vt:lpstr>
      <vt:lpstr>E-ship Thesis Option </vt:lpstr>
      <vt:lpstr>- Faculty Thesis Advisor to Share Past Student Projects - </vt:lpstr>
      <vt:lpstr>“The goal of this thesis is to thoroughly analyze the sound quality of sunroofs while distinguishing sound influencing factors of sunroof components. In turn this will be used to generate an internal standard that notes the contributions of noises involved in the sunroof operations. The topic of this thesis was generated from current sound quality concerns and the potential of future customer specifications on sound quality.”</vt:lpstr>
      <vt:lpstr>“I was in charge of creating a comprehensive social media campaign for Neptech Inc.. This included creating social media pages for the company on the major social media venues, branding each accordingly, preparing and posting content on a consistent basis, tracking results both on the social media venue and to the two main websites, and staying active in the comments section if engagement occurs on a post.   The purpose of the thesis was to not only secure the Neptech Inc. name on all major social media venues, but to create a presence that will drive engagement, brand recognition, and help increase awareness of the company to potential customers and loyal clients. As a result, Neptech Inc. now has a full portfolio of well established social media pages that will help reach that purpose now and into the future.”</vt:lpstr>
      <vt:lpstr>“The advent of Stop/Start technology poses a problem for hydraulically-operated transmissions in that the requirements for fast transmission start-up time have greatly increased. Through a number of controls and hardware modifications, a hydraulically-operated dual-clutch transmission can be ready to transmit torque with minimal delay felt by the driver during a stop/start event. This project found that draindown in the hydraulic control module was the greatest limiting factor of good restart performance, and alleviating this problem via design changes to the HCM and strategic component placement in the transmission allows for optimal performance without the use of an auxiliary electric pump or accumulator to continuously feed oil to the transmission circuit.”</vt:lpstr>
      <vt:lpstr>“Community Aquaponics System”    Abstract:  Kettering is currently working with Metro Community Development of Flint and PetraFirma, LLC to design an Aquaponics community system to provide high quality affordable produce and fish to the people of Flint.  The harvested fish and produce will be sold at the new Flint Farmers Market location in downtown Flint.   The system is a self-sustaining remotely monitored ecosystem. The project focuses on designing, building, and monitoring a scalable prototype Aquaponics System that can be remotely monitored.  The goal is to form an Aquaponics revolution resulting in clean water and nourishing plants that are pesticide and herbicide free.  This project additionally includes studying and designing the system components such as tanks, beds, pipes, etc. and computer monitoring equipment for possibility of remote operation to help balance the water for proper pH level, circulations, temperature, etc. </vt:lpstr>
      <vt:lpstr>                                      “Application of Wide-Band Gap Devices in a Battery Charging System”    Abstract: Most charging systems charge devices slowly, are costly due to inductor coils but most importantly generate a vast amount of heat which results in lower efficiencies. This study explored different wide-band gap semiconductors, effects on a MOSFET and two different battery charging topologies. Of the two semiconductors researched both of them showed high saturation velocity and breakdown field. However, gallium nitride proved to have a higher saturation velocity, breakdown field, e-mobility and switching frequency than silicon carbide. The source inductance and gate capacitance had the most effect on the MOSFET by variation. As both variables were varied the effects were proportional and inversely proportional to the change. The MOSFET gate capacitance increased with the gate voltage. As the source inductance increased so did the oscillations of Vgs and Id. Simulations of the battery charger were done with silicon carbide parameters such as the real forward voltage and resistance implemented as well as the other components real parameters for example the diode’s forward voltage and reverse recovery.   </vt:lpstr>
      <vt:lpstr>“Farm Stay Business Plan”    Abstract: My family currently owns and operates a centennial family farm which we would like to develop into a farm stay. This is similar to a bed and breakfast on a working farm where families can come and learn about life on a farm. It will also be open to school groups or other organizations for field trips as a learning opportunity. My project will be creating a business plan for developing our farm into an operational farm stay. Many people have never experienced life on a working farm and our farm stay will give them that opportunity. Families can plan a quiet vacation and learn about the importance and enjoyment of farming and agriculture. Our family farm will also be a place where people can learn about what farming was like a century ago, due to our collection of antiques and machinery gathered throughout the years the farm has been in our family.  </vt:lpstr>
      <vt:lpstr>Faculty Thesis Advisor Recommendations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2014-09-18T16:44:51Z</dcterms:created>
  <dcterms:modified xsi:type="dcterms:W3CDTF">2016-04-18T13:01:26Z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TC040144529991</vt:lpwstr>
  </property>
</Properties>
</file>